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9" r:id="rId38"/>
    <p:sldId id="290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73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0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4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62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82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62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5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79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09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C08ACC-2F7C-4990-AF5E-93C47D251D52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9356E7-1C9D-4146-BB04-C19D72575A4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540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87624" y="2060848"/>
            <a:ext cx="6572250" cy="302433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pt-BR" sz="4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Cálculo Numérico</a:t>
            </a:r>
            <a:br>
              <a:rPr lang="pt-BR" sz="4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pt-BR" sz="4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OCTAVE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cap="small" dirty="0">
                <a:solidFill>
                  <a:schemeClr val="tx2"/>
                </a:solidFill>
                <a:latin typeface="+mj-lt"/>
              </a:rPr>
              <a:t>    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4000" cap="sm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25290" y="5441776"/>
            <a:ext cx="6215062" cy="1371600"/>
          </a:xfrm>
          <a:prstGeom prst="rect">
            <a:avLst/>
          </a:prstGeom>
        </p:spPr>
        <p:txBody>
          <a:bodyPr/>
          <a:lstStyle/>
          <a:p>
            <a:pPr marL="274320" indent="-274320" algn="ctr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endParaRPr lang="pt-BR" sz="2000" b="0" dirty="0">
              <a:latin typeface="+mn-lt"/>
            </a:endParaRP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2000" b="0" dirty="0">
                <a:latin typeface="+mn-lt"/>
              </a:rPr>
              <a:t>HELAINE FURTADO</a:t>
            </a: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1600" b="0" dirty="0">
                <a:latin typeface="+mn-lt"/>
              </a:rPr>
              <a:t>UNIVERSIDADE FEDERAL DO OESTE DO PARÁ - UFOPA</a:t>
            </a:r>
          </a:p>
        </p:txBody>
      </p:sp>
    </p:spTree>
    <p:extLst>
      <p:ext uri="{BB962C8B-B14F-4D97-AF65-F5344CB8AC3E}">
        <p14:creationId xmlns:p14="http://schemas.microsoft.com/office/powerpoint/2010/main" val="379490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A74575-D65D-400E-99F9-D009BC7E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93131"/>
            <a:ext cx="8754368" cy="522024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057024-6655-4A79-BA0C-6EDEF10E70FE}"/>
              </a:ext>
            </a:extLst>
          </p:cNvPr>
          <p:cNvSpPr txBox="1"/>
          <p:nvPr/>
        </p:nvSpPr>
        <p:spPr>
          <a:xfrm>
            <a:off x="899592" y="44624"/>
            <a:ext cx="7848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Se a tendência dos dados não for uma reta...</a:t>
            </a:r>
            <a:endParaRPr lang="pt-BR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53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484784"/>
            <a:ext cx="7938831" cy="4989168"/>
          </a:xfrm>
        </p:spPr>
        <p:txBody>
          <a:bodyPr>
            <a:noAutofit/>
          </a:bodyPr>
          <a:lstStyle/>
          <a:p>
            <a:pPr algn="just"/>
            <a:r>
              <a:rPr lang="pt-BR" sz="2500" dirty="0"/>
              <a:t>Considere um experimento ou fenômeno físico que resulte em um </a:t>
            </a:r>
            <a:r>
              <a:rPr lang="pt-BR" sz="2500" b="1" dirty="0">
                <a:solidFill>
                  <a:srgbClr val="FF0000"/>
                </a:solidFill>
              </a:rPr>
              <a:t>conjunto de dados tabelados. </a:t>
            </a:r>
            <a:r>
              <a:rPr lang="pt-BR" sz="2500" dirty="0"/>
              <a:t>Essas informações podem ser tomadas como </a:t>
            </a:r>
            <a:r>
              <a:rPr lang="pt-BR" sz="2500" b="1" dirty="0">
                <a:solidFill>
                  <a:srgbClr val="FF0000"/>
                </a:solidFill>
              </a:rPr>
              <a:t>coordenadas de pontos</a:t>
            </a:r>
            <a:r>
              <a:rPr lang="pt-BR" sz="2500" dirty="0"/>
              <a:t> que descrevem uma certa </a:t>
            </a:r>
            <a:r>
              <a:rPr lang="pt-BR" sz="2500" b="1" dirty="0">
                <a:solidFill>
                  <a:srgbClr val="FF0000"/>
                </a:solidFill>
              </a:rPr>
              <a:t>função f(x).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Mas </a:t>
            </a:r>
            <a:r>
              <a:rPr lang="pt-BR" sz="2500" b="1" dirty="0">
                <a:solidFill>
                  <a:srgbClr val="FF0000"/>
                </a:solidFill>
              </a:rPr>
              <a:t>não</a:t>
            </a:r>
            <a:r>
              <a:rPr lang="pt-BR" sz="2500" dirty="0"/>
              <a:t> temos a </a:t>
            </a:r>
            <a:r>
              <a:rPr lang="pt-BR" sz="2500" b="1" dirty="0">
                <a:solidFill>
                  <a:srgbClr val="FF0000"/>
                </a:solidFill>
              </a:rPr>
              <a:t>definição analítica dessa função</a:t>
            </a:r>
            <a:r>
              <a:rPr lang="pt-BR" sz="2500" dirty="0"/>
              <a:t>, temos apenas alguns pontos em um intervalo. 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O que devemos fazer para estimar o comportamento do fenômeno, ou o valor dessa função, em pontos que não estão tabelados?  </a:t>
            </a:r>
          </a:p>
        </p:txBody>
      </p:sp>
    </p:spTree>
    <p:extLst>
      <p:ext uri="{BB962C8B-B14F-4D97-AF65-F5344CB8AC3E}">
        <p14:creationId xmlns:p14="http://schemas.microsoft.com/office/powerpoint/2010/main" val="8757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44624"/>
            <a:ext cx="8496944" cy="6696744"/>
          </a:xfrm>
        </p:spPr>
        <p:txBody>
          <a:bodyPr>
            <a:noAutofit/>
          </a:bodyPr>
          <a:lstStyle/>
          <a:p>
            <a:r>
              <a:rPr lang="pt-BR" sz="2500" dirty="0"/>
              <a:t>Há duas alternativas:</a:t>
            </a:r>
          </a:p>
          <a:p>
            <a:endParaRPr lang="pt-BR" sz="2500" dirty="0"/>
          </a:p>
          <a:p>
            <a:pPr marL="822960" lvl="1" indent="-457200">
              <a:buFont typeface="+mj-lt"/>
              <a:buAutoNum type="arabicPeriod"/>
            </a:pPr>
            <a:endParaRPr lang="pt-BR" sz="2500" dirty="0"/>
          </a:p>
          <a:p>
            <a:pPr marL="822960" lvl="1" indent="-457200" algn="just">
              <a:buFont typeface="+mj-lt"/>
              <a:buAutoNum type="arabicPeriod"/>
            </a:pPr>
            <a:r>
              <a:rPr lang="pt-BR" sz="2500" b="1" u="sng" dirty="0">
                <a:solidFill>
                  <a:srgbClr val="FF0000"/>
                </a:solidFill>
              </a:rPr>
              <a:t>Interpolação</a:t>
            </a:r>
            <a:r>
              <a:rPr lang="pt-BR" sz="2500" dirty="0"/>
              <a:t>: aplicada quando os dados estão corretos e resulta em uma expressão analítica para a função f(x) que passa exatamente em cima dos pontos fornecidos.</a:t>
            </a:r>
          </a:p>
          <a:p>
            <a:pPr marL="822960" lvl="1" indent="-457200" algn="just">
              <a:buFont typeface="+mj-lt"/>
              <a:buAutoNum type="arabicPeriod"/>
            </a:pPr>
            <a:endParaRPr lang="pt-BR" sz="2500" dirty="0"/>
          </a:p>
          <a:p>
            <a:pPr marL="822960" lvl="1" indent="-457200" algn="just">
              <a:buFont typeface="+mj-lt"/>
              <a:buAutoNum type="arabicPeriod"/>
            </a:pPr>
            <a:r>
              <a:rPr lang="pt-BR" sz="2500" b="1" u="sng" dirty="0">
                <a:solidFill>
                  <a:srgbClr val="FF0000"/>
                </a:solidFill>
              </a:rPr>
              <a:t>Ajuste de curvas</a:t>
            </a:r>
            <a:r>
              <a:rPr lang="pt-BR" sz="2500" dirty="0"/>
              <a:t>: aplicada quando os dados possuem ruído ou erros na medição e resulta em uma curva suave que melhor se ajusta aos dados no sentido dos mínimos quadrados (a soma do quadrado das distâncias entre o dado fornecido e a curva ajustada deve ser tão próxima de zero quanto possível. </a:t>
            </a:r>
          </a:p>
        </p:txBody>
      </p:sp>
    </p:spTree>
    <p:extLst>
      <p:ext uri="{BB962C8B-B14F-4D97-AF65-F5344CB8AC3E}">
        <p14:creationId xmlns:p14="http://schemas.microsoft.com/office/powerpoint/2010/main" val="32772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714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         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Figura1: interpolação versus Ajuste de curvas</a:t>
            </a:r>
          </a:p>
          <a:p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4" t="15436" r="805" b="37973"/>
          <a:stretch/>
        </p:blipFill>
        <p:spPr bwMode="auto">
          <a:xfrm>
            <a:off x="2195736" y="1419436"/>
            <a:ext cx="5256584" cy="46018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737530" y="578297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83568" y="116632"/>
            <a:ext cx="3273653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   Dado tabelado</a:t>
            </a:r>
          </a:p>
          <a:p>
            <a:r>
              <a:rPr lang="pt-BR" dirty="0"/>
              <a:t>         Polinômio interpolador </a:t>
            </a:r>
          </a:p>
          <a:p>
            <a:r>
              <a:rPr lang="pt-BR" dirty="0"/>
              <a:t>        Ajuste de curvas linear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5" t="40814" r="57241" b="57103"/>
          <a:stretch/>
        </p:blipFill>
        <p:spPr bwMode="auto">
          <a:xfrm>
            <a:off x="827584" y="260648"/>
            <a:ext cx="138546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/>
        </p:nvCxnSpPr>
        <p:spPr>
          <a:xfrm>
            <a:off x="737530" y="836712"/>
            <a:ext cx="4572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3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363272" cy="5997280"/>
          </a:xfrm>
        </p:spPr>
        <p:txBody>
          <a:bodyPr>
            <a:normAutofit/>
          </a:bodyPr>
          <a:lstStyle/>
          <a:p>
            <a:r>
              <a:rPr lang="pt-BR" sz="2500" dirty="0"/>
              <a:t>As funções do Matlab/ </a:t>
            </a:r>
            <a:r>
              <a:rPr lang="pt-BR" sz="2500" dirty="0" err="1"/>
              <a:t>Octave</a:t>
            </a:r>
            <a:r>
              <a:rPr lang="pt-BR" sz="2500" dirty="0"/>
              <a:t> mais utilizados na interpolação e ajuste de curvas são:</a:t>
            </a:r>
          </a:p>
          <a:p>
            <a:pPr lvl="1"/>
            <a:endParaRPr lang="pt-BR" sz="2500" dirty="0"/>
          </a:p>
          <a:p>
            <a:pPr lvl="1"/>
            <a:r>
              <a:rPr lang="pt-BR" sz="2500" dirty="0" err="1"/>
              <a:t>interpI</a:t>
            </a:r>
            <a:endParaRPr lang="pt-BR" sz="2500" dirty="0"/>
          </a:p>
          <a:p>
            <a:pPr lvl="1"/>
            <a:r>
              <a:rPr lang="pt-BR" sz="2500" dirty="0" err="1"/>
              <a:t>polyfit</a:t>
            </a:r>
            <a:endParaRPr lang="pt-BR" sz="2500" dirty="0"/>
          </a:p>
          <a:p>
            <a:pPr lvl="1"/>
            <a:r>
              <a:rPr lang="pt-BR" sz="2500" dirty="0" err="1"/>
              <a:t>Spline</a:t>
            </a:r>
            <a:endParaRPr lang="pt-BR" sz="2500" dirty="0"/>
          </a:p>
          <a:p>
            <a:pPr lvl="1"/>
            <a:endParaRPr lang="pt-BR" sz="2500" dirty="0"/>
          </a:p>
          <a:p>
            <a:pPr marL="365760" lvl="1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14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467600" cy="854968"/>
          </a:xfrm>
        </p:spPr>
        <p:txBody>
          <a:bodyPr/>
          <a:lstStyle/>
          <a:p>
            <a:pPr algn="ctr"/>
            <a:r>
              <a:rPr lang="pt-BR" u="sng" dirty="0"/>
              <a:t>Interp1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124744"/>
                <a:ext cx="7992888" cy="561662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300" dirty="0"/>
                  <a:t>Dados os vetores </a:t>
                </a:r>
                <a:r>
                  <a:rPr lang="pt-BR" sz="2300" b="1" dirty="0"/>
                  <a:t>x</a:t>
                </a:r>
                <a:r>
                  <a:rPr lang="pt-BR" sz="2300" dirty="0"/>
                  <a:t> e </a:t>
                </a:r>
                <a:r>
                  <a:rPr lang="pt-BR" sz="2300" b="1" dirty="0"/>
                  <a:t>y </a:t>
                </a:r>
                <a:r>
                  <a:rPr lang="pt-BR" sz="2300" dirty="0"/>
                  <a:t>(pontos tabelados), </a:t>
                </a:r>
                <a:r>
                  <a:rPr lang="pt-BR" sz="2300" b="1" dirty="0"/>
                  <a:t>‘interp1’</a:t>
                </a:r>
                <a:r>
                  <a:rPr lang="pt-BR" sz="2300" dirty="0"/>
                  <a:t>  encontra o valor de </a:t>
                </a:r>
                <a:r>
                  <a:rPr lang="pt-BR" sz="2300" dirty="0" err="1"/>
                  <a:t>xx</a:t>
                </a:r>
                <a:r>
                  <a:rPr lang="pt-BR" sz="2300" dirty="0"/>
                  <a:t> e armazena em </a:t>
                </a:r>
                <a:r>
                  <a:rPr lang="pt-BR" sz="2300" dirty="0" err="1"/>
                  <a:t>yy</a:t>
                </a:r>
                <a:r>
                  <a:rPr lang="pt-BR" sz="2300" dirty="0"/>
                  <a:t> por meio da interpolação linear (default). A sintaxe é:</a:t>
                </a:r>
              </a:p>
              <a:p>
                <a:pPr algn="just"/>
                <a:endParaRPr lang="pt-BR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b="0" i="1" smtClean="0">
                          <a:latin typeface="Cambria Math"/>
                        </a:rPr>
                        <m:t>𝑦𝑦</m:t>
                      </m:r>
                      <m:r>
                        <a:rPr lang="pt-BR" sz="2300" b="0" i="1" smtClean="0">
                          <a:latin typeface="Cambria Math"/>
                        </a:rPr>
                        <m:t>=</m:t>
                      </m:r>
                      <m:r>
                        <a:rPr lang="pt-BR" sz="2300" b="0" i="1" smtClean="0">
                          <a:latin typeface="Cambria Math"/>
                        </a:rPr>
                        <m:t>𝑖𝑛𝑡𝑒𝑟𝑝</m:t>
                      </m:r>
                      <m:r>
                        <a:rPr lang="pt-BR" sz="2300" b="0" i="1" smtClean="0">
                          <a:latin typeface="Cambria Math"/>
                        </a:rPr>
                        <m:t>1(</m:t>
                      </m:r>
                      <m:r>
                        <a:rPr lang="pt-BR" sz="2300" b="0" i="1" smtClean="0">
                          <a:latin typeface="Cambria Math"/>
                        </a:rPr>
                        <m:t>𝑥</m:t>
                      </m:r>
                      <m:r>
                        <a:rPr lang="pt-BR" sz="2300" b="0" i="1" smtClean="0">
                          <a:latin typeface="Cambria Math"/>
                        </a:rPr>
                        <m:t>,</m:t>
                      </m:r>
                      <m:r>
                        <a:rPr lang="pt-BR" sz="2300" b="0" i="1" smtClean="0">
                          <a:latin typeface="Cambria Math"/>
                        </a:rPr>
                        <m:t>𝑦</m:t>
                      </m:r>
                      <m:r>
                        <a:rPr lang="pt-BR" sz="2300" b="0" i="1" smtClean="0">
                          <a:latin typeface="Cambria Math"/>
                        </a:rPr>
                        <m:t>,</m:t>
                      </m:r>
                      <m:r>
                        <a:rPr lang="pt-BR" sz="2300" b="0" i="1" smtClean="0">
                          <a:latin typeface="Cambria Math"/>
                        </a:rPr>
                        <m:t>𝑥𝑥</m:t>
                      </m:r>
                      <m:r>
                        <a:rPr lang="pt-BR" sz="23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300" dirty="0"/>
              </a:p>
              <a:p>
                <a:pPr marL="0" indent="0">
                  <a:buNone/>
                </a:pPr>
                <a:endParaRPr lang="pt-BR" sz="2300" dirty="0"/>
              </a:p>
              <a:p>
                <a:pPr marL="0" indent="0" algn="just">
                  <a:buNone/>
                </a:pPr>
                <a:r>
                  <a:rPr lang="pt-BR" sz="2300" dirty="0"/>
                  <a:t>   Na qual </a:t>
                </a:r>
                <a:r>
                  <a:rPr lang="pt-BR" sz="2300" i="1" dirty="0" err="1"/>
                  <a:t>xx</a:t>
                </a:r>
                <a:r>
                  <a:rPr lang="pt-BR" sz="2300" dirty="0"/>
                  <a:t> pode ser um único valor ou um vetor de </a:t>
                </a:r>
                <a:r>
                  <a:rPr lang="pt-BR" sz="2300" b="1" dirty="0"/>
                  <a:t>n</a:t>
                </a:r>
                <a:r>
                  <a:rPr lang="pt-BR" sz="2300" dirty="0"/>
                  <a:t> posições. </a:t>
                </a:r>
              </a:p>
              <a:p>
                <a:pPr marL="0" indent="0">
                  <a:buNone/>
                </a:pPr>
                <a:endParaRPr lang="pt-BR" sz="2300" dirty="0"/>
              </a:p>
              <a:p>
                <a:pPr algn="just"/>
                <a:r>
                  <a:rPr lang="pt-BR" sz="2300" i="1" u="sng" dirty="0"/>
                  <a:t>Observação</a:t>
                </a:r>
                <a:r>
                  <a:rPr lang="pt-BR" sz="2300" dirty="0"/>
                  <a:t>: em muitos  casos a interpolação linear é suficiente. Por essa razão é o método usado por definição no Matlab/</a:t>
                </a:r>
                <a:r>
                  <a:rPr lang="pt-BR" sz="2300" dirty="0" err="1"/>
                  <a:t>Octave</a:t>
                </a:r>
                <a:r>
                  <a:rPr lang="pt-BR" sz="2300" dirty="0"/>
                  <a:t>. Para mais detalhes dessa função acesse o manual (help interp1)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124744"/>
                <a:ext cx="7992888" cy="5616624"/>
              </a:xfrm>
              <a:blipFill>
                <a:blip r:embed="rId2"/>
                <a:stretch>
                  <a:fillRect l="-915" t="-869" r="-10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56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61256" y="476672"/>
                <a:ext cx="7931224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500" u="sng" dirty="0"/>
                  <a:t>Exemplo1</a:t>
                </a:r>
                <a:r>
                  <a:rPr lang="pt-BR" sz="2500" dirty="0"/>
                  <a:t>: Seja a tabela de pontos</a:t>
                </a:r>
              </a:p>
              <a:p>
                <a:endParaRPr lang="pt-BR" sz="2500" dirty="0"/>
              </a:p>
              <a:p>
                <a:endParaRPr lang="pt-BR" sz="2500" dirty="0"/>
              </a:p>
              <a:p>
                <a:endParaRPr lang="pt-BR" sz="2500" dirty="0"/>
              </a:p>
              <a:p>
                <a:endParaRPr lang="pt-BR" sz="2500" dirty="0"/>
              </a:p>
              <a:p>
                <a:endParaRPr lang="pt-BR" sz="2500" dirty="0"/>
              </a:p>
              <a:p>
                <a:pPr marL="0" indent="0">
                  <a:buNone/>
                </a:pPr>
                <a:r>
                  <a:rPr lang="pt-BR" sz="2500" dirty="0"/>
                  <a:t>	Qual o valor da função para x=1?</a:t>
                </a:r>
              </a:p>
              <a:p>
                <a:pPr marL="0" indent="0">
                  <a:buNone/>
                </a:pPr>
                <a:endParaRPr lang="pt-BR" sz="2500" dirty="0"/>
              </a:p>
              <a:p>
                <a:r>
                  <a:rPr lang="pt-BR" sz="2500" dirty="0"/>
                  <a:t>Manualmente: Por interpolação linear usando as formas de </a:t>
                </a:r>
                <a:r>
                  <a:rPr lang="pt-BR" sz="2500" dirty="0" err="1"/>
                  <a:t>Lagrange</a:t>
                </a:r>
                <a:r>
                  <a:rPr lang="pt-BR" sz="2500" dirty="0"/>
                  <a:t> ou Newton encontramos 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5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sz="2500" b="0" i="1" smtClean="0">
                        <a:latin typeface="Cambria Math"/>
                      </a:rPr>
                      <m:t>=1−</m:t>
                    </m:r>
                    <m:r>
                      <a:rPr lang="pt-BR" sz="2500" b="0" i="1" smtClean="0">
                        <a:latin typeface="Cambria Math"/>
                      </a:rPr>
                      <m:t>𝑥</m:t>
                    </m:r>
                    <m:r>
                      <a:rPr lang="pt-BR" sz="25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pt-BR" sz="2500" dirty="0"/>
                  <a:t> Logo, f(1)~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5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2500" b="0" i="1" smtClean="0">
                        <a:latin typeface="Cambria Math"/>
                      </a:rPr>
                      <m:t>=1 −1=0</m:t>
                    </m:r>
                  </m:oMath>
                </a14:m>
                <a:r>
                  <a:rPr lang="pt-BR" sz="2500" dirty="0"/>
                  <a:t> </a:t>
                </a:r>
              </a:p>
              <a:p>
                <a:pPr marL="0" indent="0">
                  <a:buNone/>
                </a:pPr>
                <a:endParaRPr lang="pt-BR" sz="2500" dirty="0"/>
              </a:p>
              <a:p>
                <a:pPr marL="0" indent="0">
                  <a:buNone/>
                </a:pPr>
                <a:endParaRPr lang="pt-BR" sz="2500" dirty="0"/>
              </a:p>
              <a:p>
                <a:pPr marL="0" indent="0">
                  <a:buNone/>
                </a:pPr>
                <a:r>
                  <a:rPr lang="pt-BR" sz="2500" dirty="0"/>
                  <a:t>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256" y="476672"/>
                <a:ext cx="7931224" cy="6264696"/>
              </a:xfrm>
              <a:blipFill>
                <a:blip r:embed="rId2"/>
                <a:stretch>
                  <a:fillRect l="-1307" t="-584" r="-2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2991"/>
              </p:ext>
            </p:extLst>
          </p:nvPr>
        </p:nvGraphicFramePr>
        <p:xfrm>
          <a:off x="1524000" y="1746240"/>
          <a:ext cx="6096000" cy="74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74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60648"/>
                <a:ext cx="8280920" cy="6408712"/>
              </a:xfrm>
            </p:spPr>
            <p:txBody>
              <a:bodyPr/>
              <a:lstStyle/>
              <a:p>
                <a:r>
                  <a:rPr lang="pt-BR" dirty="0"/>
                  <a:t>No </a:t>
                </a:r>
                <a:r>
                  <a:rPr lang="pt-BR" dirty="0" err="1"/>
                  <a:t>Octave</a:t>
                </a:r>
                <a:r>
                  <a:rPr lang="pt-BR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−1  0   2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4  1 −1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𝑖𝑛𝑡𝑒𝑟𝑝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pt-BR" dirty="0"/>
                  <a:t>Comandos para visualização</a:t>
                </a:r>
              </a:p>
              <a:p>
                <a:pPr marL="365760" lvl="1" indent="0">
                  <a:buNone/>
                </a:pPr>
                <a:r>
                  <a:rPr lang="pt-BR" i="1" dirty="0" err="1"/>
                  <a:t>clear</a:t>
                </a:r>
                <a:r>
                  <a:rPr lang="pt-BR" i="1" dirty="0"/>
                  <a:t> </a:t>
                </a:r>
                <a:r>
                  <a:rPr lang="pt-BR" i="1" dirty="0" err="1"/>
                  <a:t>all</a:t>
                </a:r>
                <a:r>
                  <a:rPr lang="pt-BR" dirty="0"/>
                  <a:t>			%limpa as variáveis</a:t>
                </a:r>
              </a:p>
              <a:p>
                <a:pPr marL="365760" lvl="1" indent="0">
                  <a:buNone/>
                </a:pPr>
                <a:r>
                  <a:rPr lang="pt-BR" i="1" dirty="0"/>
                  <a:t>x=[-1  0   2 ];</a:t>
                </a:r>
                <a:r>
                  <a:rPr lang="pt-BR" dirty="0"/>
                  <a:t>		%coordenada x do dado</a:t>
                </a:r>
              </a:p>
              <a:p>
                <a:pPr marL="365760" lvl="1" indent="0">
                  <a:buNone/>
                </a:pPr>
                <a:r>
                  <a:rPr lang="pt-BR" i="1" dirty="0"/>
                  <a:t>y=[ 4   1  -1];</a:t>
                </a:r>
                <a:r>
                  <a:rPr lang="pt-BR" dirty="0"/>
                  <a:t>		%coordenada y do dado</a:t>
                </a:r>
              </a:p>
              <a:p>
                <a:pPr marL="365760" lvl="1" indent="0">
                  <a:buNone/>
                </a:pPr>
                <a:r>
                  <a:rPr lang="pt-BR" i="1" dirty="0" err="1"/>
                  <a:t>xx</a:t>
                </a:r>
                <a:r>
                  <a:rPr lang="pt-BR" i="1" dirty="0"/>
                  <a:t>= </a:t>
                </a:r>
                <a:r>
                  <a:rPr lang="pt-BR" i="1" dirty="0" err="1"/>
                  <a:t>linspace</a:t>
                </a:r>
                <a:r>
                  <a:rPr lang="pt-BR" i="1" dirty="0"/>
                  <a:t> (-1,2);</a:t>
                </a:r>
                <a:r>
                  <a:rPr lang="pt-BR" dirty="0"/>
                  <a:t>		%vetor auxiliar de 100 posições  				    </a:t>
                </a:r>
                <a:r>
                  <a:rPr lang="pt-BR" dirty="0" err="1"/>
                  <a:t>xx</a:t>
                </a:r>
                <a:r>
                  <a:rPr lang="pt-BR" dirty="0"/>
                  <a:t>[1], </a:t>
                </a:r>
                <a:r>
                  <a:rPr lang="pt-BR" dirty="0" err="1"/>
                  <a:t>xx</a:t>
                </a:r>
                <a:r>
                  <a:rPr lang="pt-BR" dirty="0"/>
                  <a:t>[2], ..,</a:t>
                </a:r>
                <a:r>
                  <a:rPr lang="pt-BR" dirty="0" err="1"/>
                  <a:t>xx</a:t>
                </a:r>
                <a:r>
                  <a:rPr lang="pt-BR" dirty="0"/>
                  <a:t>[100]</a:t>
                </a:r>
              </a:p>
              <a:p>
                <a:pPr marL="365760" lvl="1" indent="0">
                  <a:buNone/>
                </a:pPr>
                <a:r>
                  <a:rPr lang="pt-BR" i="1" dirty="0" err="1"/>
                  <a:t>yy</a:t>
                </a:r>
                <a:r>
                  <a:rPr lang="pt-BR" i="1" dirty="0"/>
                  <a:t>=interp1 (</a:t>
                </a:r>
                <a:r>
                  <a:rPr lang="pt-BR" i="1" dirty="0" err="1"/>
                  <a:t>x,y,xx</a:t>
                </a:r>
                <a:r>
                  <a:rPr lang="pt-BR" i="1" dirty="0"/>
                  <a:t>);	</a:t>
                </a:r>
                <a:r>
                  <a:rPr lang="pt-BR" dirty="0"/>
                  <a:t>	% armazena em </a:t>
                </a:r>
                <a:r>
                  <a:rPr lang="pt-BR" dirty="0" err="1"/>
                  <a:t>yy</a:t>
                </a:r>
                <a:r>
                  <a:rPr lang="pt-BR" dirty="0"/>
                  <a:t>[1] o resultado 				    da interpolação em </a:t>
                </a:r>
                <a:r>
                  <a:rPr lang="pt-BR" dirty="0" err="1"/>
                  <a:t>xx</a:t>
                </a:r>
                <a:r>
                  <a:rPr lang="pt-BR" dirty="0"/>
                  <a:t>[i]</a:t>
                </a:r>
              </a:p>
              <a:p>
                <a:pPr marL="365760" lvl="1" indent="0">
                  <a:buNone/>
                </a:pPr>
                <a:r>
                  <a:rPr lang="pt-BR" i="1" dirty="0"/>
                  <a:t>figure</a:t>
                </a:r>
                <a:r>
                  <a:rPr lang="pt-BR" dirty="0"/>
                  <a:t>			%cria janela gráfica</a:t>
                </a:r>
              </a:p>
              <a:p>
                <a:pPr marL="365760" lvl="1" indent="0">
                  <a:buNone/>
                </a:pPr>
                <a:r>
                  <a:rPr lang="pt-BR" i="1" dirty="0" err="1"/>
                  <a:t>plot</a:t>
                </a:r>
                <a:r>
                  <a:rPr lang="pt-BR" i="1" dirty="0"/>
                  <a:t> (</a:t>
                </a:r>
                <a:r>
                  <a:rPr lang="pt-BR" i="1" dirty="0" err="1"/>
                  <a:t>x,y,’r</a:t>
                </a:r>
                <a:r>
                  <a:rPr lang="pt-BR" i="1" dirty="0"/>
                  <a:t>*’)</a:t>
                </a:r>
                <a:r>
                  <a:rPr lang="pt-BR" dirty="0"/>
                  <a:t>		%plota dados tabelados com pontos 				   vermelhos  </a:t>
                </a:r>
              </a:p>
              <a:p>
                <a:pPr marL="365760" lvl="1" indent="0">
                  <a:buNone/>
                </a:pPr>
                <a:r>
                  <a:rPr lang="pt-BR" i="1" dirty="0" err="1"/>
                  <a:t>hold</a:t>
                </a:r>
                <a:r>
                  <a:rPr lang="pt-BR" i="1" dirty="0"/>
                  <a:t> </a:t>
                </a:r>
                <a:r>
                  <a:rPr lang="pt-BR" i="1" dirty="0" err="1"/>
                  <a:t>on</a:t>
                </a:r>
                <a:r>
                  <a:rPr lang="pt-BR" dirty="0"/>
                  <a:t>			%comando que fixa eixo coordenado</a:t>
                </a:r>
              </a:p>
              <a:p>
                <a:pPr marL="365760" lvl="1" indent="0">
                  <a:buNone/>
                </a:pPr>
                <a:r>
                  <a:rPr lang="pt-BR" i="1" dirty="0" err="1"/>
                  <a:t>plot</a:t>
                </a:r>
                <a:r>
                  <a:rPr lang="pt-BR" i="1" dirty="0"/>
                  <a:t> (</a:t>
                </a:r>
                <a:r>
                  <a:rPr lang="pt-BR" i="1" dirty="0" err="1"/>
                  <a:t>xx,yy</a:t>
                </a:r>
                <a:r>
                  <a:rPr lang="pt-BR" i="1" dirty="0"/>
                  <a:t>)	</a:t>
                </a:r>
                <a:r>
                  <a:rPr lang="pt-BR" dirty="0"/>
                  <a:t>		%plota o resultado da interpolação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60648"/>
                <a:ext cx="8280920" cy="6408712"/>
              </a:xfrm>
              <a:blipFill>
                <a:blip r:embed="rId2"/>
                <a:stretch>
                  <a:fillRect l="-662" t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3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Figura 2: interpolação linear obtida por ‘interp1’.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1" t="2183" r="28829" b="30555"/>
          <a:stretch/>
        </p:blipFill>
        <p:spPr bwMode="auto">
          <a:xfrm>
            <a:off x="1619672" y="620688"/>
            <a:ext cx="5659444" cy="504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18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82385"/>
            <a:ext cx="8219256" cy="1492132"/>
          </a:xfrm>
        </p:spPr>
        <p:txBody>
          <a:bodyPr>
            <a:normAutofit/>
          </a:bodyPr>
          <a:lstStyle/>
          <a:p>
            <a:pPr algn="ctr"/>
            <a:r>
              <a:rPr lang="pt-BR" sz="4500" dirty="0"/>
              <a:t>Polyfit (mínimos quadrados)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9208" y="2708920"/>
            <a:ext cx="8219256" cy="3765032"/>
          </a:xfrm>
        </p:spPr>
        <p:txBody>
          <a:bodyPr>
            <a:normAutofit/>
          </a:bodyPr>
          <a:lstStyle/>
          <a:p>
            <a:pPr algn="just"/>
            <a:r>
              <a:rPr lang="pt-BR" sz="2300" dirty="0"/>
              <a:t>A função ‘</a:t>
            </a:r>
            <a:r>
              <a:rPr lang="pt-BR" sz="2300" dirty="0" err="1"/>
              <a:t>polyfit</a:t>
            </a:r>
            <a:r>
              <a:rPr lang="pt-BR" sz="2300" dirty="0"/>
              <a:t>’ encontra os coeficientes do polinômio de grau n ajustado aos dados no sentido dos mínimos quadrados. Se escolhermos n=1 para o grau do polinômio, a melhor reta que ajusta os dados será encontrada (esse caso particular  é amplamente conhecido como </a:t>
            </a:r>
            <a:r>
              <a:rPr lang="pt-BR" sz="2300" b="1" u="sng" dirty="0"/>
              <a:t>Regressão Linear</a:t>
            </a:r>
            <a:r>
              <a:rPr lang="pt-BR" sz="2300" dirty="0"/>
              <a:t>). Se n=2, um polinômio quadrático será encontrado, e assim por diante.  </a:t>
            </a:r>
          </a:p>
        </p:txBody>
      </p:sp>
    </p:spTree>
    <p:extLst>
      <p:ext uri="{BB962C8B-B14F-4D97-AF65-F5344CB8AC3E}">
        <p14:creationId xmlns:p14="http://schemas.microsoft.com/office/powerpoint/2010/main" val="16071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pPr algn="ctr"/>
            <a:r>
              <a:rPr lang="pt-BR" b="1" dirty="0"/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8816" y="1600200"/>
            <a:ext cx="7467600" cy="4781128"/>
          </a:xfrm>
        </p:spPr>
        <p:txBody>
          <a:bodyPr>
            <a:normAutofit/>
          </a:bodyPr>
          <a:lstStyle/>
          <a:p>
            <a:r>
              <a:rPr lang="pt-BR" sz="2800" dirty="0"/>
              <a:t>Interpolação Linear (função ‘interp1’)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Mínimos quadrados (função ‘</a:t>
            </a:r>
            <a:r>
              <a:rPr lang="pt-BR" sz="2800" dirty="0" err="1"/>
              <a:t>polyfit</a:t>
            </a:r>
            <a:r>
              <a:rPr lang="pt-BR" sz="2800" dirty="0"/>
              <a:t>’)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 err="1"/>
              <a:t>Spline</a:t>
            </a:r>
            <a:r>
              <a:rPr lang="pt-BR" sz="2800" dirty="0"/>
              <a:t> Cúbica (função ‘</a:t>
            </a:r>
            <a:r>
              <a:rPr lang="pt-BR" sz="2800" dirty="0" err="1"/>
              <a:t>spline</a:t>
            </a:r>
            <a:r>
              <a:rPr lang="pt-BR" sz="28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2836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476672"/>
                <a:ext cx="7776864" cy="59972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300" dirty="0"/>
                  <a:t>Sintaxe:</a:t>
                </a:r>
              </a:p>
              <a:p>
                <a:pPr marL="36576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300" b="0" i="1" smtClean="0">
                          <a:latin typeface="Cambria Math"/>
                        </a:rPr>
                        <m:t>𝑝</m:t>
                      </m:r>
                      <m:r>
                        <a:rPr lang="pt-BR" sz="2300" b="0" i="1" smtClean="0">
                          <a:latin typeface="Cambria Math"/>
                        </a:rPr>
                        <m:t>=</m:t>
                      </m:r>
                      <m:r>
                        <a:rPr lang="pt-BR" sz="2300" b="0" i="1" smtClean="0">
                          <a:latin typeface="Cambria Math"/>
                        </a:rPr>
                        <m:t>𝑝𝑜𝑙𝑦𝑓𝑖𝑡</m:t>
                      </m:r>
                      <m:d>
                        <m:d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300" b="0" dirty="0"/>
              </a:p>
              <a:p>
                <a:pPr lvl="1" algn="just"/>
                <a:endParaRPr lang="pt-BR" sz="2300" dirty="0"/>
              </a:p>
              <a:p>
                <a:pPr marL="365760" lvl="1" indent="0" algn="just">
                  <a:buNone/>
                </a:pPr>
                <a:r>
                  <a:rPr lang="pt-BR" sz="2300" dirty="0"/>
                  <a:t>Em que ‘</a:t>
                </a:r>
                <a:r>
                  <a:rPr lang="pt-BR" sz="2300" i="1" dirty="0"/>
                  <a:t>x’</a:t>
                </a:r>
                <a:r>
                  <a:rPr lang="pt-BR" sz="2300" dirty="0"/>
                  <a:t>  e</a:t>
                </a:r>
                <a:r>
                  <a:rPr lang="pt-BR" sz="2300" i="1" dirty="0"/>
                  <a:t> ‘y’ </a:t>
                </a:r>
                <a:r>
                  <a:rPr lang="pt-BR" sz="2300" dirty="0"/>
                  <a:t>são as coordenadas do dado e ‘</a:t>
                </a:r>
                <a:r>
                  <a:rPr lang="pt-BR" sz="2300" i="1" dirty="0"/>
                  <a:t>n’</a:t>
                </a:r>
                <a:r>
                  <a:rPr lang="pt-BR" sz="2300" dirty="0"/>
                  <a:t>  o grau do polinômio que será ajustado.</a:t>
                </a:r>
              </a:p>
              <a:p>
                <a:pPr marL="365760" lvl="1" indent="0" algn="just">
                  <a:buNone/>
                </a:pPr>
                <a:endParaRPr lang="pt-BR" sz="2300" dirty="0"/>
              </a:p>
              <a:p>
                <a:pPr algn="just"/>
                <a:r>
                  <a:rPr lang="pt-BR" sz="2300" dirty="0"/>
                  <a:t>A curva ajustada aos pontos por mínimos quadrados é escolhida de maneira que a soma dos quadrados dos erros nos pontos seja minimizada. </a:t>
                </a:r>
              </a:p>
              <a:p>
                <a:pPr algn="just"/>
                <a:endParaRPr lang="pt-BR" sz="2300" dirty="0"/>
              </a:p>
              <a:p>
                <a:pPr algn="just"/>
                <a:r>
                  <a:rPr lang="pt-BR" sz="2300" dirty="0"/>
                  <a:t>Embora o ajuste de curvas por mínimos quadrados possa ser feito utilizado qualquer conjunto de funções base, é comum e direto o uso de polinômios.</a:t>
                </a:r>
              </a:p>
              <a:p>
                <a:pPr algn="just"/>
                <a:endParaRPr lang="pt-BR" sz="23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476672"/>
                <a:ext cx="7776864" cy="5997280"/>
              </a:xfrm>
              <a:blipFill>
                <a:blip r:embed="rId2"/>
                <a:stretch>
                  <a:fillRect l="-940" t="-711" r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5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908720"/>
                <a:ext cx="7848872" cy="5565232"/>
              </a:xfrm>
            </p:spPr>
            <p:txBody>
              <a:bodyPr>
                <a:normAutofit/>
              </a:bodyPr>
              <a:lstStyle/>
              <a:p>
                <a:r>
                  <a:rPr lang="pt-BR" sz="2300" dirty="0"/>
                  <a:t>Dessa forma, a função ‘</a:t>
                </a:r>
                <a:r>
                  <a:rPr lang="pt-BR" sz="2300" dirty="0" err="1"/>
                  <a:t>polyfit</a:t>
                </a:r>
                <a:r>
                  <a:rPr lang="pt-BR" sz="2300" dirty="0"/>
                  <a:t>’ do Matlab/ </a:t>
                </a:r>
                <a:r>
                  <a:rPr lang="pt-BR" sz="2300" dirty="0" err="1"/>
                  <a:t>Octave</a:t>
                </a:r>
                <a:r>
                  <a:rPr lang="pt-BR" sz="2300" dirty="0"/>
                  <a:t> também utiliza polinômios como seu conjunto de funções base e obviamente retorna como solução um polinômio de grau especificado.</a:t>
                </a:r>
              </a:p>
              <a:p>
                <a:endParaRPr lang="pt-BR" sz="2300" dirty="0"/>
              </a:p>
              <a:p>
                <a:r>
                  <a:rPr lang="pt-BR" sz="2300" dirty="0"/>
                  <a:t>Seja ‘</a:t>
                </a:r>
                <a:r>
                  <a:rPr lang="pt-BR" sz="2300" i="1" dirty="0"/>
                  <a:t>n</a:t>
                </a:r>
                <a:r>
                  <a:rPr lang="pt-BR" sz="2300" dirty="0"/>
                  <a:t>’ o grau do polinômio desejado, o Matlab/ </a:t>
                </a:r>
                <a:r>
                  <a:rPr lang="pt-BR" sz="2300" dirty="0" err="1"/>
                  <a:t>Octave</a:t>
                </a:r>
                <a:r>
                  <a:rPr lang="pt-BR" sz="2300" dirty="0"/>
                  <a:t> fornece os ‘</a:t>
                </a:r>
                <a:r>
                  <a:rPr lang="pt-BR" sz="2300" i="1" dirty="0"/>
                  <a:t>n+1’</a:t>
                </a:r>
                <a:r>
                  <a:rPr lang="pt-BR" sz="2300" dirty="0"/>
                  <a:t>  coeficientes do polinômio de grau ‘</a:t>
                </a:r>
                <a:r>
                  <a:rPr lang="pt-BR" sz="2300" i="1" dirty="0"/>
                  <a:t>n’ </a:t>
                </a:r>
                <a:r>
                  <a:rPr lang="pt-BR" sz="2300" dirty="0"/>
                  <a:t>ajustado aos dados na seguinte ordem: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3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3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3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pt-BR" sz="2300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3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3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sz="2300" i="1" dirty="0"/>
              </a:p>
              <a:p>
                <a:endParaRPr lang="pt-BR" sz="2300" i="1" dirty="0"/>
              </a:p>
              <a:p>
                <a:r>
                  <a:rPr lang="pt-BR" sz="2300" dirty="0"/>
                  <a:t>Lembrando que um polinômio de grau ‘</a:t>
                </a:r>
                <a:r>
                  <a:rPr lang="pt-BR" sz="2300" i="1" dirty="0"/>
                  <a:t>n’</a:t>
                </a:r>
                <a:r>
                  <a:rPr lang="pt-BR" sz="2300" dirty="0"/>
                  <a:t>  pode ser dado por:</a:t>
                </a:r>
              </a:p>
              <a:p>
                <a:endParaRPr lang="pt-BR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b="0" i="1" smtClean="0">
                          <a:latin typeface="Cambria Math"/>
                        </a:rPr>
                        <m:t>𝑃𝑛</m:t>
                      </m:r>
                      <m:d>
                        <m:d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sz="23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3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3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sz="23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3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300" i="1">
                              <a:latin typeface="Cambria Math"/>
                            </a:rPr>
                            <m:t>𝑛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3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300" i="1">
                              <a:latin typeface="Cambria Math"/>
                            </a:rPr>
                            <m:t>𝑛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23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pt-BR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3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3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3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3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3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3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3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300" b="0" i="1" smtClean="0">
                          <a:latin typeface="Cambria Math"/>
                        </a:rPr>
                        <m:t>𝑥</m:t>
                      </m:r>
                      <m:r>
                        <a:rPr lang="pt-BR" sz="23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3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3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908720"/>
                <a:ext cx="7848872" cy="5565232"/>
              </a:xfrm>
              <a:blipFill>
                <a:blip r:embed="rId2"/>
                <a:stretch>
                  <a:fillRect l="-932" t="-767" r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5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412776"/>
            <a:ext cx="7920880" cy="3528392"/>
          </a:xfrm>
        </p:spPr>
        <p:txBody>
          <a:bodyPr>
            <a:normAutofit/>
          </a:bodyPr>
          <a:lstStyle/>
          <a:p>
            <a:pPr algn="just"/>
            <a:r>
              <a:rPr lang="pt-BR" sz="2300" i="1" dirty="0"/>
              <a:t>OBS: </a:t>
            </a:r>
            <a:r>
              <a:rPr lang="pt-BR" sz="2300" dirty="0"/>
              <a:t>quando o conjunto de </a:t>
            </a:r>
            <a:r>
              <a:rPr lang="pt-BR" sz="2300" i="1" dirty="0"/>
              <a:t>‘n+1’ </a:t>
            </a:r>
            <a:r>
              <a:rPr lang="pt-BR" sz="2300" dirty="0"/>
              <a:t>pontos tabelados gera uma matriz de </a:t>
            </a:r>
            <a:r>
              <a:rPr lang="pt-BR" sz="2300" b="1" dirty="0" err="1"/>
              <a:t>Vandermonde</a:t>
            </a:r>
            <a:r>
              <a:rPr lang="pt-BR" sz="2300" dirty="0"/>
              <a:t> associada mal condicionada, não é possível obter um polinômio de grau </a:t>
            </a:r>
            <a:r>
              <a:rPr lang="pt-BR" sz="2300" i="1" dirty="0"/>
              <a:t>‘n’ </a:t>
            </a:r>
            <a:r>
              <a:rPr lang="pt-BR" sz="2300" dirty="0"/>
              <a:t>por ‘</a:t>
            </a:r>
            <a:r>
              <a:rPr lang="pt-BR" sz="2300" dirty="0" err="1"/>
              <a:t>polyfit</a:t>
            </a:r>
            <a:r>
              <a:rPr lang="pt-BR" sz="2300" dirty="0"/>
              <a:t>’ e é exibida uma mensagem de erro na tela. É preciso reduzir o grau do polinômio que se deseja ajustar. </a:t>
            </a:r>
          </a:p>
          <a:p>
            <a:pPr marL="0" indent="0" algn="just">
              <a:buNone/>
            </a:pPr>
            <a:r>
              <a:rPr lang="pt-BR" sz="2300" i="1" dirty="0"/>
              <a:t>	</a:t>
            </a:r>
            <a:r>
              <a:rPr lang="pt-BR" sz="2300" dirty="0"/>
              <a:t>Polinômios de ordem elevada, em geral, não são boas opções.</a:t>
            </a:r>
            <a:endParaRPr lang="pt-BR" sz="2300" i="1" dirty="0"/>
          </a:p>
        </p:txBody>
      </p:sp>
    </p:spTree>
    <p:extLst>
      <p:ext uri="{BB962C8B-B14F-4D97-AF65-F5344CB8AC3E}">
        <p14:creationId xmlns:p14="http://schemas.microsoft.com/office/powerpoint/2010/main" val="326505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404664"/>
                <a:ext cx="7992888" cy="606928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2: seja a tabela de pontos do exemplo . Qual a forma que fita os dados no sentido dos mínimos quadrados?</a:t>
                </a:r>
              </a:p>
              <a:p>
                <a:pPr lvl="1"/>
                <a:r>
                  <a:rPr lang="pt-BR" i="1" u="sng" dirty="0"/>
                  <a:t>No Matlab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i="1" dirty="0"/>
                  <a:t>	</a:t>
                </a:r>
                <a:r>
                  <a:rPr lang="pt-BR" sz="2000" i="1" dirty="0"/>
                  <a:t>x=[ -1  0  2];		%coordenada x do dado</a:t>
                </a:r>
              </a:p>
              <a:p>
                <a:pPr marL="0" indent="0">
                  <a:buNone/>
                </a:pPr>
                <a:r>
                  <a:rPr lang="pt-BR" sz="2000" i="1" dirty="0"/>
                  <a:t>	y=[4   1  -1];		%coordenada y do lado</a:t>
                </a:r>
              </a:p>
              <a:p>
                <a:pPr marL="0" indent="0">
                  <a:buNone/>
                </a:pPr>
                <a:r>
                  <a:rPr lang="pt-BR" sz="2000" i="1" dirty="0"/>
                  <a:t>	n=2;			%grau do polinômio</a:t>
                </a:r>
              </a:p>
              <a:p>
                <a:pPr marL="0" indent="0">
                  <a:buNone/>
                </a:pPr>
                <a:r>
                  <a:rPr lang="pt-BR" sz="2000" i="1" dirty="0"/>
                  <a:t>	p=</a:t>
                </a:r>
                <a:r>
                  <a:rPr lang="pt-BR" sz="2000" i="1" dirty="0" err="1"/>
                  <a:t>polyfit</a:t>
                </a:r>
                <a:r>
                  <a:rPr lang="pt-BR" sz="2000" i="1" dirty="0"/>
                  <a:t> (</a:t>
                </a:r>
                <a:r>
                  <a:rPr lang="pt-BR" sz="2000" i="1" dirty="0" err="1"/>
                  <a:t>x,y,n</a:t>
                </a:r>
                <a:r>
                  <a:rPr lang="pt-BR" sz="2000" i="1" dirty="0"/>
                  <a:t>);	%armazena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000" b="0" i="0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i="1" dirty="0"/>
                  <a:t>  </a:t>
                </a:r>
              </a:p>
              <a:p>
                <a:pPr marL="0" indent="0">
                  <a:buNone/>
                </a:pPr>
                <a:r>
                  <a:rPr lang="pt-BR" sz="2000" dirty="0"/>
                  <a:t>				    </a:t>
                </a:r>
                <a:r>
                  <a:rPr lang="pt-BR" sz="2000" i="1" dirty="0"/>
                  <a:t>do polinômio de grau n</a:t>
                </a:r>
              </a:p>
              <a:p>
                <a:pPr marL="0" indent="0">
                  <a:buNone/>
                </a:pPr>
                <a:r>
                  <a:rPr lang="pt-BR" sz="2000" dirty="0"/>
                  <a:t>  	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</a:t>
                </a:r>
                <a:r>
                  <a:rPr lang="pt-BR" dirty="0"/>
                  <a:t>Note que ‘p’</a:t>
                </a:r>
                <a:r>
                  <a:rPr lang="pt-BR" sz="2000" dirty="0"/>
                  <a:t> </a:t>
                </a:r>
                <a:r>
                  <a:rPr lang="pt-BR" dirty="0"/>
                  <a:t>será um vetor de </a:t>
                </a:r>
                <a:r>
                  <a:rPr lang="pt-BR" i="1" dirty="0"/>
                  <a:t>3(n+1) </a:t>
                </a:r>
                <a:r>
                  <a:rPr lang="pt-BR" dirty="0"/>
                  <a:t>posições em que:</a:t>
                </a:r>
              </a:p>
              <a:p>
                <a:pPr marL="0" indent="0">
                  <a:buNone/>
                </a:pPr>
                <a:r>
                  <a:rPr lang="pt-BR" dirty="0"/>
                  <a:t> ‘p[1]’ será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;</m:t>
                    </m:r>
                  </m:oMath>
                </a14:m>
                <a:endParaRPr lang="pt-BR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′</m:t>
                    </m:r>
                    <m:r>
                      <a:rPr lang="pt-BR" b="0" i="1" smtClean="0">
                        <a:latin typeface="Cambria Math"/>
                      </a:rPr>
                      <m:t>𝑝</m:t>
                    </m:r>
                    <m:r>
                      <a:rPr lang="pt-BR" b="0" i="1" smtClean="0">
                        <a:latin typeface="Cambria Math"/>
                      </a:rPr>
                      <m:t>[2]′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o coeficiente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e;</a:t>
                </a:r>
              </a:p>
              <a:p>
                <a:pPr marL="0" indent="0">
                  <a:buNone/>
                </a:pPr>
                <a:r>
                  <a:rPr lang="pt-BR" dirty="0"/>
                  <a:t> ‘</a:t>
                </a:r>
                <a:r>
                  <a:rPr lang="pt-BR" i="1" dirty="0"/>
                  <a:t>p[3]’ </a:t>
                </a: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do polinômio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404664"/>
                <a:ext cx="7992888" cy="6069288"/>
              </a:xfrm>
              <a:blipFill>
                <a:blip r:embed="rId2"/>
                <a:stretch>
                  <a:fillRect l="-686" t="-402" r="-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5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8640"/>
                <a:ext cx="8280920" cy="655272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pt-BR" sz="1900" i="1" u="sng" dirty="0"/>
                  <a:t>Comando de visualização</a:t>
                </a:r>
              </a:p>
              <a:p>
                <a:pPr marL="365760" lvl="1" indent="0">
                  <a:buNone/>
                </a:pPr>
                <a:r>
                  <a:rPr lang="pt-BR" sz="1900" i="1" dirty="0"/>
                  <a:t>	</a:t>
                </a:r>
                <a:r>
                  <a:rPr lang="pt-BR" sz="1900" i="1" dirty="0" err="1"/>
                  <a:t>clear</a:t>
                </a:r>
                <a:r>
                  <a:rPr lang="pt-BR" sz="1900" i="1" dirty="0"/>
                  <a:t> </a:t>
                </a:r>
                <a:r>
                  <a:rPr lang="pt-BR" sz="1900" i="1" dirty="0" err="1"/>
                  <a:t>all</a:t>
                </a:r>
                <a:r>
                  <a:rPr lang="pt-BR" sz="1900" i="1" dirty="0"/>
                  <a:t>		% limpa as variáveis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x=[ -1  0  2];		% coordenada x do dado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y=[4   1  -1];		% coordenada y do lado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n=2;			% grau do polinômio interpolador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p=</a:t>
                </a:r>
                <a:r>
                  <a:rPr lang="pt-BR" sz="1900" i="1" dirty="0" err="1"/>
                  <a:t>polyfit</a:t>
                </a:r>
                <a:r>
                  <a:rPr lang="pt-BR" sz="1900" i="1" dirty="0"/>
                  <a:t> (</a:t>
                </a:r>
                <a:r>
                  <a:rPr lang="pt-BR" sz="1900" i="1" dirty="0" err="1"/>
                  <a:t>x,y,n</a:t>
                </a:r>
                <a:r>
                  <a:rPr lang="pt-BR" sz="1900" i="1" dirty="0"/>
                  <a:t>);	% armazena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190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900" i="1" dirty="0"/>
                  <a:t>  </a:t>
                </a:r>
              </a:p>
              <a:p>
                <a:pPr marL="0" indent="0">
                  <a:buNone/>
                </a:pPr>
                <a:r>
                  <a:rPr lang="pt-BR" sz="1900" dirty="0"/>
                  <a:t>	</a:t>
                </a:r>
                <a:r>
                  <a:rPr lang="pt-BR" sz="1900" i="1" dirty="0" err="1"/>
                  <a:t>xx</a:t>
                </a:r>
                <a:r>
                  <a:rPr lang="pt-BR" sz="1900" i="1" dirty="0"/>
                  <a:t>=</a:t>
                </a:r>
                <a:r>
                  <a:rPr lang="pt-BR" sz="1900" i="1" dirty="0" err="1"/>
                  <a:t>linspace</a:t>
                </a:r>
                <a:r>
                  <a:rPr lang="pt-BR" sz="1900" i="1" dirty="0"/>
                  <a:t> (-1,2);          % vetor auxiliar de 100 posições 				    </a:t>
                </a:r>
                <a:r>
                  <a:rPr lang="pt-BR" sz="1900" i="1" dirty="0" err="1"/>
                  <a:t>xx</a:t>
                </a:r>
                <a:r>
                  <a:rPr lang="pt-BR" sz="1900" i="1" dirty="0"/>
                  <a:t>[1], </a:t>
                </a:r>
                <a:r>
                  <a:rPr lang="pt-BR" sz="1900" i="1" dirty="0" err="1"/>
                  <a:t>xx</a:t>
                </a:r>
                <a:r>
                  <a:rPr lang="pt-BR" sz="1900" i="1" dirty="0"/>
                  <a:t>[2],...</a:t>
                </a:r>
                <a:r>
                  <a:rPr lang="pt-BR" sz="1900" i="1" dirty="0" err="1"/>
                  <a:t>xx</a:t>
                </a:r>
                <a:r>
                  <a:rPr lang="pt-BR" sz="1900" i="1" dirty="0"/>
                  <a:t>[100]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</a:t>
                </a:r>
                <a:r>
                  <a:rPr lang="pt-BR" sz="1900" i="1" dirty="0" err="1"/>
                  <a:t>yy</a:t>
                </a:r>
                <a:r>
                  <a:rPr lang="pt-BR" sz="1900" i="1" dirty="0"/>
                  <a:t>=</a:t>
                </a:r>
                <a:r>
                  <a:rPr lang="pt-BR" sz="1900" i="1" dirty="0" err="1"/>
                  <a:t>polyval</a:t>
                </a:r>
                <a:r>
                  <a:rPr lang="pt-BR" sz="1900" i="1" dirty="0"/>
                  <a:t>(</a:t>
                </a:r>
                <a:r>
                  <a:rPr lang="pt-BR" sz="1900" i="1" dirty="0" err="1"/>
                  <a:t>p,xx</a:t>
                </a:r>
                <a:r>
                  <a:rPr lang="pt-BR" sz="1900" i="1" dirty="0"/>
                  <a:t>);	% gera imagem do polinômio em 				   cada posição </a:t>
                </a:r>
                <a:r>
                  <a:rPr lang="pt-BR" sz="1900" i="1" dirty="0" err="1"/>
                  <a:t>xx</a:t>
                </a:r>
                <a:endParaRPr lang="pt-BR" sz="1900" i="1" dirty="0"/>
              </a:p>
              <a:p>
                <a:pPr marL="0" indent="0">
                  <a:buNone/>
                </a:pPr>
                <a:r>
                  <a:rPr lang="pt-BR" sz="1900" i="1" dirty="0"/>
                  <a:t>	figure			% cria a janela gráfica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</a:t>
                </a:r>
                <a:r>
                  <a:rPr lang="pt-BR" sz="1900" i="1" dirty="0" err="1"/>
                  <a:t>plot</a:t>
                </a:r>
                <a:r>
                  <a:rPr lang="pt-BR" sz="1900" i="1" dirty="0"/>
                  <a:t> (</a:t>
                </a:r>
                <a:r>
                  <a:rPr lang="pt-BR" sz="1900" i="1" dirty="0" err="1"/>
                  <a:t>x,y,’r</a:t>
                </a:r>
                <a:r>
                  <a:rPr lang="pt-BR" sz="1900" i="1" dirty="0"/>
                  <a:t>*’);		% plota o dado tabelado com 					    pontos em vermelho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</a:t>
                </a:r>
                <a:r>
                  <a:rPr lang="pt-BR" sz="1900" i="1" dirty="0" err="1"/>
                  <a:t>hold</a:t>
                </a:r>
                <a:r>
                  <a:rPr lang="pt-BR" sz="1900" i="1" dirty="0"/>
                  <a:t> </a:t>
                </a:r>
                <a:r>
                  <a:rPr lang="pt-BR" sz="1900" i="1" dirty="0" err="1"/>
                  <a:t>on</a:t>
                </a:r>
                <a:r>
                  <a:rPr lang="pt-BR" sz="1900" i="1" dirty="0"/>
                  <a:t>			% comando que fixa o eixo 					   coordenado</a:t>
                </a:r>
              </a:p>
              <a:p>
                <a:pPr marL="0" indent="0">
                  <a:buNone/>
                </a:pPr>
                <a:r>
                  <a:rPr lang="pt-BR" sz="1900" i="1" dirty="0"/>
                  <a:t>	</a:t>
                </a:r>
                <a:r>
                  <a:rPr lang="pt-BR" sz="1900" i="1" dirty="0" err="1"/>
                  <a:t>plot</a:t>
                </a:r>
                <a:r>
                  <a:rPr lang="pt-BR" sz="1900" i="1" dirty="0"/>
                  <a:t> (</a:t>
                </a:r>
                <a:r>
                  <a:rPr lang="pt-BR" sz="1900" i="1" dirty="0" err="1"/>
                  <a:t>xx,yy</a:t>
                </a:r>
                <a:r>
                  <a:rPr lang="pt-BR" sz="1900" i="1" dirty="0"/>
                  <a:t>);		% plota o resultado do polinômio 				   de grau n obtido por </a:t>
                </a:r>
                <a:r>
                  <a:rPr lang="pt-BR" sz="1900" i="1" dirty="0" err="1"/>
                  <a:t>polyfit</a:t>
                </a:r>
                <a:r>
                  <a:rPr lang="pt-BR" sz="1900" i="1" dirty="0"/>
                  <a:t>   </a:t>
                </a:r>
                <a:r>
                  <a:rPr lang="pt-BR" sz="1900" dirty="0"/>
                  <a:t>			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8640"/>
                <a:ext cx="8280920" cy="6552728"/>
              </a:xfrm>
              <a:blipFill>
                <a:blip r:embed="rId2"/>
                <a:stretch>
                  <a:fillRect t="-465" b="-1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8816" y="764704"/>
            <a:ext cx="7467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sz="1900" i="1" dirty="0"/>
              <a:t>figura 3: polinômio de grau 2 no intervalo [-1, 2] obtido por ‘</a:t>
            </a:r>
            <a:r>
              <a:rPr lang="pt-BR" sz="1900" i="1" dirty="0" err="1"/>
              <a:t>polyfit</a:t>
            </a:r>
            <a:r>
              <a:rPr lang="pt-BR" sz="1900" i="1" dirty="0"/>
              <a:t>’ e ‘</a:t>
            </a:r>
            <a:r>
              <a:rPr lang="pt-BR" sz="1900" i="1" dirty="0" err="1"/>
              <a:t>polyval</a:t>
            </a:r>
            <a:r>
              <a:rPr lang="pt-BR" sz="1900" i="1" dirty="0"/>
              <a:t>’</a:t>
            </a:r>
          </a:p>
          <a:p>
            <a:pPr marL="0" indent="0" algn="ctr">
              <a:buNone/>
            </a:pPr>
            <a:endParaRPr lang="pt-BR" sz="1900" dirty="0"/>
          </a:p>
          <a:p>
            <a:r>
              <a:rPr lang="pt-BR" u="sng" dirty="0"/>
              <a:t>Exercício 1</a:t>
            </a:r>
            <a:r>
              <a:rPr lang="pt-BR" dirty="0"/>
              <a:t>: encontre os coeficientes da reta que melhor ajusta os dados do “exemplo1” no sentido dos mínimos quadrados.   (</a:t>
            </a:r>
            <a:r>
              <a:rPr lang="pt-BR" i="1" dirty="0"/>
              <a:t>trocar n=2 por n=1)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3" t="2579" r="28941" b="30754"/>
          <a:stretch/>
        </p:blipFill>
        <p:spPr bwMode="auto">
          <a:xfrm>
            <a:off x="1575552" y="0"/>
            <a:ext cx="5060068" cy="450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10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Spline</a:t>
            </a:r>
            <a:r>
              <a:rPr lang="pt-B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38758" y="1637930"/>
                <a:ext cx="7809706" cy="4671390"/>
              </a:xfrm>
            </p:spPr>
            <p:txBody>
              <a:bodyPr>
                <a:noAutofit/>
              </a:bodyPr>
              <a:lstStyle/>
              <a:p>
                <a:r>
                  <a:rPr lang="pt-BR" sz="2300" dirty="0"/>
                  <a:t>Dados os vetores </a:t>
                </a:r>
                <a:r>
                  <a:rPr lang="pt-BR" sz="2300" i="1" dirty="0"/>
                  <a:t>x</a:t>
                </a:r>
                <a:r>
                  <a:rPr lang="pt-BR" sz="2300" dirty="0"/>
                  <a:t> e </a:t>
                </a:r>
                <a:r>
                  <a:rPr lang="pt-BR" sz="2300" i="1" dirty="0"/>
                  <a:t>y </a:t>
                </a:r>
                <a:r>
                  <a:rPr lang="pt-BR" sz="2300" dirty="0"/>
                  <a:t>(pontos tabelados), </a:t>
                </a:r>
                <a:r>
                  <a:rPr lang="pt-BR" sz="2300" b="1" i="1" dirty="0"/>
                  <a:t>‘</a:t>
                </a:r>
                <a:r>
                  <a:rPr lang="pt-BR" sz="2300" b="1" i="1" dirty="0" err="1"/>
                  <a:t>spline</a:t>
                </a:r>
                <a:r>
                  <a:rPr lang="pt-BR" sz="2300" b="1" i="1" dirty="0"/>
                  <a:t>’ </a:t>
                </a:r>
                <a:r>
                  <a:rPr lang="pt-BR" sz="2300" dirty="0"/>
                  <a:t>retorna informações do polinômio por partes resultado da </a:t>
                </a:r>
                <a:r>
                  <a:rPr lang="pt-BR" sz="2300" dirty="0" err="1"/>
                  <a:t>spline</a:t>
                </a:r>
                <a:r>
                  <a:rPr lang="pt-BR" sz="2300" dirty="0"/>
                  <a:t> cúbica interpolante sobre os dados sobre os dados.</a:t>
                </a:r>
              </a:p>
              <a:p>
                <a:endParaRPr lang="pt-BR" sz="2300" b="1" i="1" dirty="0"/>
              </a:p>
              <a:p>
                <a:r>
                  <a:rPr lang="pt-BR" sz="2300" dirty="0"/>
                  <a:t>Para acessar essas informações é preciso usar o comando ‘</a:t>
                </a:r>
                <a:r>
                  <a:rPr lang="pt-BR" sz="2300" b="1" i="1" dirty="0" err="1"/>
                  <a:t>ppval</a:t>
                </a:r>
                <a:r>
                  <a:rPr lang="pt-BR" sz="2300" dirty="0"/>
                  <a:t>’ que avalia um polinômio por partes. A sintaxe é:</a:t>
                </a:r>
              </a:p>
              <a:p>
                <a:pPr marL="0" indent="0">
                  <a:buNone/>
                </a:pPr>
                <a:endParaRPr lang="pt-BR" sz="23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b="0" i="1" smtClean="0">
                          <a:latin typeface="Cambria Math"/>
                        </a:rPr>
                        <m:t>𝑝𝑝</m:t>
                      </m:r>
                      <m:r>
                        <a:rPr lang="pt-BR" sz="2300" b="0" i="1" smtClean="0">
                          <a:latin typeface="Cambria Math"/>
                        </a:rPr>
                        <m:t>=</m:t>
                      </m:r>
                      <m:r>
                        <a:rPr lang="pt-BR" sz="2300" b="0" i="1" smtClean="0">
                          <a:latin typeface="Cambria Math"/>
                        </a:rPr>
                        <m:t>𝑠𝑝𝑙𝑖𝑛𝑒</m:t>
                      </m:r>
                      <m:r>
                        <a:rPr lang="pt-BR" sz="23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2300" b="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b="0" i="1" smtClean="0">
                          <a:latin typeface="Cambria Math"/>
                        </a:rPr>
                        <m:t>𝑣</m:t>
                      </m:r>
                      <m:r>
                        <a:rPr lang="pt-BR" sz="2300" b="0" i="1" smtClean="0">
                          <a:latin typeface="Cambria Math"/>
                        </a:rPr>
                        <m:t>=</m:t>
                      </m:r>
                      <m:r>
                        <a:rPr lang="pt-BR" sz="2300" b="0" i="1" smtClean="0">
                          <a:latin typeface="Cambria Math"/>
                        </a:rPr>
                        <m:t>𝑝𝑝𝑣𝑎𝑙</m:t>
                      </m:r>
                      <m:r>
                        <a:rPr lang="pt-BR" sz="23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pt-BR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b="0" i="1" smtClean="0">
                              <a:latin typeface="Cambria Math"/>
                            </a:rPr>
                            <m:t>𝑝𝑝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300" b="0" i="1" smtClean="0">
                              <a:latin typeface="Cambria Math"/>
                            </a:rPr>
                            <m:t>𝑥𝑥</m:t>
                          </m:r>
                        </m:e>
                      </m:d>
                    </m:oMath>
                  </m:oMathPara>
                </a14:m>
                <a:endParaRPr lang="pt-BR" sz="2300" b="0" dirty="0"/>
              </a:p>
              <a:p>
                <a:pPr marL="365760" lvl="1" indent="0">
                  <a:buNone/>
                </a:pPr>
                <a:endParaRPr lang="pt-BR" sz="2300" dirty="0"/>
              </a:p>
              <a:p>
                <a:pPr marL="365760" lvl="1" indent="0">
                  <a:buNone/>
                </a:pPr>
                <a:r>
                  <a:rPr lang="pt-BR" sz="2300" dirty="0"/>
                  <a:t>Em que ‘</a:t>
                </a:r>
                <a:r>
                  <a:rPr lang="pt-BR" sz="2300" i="1" dirty="0" err="1"/>
                  <a:t>xx</a:t>
                </a:r>
                <a:r>
                  <a:rPr lang="pt-BR" sz="2300" i="1" dirty="0"/>
                  <a:t>’</a:t>
                </a:r>
                <a:r>
                  <a:rPr lang="pt-BR" sz="2300" dirty="0"/>
                  <a:t>  é um vetor de n posições.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637930"/>
                <a:ext cx="7809706" cy="4671390"/>
              </a:xfrm>
              <a:blipFill>
                <a:blip r:embed="rId2"/>
                <a:stretch>
                  <a:fillRect l="-937" t="-1044" b="-4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1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476672"/>
            <a:ext cx="7992888" cy="599728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Exemplo 3: seja a tabela de pontos do “Exemplo1”, plote a </a:t>
            </a:r>
            <a:r>
              <a:rPr lang="pt-BR" dirty="0" err="1"/>
              <a:t>spline</a:t>
            </a:r>
            <a:r>
              <a:rPr lang="pt-BR" dirty="0"/>
              <a:t> cúbica interpolante que fita os dados.</a:t>
            </a:r>
          </a:p>
          <a:p>
            <a:endParaRPr lang="pt-BR" dirty="0"/>
          </a:p>
          <a:p>
            <a:pPr marL="365760" lvl="1" indent="0">
              <a:buNone/>
            </a:pPr>
            <a:r>
              <a:rPr lang="pt-BR" i="1" dirty="0"/>
              <a:t>	</a:t>
            </a:r>
            <a:r>
              <a:rPr lang="pt-BR" i="1" dirty="0" err="1"/>
              <a:t>clear</a:t>
            </a:r>
            <a:r>
              <a:rPr lang="pt-BR" i="1" dirty="0"/>
              <a:t> </a:t>
            </a:r>
            <a:r>
              <a:rPr lang="pt-BR" i="1" dirty="0" err="1"/>
              <a:t>all</a:t>
            </a:r>
            <a:r>
              <a:rPr lang="pt-BR" i="1" dirty="0"/>
              <a:t>			% limpa as variáveis</a:t>
            </a:r>
          </a:p>
          <a:p>
            <a:pPr marL="0" indent="0">
              <a:buNone/>
            </a:pPr>
            <a:r>
              <a:rPr lang="pt-BR" sz="2000" i="1" dirty="0"/>
              <a:t>	x=[ -1  0  2];		% coordenada x do dado</a:t>
            </a:r>
          </a:p>
          <a:p>
            <a:pPr marL="0" indent="0">
              <a:buNone/>
            </a:pPr>
            <a:r>
              <a:rPr lang="pt-BR" sz="2000" i="1" dirty="0"/>
              <a:t>	y=[4   1  -1];		% coordenada y do lado</a:t>
            </a:r>
          </a:p>
          <a:p>
            <a:pPr marL="0" indent="0">
              <a:buNone/>
            </a:pPr>
            <a:r>
              <a:rPr lang="pt-BR" sz="2000" i="1" dirty="0"/>
              <a:t>	s=</a:t>
            </a:r>
            <a:r>
              <a:rPr lang="pt-BR" sz="2000" i="1" dirty="0" err="1"/>
              <a:t>spline</a:t>
            </a:r>
            <a:r>
              <a:rPr lang="pt-BR" sz="2000" i="1" dirty="0"/>
              <a:t> (</a:t>
            </a:r>
            <a:r>
              <a:rPr lang="pt-BR" sz="2000" i="1" dirty="0" err="1"/>
              <a:t>x,y</a:t>
            </a:r>
            <a:r>
              <a:rPr lang="pt-BR" sz="2000" i="1" dirty="0"/>
              <a:t>);		% </a:t>
            </a:r>
            <a:r>
              <a:rPr lang="pt-BR" sz="2000" i="1" dirty="0" err="1"/>
              <a:t>spline</a:t>
            </a:r>
            <a:r>
              <a:rPr lang="pt-BR" sz="2000" i="1" dirty="0"/>
              <a:t> cúbica interpolante para x e y</a:t>
            </a:r>
          </a:p>
          <a:p>
            <a:pPr marL="0" indent="0">
              <a:buNone/>
            </a:pPr>
            <a:endParaRPr lang="pt-BR" sz="2000" i="1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i="1" dirty="0" err="1"/>
              <a:t>xx</a:t>
            </a:r>
            <a:r>
              <a:rPr lang="pt-BR" sz="2000" i="1" dirty="0"/>
              <a:t>=</a:t>
            </a:r>
            <a:r>
              <a:rPr lang="pt-BR" sz="2000" i="1" dirty="0" err="1"/>
              <a:t>linspace</a:t>
            </a:r>
            <a:r>
              <a:rPr lang="pt-BR" sz="2000" i="1" dirty="0"/>
              <a:t> (-1,2);           % vetor auxiliar de 100 posições 				   	    </a:t>
            </a:r>
          </a:p>
          <a:p>
            <a:pPr marL="0" indent="0">
              <a:buNone/>
            </a:pPr>
            <a:r>
              <a:rPr lang="pt-BR" sz="2000" i="1" dirty="0"/>
              <a:t>	</a:t>
            </a:r>
            <a:r>
              <a:rPr lang="pt-BR" sz="2000" i="1" dirty="0" err="1"/>
              <a:t>yy</a:t>
            </a:r>
            <a:r>
              <a:rPr lang="pt-BR" sz="2000" i="1" dirty="0"/>
              <a:t>=</a:t>
            </a:r>
            <a:r>
              <a:rPr lang="pt-BR" sz="2000" i="1" dirty="0" err="1"/>
              <a:t>ppval</a:t>
            </a:r>
            <a:r>
              <a:rPr lang="pt-BR" sz="2000" i="1" dirty="0"/>
              <a:t>(</a:t>
            </a:r>
            <a:r>
              <a:rPr lang="pt-BR" sz="2000" i="1" dirty="0" err="1"/>
              <a:t>s,xx</a:t>
            </a:r>
            <a:r>
              <a:rPr lang="pt-BR" sz="2000" i="1" dirty="0"/>
              <a:t>);		% gera imagem do polinômio em 				   cada posição </a:t>
            </a:r>
            <a:r>
              <a:rPr lang="pt-BR" sz="2000" i="1" dirty="0" err="1"/>
              <a:t>xx</a:t>
            </a:r>
            <a:endParaRPr lang="pt-BR" sz="2000" i="1" dirty="0"/>
          </a:p>
          <a:p>
            <a:pPr marL="0" indent="0">
              <a:buNone/>
            </a:pPr>
            <a:r>
              <a:rPr lang="pt-BR" sz="2000" i="1" dirty="0"/>
              <a:t>	figure			% cria a janela gráfica</a:t>
            </a:r>
          </a:p>
          <a:p>
            <a:pPr marL="0" indent="0">
              <a:buNone/>
            </a:pPr>
            <a:r>
              <a:rPr lang="pt-BR" sz="2000" i="1" dirty="0"/>
              <a:t>	</a:t>
            </a:r>
            <a:r>
              <a:rPr lang="pt-BR" sz="2000" i="1" dirty="0" err="1"/>
              <a:t>plot</a:t>
            </a:r>
            <a:r>
              <a:rPr lang="pt-BR" sz="2000" i="1" dirty="0"/>
              <a:t> (</a:t>
            </a:r>
            <a:r>
              <a:rPr lang="pt-BR" sz="2000" i="1" dirty="0" err="1"/>
              <a:t>x,y,’r</a:t>
            </a:r>
            <a:r>
              <a:rPr lang="pt-BR" sz="2000" i="1" dirty="0"/>
              <a:t>*’);		% plota o dado tabelado com 					    pontos em vermelho</a:t>
            </a:r>
          </a:p>
          <a:p>
            <a:pPr marL="0" indent="0">
              <a:buNone/>
            </a:pPr>
            <a:endParaRPr lang="pt-BR" sz="2000" i="1" dirty="0"/>
          </a:p>
          <a:p>
            <a:pPr marL="0" indent="0">
              <a:buNone/>
            </a:pPr>
            <a:r>
              <a:rPr lang="pt-BR" sz="2000" i="1" dirty="0"/>
              <a:t>	</a:t>
            </a:r>
            <a:r>
              <a:rPr lang="pt-BR" sz="2000" i="1" dirty="0" err="1"/>
              <a:t>hold</a:t>
            </a:r>
            <a:r>
              <a:rPr lang="pt-BR" sz="2000" i="1" dirty="0"/>
              <a:t> </a:t>
            </a:r>
            <a:r>
              <a:rPr lang="pt-BR" sz="2000" i="1" dirty="0" err="1"/>
              <a:t>on</a:t>
            </a:r>
            <a:r>
              <a:rPr lang="pt-BR" sz="2000" i="1" dirty="0"/>
              <a:t>			% comando que fixa o eixo 					   coordenado</a:t>
            </a:r>
          </a:p>
          <a:p>
            <a:pPr marL="0" indent="0">
              <a:buNone/>
            </a:pPr>
            <a:r>
              <a:rPr lang="pt-BR" sz="2000" i="1" dirty="0"/>
              <a:t>	</a:t>
            </a:r>
            <a:r>
              <a:rPr lang="pt-BR" sz="2000" i="1" dirty="0" err="1"/>
              <a:t>plot</a:t>
            </a:r>
            <a:r>
              <a:rPr lang="pt-BR" sz="2000" i="1" dirty="0"/>
              <a:t> (</a:t>
            </a:r>
            <a:r>
              <a:rPr lang="pt-BR" sz="2000" i="1" dirty="0" err="1"/>
              <a:t>xx,yy</a:t>
            </a:r>
            <a:r>
              <a:rPr lang="pt-BR" sz="2000" i="1" dirty="0"/>
              <a:t>);		% plota o resultado do polinômio 				   de grau n obtido por </a:t>
            </a:r>
            <a:r>
              <a:rPr lang="pt-BR" sz="2000" i="1" dirty="0" err="1"/>
              <a:t>spline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78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88640"/>
            <a:ext cx="7931224" cy="6912768"/>
          </a:xfrm>
        </p:spPr>
        <p:txBody>
          <a:bodyPr>
            <a:normAutofit/>
          </a:bodyPr>
          <a:lstStyle/>
          <a:p>
            <a:r>
              <a:rPr lang="pt-BR" dirty="0"/>
              <a:t>Exercício 2: Considere os dados tabelados abaixo: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Plote em gráficos separados os resultados para: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Interpolação Linear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Regressão linear 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Ajuste por polinômio de grau 2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Ajuste por polinômio de grau 10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 err="1"/>
              <a:t>Spline</a:t>
            </a:r>
            <a:r>
              <a:rPr lang="pt-BR" dirty="0"/>
              <a:t> Cúbica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Plote em um mesmo eixo coordenado todos os resultados obtidos nos itens </a:t>
            </a:r>
            <a:r>
              <a:rPr lang="pt-BR" i="1" dirty="0"/>
              <a:t>a</a:t>
            </a:r>
            <a:r>
              <a:rPr lang="pt-BR" dirty="0"/>
              <a:t> até </a:t>
            </a:r>
            <a:r>
              <a:rPr lang="pt-BR" i="1" dirty="0"/>
              <a:t>e .</a:t>
            </a:r>
          </a:p>
          <a:p>
            <a:pPr marL="0" indent="0">
              <a:buNone/>
            </a:pPr>
            <a:r>
              <a:rPr lang="pt-BR" i="1" dirty="0"/>
              <a:t>    </a:t>
            </a:r>
            <a:r>
              <a:rPr lang="pt-BR" dirty="0"/>
              <a:t>Que se pode concluir das estratégias de interpolação utilizadas?</a:t>
            </a:r>
            <a:endParaRPr lang="pt-BR" i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53073"/>
              </p:ext>
            </p:extLst>
          </p:nvPr>
        </p:nvGraphicFramePr>
        <p:xfrm>
          <a:off x="251520" y="836712"/>
          <a:ext cx="84969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-0.477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4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476672"/>
            <a:ext cx="7056784" cy="59972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Resolução do exercício 2: Comandos </a:t>
            </a:r>
            <a:r>
              <a:rPr lang="pt-BR" dirty="0" err="1"/>
              <a:t>Octave</a:t>
            </a:r>
            <a:r>
              <a:rPr lang="pt-BR" dirty="0"/>
              <a:t>/</a:t>
            </a:r>
            <a:r>
              <a:rPr lang="pt-BR" dirty="0" err="1"/>
              <a:t>Matlab</a:t>
            </a:r>
            <a:endParaRPr lang="pt-BR" dirty="0"/>
          </a:p>
          <a:p>
            <a:pPr marL="0" indent="0">
              <a:buNone/>
            </a:pPr>
            <a:r>
              <a:rPr lang="pt-BR" sz="1800" dirty="0" err="1"/>
              <a:t>clear</a:t>
            </a:r>
            <a:r>
              <a:rPr lang="pt-BR" sz="1800" dirty="0"/>
              <a:t> </a:t>
            </a:r>
            <a:r>
              <a:rPr lang="pt-BR" sz="1800" dirty="0" err="1"/>
              <a:t>all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close </a:t>
            </a:r>
            <a:r>
              <a:rPr lang="pt-BR" sz="1800" dirty="0" err="1"/>
              <a:t>all</a:t>
            </a: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clc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x= 0:0.1: 1;</a:t>
            </a:r>
          </a:p>
          <a:p>
            <a:pPr marL="0" indent="0">
              <a:buNone/>
            </a:pPr>
            <a:r>
              <a:rPr lang="es-ES" sz="1800" dirty="0"/>
              <a:t>y=[-0.4770 1.9780 3.2800 6.1600 7.0800 7.3400 7.6600 9.5600 9.4800 9.3000 11.2000];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800" dirty="0" err="1"/>
              <a:t>Interpolação</a:t>
            </a:r>
            <a:r>
              <a:rPr lang="es-ES" sz="1800" dirty="0"/>
              <a:t> </a:t>
            </a:r>
          </a:p>
          <a:p>
            <a:pPr marL="0" indent="0">
              <a:buNone/>
            </a:pPr>
            <a:r>
              <a:rPr lang="es-ES" sz="1800" i="1" dirty="0"/>
              <a:t> </a:t>
            </a:r>
            <a:r>
              <a:rPr lang="pt-BR" sz="1800" i="1" dirty="0"/>
              <a:t>%interpolação</a:t>
            </a:r>
          </a:p>
          <a:p>
            <a:pPr marL="0" indent="0">
              <a:buNone/>
            </a:pPr>
            <a:r>
              <a:rPr lang="pt-BR" sz="1800" i="1" dirty="0" err="1"/>
              <a:t>xx</a:t>
            </a:r>
            <a:r>
              <a:rPr lang="pt-BR" sz="1800" i="1" dirty="0"/>
              <a:t>=</a:t>
            </a:r>
            <a:r>
              <a:rPr lang="pt-BR" sz="1800" i="1" dirty="0" err="1"/>
              <a:t>linspace</a:t>
            </a:r>
            <a:r>
              <a:rPr lang="pt-BR" sz="1800" i="1" dirty="0"/>
              <a:t> (0,1);</a:t>
            </a:r>
          </a:p>
          <a:p>
            <a:pPr marL="0" indent="0">
              <a:buNone/>
            </a:pPr>
            <a:r>
              <a:rPr lang="pt-BR" sz="1800" i="1" dirty="0"/>
              <a:t>a=interp1 (</a:t>
            </a:r>
            <a:r>
              <a:rPr lang="pt-BR" sz="1800" i="1" dirty="0" err="1"/>
              <a:t>x,y,xx</a:t>
            </a:r>
            <a:r>
              <a:rPr lang="pt-BR" sz="1800" i="1" dirty="0"/>
              <a:t>);</a:t>
            </a:r>
          </a:p>
          <a:p>
            <a:pPr marL="0" indent="0">
              <a:buNone/>
            </a:pPr>
            <a:r>
              <a:rPr lang="pt-BR" sz="1800" i="1" dirty="0"/>
              <a:t>figure</a:t>
            </a:r>
          </a:p>
          <a:p>
            <a:pPr marL="0" indent="0">
              <a:buNone/>
            </a:pPr>
            <a:r>
              <a:rPr lang="pt-BR" sz="1800" i="1" dirty="0" err="1"/>
              <a:t>plot</a:t>
            </a:r>
            <a:r>
              <a:rPr lang="pt-BR" sz="1800" i="1" dirty="0"/>
              <a:t> (</a:t>
            </a:r>
            <a:r>
              <a:rPr lang="pt-BR" sz="1800" i="1" dirty="0" err="1"/>
              <a:t>x,y,'r</a:t>
            </a:r>
            <a:r>
              <a:rPr lang="pt-BR" sz="1800" i="1" dirty="0"/>
              <a:t>*',</a:t>
            </a:r>
            <a:r>
              <a:rPr lang="pt-BR" sz="1800" i="1" dirty="0" err="1"/>
              <a:t>xx,a</a:t>
            </a:r>
            <a:r>
              <a:rPr lang="pt-BR" sz="1800" i="1" dirty="0"/>
              <a:t>);</a:t>
            </a:r>
          </a:p>
          <a:p>
            <a:pPr marL="0" indent="0">
              <a:buNone/>
            </a:pPr>
            <a:r>
              <a:rPr lang="pt-BR" sz="1800" i="1" dirty="0" err="1"/>
              <a:t>hold</a:t>
            </a:r>
            <a:r>
              <a:rPr lang="pt-BR" sz="1800" i="1" dirty="0"/>
              <a:t> </a:t>
            </a:r>
            <a:r>
              <a:rPr lang="pt-BR" sz="1800" i="1" dirty="0" err="1"/>
              <a:t>on</a:t>
            </a:r>
            <a:endParaRPr lang="pt-BR" sz="1800" i="1" dirty="0"/>
          </a:p>
          <a:p>
            <a:pPr marL="0" indent="0">
              <a:buNone/>
            </a:pPr>
            <a:r>
              <a:rPr lang="pt-BR" sz="1800" i="1" dirty="0"/>
              <a:t>grid </a:t>
            </a:r>
            <a:r>
              <a:rPr lang="pt-BR" sz="1800" i="1" dirty="0" err="1"/>
              <a:t>on</a:t>
            </a:r>
            <a:endParaRPr lang="pt-BR" sz="1800" i="1" dirty="0"/>
          </a:p>
          <a:p>
            <a:pPr marL="0" indent="0">
              <a:buNone/>
            </a:pPr>
            <a:r>
              <a:rPr lang="pt-BR" sz="1800" i="1" dirty="0" err="1"/>
              <a:t>xlabel</a:t>
            </a:r>
            <a:r>
              <a:rPr lang="pt-BR" sz="1800" i="1" dirty="0"/>
              <a:t> ('x')</a:t>
            </a:r>
          </a:p>
          <a:p>
            <a:pPr marL="0" indent="0">
              <a:buNone/>
            </a:pPr>
            <a:r>
              <a:rPr lang="pt-BR" sz="1800" i="1" dirty="0" err="1"/>
              <a:t>ylabel</a:t>
            </a:r>
            <a:r>
              <a:rPr lang="pt-BR" sz="1800" i="1" dirty="0"/>
              <a:t> ('y')</a:t>
            </a:r>
          </a:p>
          <a:p>
            <a:pPr marL="0" indent="0">
              <a:buNone/>
            </a:pPr>
            <a:r>
              <a:rPr lang="pt-BR" sz="1800" i="1" dirty="0" err="1"/>
              <a:t>title</a:t>
            </a:r>
            <a:r>
              <a:rPr lang="pt-BR" sz="1800" i="1" dirty="0"/>
              <a:t> ('Interpolação Linear')</a:t>
            </a:r>
          </a:p>
          <a:p>
            <a:endParaRPr lang="pt-BR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7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18BB-3B87-4D03-82D0-27C1DD0B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76633"/>
            <a:ext cx="7633742" cy="538830"/>
          </a:xfrm>
        </p:spPr>
        <p:txBody>
          <a:bodyPr>
            <a:normAutofit fontScale="90000"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78AB3-1112-4ADE-89B5-65222F82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4797152"/>
            <a:ext cx="7633742" cy="108244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Ciência dos dados hoje: </a:t>
            </a:r>
            <a:r>
              <a:rPr lang="pt-BR" sz="1800" dirty="0">
                <a:solidFill>
                  <a:srgbClr val="0000FF"/>
                </a:solidFill>
                <a:latin typeface="cmss10" panose="020B0500000000000000" pitchFamily="34" charset="0"/>
              </a:rPr>
              <a:t>a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mss10" panose="020B0500000000000000" pitchFamily="34" charset="0"/>
              </a:rPr>
              <a:t> cada segundo cerca de 1,7 megabytes de novas informações são criados para cada ser humano no planeta;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FF"/>
                </a:solidFill>
                <a:latin typeface="cmss10" panose="020B0500000000000000" pitchFamily="34" charset="0"/>
              </a:rPr>
              <a:t>O mundo digital hoje tem a ordem de 44 </a:t>
            </a:r>
            <a:r>
              <a:rPr lang="pt-BR" sz="1800" b="0" i="0" u="none" strike="noStrike" baseline="0" dirty="0" err="1">
                <a:solidFill>
                  <a:srgbClr val="0000FF"/>
                </a:solidFill>
                <a:latin typeface="cmss10" panose="020B0500000000000000" pitchFamily="34" charset="0"/>
              </a:rPr>
              <a:t>zettabytes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mss10" panose="020B0500000000000000" pitchFamily="34" charset="0"/>
              </a:rPr>
              <a:t> em dados</a:t>
            </a:r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90D867-C646-4F44-B4B2-04C75AF8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20" y="843741"/>
            <a:ext cx="6854359" cy="37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7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89248" y="548680"/>
            <a:ext cx="3826768" cy="5904656"/>
          </a:xfrm>
        </p:spPr>
        <p:txBody>
          <a:bodyPr>
            <a:normAutofit/>
          </a:bodyPr>
          <a:lstStyle/>
          <a:p>
            <a:pPr marL="457200" indent="-457200">
              <a:buAutoNum type="alphaLcParenR" startAt="2"/>
            </a:pPr>
            <a:r>
              <a:rPr lang="pt-BR" u="sng" dirty="0"/>
              <a:t>Regressão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i="1" dirty="0"/>
              <a:t>% Regressão Linear</a:t>
            </a:r>
          </a:p>
          <a:p>
            <a:pPr marL="0" indent="0">
              <a:buNone/>
            </a:pPr>
            <a:r>
              <a:rPr lang="pt-BR" i="1" dirty="0"/>
              <a:t>p1=</a:t>
            </a:r>
            <a:r>
              <a:rPr lang="pt-BR" i="1" dirty="0" err="1"/>
              <a:t>polyfit</a:t>
            </a:r>
            <a:r>
              <a:rPr lang="pt-BR" i="1" dirty="0"/>
              <a:t> (x,y,1);</a:t>
            </a:r>
          </a:p>
          <a:p>
            <a:pPr marL="0" indent="0">
              <a:buNone/>
            </a:pPr>
            <a:r>
              <a:rPr lang="pt-BR" i="1" dirty="0" err="1"/>
              <a:t>xx</a:t>
            </a:r>
            <a:r>
              <a:rPr lang="pt-BR" i="1" dirty="0"/>
              <a:t>=</a:t>
            </a:r>
            <a:r>
              <a:rPr lang="pt-BR" i="1" dirty="0" err="1"/>
              <a:t>linspace</a:t>
            </a:r>
            <a:r>
              <a:rPr lang="pt-BR" i="1" dirty="0"/>
              <a:t> (0,1);</a:t>
            </a:r>
          </a:p>
          <a:p>
            <a:pPr marL="0" indent="0">
              <a:buNone/>
            </a:pPr>
            <a:r>
              <a:rPr lang="pt-BR" i="1" dirty="0"/>
              <a:t>b=</a:t>
            </a:r>
            <a:r>
              <a:rPr lang="pt-BR" i="1" dirty="0" err="1"/>
              <a:t>polyval</a:t>
            </a:r>
            <a:r>
              <a:rPr lang="pt-BR" i="1" dirty="0"/>
              <a:t>(p1,xx);</a:t>
            </a:r>
          </a:p>
          <a:p>
            <a:pPr marL="0" indent="0">
              <a:buNone/>
            </a:pPr>
            <a:r>
              <a:rPr lang="pt-BR" i="1" dirty="0"/>
              <a:t>figure;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x,y,'r</a:t>
            </a:r>
            <a:r>
              <a:rPr lang="pt-BR" i="1" dirty="0"/>
              <a:t>*',</a:t>
            </a:r>
            <a:r>
              <a:rPr lang="pt-BR" i="1" dirty="0" err="1"/>
              <a:t>xx,b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 err="1"/>
              <a:t>hold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/>
              <a:t>grid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xlabel</a:t>
            </a:r>
            <a:r>
              <a:rPr lang="pt-BR" i="1" dirty="0"/>
              <a:t> ('x')</a:t>
            </a:r>
          </a:p>
          <a:p>
            <a:pPr marL="0" indent="0">
              <a:buNone/>
            </a:pPr>
            <a:r>
              <a:rPr lang="pt-BR" i="1" dirty="0" err="1"/>
              <a:t>ylabel</a:t>
            </a:r>
            <a:r>
              <a:rPr lang="pt-BR" i="1" dirty="0"/>
              <a:t> ('y')</a:t>
            </a:r>
          </a:p>
          <a:p>
            <a:pPr marL="0" indent="0">
              <a:buNone/>
            </a:pPr>
            <a:r>
              <a:rPr lang="pt-BR" i="1" dirty="0" err="1"/>
              <a:t>title</a:t>
            </a:r>
            <a:r>
              <a:rPr lang="pt-BR" i="1" dirty="0"/>
              <a:t> ('Regressão Linear')</a:t>
            </a:r>
          </a:p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18856" y="548680"/>
            <a:ext cx="3657600" cy="5623520"/>
          </a:xfrm>
        </p:spPr>
        <p:txBody>
          <a:bodyPr>
            <a:normAutofit/>
          </a:bodyPr>
          <a:lstStyle/>
          <a:p>
            <a:pPr marL="457200" indent="-457200">
              <a:buAutoNum type="alphaLcParenR" startAt="3"/>
            </a:pPr>
            <a:r>
              <a:rPr lang="pt-BR" u="sng" dirty="0"/>
              <a:t>Polinômio de grau n=2</a:t>
            </a:r>
          </a:p>
          <a:p>
            <a:pPr marL="0" indent="0">
              <a:buNone/>
            </a:pPr>
            <a:r>
              <a:rPr lang="pt-BR" i="1" dirty="0"/>
              <a:t>%Polinômio De grau n=2</a:t>
            </a:r>
          </a:p>
          <a:p>
            <a:pPr marL="0" indent="0">
              <a:buNone/>
            </a:pPr>
            <a:r>
              <a:rPr lang="pt-BR" i="1" dirty="0"/>
              <a:t>p2=</a:t>
            </a:r>
            <a:r>
              <a:rPr lang="pt-BR" i="1" dirty="0" err="1"/>
              <a:t>polyfit</a:t>
            </a:r>
            <a:r>
              <a:rPr lang="pt-BR" i="1" dirty="0"/>
              <a:t> (x,y,2);</a:t>
            </a:r>
          </a:p>
          <a:p>
            <a:pPr marL="0" indent="0">
              <a:buNone/>
            </a:pPr>
            <a:r>
              <a:rPr lang="pt-BR" i="1" dirty="0" err="1"/>
              <a:t>xx</a:t>
            </a:r>
            <a:r>
              <a:rPr lang="pt-BR" i="1" dirty="0"/>
              <a:t>=</a:t>
            </a:r>
            <a:r>
              <a:rPr lang="pt-BR" i="1" dirty="0" err="1"/>
              <a:t>linspace</a:t>
            </a:r>
            <a:r>
              <a:rPr lang="pt-BR" i="1" dirty="0"/>
              <a:t> (0,1);</a:t>
            </a:r>
          </a:p>
          <a:p>
            <a:pPr marL="0" indent="0">
              <a:buNone/>
            </a:pPr>
            <a:r>
              <a:rPr lang="pt-BR" i="1" dirty="0"/>
              <a:t>c=</a:t>
            </a:r>
            <a:r>
              <a:rPr lang="pt-BR" i="1" dirty="0" err="1"/>
              <a:t>polyval</a:t>
            </a:r>
            <a:r>
              <a:rPr lang="pt-BR" i="1" dirty="0"/>
              <a:t>(p2,xx);</a:t>
            </a:r>
          </a:p>
          <a:p>
            <a:pPr marL="0" indent="0">
              <a:buNone/>
            </a:pPr>
            <a:r>
              <a:rPr lang="pt-BR" i="1" dirty="0"/>
              <a:t>figure;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x,y,'r</a:t>
            </a:r>
            <a:r>
              <a:rPr lang="pt-BR" i="1" dirty="0"/>
              <a:t>*',</a:t>
            </a:r>
            <a:r>
              <a:rPr lang="pt-BR" i="1" dirty="0" err="1"/>
              <a:t>xx,c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 err="1"/>
              <a:t>hold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/>
              <a:t>grid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xlabel</a:t>
            </a:r>
            <a:r>
              <a:rPr lang="pt-BR" i="1" dirty="0"/>
              <a:t> ('x')</a:t>
            </a:r>
          </a:p>
          <a:p>
            <a:pPr marL="0" indent="0">
              <a:buNone/>
            </a:pPr>
            <a:r>
              <a:rPr lang="pt-BR" i="1" dirty="0" err="1"/>
              <a:t>ylabel</a:t>
            </a:r>
            <a:r>
              <a:rPr lang="pt-BR" i="1" dirty="0"/>
              <a:t> ('y')</a:t>
            </a:r>
          </a:p>
          <a:p>
            <a:pPr marL="0" indent="0">
              <a:buNone/>
            </a:pPr>
            <a:r>
              <a:rPr lang="pt-BR" i="1" dirty="0" err="1"/>
              <a:t>title</a:t>
            </a:r>
            <a:r>
              <a:rPr lang="pt-BR" i="1" dirty="0"/>
              <a:t> ('Polinômio de grau n=2')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86408" y="332656"/>
            <a:ext cx="3657600" cy="58395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lphaLcParenR" startAt="4"/>
            </a:pPr>
            <a:r>
              <a:rPr lang="pt-BR" u="sng" dirty="0"/>
              <a:t>Polinômio de grau n=10</a:t>
            </a:r>
          </a:p>
          <a:p>
            <a:pPr marL="0" indent="0">
              <a:buNone/>
            </a:pPr>
            <a:r>
              <a:rPr lang="pt-BR" i="1" dirty="0"/>
              <a:t>%Polinômio De grau n=10</a:t>
            </a:r>
          </a:p>
          <a:p>
            <a:pPr marL="0" indent="0">
              <a:buNone/>
            </a:pPr>
            <a:r>
              <a:rPr lang="pt-BR" i="1" dirty="0"/>
              <a:t>p10=</a:t>
            </a:r>
            <a:r>
              <a:rPr lang="pt-BR" i="1" dirty="0" err="1"/>
              <a:t>polyfit</a:t>
            </a:r>
            <a:r>
              <a:rPr lang="pt-BR" i="1" dirty="0"/>
              <a:t> (x,y,10);</a:t>
            </a:r>
          </a:p>
          <a:p>
            <a:pPr marL="0" indent="0">
              <a:buNone/>
            </a:pPr>
            <a:r>
              <a:rPr lang="pt-BR" i="1" dirty="0" err="1"/>
              <a:t>xx</a:t>
            </a:r>
            <a:r>
              <a:rPr lang="pt-BR" i="1" dirty="0"/>
              <a:t>=</a:t>
            </a:r>
            <a:r>
              <a:rPr lang="pt-BR" i="1" dirty="0" err="1"/>
              <a:t>linspace</a:t>
            </a:r>
            <a:r>
              <a:rPr lang="pt-BR" i="1" dirty="0"/>
              <a:t> (0,1);</a:t>
            </a:r>
          </a:p>
          <a:p>
            <a:pPr marL="0" indent="0">
              <a:buNone/>
            </a:pPr>
            <a:r>
              <a:rPr lang="pt-BR" i="1" dirty="0"/>
              <a:t>d=</a:t>
            </a:r>
            <a:r>
              <a:rPr lang="pt-BR" i="1" dirty="0" err="1"/>
              <a:t>polyval</a:t>
            </a:r>
            <a:r>
              <a:rPr lang="pt-BR" i="1" dirty="0"/>
              <a:t>(p10,xx);</a:t>
            </a:r>
          </a:p>
          <a:p>
            <a:pPr marL="0" indent="0">
              <a:buNone/>
            </a:pPr>
            <a:r>
              <a:rPr lang="pt-BR" i="1" dirty="0"/>
              <a:t>figure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x,y,'r</a:t>
            </a:r>
            <a:r>
              <a:rPr lang="pt-BR" i="1" dirty="0"/>
              <a:t>*',</a:t>
            </a:r>
            <a:r>
              <a:rPr lang="pt-BR" i="1" dirty="0" err="1"/>
              <a:t>xx,d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 err="1"/>
              <a:t>hold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/>
              <a:t>grid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xlabel</a:t>
            </a:r>
            <a:r>
              <a:rPr lang="pt-BR" i="1" dirty="0"/>
              <a:t> ('x')</a:t>
            </a:r>
          </a:p>
          <a:p>
            <a:pPr marL="0" indent="0">
              <a:buNone/>
            </a:pPr>
            <a:r>
              <a:rPr lang="pt-BR" i="1" dirty="0" err="1"/>
              <a:t>ylabel</a:t>
            </a:r>
            <a:r>
              <a:rPr lang="pt-BR" i="1" dirty="0"/>
              <a:t> ('y')</a:t>
            </a:r>
          </a:p>
          <a:p>
            <a:pPr marL="0" indent="0">
              <a:buNone/>
            </a:pPr>
            <a:r>
              <a:rPr lang="pt-BR" i="1" dirty="0" err="1"/>
              <a:t>title</a:t>
            </a:r>
            <a:r>
              <a:rPr lang="pt-BR" i="1" dirty="0"/>
              <a:t> ('Polinômio de grau n=10')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0864" y="332656"/>
            <a:ext cx="3657600" cy="58395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lphaLcParenR" startAt="5"/>
            </a:pPr>
            <a:r>
              <a:rPr lang="pt-BR" u="sng" dirty="0" err="1"/>
              <a:t>Spline</a:t>
            </a:r>
            <a:r>
              <a:rPr lang="pt-BR" u="sng" dirty="0"/>
              <a:t> Cúbica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i="1" dirty="0"/>
              <a:t>% </a:t>
            </a:r>
            <a:r>
              <a:rPr lang="pt-BR" i="1" dirty="0" err="1"/>
              <a:t>spline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xx</a:t>
            </a:r>
            <a:r>
              <a:rPr lang="pt-BR" i="1" dirty="0"/>
              <a:t>=</a:t>
            </a:r>
            <a:r>
              <a:rPr lang="pt-BR" i="1" dirty="0" err="1"/>
              <a:t>linspace</a:t>
            </a:r>
            <a:r>
              <a:rPr lang="pt-BR" i="1" dirty="0"/>
              <a:t> (0,1);</a:t>
            </a:r>
          </a:p>
          <a:p>
            <a:pPr marL="0" indent="0">
              <a:buNone/>
            </a:pPr>
            <a:r>
              <a:rPr lang="pt-BR" i="1" dirty="0"/>
              <a:t>s=</a:t>
            </a:r>
            <a:r>
              <a:rPr lang="pt-BR" i="1" dirty="0" err="1"/>
              <a:t>spline</a:t>
            </a:r>
            <a:r>
              <a:rPr lang="pt-BR" i="1" dirty="0"/>
              <a:t> (</a:t>
            </a:r>
            <a:r>
              <a:rPr lang="pt-BR" i="1" dirty="0" err="1"/>
              <a:t>x,y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/>
              <a:t>e=</a:t>
            </a:r>
            <a:r>
              <a:rPr lang="pt-BR" i="1" dirty="0" err="1"/>
              <a:t>ppval</a:t>
            </a:r>
            <a:r>
              <a:rPr lang="pt-BR" i="1" dirty="0"/>
              <a:t> (</a:t>
            </a:r>
            <a:r>
              <a:rPr lang="pt-BR" i="1" dirty="0" err="1"/>
              <a:t>s,xx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/>
              <a:t>figure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x,y,'r</a:t>
            </a:r>
            <a:r>
              <a:rPr lang="pt-BR" i="1" dirty="0"/>
              <a:t>*',</a:t>
            </a:r>
            <a:r>
              <a:rPr lang="pt-BR" i="1" dirty="0" err="1"/>
              <a:t>xx,e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 err="1"/>
              <a:t>hold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/>
              <a:t>grid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xlabel</a:t>
            </a:r>
            <a:r>
              <a:rPr lang="pt-BR" i="1" dirty="0"/>
              <a:t> ('x')</a:t>
            </a:r>
          </a:p>
          <a:p>
            <a:pPr marL="0" indent="0">
              <a:buNone/>
            </a:pPr>
            <a:r>
              <a:rPr lang="pt-BR" i="1" dirty="0" err="1"/>
              <a:t>ylabel</a:t>
            </a:r>
            <a:r>
              <a:rPr lang="pt-BR" i="1" dirty="0"/>
              <a:t> ('y')</a:t>
            </a:r>
          </a:p>
          <a:p>
            <a:pPr marL="0" indent="0">
              <a:buNone/>
            </a:pPr>
            <a:r>
              <a:rPr lang="pt-BR" i="1" dirty="0" err="1"/>
              <a:t>title</a:t>
            </a:r>
            <a:r>
              <a:rPr lang="pt-BR" i="1" dirty="0"/>
              <a:t> ('</a:t>
            </a:r>
            <a:r>
              <a:rPr lang="pt-BR" i="1" dirty="0" err="1"/>
              <a:t>Spline</a:t>
            </a:r>
            <a:r>
              <a:rPr lang="pt-BR" i="1" dirty="0"/>
              <a:t> Cúbica')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340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1058416" y="404664"/>
            <a:ext cx="3657600" cy="57675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lphaUcParenR" startAt="6"/>
            </a:pPr>
            <a:r>
              <a:rPr lang="pt-BR" dirty="0"/>
              <a:t>Todos os gráficos em um único eixo de coordenadas</a:t>
            </a:r>
          </a:p>
          <a:p>
            <a:pPr marL="0" indent="0">
              <a:buNone/>
            </a:pPr>
            <a:r>
              <a:rPr lang="pt-BR" i="1" dirty="0" err="1"/>
              <a:t>xx</a:t>
            </a:r>
            <a:r>
              <a:rPr lang="pt-BR" i="1" dirty="0"/>
              <a:t>=</a:t>
            </a:r>
            <a:r>
              <a:rPr lang="pt-BR" i="1" dirty="0" err="1"/>
              <a:t>linspace</a:t>
            </a:r>
            <a:r>
              <a:rPr lang="pt-BR" i="1" dirty="0"/>
              <a:t> (0,1);</a:t>
            </a:r>
          </a:p>
          <a:p>
            <a:pPr marL="0" indent="0">
              <a:buNone/>
            </a:pPr>
            <a:r>
              <a:rPr lang="pt-BR" i="1" dirty="0"/>
              <a:t>a=interp1 (</a:t>
            </a:r>
            <a:r>
              <a:rPr lang="pt-BR" i="1" dirty="0" err="1"/>
              <a:t>x,y,xx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/>
              <a:t>p1=</a:t>
            </a:r>
            <a:r>
              <a:rPr lang="pt-BR" i="1" dirty="0" err="1"/>
              <a:t>polyfit</a:t>
            </a:r>
            <a:r>
              <a:rPr lang="pt-BR" i="1" dirty="0"/>
              <a:t> (x,y,1);</a:t>
            </a:r>
          </a:p>
          <a:p>
            <a:pPr marL="0" indent="0">
              <a:buNone/>
            </a:pPr>
            <a:r>
              <a:rPr lang="pt-BR" i="1" dirty="0"/>
              <a:t>b=</a:t>
            </a:r>
            <a:r>
              <a:rPr lang="pt-BR" i="1" dirty="0" err="1"/>
              <a:t>polyval</a:t>
            </a:r>
            <a:r>
              <a:rPr lang="pt-BR" i="1" dirty="0"/>
              <a:t>(p1,xx);</a:t>
            </a:r>
          </a:p>
          <a:p>
            <a:pPr marL="0" indent="0">
              <a:buNone/>
            </a:pPr>
            <a:r>
              <a:rPr lang="pt-BR" i="1" dirty="0"/>
              <a:t>p2=</a:t>
            </a:r>
            <a:r>
              <a:rPr lang="pt-BR" i="1" dirty="0" err="1"/>
              <a:t>polyfit</a:t>
            </a:r>
            <a:r>
              <a:rPr lang="pt-BR" i="1" dirty="0"/>
              <a:t> (x,y,2);</a:t>
            </a:r>
          </a:p>
          <a:p>
            <a:pPr marL="0" indent="0">
              <a:buNone/>
            </a:pPr>
            <a:r>
              <a:rPr lang="pt-BR" i="1" dirty="0"/>
              <a:t>c=</a:t>
            </a:r>
            <a:r>
              <a:rPr lang="pt-BR" i="1" dirty="0" err="1"/>
              <a:t>polyval</a:t>
            </a:r>
            <a:r>
              <a:rPr lang="pt-BR" i="1" dirty="0"/>
              <a:t>(p2,xx);</a:t>
            </a:r>
          </a:p>
          <a:p>
            <a:pPr marL="0" indent="0">
              <a:buNone/>
            </a:pPr>
            <a:r>
              <a:rPr lang="pt-BR" i="1" dirty="0"/>
              <a:t>p10=</a:t>
            </a:r>
            <a:r>
              <a:rPr lang="pt-BR" i="1" dirty="0" err="1"/>
              <a:t>polyfit</a:t>
            </a:r>
            <a:r>
              <a:rPr lang="pt-BR" i="1" dirty="0"/>
              <a:t> (x,y,10);</a:t>
            </a:r>
          </a:p>
          <a:p>
            <a:pPr marL="0" indent="0">
              <a:buNone/>
            </a:pPr>
            <a:r>
              <a:rPr lang="pt-BR" i="1" dirty="0"/>
              <a:t>d=</a:t>
            </a:r>
            <a:r>
              <a:rPr lang="pt-BR" i="1" dirty="0" err="1"/>
              <a:t>polyval</a:t>
            </a:r>
            <a:r>
              <a:rPr lang="pt-BR" i="1" dirty="0"/>
              <a:t>(p10,xx);</a:t>
            </a:r>
          </a:p>
          <a:p>
            <a:pPr marL="0" indent="0">
              <a:buNone/>
            </a:pPr>
            <a:r>
              <a:rPr lang="pt-BR" i="1" dirty="0"/>
              <a:t>s=</a:t>
            </a:r>
            <a:r>
              <a:rPr lang="pt-BR" i="1" dirty="0" err="1"/>
              <a:t>spline</a:t>
            </a:r>
            <a:r>
              <a:rPr lang="pt-BR" i="1" dirty="0"/>
              <a:t> (</a:t>
            </a:r>
            <a:r>
              <a:rPr lang="pt-BR" i="1" dirty="0" err="1"/>
              <a:t>x,y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/>
              <a:t>e=</a:t>
            </a:r>
            <a:r>
              <a:rPr lang="pt-BR" i="1" dirty="0" err="1"/>
              <a:t>ppval</a:t>
            </a:r>
            <a:r>
              <a:rPr lang="pt-BR" i="1" dirty="0"/>
              <a:t> (</a:t>
            </a:r>
            <a:r>
              <a:rPr lang="pt-BR" i="1" dirty="0" err="1"/>
              <a:t>s,xx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i="1" dirty="0"/>
              <a:t>figure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x,y,'r</a:t>
            </a:r>
            <a:r>
              <a:rPr lang="pt-BR" i="1" dirty="0"/>
              <a:t>*')</a:t>
            </a:r>
          </a:p>
          <a:p>
            <a:pPr marL="0" indent="0">
              <a:buNone/>
            </a:pPr>
            <a:r>
              <a:rPr lang="pt-BR" i="1" dirty="0" err="1"/>
              <a:t>hold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4990328" y="980728"/>
            <a:ext cx="347010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xx,a,'b</a:t>
            </a:r>
            <a:r>
              <a:rPr lang="pt-BR" i="1" dirty="0"/>
              <a:t>');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(</a:t>
            </a:r>
            <a:r>
              <a:rPr lang="pt-BR" i="1" dirty="0" err="1"/>
              <a:t>xx,b,'y</a:t>
            </a:r>
            <a:r>
              <a:rPr lang="pt-BR" i="1" dirty="0"/>
              <a:t>');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xx,c,'g</a:t>
            </a:r>
            <a:r>
              <a:rPr lang="pt-BR" i="1" dirty="0"/>
              <a:t>');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xx,d,'k</a:t>
            </a:r>
            <a:r>
              <a:rPr lang="pt-BR" i="1" dirty="0"/>
              <a:t>');</a:t>
            </a:r>
          </a:p>
          <a:p>
            <a:pPr marL="0" indent="0">
              <a:buNone/>
            </a:pPr>
            <a:r>
              <a:rPr lang="pt-BR" i="1" dirty="0" err="1"/>
              <a:t>plot</a:t>
            </a:r>
            <a:r>
              <a:rPr lang="pt-BR" i="1" dirty="0"/>
              <a:t> (</a:t>
            </a:r>
            <a:r>
              <a:rPr lang="pt-BR" i="1" dirty="0" err="1"/>
              <a:t>xx,e,'m</a:t>
            </a:r>
            <a:r>
              <a:rPr lang="pt-BR" i="1" dirty="0"/>
              <a:t>');</a:t>
            </a:r>
          </a:p>
          <a:p>
            <a:pPr marL="0" indent="0">
              <a:buNone/>
            </a:pPr>
            <a:r>
              <a:rPr lang="pt-BR" i="1" dirty="0"/>
              <a:t>grid </a:t>
            </a:r>
            <a:r>
              <a:rPr lang="pt-BR" i="1" dirty="0" err="1"/>
              <a:t>on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xlabel</a:t>
            </a:r>
            <a:r>
              <a:rPr lang="pt-BR" i="1" dirty="0"/>
              <a:t> ('x');</a:t>
            </a:r>
          </a:p>
          <a:p>
            <a:pPr marL="0" indent="0">
              <a:buNone/>
            </a:pPr>
            <a:r>
              <a:rPr lang="pt-BR" i="1" dirty="0" err="1"/>
              <a:t>ylabel</a:t>
            </a:r>
            <a:r>
              <a:rPr lang="pt-BR" i="1" dirty="0"/>
              <a:t> ('y');</a:t>
            </a:r>
          </a:p>
          <a:p>
            <a:pPr marL="0" indent="0">
              <a:buNone/>
            </a:pPr>
            <a:r>
              <a:rPr lang="pt-BR" i="1" dirty="0" err="1"/>
              <a:t>legend</a:t>
            </a:r>
            <a:r>
              <a:rPr lang="pt-BR" i="1" dirty="0"/>
              <a:t> ('dados tabelados', 'Interpolação Linear', 'Regressão Linear', '</a:t>
            </a:r>
            <a:r>
              <a:rPr lang="pt-BR" i="1" dirty="0" err="1"/>
              <a:t>Polinomio</a:t>
            </a:r>
            <a:r>
              <a:rPr lang="pt-BR" i="1" dirty="0"/>
              <a:t> grau n=2','polinomio grau n=10', '</a:t>
            </a:r>
            <a:r>
              <a:rPr lang="pt-BR" i="1" dirty="0" err="1"/>
              <a:t>Spline</a:t>
            </a:r>
            <a:r>
              <a:rPr lang="pt-BR" i="1" dirty="0"/>
              <a:t> Cúbica')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727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lang="pt-BR" dirty="0"/>
              <a:t>Gráficos a serem Obtidos: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Interpolação Linear		Regressão Linear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0" t="14201" r="32081" b="33255"/>
          <a:stretch/>
        </p:blipFill>
        <p:spPr bwMode="auto">
          <a:xfrm>
            <a:off x="0" y="1844824"/>
            <a:ext cx="4471633" cy="36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1" t="14223" r="32537" b="32746"/>
          <a:stretch/>
        </p:blipFill>
        <p:spPr bwMode="auto">
          <a:xfrm>
            <a:off x="4572000" y="1821663"/>
            <a:ext cx="4450044" cy="371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87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363272" cy="592527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Polinômio grau n=2                Polinômio grau n= 10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1" t="14088" r="32399" b="32936"/>
          <a:stretch/>
        </p:blipFill>
        <p:spPr bwMode="auto">
          <a:xfrm>
            <a:off x="156300" y="1988840"/>
            <a:ext cx="4239395" cy="35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2" t="13352" r="31471" b="33049"/>
          <a:stretch/>
        </p:blipFill>
        <p:spPr bwMode="auto">
          <a:xfrm>
            <a:off x="4427984" y="1984875"/>
            <a:ext cx="4244992" cy="351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1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	        </a:t>
            </a:r>
            <a:r>
              <a:rPr lang="pt-BR" dirty="0" err="1"/>
              <a:t>Spline</a:t>
            </a:r>
            <a:r>
              <a:rPr lang="pt-BR" dirty="0"/>
              <a:t> Cúbica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1" t="14484" r="32399" b="32738"/>
          <a:stretch/>
        </p:blipFill>
        <p:spPr bwMode="auto">
          <a:xfrm>
            <a:off x="1475656" y="1180100"/>
            <a:ext cx="5321673" cy="439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55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7643192" cy="606928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Todos os resultados em um único gráfico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15873" r="32240" b="32937"/>
          <a:stretch/>
        </p:blipFill>
        <p:spPr bwMode="auto">
          <a:xfrm>
            <a:off x="910889" y="1042717"/>
            <a:ext cx="6912768" cy="550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41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/>
              <a:t>Bibliografia Recomendada</a:t>
            </a:r>
          </a:p>
        </p:txBody>
      </p:sp>
      <p:pic>
        <p:nvPicPr>
          <p:cNvPr id="40963" name="Picture 8" descr="33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259238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 descr="kami23-doubtux-402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3511550"/>
            <a:ext cx="27368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591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4786313"/>
            <a:ext cx="5641975" cy="151923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pt-BR" altLang="pt-BR" sz="2800" dirty="0"/>
              <a:t>helaine.furtado@gmail.com</a:t>
            </a:r>
          </a:p>
          <a:p>
            <a:pPr eaLnBrk="1" hangingPunct="1">
              <a:buFont typeface="Monotype Sorts" pitchFamily="2" charset="2"/>
              <a:buNone/>
            </a:pPr>
            <a:endParaRPr lang="pt-BR" altLang="pt-BR" sz="2800" dirty="0"/>
          </a:p>
        </p:txBody>
      </p:sp>
      <p:pic>
        <p:nvPicPr>
          <p:cNvPr id="41987" name="Picture 4" descr="kami23-doubtux-402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928688"/>
            <a:ext cx="27368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74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4786313"/>
            <a:ext cx="5641975" cy="58690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pt-BR" altLang="pt-BR" sz="2800" dirty="0"/>
              <a:t>helaine.furtado@gmail.com</a:t>
            </a:r>
          </a:p>
          <a:p>
            <a:pPr eaLnBrk="1" hangingPunct="1">
              <a:buFont typeface="Monotype Sorts" pitchFamily="2" charset="2"/>
              <a:buNone/>
            </a:pPr>
            <a:endParaRPr lang="pt-BR" altLang="pt-BR" sz="2800" dirty="0"/>
          </a:p>
        </p:txBody>
      </p:sp>
      <p:pic>
        <p:nvPicPr>
          <p:cNvPr id="41987" name="Picture 4" descr="kami23-doubtux-402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928688"/>
            <a:ext cx="27368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7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59B4F70-249C-4674-8F0C-D3F2BB79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920880" cy="4248472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A6F7374-5628-440F-8E5C-6AF631D78BBC}"/>
              </a:ext>
            </a:extLst>
          </p:cNvPr>
          <p:cNvGrpSpPr/>
          <p:nvPr/>
        </p:nvGrpSpPr>
        <p:grpSpPr>
          <a:xfrm>
            <a:off x="1140768" y="116632"/>
            <a:ext cx="7031632" cy="1778496"/>
            <a:chOff x="1140768" y="116632"/>
            <a:chExt cx="7031632" cy="1778496"/>
          </a:xfrm>
        </p:grpSpPr>
        <p:sp>
          <p:nvSpPr>
            <p:cNvPr id="7" name="Nuvem 6">
              <a:extLst>
                <a:ext uri="{FF2B5EF4-FFF2-40B4-BE49-F238E27FC236}">
                  <a16:creationId xmlns:a16="http://schemas.microsoft.com/office/drawing/2014/main" id="{DC3E52E9-CA8C-4DA3-8856-3432087D3AF9}"/>
                </a:ext>
              </a:extLst>
            </p:cNvPr>
            <p:cNvSpPr/>
            <p:nvPr/>
          </p:nvSpPr>
          <p:spPr>
            <a:xfrm>
              <a:off x="1140768" y="116632"/>
              <a:ext cx="7031632" cy="17784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DAC5006-74E8-41B2-AC1B-0251201F2D5A}"/>
                </a:ext>
              </a:extLst>
            </p:cNvPr>
            <p:cNvSpPr txBox="1"/>
            <p:nvPr/>
          </p:nvSpPr>
          <p:spPr>
            <a:xfrm>
              <a:off x="2051720" y="404664"/>
              <a:ext cx="5544616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2500" i="0" u="none" strike="noStrike" baseline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MSSBX10"/>
                </a:rPr>
                <a:t>Precisamos de ferramentas para extrair informações úteis dessa grande massa de dados!</a:t>
              </a:r>
              <a:endParaRPr lang="pt-B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90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A6E4DD-EA39-4C16-A2EB-7313D969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8627"/>
            <a:ext cx="8303085" cy="3960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36632A5-AC29-4F7E-AA49-8AFB644CC7A0}"/>
              </a:ext>
            </a:extLst>
          </p:cNvPr>
          <p:cNvSpPr txBox="1">
            <a:spLocks/>
          </p:cNvSpPr>
          <p:nvPr/>
        </p:nvSpPr>
        <p:spPr>
          <a:xfrm>
            <a:off x="683568" y="76632"/>
            <a:ext cx="7633742" cy="9040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Interpolação x regressão</a:t>
            </a:r>
          </a:p>
        </p:txBody>
      </p:sp>
    </p:spTree>
    <p:extLst>
      <p:ext uri="{BB962C8B-B14F-4D97-AF65-F5344CB8AC3E}">
        <p14:creationId xmlns:p14="http://schemas.microsoft.com/office/powerpoint/2010/main" val="15718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1E2CFC-CB5E-4BE2-A0F4-30059DC3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52965"/>
            <a:ext cx="8136904" cy="455207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BFF72C0-7E73-4CC5-94E1-116F589D6858}"/>
              </a:ext>
            </a:extLst>
          </p:cNvPr>
          <p:cNvSpPr txBox="1">
            <a:spLocks/>
          </p:cNvSpPr>
          <p:nvPr/>
        </p:nvSpPr>
        <p:spPr>
          <a:xfrm>
            <a:off x="683568" y="76632"/>
            <a:ext cx="7633742" cy="9040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Interpolação x regressão</a:t>
            </a:r>
          </a:p>
        </p:txBody>
      </p:sp>
    </p:spTree>
    <p:extLst>
      <p:ext uri="{BB962C8B-B14F-4D97-AF65-F5344CB8AC3E}">
        <p14:creationId xmlns:p14="http://schemas.microsoft.com/office/powerpoint/2010/main" val="4478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5AAF49-C5DB-40D6-AABD-218728EF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3" y="1617118"/>
            <a:ext cx="3859099" cy="31080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1EC853-65E3-4926-AFB1-48A47A44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9" y="1617118"/>
            <a:ext cx="4148771" cy="31080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1E2107-9356-459D-85E1-1E9390E740A2}"/>
              </a:ext>
            </a:extLst>
          </p:cNvPr>
          <p:cNvSpPr txBox="1"/>
          <p:nvPr/>
        </p:nvSpPr>
        <p:spPr>
          <a:xfrm>
            <a:off x="899592" y="44624"/>
            <a:ext cx="7848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Para aproximar a tendência de muitos dados (com </a:t>
            </a:r>
            <a:r>
              <a:rPr lang="pt-BR" sz="3500" b="0" i="0" u="none" strike="noStrike" baseline="0" dirty="0" err="1">
                <a:solidFill>
                  <a:srgbClr val="3333B3"/>
                </a:solidFill>
                <a:latin typeface="CMSS12"/>
              </a:rPr>
              <a:t>rudo</a:t>
            </a:r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) ...</a:t>
            </a:r>
            <a:endParaRPr lang="pt-BR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0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5AAF49-C5DB-40D6-AABD-218728EF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3" y="1617118"/>
            <a:ext cx="3859099" cy="31080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1EC853-65E3-4926-AFB1-48A47A44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9" y="1617118"/>
            <a:ext cx="4148771" cy="31080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1E2107-9356-459D-85E1-1E9390E740A2}"/>
              </a:ext>
            </a:extLst>
          </p:cNvPr>
          <p:cNvSpPr txBox="1"/>
          <p:nvPr/>
        </p:nvSpPr>
        <p:spPr>
          <a:xfrm>
            <a:off x="899592" y="44624"/>
            <a:ext cx="7848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Para aproximar a tendência de muitos dados (com </a:t>
            </a:r>
            <a:r>
              <a:rPr lang="pt-BR" sz="3500" b="0" i="0" u="none" strike="noStrike" baseline="0" dirty="0" err="1">
                <a:solidFill>
                  <a:srgbClr val="3333B3"/>
                </a:solidFill>
                <a:latin typeface="CMSS12"/>
              </a:rPr>
              <a:t>rudo</a:t>
            </a:r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) ...</a:t>
            </a:r>
            <a:endParaRPr lang="pt-BR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8D605C-2E45-4F30-A94D-5AF4AE63CD15}"/>
              </a:ext>
            </a:extLst>
          </p:cNvPr>
          <p:cNvSpPr txBox="1"/>
          <p:nvPr/>
        </p:nvSpPr>
        <p:spPr>
          <a:xfrm>
            <a:off x="1051992" y="4851737"/>
            <a:ext cx="7848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... </a:t>
            </a:r>
            <a:r>
              <a:rPr lang="pt-BR" sz="3500" b="0" i="0" u="none" strike="noStrike" baseline="0" dirty="0" err="1">
                <a:solidFill>
                  <a:srgbClr val="3333B3"/>
                </a:solidFill>
                <a:latin typeface="CMSS12"/>
              </a:rPr>
              <a:t>Umprocesso</a:t>
            </a:r>
            <a:r>
              <a:rPr lang="pt-BR" sz="3500" b="0" i="0" u="none" strike="noStrike" baseline="0" dirty="0">
                <a:solidFill>
                  <a:srgbClr val="3333B3"/>
                </a:solidFill>
                <a:latin typeface="CMSS12"/>
              </a:rPr>
              <a:t> de regressão é muito mais robusto!</a:t>
            </a:r>
            <a:endParaRPr lang="pt-BR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317891-6217-4621-8153-C572A71E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17117"/>
            <a:ext cx="4032448" cy="33245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E8DA66-DE76-438F-92F4-B0F587399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93" y="1617116"/>
            <a:ext cx="4212395" cy="33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84939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1967</TotalTime>
  <Words>2413</Words>
  <Application>Microsoft Office PowerPoint</Application>
  <PresentationFormat>Apresentação na tela (4:3)</PresentationFormat>
  <Paragraphs>334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8" baseType="lpstr">
      <vt:lpstr>Arial</vt:lpstr>
      <vt:lpstr>Cambria Math</vt:lpstr>
      <vt:lpstr>cmss10</vt:lpstr>
      <vt:lpstr>CMSS12</vt:lpstr>
      <vt:lpstr>CMSSBX10</vt:lpstr>
      <vt:lpstr>Gill Sans MT</vt:lpstr>
      <vt:lpstr>Impact</vt:lpstr>
      <vt:lpstr>Monotype Sorts</vt:lpstr>
      <vt:lpstr>Selo</vt:lpstr>
      <vt:lpstr>Apresentação do PowerPoint</vt:lpstr>
      <vt:lpstr>Tópicos</vt:lpstr>
      <vt:lpstr>Motivação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Interp1</vt:lpstr>
      <vt:lpstr>Apresentação do PowerPoint</vt:lpstr>
      <vt:lpstr>Apresentação do PowerPoint</vt:lpstr>
      <vt:lpstr>Apresentação do PowerPoint</vt:lpstr>
      <vt:lpstr>Polyfit (mínimos quadrados)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Spline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Recomendada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Gamboa</dc:creator>
  <cp:lastModifiedBy>helaine furtado</cp:lastModifiedBy>
  <cp:revision>77</cp:revision>
  <dcterms:created xsi:type="dcterms:W3CDTF">2014-11-07T18:20:17Z</dcterms:created>
  <dcterms:modified xsi:type="dcterms:W3CDTF">2023-04-03T11:55:23Z</dcterms:modified>
</cp:coreProperties>
</file>