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7" r:id="rId3"/>
    <p:sldId id="309" r:id="rId4"/>
    <p:sldId id="305" r:id="rId5"/>
    <p:sldId id="257" r:id="rId6"/>
    <p:sldId id="258" r:id="rId7"/>
    <p:sldId id="259" r:id="rId8"/>
    <p:sldId id="260" r:id="rId9"/>
    <p:sldId id="328" r:id="rId10"/>
    <p:sldId id="329" r:id="rId11"/>
    <p:sldId id="330" r:id="rId12"/>
    <p:sldId id="331" r:id="rId13"/>
    <p:sldId id="261" r:id="rId14"/>
    <p:sldId id="262" r:id="rId15"/>
    <p:sldId id="263" r:id="rId16"/>
    <p:sldId id="265" r:id="rId17"/>
    <p:sldId id="266" r:id="rId18"/>
    <p:sldId id="267" r:id="rId19"/>
    <p:sldId id="268" r:id="rId20"/>
    <p:sldId id="310" r:id="rId21"/>
    <p:sldId id="269" r:id="rId22"/>
    <p:sldId id="270" r:id="rId23"/>
    <p:sldId id="275" r:id="rId24"/>
    <p:sldId id="276" r:id="rId25"/>
    <p:sldId id="277" r:id="rId26"/>
    <p:sldId id="278" r:id="rId27"/>
    <p:sldId id="279" r:id="rId28"/>
    <p:sldId id="280" r:id="rId29"/>
    <p:sldId id="287" r:id="rId30"/>
    <p:sldId id="281" r:id="rId31"/>
    <p:sldId id="283" r:id="rId32"/>
    <p:sldId id="284" r:id="rId33"/>
    <p:sldId id="285" r:id="rId34"/>
    <p:sldId id="286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1CFEC56-66F7-4C82-BB97-628A67B52A0A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F8F0843-CC98-4AC9-863E-0F5343A723B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EC56-66F7-4C82-BB97-628A67B52A0A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0843-CC98-4AC9-863E-0F5343A723B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EC56-66F7-4C82-BB97-628A67B52A0A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0843-CC98-4AC9-863E-0F5343A723B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1CFEC56-66F7-4C82-BB97-628A67B52A0A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F8F0843-CC98-4AC9-863E-0F5343A723B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1CFEC56-66F7-4C82-BB97-628A67B52A0A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F8F0843-CC98-4AC9-863E-0F5343A723B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EC56-66F7-4C82-BB97-628A67B52A0A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0843-CC98-4AC9-863E-0F5343A723B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EC56-66F7-4C82-BB97-628A67B52A0A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0843-CC98-4AC9-863E-0F5343A723B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1CFEC56-66F7-4C82-BB97-628A67B52A0A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8F0843-CC98-4AC9-863E-0F5343A723B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EC56-66F7-4C82-BB97-628A67B52A0A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0843-CC98-4AC9-863E-0F5343A723B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1CFEC56-66F7-4C82-BB97-628A67B52A0A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F8F0843-CC98-4AC9-863E-0F5343A723B7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1CFEC56-66F7-4C82-BB97-628A67B52A0A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8F0843-CC98-4AC9-863E-0F5343A723B7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1CFEC56-66F7-4C82-BB97-628A67B52A0A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F8F0843-CC98-4AC9-863E-0F5343A723B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331640" y="0"/>
            <a:ext cx="6572250" cy="41433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Disciplina de Cálculo </a:t>
            </a:r>
            <a:br>
              <a:rPr lang="pt-BR" sz="36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pt-BR" sz="36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Numérico</a:t>
            </a:r>
            <a:br>
              <a:rPr lang="pt-BR" sz="36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pt-BR" sz="36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endParaRPr lang="pt-BR" sz="36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cap="small" dirty="0">
                <a:solidFill>
                  <a:schemeClr val="tx2"/>
                </a:solidFill>
                <a:latin typeface="+mj-lt"/>
              </a:rPr>
              <a:t> Interpolação, mínimos quadrados e Splines.</a:t>
            </a:r>
            <a:endParaRPr lang="pt-BR" sz="36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928813" y="5200650"/>
            <a:ext cx="6215062" cy="1371600"/>
          </a:xfrm>
          <a:prstGeom prst="rect">
            <a:avLst/>
          </a:prstGeom>
        </p:spPr>
        <p:txBody>
          <a:bodyPr/>
          <a:lstStyle/>
          <a:p>
            <a:pPr marL="274320" indent="-27432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endParaRPr lang="pt-BR" sz="2000" b="0" dirty="0">
              <a:latin typeface="+mn-lt"/>
            </a:endParaRPr>
          </a:p>
          <a:p>
            <a:pPr marL="274320" indent="-27432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pt-BR" sz="2000" b="0" dirty="0">
                <a:latin typeface="+mn-lt"/>
              </a:rPr>
              <a:t>HELAINE FURTADO</a:t>
            </a:r>
          </a:p>
          <a:p>
            <a:pPr marL="274320" indent="-27432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endParaRPr lang="pt-BR" sz="2000" b="0" dirty="0">
              <a:latin typeface="+mn-lt"/>
            </a:endParaRPr>
          </a:p>
          <a:p>
            <a:pPr marL="274320" indent="-27432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pt-BR" sz="1600" b="0" dirty="0">
                <a:latin typeface="+mn-lt"/>
              </a:rPr>
              <a:t>UNIVERSIDADE FEDERAL DO OESTE DO PARÁ - UFOPA</a:t>
            </a:r>
          </a:p>
        </p:txBody>
      </p:sp>
    </p:spTree>
    <p:extLst>
      <p:ext uri="{BB962C8B-B14F-4D97-AF65-F5344CB8AC3E}">
        <p14:creationId xmlns:p14="http://schemas.microsoft.com/office/powerpoint/2010/main" val="223730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B7B512B-8229-4E5E-9805-2C9D56F7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7940179" cy="5238526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4DCE841A-A611-4E90-A75A-68254D99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7467600" cy="720080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</p:spTree>
    <p:extLst>
      <p:ext uri="{BB962C8B-B14F-4D97-AF65-F5344CB8AC3E}">
        <p14:creationId xmlns:p14="http://schemas.microsoft.com/office/powerpoint/2010/main" val="355290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271329E-6F05-475F-A6CE-BBC79362E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5" y="0"/>
            <a:ext cx="8895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6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74B556-E88C-48C6-889C-A78A17A2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33337"/>
            <a:ext cx="88296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3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0784" y="44624"/>
            <a:ext cx="7467600" cy="1143000"/>
          </a:xfrm>
        </p:spPr>
        <p:txBody>
          <a:bodyPr/>
          <a:lstStyle/>
          <a:p>
            <a:pPr algn="ctr"/>
            <a:r>
              <a:rPr lang="pt-BR" b="1" dirty="0"/>
              <a:t>Interpolação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487375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Dados os pontos tabelados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   Ou seja </a:t>
                </a:r>
                <a:r>
                  <a:rPr lang="pt-BR" i="1" dirty="0"/>
                  <a:t>(n+1) </a:t>
                </a:r>
                <a:r>
                  <a:rPr lang="pt-BR" dirty="0"/>
                  <a:t>pontos. Queremos aproximar </a:t>
                </a:r>
                <a:r>
                  <a:rPr lang="pt-BR" i="1" dirty="0"/>
                  <a:t>f(x)</a:t>
                </a:r>
                <a:r>
                  <a:rPr lang="pt-BR" dirty="0"/>
                  <a:t> por um polinômio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de grau ≤ </a:t>
                </a:r>
                <a:r>
                  <a:rPr lang="pt-BR" i="1" dirty="0"/>
                  <a:t>n </a:t>
                </a:r>
                <a:r>
                  <a:rPr lang="pt-BR" dirty="0"/>
                  <a:t>tal que:</a:t>
                </a:r>
              </a:p>
              <a:p>
                <a:pPr marL="0" indent="0">
                  <a:buNone/>
                </a:pPr>
                <a:endParaRPr lang="pt-BR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𝑥</m:t>
                      </m:r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4873752"/>
              </a:xfrm>
              <a:blipFill>
                <a:blip r:embed="rId2"/>
                <a:stretch>
                  <a:fillRect l="-1103" t="-876" r="-11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693841"/>
                  </p:ext>
                </p:extLst>
              </p:nvPr>
            </p:nvGraphicFramePr>
            <p:xfrm>
              <a:off x="1115616" y="2481456"/>
              <a:ext cx="7128793" cy="875536"/>
            </p:xfrm>
            <a:graphic>
              <a:graphicData uri="http://schemas.openxmlformats.org/drawingml/2006/table">
                <a:tbl>
                  <a:tblPr/>
                  <a:tblGrid>
                    <a:gridCol w="16025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34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34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397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397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77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...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77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f(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dirty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i="1" dirty="0"/>
                            <a:t>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f(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693841"/>
                  </p:ext>
                </p:extLst>
              </p:nvPr>
            </p:nvGraphicFramePr>
            <p:xfrm>
              <a:off x="1115616" y="2481456"/>
              <a:ext cx="7128793" cy="875536"/>
            </p:xfrm>
            <a:graphic>
              <a:graphicData uri="http://schemas.openxmlformats.org/drawingml/2006/table">
                <a:tbl>
                  <a:tblPr/>
                  <a:tblGrid>
                    <a:gridCol w="1602513"/>
                    <a:gridCol w="1423436"/>
                    <a:gridCol w="1423436"/>
                    <a:gridCol w="1339704"/>
                    <a:gridCol w="1339704"/>
                  </a:tblGrid>
                  <a:tr h="437768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6944" r="-344867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12876" t="-6944" r="-289270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...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33333" t="-6944" r="-100913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31364" t="-6944" r="-455" b="-105556"/>
                          </a:stretch>
                        </a:blipFill>
                      </a:tcPr>
                    </a:tc>
                  </a:tr>
                  <a:tr h="437768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 rotWithShape="1">
                          <a:blip r:embed="rId3"/>
                          <a:stretch>
                            <a:fillRect t="-106944" r="-344867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12876" t="-106944" r="-289270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33333" t="-106944" r="-100913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31364" t="-106944" r="-455" b="-55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7397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79512" y="116632"/>
                <a:ext cx="8784976" cy="67413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 forma que:</a:t>
                </a:r>
              </a:p>
              <a:p>
                <a:pPr marL="0" indent="0">
                  <a:buNone/>
                </a:pPr>
                <a:r>
                  <a:rPr lang="pt-BR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𝑓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)		</a:t>
                </a:r>
              </a:p>
              <a:p>
                <a:pPr marL="0" indent="0">
                  <a:buNone/>
                </a:pPr>
                <a:r>
                  <a:rPr lang="pt-BR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r>
                      <a:rPr lang="pt-B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</a:t>
                </a:r>
              </a:p>
              <a:p>
                <a:pPr marL="0" indent="0">
                  <a:buNone/>
                </a:pPr>
                <a:r>
                  <a:rPr lang="pt-BR" dirty="0"/>
                  <a:t>            . 	.		</a:t>
                </a:r>
                <a:r>
                  <a:rPr lang="pt-BR" u="sng" dirty="0"/>
                  <a:t> Passa pelos mesmos  pontos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.	.</a:t>
                </a:r>
              </a:p>
              <a:p>
                <a:pPr marL="0" indent="0">
                  <a:buNone/>
                </a:pPr>
                <a:r>
                  <a:rPr lang="pt-BR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r>
                      <a:rPr lang="pt-B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Com isso temos o sistema Linear: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com </a:t>
                </a:r>
                <a:r>
                  <a:rPr lang="pt-BR" i="1" dirty="0"/>
                  <a:t>(n+1)</a:t>
                </a:r>
                <a:r>
                  <a:rPr lang="pt-BR" dirty="0"/>
                  <a:t> equações e </a:t>
                </a:r>
                <a:r>
                  <a:rPr lang="pt-BR" i="1" dirty="0"/>
                  <a:t>(n+1)</a:t>
                </a:r>
                <a:r>
                  <a:rPr lang="pt-BR" dirty="0"/>
                  <a:t> incógnitas:</a:t>
                </a:r>
                <a:r>
                  <a:rPr lang="pt-B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pt-B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pt-BR" b="1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79512" y="116632"/>
                <a:ext cx="8784976" cy="6741368"/>
              </a:xfrm>
              <a:blipFill>
                <a:blip r:embed="rId2"/>
                <a:stretch>
                  <a:fillRect l="-277" t="-12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920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404664"/>
                <a:ext cx="8424936" cy="5373074"/>
              </a:xfr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A matriz dos coeficientes é: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r>
                  <a:rPr lang="pt-BR" dirty="0"/>
                  <a:t>A=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    </m:t>
                                  </m:r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….      </m:t>
                                  </m:r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1  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   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         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       </m:t>
                                      </m:r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mr>
                        </m:m>
                        <m:r>
                          <a:rPr lang="pt-BR" b="0" i="1" smtClean="0">
                            <a:latin typeface="Cambria Math"/>
                          </a:rPr>
                          <m:t>  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</a:t>
                </a:r>
              </a:p>
              <a:p>
                <a:pPr marL="0" indent="0">
                  <a:buNone/>
                </a:pPr>
                <a:r>
                  <a:rPr lang="pt-BR" dirty="0"/>
                  <a:t>    que é a chamada matriz de </a:t>
                </a:r>
                <a:r>
                  <a:rPr lang="pt-BR" dirty="0" err="1"/>
                  <a:t>Vandermonde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Desde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,...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  <m:r>
                          <a:rPr lang="pt-BR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dirty="0"/>
                  <a:t>sejam pontos distintos</a:t>
                </a:r>
              </a:p>
              <a:p>
                <a:pPr algn="just"/>
                <a:r>
                  <a:rPr lang="pt-BR" dirty="0"/>
                  <a:t>Tem-se </a:t>
                </a:r>
                <a:r>
                  <a:rPr lang="pt-BR" b="1" dirty="0" err="1"/>
                  <a:t>det</a:t>
                </a:r>
                <a:r>
                  <a:rPr lang="pt-BR" b="1" dirty="0"/>
                  <a:t> A ≠ 0 e o sistema linear admite solução única.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404664"/>
                <a:ext cx="8424936" cy="5373074"/>
              </a:xfrm>
              <a:blipFill>
                <a:blip r:embed="rId2"/>
                <a:stretch>
                  <a:fillRect l="-289" t="-794" r="-1158" b="-10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627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476672"/>
                <a:ext cx="8496944" cy="5997280"/>
              </a:xfrm>
            </p:spPr>
            <p:txBody>
              <a:bodyPr>
                <a:normAutofit/>
              </a:bodyPr>
              <a:lstStyle/>
              <a:p>
                <a:r>
                  <a:rPr lang="pt-BR" sz="2700" b="1" dirty="0"/>
                  <a:t>Teorema</a:t>
                </a:r>
                <a:r>
                  <a:rPr lang="pt-BR" sz="2700" dirty="0"/>
                  <a:t>: Existe um único polinômio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sz="27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t-BR" sz="2700" b="0" i="1" smtClean="0">
                        <a:latin typeface="Cambria Math"/>
                      </a:rPr>
                      <m:t>(</m:t>
                    </m:r>
                    <m:r>
                      <a:rPr lang="pt-BR" sz="2700" b="0" i="1" smtClean="0">
                        <a:latin typeface="Cambria Math"/>
                      </a:rPr>
                      <m:t>𝑥</m:t>
                    </m:r>
                    <m:r>
                      <a:rPr lang="pt-BR" sz="27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sz="2700" dirty="0"/>
                  <a:t>, de grau ≤ n tal que: </a:t>
                </a:r>
              </a:p>
              <a:p>
                <a:endParaRPr lang="pt-BR" sz="2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7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7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2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7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sz="2700" b="0" i="1" smtClean="0">
                          <a:latin typeface="Cambria Math"/>
                        </a:rPr>
                        <m:t>=</m:t>
                      </m:r>
                      <m:r>
                        <a:rPr lang="pt-BR" sz="27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2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7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2700" b="0" i="1" smtClean="0">
                          <a:latin typeface="Cambria Math"/>
                        </a:rPr>
                        <m:t>, </m:t>
                      </m:r>
                      <m:r>
                        <a:rPr lang="pt-BR" sz="2700" b="0" i="1" smtClean="0">
                          <a:latin typeface="Cambria Math"/>
                        </a:rPr>
                        <m:t>𝑘</m:t>
                      </m:r>
                      <m:r>
                        <a:rPr lang="pt-BR" sz="2700" b="0" i="1" smtClean="0">
                          <a:latin typeface="Cambria Math"/>
                        </a:rPr>
                        <m:t>=0, 1,…</m:t>
                      </m:r>
                      <m:r>
                        <a:rPr lang="pt-BR" sz="27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700" dirty="0"/>
              </a:p>
              <a:p>
                <a:pPr marL="0" indent="0">
                  <a:buNone/>
                </a:pPr>
                <a:r>
                  <a:rPr lang="pt-BR" sz="2700" dirty="0"/>
                  <a:t>   desde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7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270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pt-BR" sz="27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27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pt-BR" sz="27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pt-BR" sz="2700" b="0" i="1" smtClean="0">
                        <a:latin typeface="Cambria Math"/>
                        <a:ea typeface="Cambria Math"/>
                      </a:rPr>
                      <m:t>,    </m:t>
                    </m:r>
                    <m:r>
                      <a:rPr lang="pt-BR" sz="27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pt-BR" sz="2700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pt-BR" sz="2700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pt-BR" sz="2700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pt-BR" sz="2700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pt-BR" sz="2700" dirty="0"/>
                  <a:t> </a:t>
                </a:r>
              </a:p>
              <a:p>
                <a:pPr marL="0" indent="0">
                  <a:buNone/>
                </a:pPr>
                <a:endParaRPr lang="pt-BR" sz="2700" dirty="0"/>
              </a:p>
              <a:p>
                <a:r>
                  <a:rPr lang="pt-BR" sz="2700" dirty="0"/>
                  <a:t>Formas de obter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sz="27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t-BR" sz="2700" b="0" i="1" smtClean="0">
                        <a:latin typeface="Cambria Math"/>
                      </a:rPr>
                      <m:t>(</m:t>
                    </m:r>
                    <m:r>
                      <a:rPr lang="pt-BR" sz="2700" b="0" i="1" smtClean="0">
                        <a:latin typeface="Cambria Math"/>
                      </a:rPr>
                      <m:t>𝑥</m:t>
                    </m:r>
                    <m:r>
                      <a:rPr lang="pt-BR" sz="2700" b="0" i="1" smtClean="0">
                        <a:latin typeface="Cambria Math"/>
                      </a:rPr>
                      <m:t>)</m:t>
                    </m:r>
                  </m:oMath>
                </a14:m>
                <a:endParaRPr lang="pt-BR" sz="2700" dirty="0"/>
              </a:p>
              <a:p>
                <a:pPr marL="880110" lvl="1" indent="-514350">
                  <a:buFont typeface="+mj-lt"/>
                  <a:buAutoNum type="romanLcPeriod"/>
                </a:pPr>
                <a:r>
                  <a:rPr lang="pt-BR" sz="2700" dirty="0"/>
                  <a:t>Resolução do sistema linear obtido</a:t>
                </a:r>
              </a:p>
              <a:p>
                <a:pPr marL="880110" lvl="1" indent="-514350">
                  <a:buFont typeface="+mj-lt"/>
                  <a:buAutoNum type="romanLcPeriod"/>
                </a:pPr>
                <a:endParaRPr lang="pt-BR" sz="2700" dirty="0"/>
              </a:p>
              <a:p>
                <a:pPr marL="880110" lvl="1" indent="-514350">
                  <a:buFont typeface="+mj-lt"/>
                  <a:buAutoNum type="romanLcPeriod"/>
                </a:pPr>
                <a:r>
                  <a:rPr lang="pt-BR" sz="2700" b="1" dirty="0">
                    <a:solidFill>
                      <a:srgbClr val="FF0000"/>
                    </a:solidFill>
                  </a:rPr>
                  <a:t>Forma de </a:t>
                </a:r>
                <a:r>
                  <a:rPr lang="pt-BR" sz="2700" b="1" dirty="0" err="1">
                    <a:solidFill>
                      <a:srgbClr val="FF0000"/>
                    </a:solidFill>
                  </a:rPr>
                  <a:t>Lagrange</a:t>
                </a:r>
                <a:endParaRPr lang="pt-BR" sz="2700" b="1" dirty="0">
                  <a:solidFill>
                    <a:srgbClr val="FF0000"/>
                  </a:solidFill>
                </a:endParaRPr>
              </a:p>
              <a:p>
                <a:pPr marL="880110" lvl="1" indent="-514350">
                  <a:buFont typeface="+mj-lt"/>
                  <a:buAutoNum type="romanLcPeriod"/>
                </a:pPr>
                <a:endParaRPr lang="pt-BR" sz="2700" dirty="0"/>
              </a:p>
              <a:p>
                <a:pPr marL="880110" lvl="1" indent="-514350">
                  <a:buFont typeface="+mj-lt"/>
                  <a:buAutoNum type="romanLcPeriod"/>
                </a:pPr>
                <a:r>
                  <a:rPr lang="pt-BR" sz="2700" dirty="0"/>
                  <a:t>Forma de Newton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476672"/>
                <a:ext cx="8496944" cy="5997280"/>
              </a:xfrm>
              <a:blipFill rotWithShape="1">
                <a:blip r:embed="rId2"/>
                <a:stretch>
                  <a:fillRect l="-430" t="-9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437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3528" y="260648"/>
                <a:ext cx="8352928" cy="6264696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pt-BR" sz="2700" u="sng" dirty="0"/>
                  <a:t>Sistema linear</a:t>
                </a:r>
              </a:p>
              <a:p>
                <a:r>
                  <a:rPr lang="pt-BR" sz="2700" dirty="0"/>
                  <a:t>Encontrar o polinômio que interpola os pontos:</a:t>
                </a:r>
              </a:p>
              <a:p>
                <a:pPr marL="0" indent="0">
                  <a:buNone/>
                </a:pPr>
                <a:r>
                  <a:rPr lang="pt-BR" sz="27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7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sz="2700" b="0" i="1" smtClean="0">
                        <a:latin typeface="Cambria Math"/>
                      </a:rPr>
                      <m:t>                  </m:t>
                    </m:r>
                    <m:sSub>
                      <m:sSubPr>
                        <m:ctrlPr>
                          <a:rPr lang="pt-BR" sz="2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7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sz="2700" b="0" i="1" smtClean="0">
                        <a:latin typeface="Cambria Math"/>
                      </a:rPr>
                      <m:t>                  </m:t>
                    </m:r>
                    <m:sSub>
                      <m:sSubPr>
                        <m:ctrlPr>
                          <a:rPr lang="pt-BR" sz="2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7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sz="2700" b="0" i="1" smtClean="0">
                        <a:latin typeface="Cambria Math"/>
                      </a:rPr>
                      <m:t>    </m:t>
                    </m:r>
                  </m:oMath>
                </a14:m>
                <a:endParaRPr lang="pt-BR" sz="2700" dirty="0"/>
              </a:p>
              <a:p>
                <a:endParaRPr lang="pt-BR" sz="2700" dirty="0"/>
              </a:p>
              <a:p>
                <a:pPr marL="0" indent="0">
                  <a:buNone/>
                </a:pPr>
                <a:r>
                  <a:rPr lang="pt-BR" sz="2700" dirty="0"/>
                  <a:t> </a:t>
                </a:r>
              </a:p>
              <a:p>
                <a:pPr marL="0" indent="0">
                  <a:buNone/>
                </a:pPr>
                <a:r>
                  <a:rPr lang="pt-BR" sz="2700" dirty="0"/>
                  <a:t>    Ou seja, polinômio de grau ≤ 2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sz="27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sz="2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7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7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7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sz="27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sz="2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7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sz="2700" b="0" i="1" smtClean="0">
                        <a:latin typeface="Cambria Math"/>
                      </a:rPr>
                      <m:t>𝑥</m:t>
                    </m:r>
                    <m:r>
                      <a:rPr lang="pt-BR" sz="27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sz="2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7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sz="2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7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27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700" dirty="0"/>
                  <a:t> </a:t>
                </a:r>
              </a:p>
              <a:p>
                <a:pPr marL="0" indent="0" algn="ctr">
                  <a:buNone/>
                </a:pPr>
                <a:endParaRPr lang="pt-BR" sz="2700" dirty="0"/>
              </a:p>
              <a:p>
                <a:pPr marL="0" indent="0">
                  <a:buNone/>
                </a:pPr>
                <a:r>
                  <a:rPr lang="pt-BR" sz="2700" dirty="0"/>
                  <a:t>   Queremos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7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7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7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27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7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7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27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27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pt-BR" sz="27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7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7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7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7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7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27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7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7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27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27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pt-BR" sz="27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7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7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7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7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7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27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7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7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27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27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pt-BR" sz="27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7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7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7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7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3528" y="260648"/>
                <a:ext cx="8352928" cy="6264696"/>
              </a:xfrm>
              <a:blipFill rotWithShape="1">
                <a:blip r:embed="rId2"/>
                <a:stretch>
                  <a:fillRect l="-438" t="-8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756114"/>
              </p:ext>
            </p:extLst>
          </p:nvPr>
        </p:nvGraphicFramePr>
        <p:xfrm>
          <a:off x="1475656" y="1752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942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620688"/>
                <a:ext cx="7931224" cy="585326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=4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=4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620688"/>
                <a:ext cx="7931224" cy="585326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58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692696"/>
                <a:ext cx="8147248" cy="5781256"/>
              </a:xfrm>
            </p:spPr>
            <p:txBody>
              <a:bodyPr/>
              <a:lstStyle/>
              <a:p>
                <a:r>
                  <a:rPr lang="pt-BR" dirty="0"/>
                  <a:t>Resolvendo o sistema: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=3   (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2)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=−2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=3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=4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            </m:t>
                          </m:r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           </m:t>
                          </m:r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Logo o polinômio de interpola </a:t>
                </a:r>
                <a:r>
                  <a:rPr lang="pt-BR" i="1" dirty="0"/>
                  <a:t>f(x)</a:t>
                </a:r>
                <a:r>
                  <a:rPr lang="pt-BR" dirty="0"/>
                  <a:t>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=0 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=2 </m:t>
                    </m:r>
                  </m:oMath>
                </a14:m>
                <a:r>
                  <a:rPr lang="pt-BR" dirty="0"/>
                  <a:t> é: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latin typeface="Cambria Math"/>
                        </a:rPr>
                        <m:t>𝟏</m:t>
                      </m:r>
                      <m:r>
                        <a:rPr lang="pt-BR" b="1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pt-BR" b="1" i="1" smtClean="0"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pt-BR" b="1" i="1" smtClean="0">
                          <a:latin typeface="Cambria Math"/>
                        </a:rPr>
                        <m:t>.</m:t>
                      </m:r>
                      <m:r>
                        <a:rPr lang="pt-BR" b="1" i="1" smtClean="0">
                          <a:latin typeface="Cambria Math"/>
                        </a:rPr>
                        <m:t>𝒙</m:t>
                      </m:r>
                      <m:r>
                        <a:rPr lang="pt-BR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pt-BR" b="1" i="1" smtClean="0"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pt-BR" b="1" i="1" smtClean="0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pt-BR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pt-BR" b="1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692696"/>
                <a:ext cx="8147248" cy="5781256"/>
              </a:xfrm>
              <a:blipFill rotWithShape="1">
                <a:blip r:embed="rId2"/>
                <a:stretch>
                  <a:fillRect l="-1123" t="-8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5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68952" cy="11430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Aproximação de funções: Interpolação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147248" cy="4873752"/>
              </a:xfrm>
            </p:spPr>
            <p:txBody>
              <a:bodyPr/>
              <a:lstStyle/>
              <a:p>
                <a:pPr algn="just"/>
                <a:r>
                  <a:rPr lang="pt-BR" dirty="0"/>
                  <a:t>Interpolar uma função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consiste em aproximar essa função por outra função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escolhida entre uma classe de funções definida </a:t>
                </a:r>
                <a:r>
                  <a:rPr lang="pt-BR" i="1" dirty="0"/>
                  <a:t>a priori</a:t>
                </a:r>
                <a:r>
                  <a:rPr lang="pt-BR" dirty="0"/>
                  <a:t> e que satisfaça algumas propriedades.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b="1" dirty="0">
                    <a:solidFill>
                      <a:srgbClr val="FF0000"/>
                    </a:solidFill>
                  </a:rPr>
                  <a:t>Assim,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pt-B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dirty="0">
                    <a:solidFill>
                      <a:srgbClr val="FF0000"/>
                    </a:solidFill>
                  </a:rPr>
                  <a:t> é então usada em substituição a função </a:t>
                </a:r>
                <a14:m>
                  <m:oMath xmlns:m="http://schemas.openxmlformats.org/officeDocument/2006/math">
                    <m:r>
                      <a:rPr lang="pt-BR" b="1" i="1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pt-B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dirty="0">
                    <a:solidFill>
                      <a:srgbClr val="FF0000"/>
                    </a:solidFill>
                  </a:rPr>
                  <a:t>;</a:t>
                </a:r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147248" cy="4873752"/>
              </a:xfrm>
              <a:blipFill>
                <a:blip r:embed="rId2"/>
                <a:stretch>
                  <a:fillRect l="-299" t="-876" r="-11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70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467600" cy="1143000"/>
          </a:xfrm>
        </p:spPr>
        <p:txBody>
          <a:bodyPr/>
          <a:lstStyle/>
          <a:p>
            <a:r>
              <a:rPr lang="pt-BR" dirty="0"/>
              <a:t>Interpolação por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79512" y="1600200"/>
                <a:ext cx="8435280" cy="487375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𝑃𝑛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𝑥</m:t>
                      </m:r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pt-BR" dirty="0">
                  <a:ea typeface="ＭＳ Ｐゴシック" pitchFamily="34" charset="-128"/>
                </a:endParaRPr>
              </a:p>
              <a:p>
                <a:pPr algn="just"/>
                <a:r>
                  <a:rPr lang="en-US" altLang="pt-BR" dirty="0">
                    <a:ea typeface="ＭＳ Ｐゴシック" pitchFamily="34" charset="-128"/>
                  </a:rPr>
                  <a:t>A forma </a:t>
                </a:r>
                <a:r>
                  <a:rPr lang="en-US" altLang="pt-BR" dirty="0" err="1">
                    <a:ea typeface="ＭＳ Ｐゴシック" pitchFamily="34" charset="-128"/>
                  </a:rPr>
                  <a:t>acima</a:t>
                </a:r>
                <a:r>
                  <a:rPr lang="en-US" altLang="pt-BR" dirty="0">
                    <a:ea typeface="ＭＳ Ｐゴシック" pitchFamily="34" charset="-128"/>
                  </a:rPr>
                  <a:t> é </a:t>
                </a:r>
                <a:r>
                  <a:rPr lang="en-US" altLang="pt-BR" dirty="0" err="1">
                    <a:ea typeface="ＭＳ Ｐゴシック" pitchFamily="34" charset="-128"/>
                  </a:rPr>
                  <a:t>denominada</a:t>
                </a:r>
                <a:r>
                  <a:rPr lang="en-US" altLang="pt-BR" dirty="0">
                    <a:ea typeface="ＭＳ Ｐゴシック" pitchFamily="34" charset="-128"/>
                  </a:rPr>
                  <a:t> – forma de </a:t>
                </a:r>
                <a:r>
                  <a:rPr lang="en-US" altLang="pt-BR" dirty="0" err="1">
                    <a:ea typeface="ＭＳ Ｐゴシック" pitchFamily="34" charset="-128"/>
                  </a:rPr>
                  <a:t>potência</a:t>
                </a:r>
                <a:r>
                  <a:rPr lang="en-US" altLang="pt-BR" dirty="0">
                    <a:ea typeface="ＭＳ Ｐゴシック" pitchFamily="34" charset="-128"/>
                  </a:rPr>
                  <a:t>:  é a forma </a:t>
                </a:r>
                <a:r>
                  <a:rPr lang="en-US" altLang="pt-BR" dirty="0" err="1">
                    <a:ea typeface="ＭＳ Ｐゴシック" pitchFamily="34" charset="-128"/>
                  </a:rPr>
                  <a:t>canônica</a:t>
                </a:r>
                <a:r>
                  <a:rPr lang="en-US" altLang="pt-BR" dirty="0">
                    <a:ea typeface="ＭＳ Ｐゴシック" pitchFamily="34" charset="-128"/>
                  </a:rPr>
                  <a:t> de se </a:t>
                </a:r>
                <a:r>
                  <a:rPr lang="en-US" altLang="pt-BR" dirty="0" err="1">
                    <a:ea typeface="ＭＳ Ｐゴシック" pitchFamily="34" charset="-128"/>
                  </a:rPr>
                  <a:t>representar</a:t>
                </a:r>
                <a:r>
                  <a:rPr lang="en-US" altLang="pt-BR" dirty="0">
                    <a:ea typeface="ＭＳ Ｐゴシック" pitchFamily="34" charset="-128"/>
                  </a:rPr>
                  <a:t> um </a:t>
                </a:r>
                <a:r>
                  <a:rPr lang="en-US" altLang="pt-BR" dirty="0" err="1">
                    <a:ea typeface="ＭＳ Ｐゴシック" pitchFamily="34" charset="-128"/>
                  </a:rPr>
                  <a:t>polinômio</a:t>
                </a:r>
                <a:r>
                  <a:rPr lang="en-US" altLang="pt-BR" dirty="0">
                    <a:ea typeface="ＭＳ Ｐゴシック" pitchFamily="34" charset="-128"/>
                  </a:rPr>
                  <a:t>.</a:t>
                </a:r>
              </a:p>
              <a:p>
                <a:pPr algn="just"/>
                <a:endParaRPr lang="en-US" altLang="pt-BR" dirty="0">
                  <a:ea typeface="ＭＳ Ｐゴシック" pitchFamily="34" charset="-128"/>
                </a:endParaRPr>
              </a:p>
              <a:p>
                <a:r>
                  <a:rPr lang="en-US" altLang="pt-BR" dirty="0">
                    <a:ea typeface="ＭＳ Ｐゴシック" pitchFamily="34" charset="-128"/>
                  </a:rPr>
                  <a:t>É </a:t>
                </a:r>
                <a:r>
                  <a:rPr lang="en-US" altLang="pt-BR" dirty="0" err="1">
                    <a:ea typeface="ＭＳ Ｐゴシック" pitchFamily="34" charset="-128"/>
                  </a:rPr>
                  <a:t>conveniente</a:t>
                </a:r>
                <a:r>
                  <a:rPr lang="en-US" altLang="pt-BR" dirty="0">
                    <a:ea typeface="ＭＳ Ｐゴシック" pitchFamily="34" charset="-128"/>
                  </a:rPr>
                  <a:t> para </a:t>
                </a:r>
                <a:r>
                  <a:rPr lang="en-US" altLang="pt-BR" dirty="0" err="1">
                    <a:ea typeface="ＭＳ Ｐゴシック" pitchFamily="34" charset="-128"/>
                  </a:rPr>
                  <a:t>integrar</a:t>
                </a:r>
                <a:r>
                  <a:rPr lang="en-US" altLang="pt-BR" dirty="0">
                    <a:ea typeface="ＭＳ Ｐゴシック" pitchFamily="34" charset="-128"/>
                  </a:rPr>
                  <a:t> </a:t>
                </a:r>
                <a:r>
                  <a:rPr lang="en-US" altLang="pt-BR" dirty="0" err="1">
                    <a:ea typeface="ＭＳ Ｐゴシック" pitchFamily="34" charset="-128"/>
                  </a:rPr>
                  <a:t>ou</a:t>
                </a:r>
                <a:r>
                  <a:rPr lang="en-US" altLang="pt-BR" dirty="0">
                    <a:ea typeface="ＭＳ Ｐゴシック" pitchFamily="34" charset="-128"/>
                  </a:rPr>
                  <a:t> </a:t>
                </a:r>
                <a:r>
                  <a:rPr lang="en-US" altLang="pt-BR" dirty="0" err="1">
                    <a:ea typeface="ＭＳ Ｐゴシック" pitchFamily="34" charset="-128"/>
                  </a:rPr>
                  <a:t>diferenciar</a:t>
                </a:r>
                <a:r>
                  <a:rPr lang="en-US" altLang="pt-BR" dirty="0">
                    <a:ea typeface="ＭＳ Ｐゴシック" pitchFamily="34" charset="-128"/>
                  </a:rPr>
                  <a:t>;</a:t>
                </a:r>
              </a:p>
              <a:p>
                <a:endParaRPr lang="en-US" altLang="pt-BR" dirty="0">
                  <a:ea typeface="ＭＳ Ｐゴシック" pitchFamily="34" charset="-128"/>
                </a:endParaRPr>
              </a:p>
              <a:p>
                <a:pPr algn="just"/>
                <a:r>
                  <a:rPr lang="en-US" altLang="pt-BR" dirty="0" err="1">
                    <a:ea typeface="ＭＳ Ｐゴシック" pitchFamily="34" charset="-128"/>
                  </a:rPr>
                  <a:t>Porém</a:t>
                </a:r>
                <a:r>
                  <a:rPr lang="en-US" altLang="pt-BR" dirty="0">
                    <a:ea typeface="ＭＳ Ｐゴシック" pitchFamily="34" charset="-128"/>
                  </a:rPr>
                  <a:t>, </a:t>
                </a:r>
                <a:r>
                  <a:rPr lang="en-US" altLang="pt-BR" dirty="0" err="1">
                    <a:ea typeface="ＭＳ Ｐゴシック" pitchFamily="34" charset="-128"/>
                  </a:rPr>
                  <a:t>podem</a:t>
                </a:r>
                <a:r>
                  <a:rPr lang="en-US" altLang="pt-BR" dirty="0">
                    <a:ea typeface="ＭＳ Ｐゴシック" pitchFamily="34" charset="-128"/>
                  </a:rPr>
                  <a:t> </a:t>
                </a:r>
                <a:r>
                  <a:rPr lang="en-US" altLang="pt-BR" dirty="0" err="1">
                    <a:ea typeface="ＭＳ Ｐゴシック" pitchFamily="34" charset="-128"/>
                  </a:rPr>
                  <a:t>existir</a:t>
                </a:r>
                <a:r>
                  <a:rPr lang="en-US" altLang="pt-BR" dirty="0">
                    <a:ea typeface="ＭＳ Ｐゴシック" pitchFamily="34" charset="-128"/>
                  </a:rPr>
                  <a:t> </a:t>
                </a:r>
                <a:r>
                  <a:rPr lang="en-US" altLang="pt-BR" dirty="0" err="1">
                    <a:ea typeface="ＭＳ Ｐゴシック" pitchFamily="34" charset="-128"/>
                  </a:rPr>
                  <a:t>formas</a:t>
                </a:r>
                <a:r>
                  <a:rPr lang="en-US" altLang="pt-BR" dirty="0">
                    <a:ea typeface="ＭＳ Ｐゴシック" pitchFamily="34" charset="-128"/>
                  </a:rPr>
                  <a:t> </a:t>
                </a:r>
                <a:r>
                  <a:rPr lang="en-US" altLang="pt-BR" dirty="0" err="1">
                    <a:ea typeface="ＭＳ Ｐゴシック" pitchFamily="34" charset="-128"/>
                  </a:rPr>
                  <a:t>mais</a:t>
                </a:r>
                <a:r>
                  <a:rPr lang="en-US" altLang="pt-BR" dirty="0">
                    <a:ea typeface="ＭＳ Ｐゴシック" pitchFamily="34" charset="-128"/>
                  </a:rPr>
                  <a:t> </a:t>
                </a:r>
                <a:r>
                  <a:rPr lang="en-US" altLang="pt-BR" dirty="0" err="1">
                    <a:ea typeface="ＭＳ Ｐゴシック" pitchFamily="34" charset="-128"/>
                  </a:rPr>
                  <a:t>adequadas</a:t>
                </a:r>
                <a:r>
                  <a:rPr lang="en-US" altLang="pt-BR" dirty="0">
                    <a:ea typeface="ＭＳ Ｐゴシック" pitchFamily="34" charset="-128"/>
                  </a:rPr>
                  <a:t>, </a:t>
                </a:r>
                <a:r>
                  <a:rPr lang="en-US" altLang="pt-BR" dirty="0" err="1">
                    <a:ea typeface="ＭＳ Ｐゴシック" pitchFamily="34" charset="-128"/>
                  </a:rPr>
                  <a:t>dependendo</a:t>
                </a:r>
                <a:r>
                  <a:rPr lang="en-US" altLang="pt-BR" dirty="0">
                    <a:ea typeface="ＭＳ Ｐゴシック" pitchFamily="34" charset="-128"/>
                  </a:rPr>
                  <a:t> do </a:t>
                </a:r>
                <a:r>
                  <a:rPr lang="en-US" altLang="pt-BR" dirty="0" err="1">
                    <a:ea typeface="ＭＳ Ｐゴシック" pitchFamily="34" charset="-128"/>
                  </a:rPr>
                  <a:t>contexto</a:t>
                </a:r>
                <a:r>
                  <a:rPr lang="en-US" altLang="pt-BR" dirty="0">
                    <a:ea typeface="ＭＳ Ｐゴシック" pitchFamily="34" charset="-128"/>
                  </a:rPr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79512" y="1600200"/>
                <a:ext cx="8435280" cy="4873752"/>
              </a:xfrm>
              <a:blipFill rotWithShape="1">
                <a:blip r:embed="rId2"/>
                <a:stretch>
                  <a:fillRect l="-289" r="-11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529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7467600" cy="1143000"/>
          </a:xfrm>
        </p:spPr>
        <p:txBody>
          <a:bodyPr/>
          <a:lstStyle/>
          <a:p>
            <a:pPr algn="ctr"/>
            <a:r>
              <a:rPr lang="pt-BR" dirty="0"/>
              <a:t>Erros na Interpolação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504" y="1124744"/>
                <a:ext cx="8784976" cy="514116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erro de interpolação em um ponto x é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Na qual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é um polinômio de grau </a:t>
                </a:r>
                <a:r>
                  <a:rPr lang="pt-BR" i="1" dirty="0"/>
                  <a:t>n</a:t>
                </a:r>
                <a:r>
                  <a:rPr lang="pt-BR" dirty="0"/>
                  <a:t> que passa por </a:t>
                </a:r>
                <a:r>
                  <a:rPr lang="pt-BR" i="1" dirty="0"/>
                  <a:t>n+1</a:t>
                </a:r>
                <a:r>
                  <a:rPr lang="pt-BR" dirty="0"/>
                  <a:t> nós ou pontos.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Se x é nó então p erro é zero, pois </a:t>
                </a:r>
                <a:r>
                  <a:rPr lang="pt-BR" i="1" dirty="0"/>
                  <a:t>f(x)=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endParaRPr lang="pt-BR" dirty="0"/>
              </a:p>
              <a:p>
                <a:r>
                  <a:rPr lang="pt-BR" dirty="0"/>
                  <a:t>Se x é um nó novo o polinômio interpolador de grau </a:t>
                </a:r>
                <a:r>
                  <a:rPr lang="pt-BR" i="1" dirty="0"/>
                  <a:t>n+1</a:t>
                </a:r>
                <a:r>
                  <a:rPr lang="pt-BR" dirty="0"/>
                  <a:t> (ou que passa por </a:t>
                </a:r>
                <a:r>
                  <a:rPr lang="pt-BR" i="1" dirty="0"/>
                  <a:t>n+2</a:t>
                </a:r>
                <a:r>
                  <a:rPr lang="pt-BR" dirty="0"/>
                  <a:t> ) será: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…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.</m:t>
                      </m:r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r>
                        <a:rPr lang="pt-BR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,..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504" y="1124744"/>
                <a:ext cx="8784976" cy="5141168"/>
              </a:xfrm>
              <a:blipFill rotWithShape="1">
                <a:blip r:embed="rId2"/>
                <a:stretch>
                  <a:fillRect l="-1110" t="-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057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04664"/>
                <a:ext cx="8507288" cy="6069288"/>
              </a:xfrm>
            </p:spPr>
            <p:txBody>
              <a:bodyPr/>
              <a:lstStyle/>
              <a:p>
                <a:r>
                  <a:rPr lang="pt-BR" dirty="0"/>
                  <a:t>Considerando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como </a:t>
                </a:r>
                <a:r>
                  <a:rPr lang="pt-BR" i="1" dirty="0"/>
                  <a:t>x </a:t>
                </a:r>
                <a:r>
                  <a:rPr lang="pt-BR" dirty="0"/>
                  <a:t>é um dos nós,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𝑓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/>
                  <a:t>. Assim: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…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,..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,</m:t>
                      </m:r>
                      <m:r>
                        <a:rPr lang="pt-BR" i="1">
                          <a:latin typeface="Cambria Math"/>
                        </a:rPr>
                        <m:t>𝑥</m:t>
                      </m:r>
                      <m:r>
                        <a:rPr lang="pt-BR" i="1">
                          <a:latin typeface="Cambria Math"/>
                        </a:rPr>
                        <m:t>]→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/>
                        </a:rPr>
                        <m:t>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</a:rPr>
                            <m:t>,..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</a:rPr>
                            <m:t>,</m:t>
                          </m:r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i="1" smtClean="0">
                          <a:latin typeface="Cambria Math"/>
                          <a:ea typeface="Cambria Math"/>
                        </a:rPr>
                        <m:t>→</m:t>
                      </m:r>
                    </m:oMath>
                  </m:oMathPara>
                </a14:m>
                <a:endParaRPr lang="pt-BR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𝒙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−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  <m:r>
                          <a:rPr lang="pt-BR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pt-BR" b="1" i="1">
                        <a:latin typeface="Cambria Math"/>
                      </a:rPr>
                      <m:t>…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  <m:r>
                          <a:rPr lang="pt-BR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pt-BR" b="1" i="1">
                        <a:latin typeface="Cambria Math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pt-BR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pt-BR" b="1" i="1">
                            <a:latin typeface="Cambria Math"/>
                          </a:rPr>
                          <m:t>,..</m:t>
                        </m:r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pt-BR" b="1" i="1">
                            <a:latin typeface="Cambria Math"/>
                          </a:rPr>
                          <m:t>,</m:t>
                        </m:r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dirty="0">
                    <a:ea typeface="Cambria Math"/>
                  </a:rPr>
                  <a:t> (1)</a:t>
                </a:r>
              </a:p>
              <a:p>
                <a:pPr marL="0" indent="0">
                  <a:buNone/>
                </a:pPr>
                <a:endParaRPr lang="pt-BR" b="1" dirty="0">
                  <a:ea typeface="Cambria Math"/>
                </a:endParaRP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04664"/>
                <a:ext cx="8507288" cy="6069288"/>
              </a:xfrm>
              <a:blipFill>
                <a:blip r:embed="rId2"/>
                <a:stretch>
                  <a:fillRect l="-287" t="-803" r="-5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405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Mínimos Quadrados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/>
          <a:lstStyle/>
          <a:p>
            <a:pPr algn="just"/>
            <a:r>
              <a:rPr lang="pt-BR" dirty="0"/>
              <a:t>A interpolação não é aconselhável quando:</a:t>
            </a:r>
          </a:p>
          <a:p>
            <a:pPr marL="0" indent="0" algn="just">
              <a:buNone/>
            </a:pPr>
            <a:endParaRPr lang="pt-BR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Se quer extrapolar (obter valor aproximado função fora do intervalo de tabelamento)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Valores tabelados com erros inerentes (ruído) </a:t>
            </a:r>
          </a:p>
          <a:p>
            <a:pPr lvl="1" algn="just"/>
            <a:endParaRPr lang="pt-BR" dirty="0"/>
          </a:p>
          <a:p>
            <a:pPr marL="365760" lvl="1" indent="0" algn="just">
              <a:buNone/>
            </a:pPr>
            <a:endParaRPr lang="pt-BR" dirty="0"/>
          </a:p>
          <a:p>
            <a:pPr algn="just"/>
            <a:r>
              <a:rPr lang="pt-BR" dirty="0"/>
              <a:t>Nesses casos ajustamos uma curva aos pontos tabelados de forma que a soma dos quadrados das distâncias entre a curva ajustada e os dados tabelados seja a menor possível.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365760" lvl="1" indent="0" algn="just">
              <a:buNone/>
            </a:pPr>
            <a:endParaRPr lang="pt-BR" dirty="0"/>
          </a:p>
          <a:p>
            <a:pPr marL="365760" lvl="1" indent="0" algn="just">
              <a:buNone/>
            </a:pPr>
            <a:endParaRPr lang="pt-BR" dirty="0"/>
          </a:p>
          <a:p>
            <a:pPr marL="365760" lvl="1" indent="0" algn="just">
              <a:buNone/>
            </a:pPr>
            <a:endParaRPr lang="pt-BR" dirty="0"/>
          </a:p>
          <a:p>
            <a:pPr marL="365760" lvl="1" indent="0" algn="just">
              <a:buNone/>
            </a:pPr>
            <a:endParaRPr lang="pt-BR" dirty="0"/>
          </a:p>
          <a:p>
            <a:pPr marL="365760" lvl="1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9374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76672"/>
                <a:ext cx="8291264" cy="5997280"/>
              </a:xfrm>
            </p:spPr>
            <p:txBody>
              <a:bodyPr/>
              <a:lstStyle/>
              <a:p>
                <a:r>
                  <a:rPr lang="pt-BR" dirty="0"/>
                  <a:t>Graficamente: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           Diagrama de dispersão</a:t>
                </a:r>
              </a:p>
              <a:p>
                <a:r>
                  <a:rPr lang="pt-BR" dirty="0"/>
                  <a:t>Dada a tabela de pontos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),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, …,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∈[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pt-BR" dirty="0"/>
                  <a:t>, o problema do ajuste de curvas consiste em: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76672"/>
                <a:ext cx="8291264" cy="5997280"/>
              </a:xfrm>
              <a:blipFill>
                <a:blip r:embed="rId2"/>
                <a:stretch>
                  <a:fillRect l="-294" t="-813" r="-10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7" t="10005" r="10467" b="18265"/>
          <a:stretch/>
        </p:blipFill>
        <p:spPr>
          <a:xfrm>
            <a:off x="1691680" y="980728"/>
            <a:ext cx="5055484" cy="33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96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332656"/>
                <a:ext cx="8075240" cy="6141296"/>
              </a:xfrm>
            </p:spPr>
            <p:txBody>
              <a:bodyPr/>
              <a:lstStyle/>
              <a:p>
                <a:r>
                  <a:rPr lang="pt-BR" dirty="0"/>
                  <a:t>Escolhidas </a:t>
                </a:r>
                <a:r>
                  <a:rPr lang="pt-BR" i="1" dirty="0"/>
                  <a:t>‘n’</a:t>
                </a:r>
                <a:r>
                  <a:rPr lang="pt-BR" dirty="0"/>
                  <a:t> funções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/>
                  <a:t>, contínuas em [</a:t>
                </a:r>
                <a:r>
                  <a:rPr lang="pt-BR" dirty="0" err="1"/>
                  <a:t>a,b</a:t>
                </a:r>
                <a:r>
                  <a:rPr lang="pt-BR" dirty="0"/>
                  <a:t>], obter </a:t>
                </a:r>
                <a:r>
                  <a:rPr lang="pt-BR" i="1" dirty="0"/>
                  <a:t>‘n’ </a:t>
                </a:r>
                <a:r>
                  <a:rPr lang="pt-BR" dirty="0"/>
                  <a:t>constantes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i="1" dirty="0"/>
                  <a:t>, </a:t>
                </a:r>
                <a:r>
                  <a:rPr lang="pt-BR" dirty="0"/>
                  <a:t>tais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φ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 se aproxime ao máximo de </a:t>
                </a:r>
                <a:r>
                  <a:rPr lang="pt-BR" i="1" dirty="0"/>
                  <a:t>f(x) </a:t>
                </a:r>
                <a:r>
                  <a:rPr lang="pt-BR" dirty="0"/>
                  <a:t>(pontos tabelados).</a:t>
                </a:r>
              </a:p>
              <a:p>
                <a:endParaRPr lang="pt-BR" i="1" dirty="0"/>
              </a:p>
              <a:p>
                <a:endParaRPr lang="pt-BR" i="1" dirty="0"/>
              </a:p>
              <a:p>
                <a:r>
                  <a:rPr lang="pt-BR" dirty="0"/>
                  <a:t>A forma com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</a:rPr>
                      <m:t>𝑒</m:t>
                    </m:r>
                    <m:r>
                      <a:rPr lang="pt-BR" b="0" i="1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/>
                  <a:t> i</a:t>
                </a:r>
                <a:r>
                  <a:rPr lang="pt-BR" i="1" dirty="0"/>
                  <a:t>=1, ...n </a:t>
                </a:r>
                <a:r>
                  <a:rPr lang="pt-BR" dirty="0"/>
                  <a:t>se relacionam é linear, embora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(</m:t>
                    </m:r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/>
                  <a:t> possa ser uma função não linear.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Por isso dizemos que é um modelo matemático linear e é amplamente conhecido como Regressão Linear.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332656"/>
                <a:ext cx="8075240" cy="6141296"/>
              </a:xfrm>
              <a:blipFill rotWithShape="1">
                <a:blip r:embed="rId2"/>
                <a:stretch>
                  <a:fillRect l="-302" t="-794" r="-9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980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548680"/>
                <a:ext cx="8219256" cy="5925272"/>
              </a:xfrm>
            </p:spPr>
            <p:txBody>
              <a:bodyPr/>
              <a:lstStyle/>
              <a:p>
                <a:r>
                  <a:rPr lang="pt-BR" dirty="0"/>
                  <a:t>Como escolher as funções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b="0" i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(</m:t>
                    </m:r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i="1" dirty="0"/>
                  <a:t>?</a:t>
                </a:r>
              </a:p>
              <a:p>
                <a:endParaRPr lang="pt-BR" i="1" dirty="0"/>
              </a:p>
              <a:p>
                <a:pPr marL="822960" lvl="1" indent="-457200">
                  <a:buFont typeface="+mj-lt"/>
                  <a:buAutoNum type="arabicParenR"/>
                </a:pPr>
                <a:r>
                  <a:rPr lang="pt-BR" dirty="0"/>
                  <a:t>Gerar diagrama de dispersão;</a:t>
                </a:r>
              </a:p>
              <a:p>
                <a:pPr marL="822960" lvl="1" indent="-457200">
                  <a:buFont typeface="+mj-lt"/>
                  <a:buAutoNum type="arabicParenR"/>
                </a:pPr>
                <a:endParaRPr lang="pt-BR" i="1" dirty="0"/>
              </a:p>
              <a:p>
                <a:pPr marL="822960" lvl="1" indent="-457200">
                  <a:buFont typeface="+mj-lt"/>
                  <a:buAutoNum type="arabicParenR"/>
                </a:pPr>
                <a:r>
                  <a:rPr lang="pt-BR" dirty="0"/>
                  <a:t>observa-se as características do gráfico</a:t>
                </a:r>
              </a:p>
              <a:p>
                <a:pPr marL="822960" lvl="1" indent="-457200">
                  <a:buFont typeface="+mj-lt"/>
                  <a:buAutoNum type="arabicParenR"/>
                </a:pPr>
                <a:endParaRPr lang="pt-BR" i="1" dirty="0"/>
              </a:p>
              <a:p>
                <a:pPr marL="822960" lvl="1" indent="-457200">
                  <a:buFont typeface="+mj-lt"/>
                  <a:buAutoNum type="arabicParenR"/>
                </a:pPr>
                <a:r>
                  <a:rPr lang="pt-BR" dirty="0"/>
                  <a:t>Conhecimento a priori</a:t>
                </a:r>
                <a:r>
                  <a:rPr lang="pt-BR" i="1" dirty="0"/>
                  <a:t> </a:t>
                </a:r>
              </a:p>
              <a:p>
                <a:pPr marL="0" indent="0">
                  <a:buNone/>
                </a:pPr>
                <a:endParaRPr lang="pt-BR" i="1" dirty="0"/>
              </a:p>
              <a:p>
                <a:r>
                  <a:rPr lang="pt-BR" dirty="0"/>
                  <a:t>Uma vez escolhidas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pt-BR" dirty="0"/>
                  <a:t>queremos encontrar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tais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φ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(</m:t>
                    </m:r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/>
                  <a:t> se aproxime ao máximo de </a:t>
                </a:r>
                <a:r>
                  <a:rPr lang="pt-BR" i="1" dirty="0"/>
                  <a:t>f(x).</a:t>
                </a:r>
                <a:endParaRPr lang="pt-BR" dirty="0"/>
              </a:p>
              <a:p>
                <a:endParaRPr lang="pt-BR" i="1" dirty="0"/>
              </a:p>
              <a:p>
                <a:pPr marL="822960" lvl="1" indent="-457200">
                  <a:buFont typeface="+mj-lt"/>
                  <a:buAutoNum type="arabicParenR"/>
                </a:pPr>
                <a:endParaRPr lang="pt-BR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548680"/>
                <a:ext cx="8219256" cy="5925272"/>
              </a:xfrm>
              <a:blipFill>
                <a:blip r:embed="rId2"/>
                <a:stretch>
                  <a:fillRect l="-297" t="-823" r="-1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088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620688"/>
                <a:ext cx="7931224" cy="5853264"/>
              </a:xfrm>
            </p:spPr>
            <p:txBody>
              <a:bodyPr/>
              <a:lstStyle/>
              <a:p>
                <a:r>
                  <a:rPr lang="pt-BR" dirty="0"/>
                  <a:t>Isso é equacionado da seguinte forma: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</a:rPr>
                            <m:t>,…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latin typeface="Cambria Math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]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Se a curva se ajuste passar exatamente sobre os pontos tabelados então esse somatório é zero. </a:t>
                </a:r>
              </a:p>
              <a:p>
                <a:endParaRPr lang="pt-BR" b="0" dirty="0"/>
              </a:p>
              <a:p>
                <a:r>
                  <a:rPr lang="pt-BR" dirty="0"/>
                  <a:t>Logo, o melhor conjunto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pt-BR" b="0" i="1" dirty="0"/>
                  <a:t> </a:t>
                </a:r>
                <a:r>
                  <a:rPr lang="pt-BR" b="0" dirty="0"/>
                  <a:t>é aquele que gerar a soma mais próxima de zero quanto possível.</a:t>
                </a:r>
                <a:endParaRPr lang="pt-BR" b="0" i="1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620688"/>
                <a:ext cx="7931224" cy="5853264"/>
              </a:xfrm>
              <a:blipFill rotWithShape="1">
                <a:blip r:embed="rId2"/>
                <a:stretch>
                  <a:fillRect l="-307" t="-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615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/>
          <a:lstStyle/>
          <a:p>
            <a:pPr algn="ctr"/>
            <a:r>
              <a:rPr lang="pt-BR" dirty="0"/>
              <a:t>Funções </a:t>
            </a:r>
            <a:r>
              <a:rPr lang="pt-BR" dirty="0" err="1"/>
              <a:t>spline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484784"/>
                <a:ext cx="8363272" cy="5040560"/>
              </a:xfrm>
            </p:spPr>
            <p:txBody>
              <a:bodyPr/>
              <a:lstStyle/>
              <a:p>
                <a:pPr lvl="1"/>
                <a:r>
                  <a:rPr lang="pt-BR" dirty="0"/>
                  <a:t>FENÔMENO DE RUNGE</a:t>
                </a:r>
              </a:p>
              <a:p>
                <a:pPr marL="365760" lvl="1" indent="0">
                  <a:buNone/>
                </a:pPr>
                <a:endParaRPr lang="pt-BR" dirty="0"/>
              </a:p>
              <a:p>
                <a:pPr marL="365760" lvl="1" indent="0">
                  <a:buNone/>
                </a:pPr>
                <a:endParaRPr lang="pt-BR" dirty="0"/>
              </a:p>
              <a:p>
                <a:pPr marL="365760" lvl="1" indent="0">
                  <a:buNone/>
                </a:pPr>
                <a:r>
                  <a:rPr lang="pt-BR" dirty="0"/>
                  <a:t>Esse é um exemplo de com uma função em que a interpolação polinomial pode levar a resultados desastrosos.</a:t>
                </a:r>
              </a:p>
              <a:p>
                <a:pPr marL="365760" lvl="1" indent="0">
                  <a:buNone/>
                </a:pPr>
                <a:endParaRPr lang="pt-BR" dirty="0"/>
              </a:p>
              <a:p>
                <a:pPr marL="365760" lvl="1" indent="0">
                  <a:buNone/>
                </a:pPr>
                <a:endParaRPr lang="pt-BR" dirty="0"/>
              </a:p>
              <a:p>
                <a:pPr marL="365760" lvl="1" indent="0">
                  <a:buNone/>
                </a:pPr>
                <a:r>
                  <a:rPr lang="pt-BR" dirty="0"/>
                  <a:t>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1+25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 interpolada em 11 pontos no intervalo [-1,1] (pontos igualmente espaçados) gera o polinômio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/>
                  <a:t> ilustrado na figura a seguir:</a:t>
                </a:r>
              </a:p>
              <a:p>
                <a:pPr marL="365760" lvl="1" indent="0">
                  <a:buNone/>
                </a:pPr>
                <a:endParaRPr lang="pt-BR" dirty="0"/>
              </a:p>
              <a:p>
                <a:pPr marL="365760" lvl="1" indent="0">
                  <a:buNone/>
                </a:pPr>
                <a:endParaRPr lang="pt-BR" dirty="0"/>
              </a:p>
              <a:p>
                <a:pPr marL="365760" lvl="1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84784"/>
                <a:ext cx="8363272" cy="5040560"/>
              </a:xfrm>
              <a:blipFill>
                <a:blip r:embed="rId2"/>
                <a:stretch>
                  <a:fillRect t="-969" r="-1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37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7467600" cy="570924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Gráfico do polinômio interpolando f(x)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7" t="28770" r="30949" b="26326"/>
          <a:stretch/>
        </p:blipFill>
        <p:spPr bwMode="auto">
          <a:xfrm>
            <a:off x="1187624" y="980728"/>
            <a:ext cx="594606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79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57200" y="1968224"/>
            <a:ext cx="8291264" cy="434109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Quando são conhecidos apenas  os valores numéricos da função para um conjunto de pontos e </a:t>
            </a:r>
          </a:p>
          <a:p>
            <a:pPr lvl="1" algn="just"/>
            <a:r>
              <a:rPr lang="pt-BR" b="1" dirty="0">
                <a:solidFill>
                  <a:srgbClr val="FF0000"/>
                </a:solidFill>
              </a:rPr>
              <a:t>é necessário calcular o valor da função em um ponto não tabelado</a:t>
            </a:r>
            <a:r>
              <a:rPr lang="pt-BR" dirty="0"/>
              <a:t>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Quando a função em estudo tem uma expressão tal que operações como a </a:t>
            </a:r>
            <a:r>
              <a:rPr lang="pt-BR" b="1" dirty="0">
                <a:solidFill>
                  <a:srgbClr val="FF0000"/>
                </a:solidFill>
              </a:rPr>
              <a:t>diferenciação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e a </a:t>
            </a:r>
            <a:r>
              <a:rPr lang="pt-BR" b="1" dirty="0">
                <a:solidFill>
                  <a:srgbClr val="FF0000"/>
                </a:solidFill>
              </a:rPr>
              <a:t>integração</a:t>
            </a:r>
            <a:r>
              <a:rPr lang="pt-BR" dirty="0"/>
              <a:t> são difíceis (ou mesmo impossíveis) de serem realizadas;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interpolação?</a:t>
            </a:r>
          </a:p>
        </p:txBody>
      </p:sp>
    </p:spTree>
    <p:extLst>
      <p:ext uri="{BB962C8B-B14F-4D97-AF65-F5344CB8AC3E}">
        <p14:creationId xmlns:p14="http://schemas.microsoft.com/office/powerpoint/2010/main" val="96739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003232" cy="6069288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r>
              <a:rPr lang="pt-BR" dirty="0"/>
              <a:t>Ao aumentarmos o número de pontos em vez de melhorar a aproximação pelo polinômio interpolador, a aproximação piora cada vez mais nas extremidades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solução? </a:t>
            </a:r>
            <a:r>
              <a:rPr lang="pt-BR" u="sng" dirty="0"/>
              <a:t>Usar funções </a:t>
            </a:r>
            <a:r>
              <a:rPr lang="pt-BR" u="sng" dirty="0" err="1"/>
              <a:t>Spline</a:t>
            </a:r>
            <a:r>
              <a:rPr lang="pt-BR" u="sng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1595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79512" y="476672"/>
                <a:ext cx="8280920" cy="5997280"/>
              </a:xfrm>
            </p:spPr>
            <p:txBody>
              <a:bodyPr/>
              <a:lstStyle/>
              <a:p>
                <a:pPr algn="just"/>
                <a:r>
                  <a:rPr lang="pt-BR" b="1" u="sng" dirty="0"/>
                  <a:t>Funções </a:t>
                </a:r>
                <a:r>
                  <a:rPr lang="pt-BR" b="1" u="sng" dirty="0" err="1"/>
                  <a:t>Spline</a:t>
                </a:r>
                <a:r>
                  <a:rPr lang="pt-BR" dirty="0"/>
                  <a:t>: é uma técnica de aproximação que consiste em se dividir o intervalo de interesse em vários subintervalos e interpolar, na forma mais suave possível, nestes subintervalos com polinômio de pequeno grau.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pPr algn="just"/>
                <a:r>
                  <a:rPr lang="pt-BR" b="1" dirty="0"/>
                  <a:t>Definição</a:t>
                </a:r>
                <a:r>
                  <a:rPr lang="pt-BR" dirty="0"/>
                  <a:t>: considere </a:t>
                </a:r>
                <a:r>
                  <a:rPr lang="pt-BR" i="1" dirty="0"/>
                  <a:t>f(x) </a:t>
                </a:r>
                <a:r>
                  <a:rPr lang="pt-BR" dirty="0"/>
                  <a:t>tabelada nos pontos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e [a, b]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&lt;</m:t>
                        </m:r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&lt;</m:t>
                        </m:r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). </m:t>
                    </m:r>
                  </m:oMath>
                </a14:m>
                <a:r>
                  <a:rPr lang="pt-BR" dirty="0"/>
                  <a:t>Uma função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/>
                  <a:t> é denominada </a:t>
                </a:r>
                <a:r>
                  <a:rPr lang="pt-BR" i="1" dirty="0" err="1"/>
                  <a:t>spline</a:t>
                </a:r>
                <a:r>
                  <a:rPr lang="pt-BR" dirty="0"/>
                  <a:t> de grau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pt-BR" dirty="0"/>
                  <a:t> com nós nos pontos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 1,…</m:t>
                    </m:r>
                    <m:r>
                      <a:rPr lang="pt-BR" b="0" i="1" smtClean="0">
                        <a:latin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pt-BR" dirty="0"/>
                  <a:t> se satisfaz as seguintes condições: </a:t>
                </a:r>
                <a:endParaRPr lang="pt-BR" i="1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79512" y="476672"/>
                <a:ext cx="8280920" cy="5997280"/>
              </a:xfrm>
              <a:blipFill>
                <a:blip r:embed="rId2"/>
                <a:stretch>
                  <a:fillRect l="-294" t="-813" r="-11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166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764704"/>
                <a:ext cx="8003232" cy="5112568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lphaLcParenR"/>
                </a:pPr>
                <a:r>
                  <a:rPr lang="pt-BR" dirty="0"/>
                  <a:t>Em cada subintervalo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[</m:t>
                        </m:r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..], </m:t>
                    </m:r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0" smtClean="0">
                        <a:latin typeface="Cambria Math"/>
                      </a:rPr>
                      <m:t>1,…,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n</m:t>
                    </m:r>
                    <m:r>
                      <a:rPr lang="pt-BR" b="0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  </m:t>
                        </m:r>
                        <m:r>
                          <a:rPr lang="pt-B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é um polinômio de grau p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  </m:t>
                        </m:r>
                        <m:r>
                          <a:rPr lang="pt-B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 .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pt-BR" dirty="0"/>
              </a:p>
              <a:p>
                <a:pPr marL="457200" indent="-457200">
                  <a:buFont typeface="+mj-lt"/>
                  <a:buAutoNum type="alphaLcParenR"/>
                </a:pPr>
                <a:endParaRPr lang="pt-BR" dirty="0"/>
              </a:p>
              <a:p>
                <a:pPr marL="457200" indent="-457200">
                  <a:buFont typeface="+mj-lt"/>
                  <a:buAutoNum type="alphaLcParenR"/>
                </a:pPr>
                <a:endParaRPr lang="pt-BR" i="1" dirty="0">
                  <a:latin typeface="Cambria Math"/>
                </a:endParaRPr>
              </a:p>
              <a:p>
                <a:pPr marL="457200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  </m:t>
                        </m:r>
                        <m:r>
                          <a:rPr lang="pt-B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é contínua e tem derivada contínua até a ordem </a:t>
                </a:r>
                <a:r>
                  <a:rPr lang="pt-BR" i="1" dirty="0"/>
                  <a:t>(p-1)</a:t>
                </a:r>
                <a:r>
                  <a:rPr lang="pt-BR" dirty="0"/>
                  <a:t>.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pt-BR" i="1" dirty="0">
                  <a:latin typeface="Cambria Math"/>
                </a:endParaRPr>
              </a:p>
              <a:p>
                <a:pPr marL="457200" indent="-457200">
                  <a:buFont typeface="+mj-lt"/>
                  <a:buAutoNum type="alphaLcParenR"/>
                </a:pPr>
                <a:endParaRPr lang="pt-BR" i="1" dirty="0">
                  <a:latin typeface="Cambria Math"/>
                </a:endParaRPr>
              </a:p>
              <a:p>
                <a:pPr marL="457200" indent="-457200">
                  <a:buFont typeface="+mj-lt"/>
                  <a:buAutoNum type="alphaLcParenR"/>
                </a:pPr>
                <a:endParaRPr lang="pt-BR" i="1" dirty="0">
                  <a:latin typeface="Cambria Math"/>
                </a:endParaRPr>
              </a:p>
              <a:p>
                <a:pPr marL="457200" indent="-457200">
                  <a:buFont typeface="+mj-lt"/>
                  <a:buAutoNum type="alphaLcParenR"/>
                </a:pPr>
                <a:r>
                  <a:rPr lang="pt-BR" dirty="0"/>
                  <a:t>Podem ser curvadas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  </m:t>
                        </m:r>
                        <m:r>
                          <a:rPr lang="pt-B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 1, …,</m:t>
                    </m:r>
                    <m:r>
                      <a:rPr lang="pt-B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pt-BR" i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764704"/>
                <a:ext cx="8003232" cy="5112568"/>
              </a:xfrm>
              <a:blipFill rotWithShape="1">
                <a:blip r:embed="rId2"/>
                <a:stretch>
                  <a:fillRect l="-457" t="-1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317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003232" cy="5925272"/>
          </a:xfrm>
        </p:spPr>
        <p:txBody>
          <a:bodyPr/>
          <a:lstStyle/>
          <a:p>
            <a:pPr algn="just"/>
            <a:r>
              <a:rPr lang="pt-BR" dirty="0"/>
              <a:t>Splines , usadas em desenhos de engenharia, são réguas flexíveis, de madeira ou plástico que podem ser curvadas de forma a passar por um dado conjunto de pontos chamado nós.</a:t>
            </a:r>
          </a:p>
          <a:p>
            <a:endParaRPr lang="pt-BR" dirty="0"/>
          </a:p>
          <a:p>
            <a:r>
              <a:rPr lang="pt-BR" dirty="0"/>
              <a:t>A formalização matemática ocorreu na década de 40.</a:t>
            </a:r>
          </a:p>
          <a:p>
            <a:endParaRPr lang="pt-BR" dirty="0"/>
          </a:p>
          <a:p>
            <a:pPr algn="just"/>
            <a:r>
              <a:rPr lang="pt-BR" dirty="0"/>
              <a:t>Sistemas computadorizados que utilizam aproximações gráficas de funções como CAD utilizam </a:t>
            </a:r>
            <a:r>
              <a:rPr lang="pt-BR" dirty="0" err="1"/>
              <a:t>splines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1924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291264" cy="5925272"/>
          </a:xfrm>
        </p:spPr>
        <p:txBody>
          <a:bodyPr/>
          <a:lstStyle/>
          <a:p>
            <a:r>
              <a:rPr lang="pt-BR" dirty="0"/>
              <a:t>Graficamente: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Spline</a:t>
            </a:r>
            <a:r>
              <a:rPr lang="pt-BR" dirty="0"/>
              <a:t> Linear			     </a:t>
            </a:r>
            <a:r>
              <a:rPr lang="pt-BR" dirty="0" err="1"/>
              <a:t>Spline</a:t>
            </a:r>
            <a:r>
              <a:rPr lang="pt-BR" dirty="0"/>
              <a:t> Cúbica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7" t="14881" r="33266" b="33333"/>
          <a:stretch/>
        </p:blipFill>
        <p:spPr bwMode="auto">
          <a:xfrm>
            <a:off x="4621804" y="1088571"/>
            <a:ext cx="3990596" cy="349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088571"/>
            <a:ext cx="4536504" cy="362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16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3648" y="2276872"/>
            <a:ext cx="6192688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76672"/>
                <a:ext cx="8219256" cy="5997280"/>
              </a:xfrm>
            </p:spPr>
            <p:txBody>
              <a:bodyPr/>
              <a:lstStyle/>
              <a:p>
                <a:r>
                  <a:rPr lang="pt-BR" u="sng" dirty="0"/>
                  <a:t>Spline Linear</a:t>
                </a:r>
                <a:r>
                  <a:rPr lang="pt-BR" dirty="0"/>
                  <a:t>:  A função </a:t>
                </a:r>
                <a:r>
                  <a:rPr lang="pt-BR" dirty="0" err="1"/>
                  <a:t>spline</a:t>
                </a:r>
                <a:r>
                  <a:rPr lang="pt-BR" dirty="0"/>
                  <a:t> linear </a:t>
                </a:r>
                <a:r>
                  <a:rPr lang="pt-BR" dirty="0" err="1"/>
                  <a:t>interpolante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denominada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/>
                  <a:t>, nos pontos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pode ser escrita em cada subintervalo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[</m:t>
                        </m:r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..],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𝑖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1,…,</m:t>
                    </m:r>
                    <m:r>
                      <a:rPr lang="pt-BR" i="1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 como: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b="0" dirty="0"/>
                  <a:t>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  <a:ea typeface="Cambria Math"/>
                      </a:rPr>
                      <m:t>∀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pt-BR" b="0" dirty="0">
                  <a:ea typeface="Cambria Math"/>
                </a:endParaRPr>
              </a:p>
              <a:p>
                <a:pPr marL="0" indent="0">
                  <a:buNone/>
                </a:pPr>
                <a:endParaRPr lang="pt-BR" b="0" dirty="0"/>
              </a:p>
              <a:p>
                <a:pPr lvl="1"/>
                <a:r>
                  <a:rPr lang="pt-BR" dirty="0"/>
                  <a:t>Vantagem: pode diminuir o erro de interpolação.</a:t>
                </a:r>
              </a:p>
              <a:p>
                <a:pPr lvl="1"/>
                <a:endParaRPr lang="pt-BR" b="0" dirty="0"/>
              </a:p>
              <a:p>
                <a:pPr lvl="1"/>
                <a:r>
                  <a:rPr lang="pt-BR" dirty="0"/>
                  <a:t>Desvantagem: derivada de primeira ordem descontínua nos nós.</a:t>
                </a:r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76672"/>
                <a:ext cx="8219256" cy="5997280"/>
              </a:xfrm>
              <a:blipFill>
                <a:blip r:embed="rId2"/>
                <a:stretch>
                  <a:fillRect l="-297" t="-813" r="-10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616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003232" cy="599728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Exemplo: Determine a função </a:t>
            </a:r>
            <a:r>
              <a:rPr lang="pt-BR" dirty="0" err="1"/>
              <a:t>spline</a:t>
            </a:r>
            <a:r>
              <a:rPr lang="pt-BR" dirty="0"/>
              <a:t> linear que interpola a função tabelada: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035779"/>
              </p:ext>
            </p:extLst>
          </p:nvPr>
        </p:nvGraphicFramePr>
        <p:xfrm>
          <a:off x="1475656" y="1988840"/>
          <a:ext cx="6096000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786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556792"/>
                <a:ext cx="7467600" cy="34563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Resposta:</a:t>
                </a:r>
              </a:p>
              <a:p>
                <a:pPr marL="0" indent="0">
                  <a:buNone/>
                </a:pPr>
                <a:r>
                  <a:rPr lang="pt-BR" dirty="0"/>
                  <a:t>Logo: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                        ,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 ∈[1,2]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+4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/>
                                </a:rPr>
                                <m:t>          ,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∈[2,5]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/>
                                </a:rPr>
                                <m:t>=−0.25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+4.25     ,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 ∈[5, 7]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556792"/>
                <a:ext cx="7467600" cy="3456384"/>
              </a:xfrm>
              <a:blipFill rotWithShape="1">
                <a:blip r:embed="rId2"/>
                <a:stretch>
                  <a:fillRect l="-1306" t="-14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837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692696"/>
                <a:ext cx="8291264" cy="5781256"/>
              </a:xfrm>
            </p:spPr>
            <p:txBody>
              <a:bodyPr>
                <a:normAutofit/>
              </a:bodyPr>
              <a:lstStyle/>
              <a:p>
                <a:r>
                  <a:rPr lang="pt-BR" b="1" u="sng" dirty="0"/>
                  <a:t>Spline Cúbica</a:t>
                </a:r>
                <a:r>
                  <a:rPr lang="pt-BR" dirty="0"/>
                  <a:t>:  A </a:t>
                </a:r>
                <a:r>
                  <a:rPr lang="pt-BR" dirty="0" err="1"/>
                  <a:t>spline</a:t>
                </a:r>
                <a:r>
                  <a:rPr lang="pt-BR" dirty="0"/>
                  <a:t> linear não tem a primeira derivada contínua nos nós. </a:t>
                </a:r>
              </a:p>
              <a:p>
                <a:pPr marL="365760" lvl="1" indent="0">
                  <a:buNone/>
                </a:pPr>
                <a:endParaRPr lang="pt-BR" sz="2400" dirty="0"/>
              </a:p>
              <a:p>
                <a:pPr marL="365760" lvl="1" indent="0">
                  <a:buNone/>
                </a:pPr>
                <a:r>
                  <a:rPr lang="pt-BR" sz="2400" dirty="0"/>
                  <a:t>A </a:t>
                </a:r>
                <a:r>
                  <a:rPr lang="pt-BR" sz="2400" dirty="0" err="1"/>
                  <a:t>spline</a:t>
                </a:r>
                <a:r>
                  <a:rPr lang="pt-BR" sz="2400" dirty="0"/>
                  <a:t> Cúbica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(</m:t>
                    </m:r>
                    <m:r>
                      <a:rPr lang="pt-BR" sz="2400" b="0" i="1" smtClean="0">
                        <a:latin typeface="Cambria Math"/>
                      </a:rPr>
                      <m:t>𝑥</m:t>
                    </m:r>
                    <m:r>
                      <a:rPr lang="pt-BR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sz="2400" dirty="0"/>
                  <a:t>, uma função polinomial por partes, contínua, onde cada parte,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4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pt-BR" sz="2400" dirty="0"/>
                  <a:t> é um polinômio de grau 3 no intervalo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sz="2400" b="0" i="1" smtClean="0">
                        <a:latin typeface="Cambria Math"/>
                      </a:rPr>
                      <m:t>, </m:t>
                    </m:r>
                    <m:r>
                      <a:rPr lang="pt-BR" sz="2400" b="0" i="1" smtClean="0">
                        <a:latin typeface="Cambria Math"/>
                      </a:rPr>
                      <m:t>𝑘</m:t>
                    </m:r>
                    <m:r>
                      <a:rPr lang="pt-BR" sz="2400" b="0" i="1" smtClean="0">
                        <a:latin typeface="Cambria Math"/>
                      </a:rPr>
                      <m:t>=1,2,..</m:t>
                    </m:r>
                    <m:r>
                      <a:rPr lang="pt-BR" sz="2400" b="0" i="1" smtClean="0">
                        <a:latin typeface="Cambria Math"/>
                      </a:rPr>
                      <m:t>𝑛</m:t>
                    </m:r>
                    <m:r>
                      <a:rPr lang="pt-BR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pt-BR" sz="2400" dirty="0"/>
              </a:p>
              <a:p>
                <a:pPr marL="365760" lvl="1" indent="0">
                  <a:buNone/>
                </a:pPr>
                <a:endParaRPr lang="pt-BR" sz="2400" dirty="0"/>
              </a:p>
              <a:p>
                <a:pPr marL="365760" lvl="1" indent="0">
                  <a:buNone/>
                </a:pPr>
                <a:endParaRPr lang="pt-BR" sz="2400" dirty="0"/>
              </a:p>
              <a:p>
                <a:pPr lvl="1"/>
                <a:r>
                  <a:rPr lang="pt-BR" sz="2400" dirty="0"/>
                  <a:t>Vantagens: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sz="2400" i="1">
                        <a:latin typeface="Cambria Math"/>
                      </a:rPr>
                      <m:t>(</m:t>
                    </m:r>
                    <m:r>
                      <a:rPr lang="pt-BR" sz="2400" i="1">
                        <a:latin typeface="Cambria Math"/>
                      </a:rPr>
                      <m:t>𝑥</m:t>
                    </m:r>
                    <m:r>
                      <a:rPr lang="pt-BR" sz="2400" i="1">
                        <a:latin typeface="Cambria Math"/>
                      </a:rPr>
                      <m:t>)</m:t>
                    </m:r>
                  </m:oMath>
                </a14:m>
                <a:r>
                  <a:rPr lang="pt-BR" sz="2400" dirty="0"/>
                  <a:t> tem a primeira e a segunda derivadas contínuas, o que faz com que a curva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400" dirty="0"/>
                  <a:t> não tenha picos e nem troque abruptamente de curvatura nos nós.</a:t>
                </a:r>
              </a:p>
              <a:p>
                <a:pPr marL="365760" lvl="1" indent="0">
                  <a:buNone/>
                </a:pPr>
                <a:endParaRPr lang="pt-BR" sz="2400" dirty="0"/>
              </a:p>
              <a:p>
                <a:pPr marL="365760" lvl="1" indent="0">
                  <a:buNone/>
                </a:pPr>
                <a:r>
                  <a:rPr lang="pt-BR" sz="2400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692696"/>
                <a:ext cx="8291264" cy="5781256"/>
              </a:xfrm>
              <a:blipFill rotWithShape="1">
                <a:blip r:embed="rId2"/>
                <a:stretch>
                  <a:fillRect l="-294" t="-8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956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332656"/>
                <a:ext cx="8003232" cy="6141296"/>
              </a:xfrm>
            </p:spPr>
            <p:txBody>
              <a:bodyPr>
                <a:normAutofit/>
              </a:bodyPr>
              <a:lstStyle/>
              <a:p>
                <a:pPr lvl="1"/>
                <a:endParaRPr lang="pt-BR" sz="2400" dirty="0"/>
              </a:p>
              <a:p>
                <a:pPr lvl="1"/>
                <a:r>
                  <a:rPr lang="pt-BR" sz="2400" dirty="0"/>
                  <a:t>A função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(</m:t>
                    </m:r>
                    <m:r>
                      <a:rPr lang="pt-BR" sz="2000" i="1">
                        <a:latin typeface="Cambria Math"/>
                      </a:rPr>
                      <m:t>𝑥</m:t>
                    </m:r>
                    <m:r>
                      <a:rPr lang="pt-BR" sz="2000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sz="2400" dirty="0" err="1"/>
                  <a:t>spline</a:t>
                </a:r>
                <a:r>
                  <a:rPr lang="pt-BR" sz="2400" dirty="0"/>
                  <a:t> cúbica </a:t>
                </a:r>
                <a:r>
                  <a:rPr lang="pt-BR" sz="2400" dirty="0" err="1"/>
                  <a:t>interpolante</a:t>
                </a:r>
                <a:r>
                  <a:rPr lang="pt-BR" sz="2400" dirty="0"/>
                  <a:t> de f(x) nos nós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𝑖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1,…,</m:t>
                    </m:r>
                    <m:r>
                      <a:rPr lang="pt-BR" i="1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 </a:t>
                </a:r>
                <a:r>
                  <a:rPr lang="pt-BR" sz="2400" dirty="0"/>
                  <a:t>se existem </a:t>
                </a:r>
                <a:r>
                  <a:rPr lang="pt-BR" sz="2400" i="1" dirty="0"/>
                  <a:t>n</a:t>
                </a:r>
                <a:r>
                  <a:rPr lang="pt-BR" sz="2400" dirty="0"/>
                  <a:t> polinômios de grau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400" b="0" i="1" smtClean="0">
                        <a:latin typeface="Cambria Math"/>
                      </a:rPr>
                      <m:t>, </m:t>
                    </m:r>
                    <m:r>
                      <a:rPr lang="pt-BR" sz="2400" b="0" i="1" smtClean="0">
                        <a:latin typeface="Cambria Math"/>
                      </a:rPr>
                      <m:t>𝑘</m:t>
                    </m:r>
                    <m:r>
                      <a:rPr lang="pt-BR" sz="2400" b="0" i="1" smtClean="0">
                        <a:latin typeface="Cambria Math"/>
                      </a:rPr>
                      <m:t>=1,…</m:t>
                    </m:r>
                    <m:r>
                      <a:rPr lang="pt-BR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 , </a:t>
                </a:r>
                <a:r>
                  <a:rPr lang="pt-BR" sz="2400" dirty="0"/>
                  <a:t>se existem tais que:</a:t>
                </a:r>
              </a:p>
              <a:p>
                <a:pPr marL="365760" lvl="1" indent="0">
                  <a:buNone/>
                </a:pPr>
                <a:endParaRPr lang="pt-BR" sz="2400" dirty="0"/>
              </a:p>
              <a:p>
                <a:pPr marL="88011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800" i="1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400" b="0" i="1" smtClean="0">
                        <a:latin typeface="Cambria Math"/>
                      </a:rPr>
                      <m:t>,  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∀ 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pt-BR" sz="24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sz="2400" b="0" i="1" smtClean="0">
                        <a:latin typeface="Cambria Math"/>
                        <a:ea typeface="Cambria Math"/>
                      </a:rPr>
                      <m:t>,   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=1,…,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pt-BR" sz="2400" b="0" dirty="0">
                  <a:ea typeface="Cambria Math"/>
                </a:endParaRPr>
              </a:p>
              <a:p>
                <a:pPr marL="880110" lvl="1" indent="-514350">
                  <a:buFont typeface="+mj-lt"/>
                  <a:buAutoNum type="romanLcPeriod"/>
                </a:pPr>
                <a:endParaRPr lang="pt-BR" dirty="0"/>
              </a:p>
              <a:p>
                <a:pPr marL="88011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r>
                      <a:rPr lang="pt-BR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sz="2400" b="0" i="1" smtClean="0">
                        <a:latin typeface="Cambria Math"/>
                      </a:rPr>
                      <m:t>,  </m:t>
                    </m:r>
                    <m:r>
                      <a:rPr lang="pt-BR" sz="2400" b="0" i="1" smtClean="0">
                        <a:latin typeface="Cambria Math"/>
                      </a:rPr>
                      <m:t>𝑖</m:t>
                    </m:r>
                    <m:r>
                      <a:rPr lang="pt-BR" sz="2400" b="0" i="1" smtClean="0">
                        <a:latin typeface="Cambria Math"/>
                      </a:rPr>
                      <m:t>=0, 1, 2,…</m:t>
                    </m:r>
                    <m:r>
                      <a:rPr lang="pt-BR" sz="2400" b="0" i="1" smtClean="0">
                        <a:latin typeface="Cambria Math"/>
                      </a:rPr>
                      <m:t>𝑛</m:t>
                    </m:r>
                  </m:oMath>
                </a14:m>
                <a:endParaRPr lang="pt-BR" sz="2400" b="0" dirty="0"/>
              </a:p>
              <a:p>
                <a:pPr marL="880110" lvl="1" indent="-514350">
                  <a:buFont typeface="+mj-lt"/>
                  <a:buAutoNum type="romanLcPeriod"/>
                </a:pPr>
                <a:endParaRPr lang="pt-BR" dirty="0"/>
              </a:p>
              <a:p>
                <a:pPr marL="88011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𝑘</m:t>
                        </m:r>
                        <m:r>
                          <a:rPr lang="pt-BR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sz="2400" b="0" i="1" smtClean="0">
                        <a:latin typeface="Cambria Math"/>
                      </a:rPr>
                      <m:t> ,  </m:t>
                    </m:r>
                    <m:r>
                      <a:rPr lang="pt-BR" sz="2400" b="0" i="1" smtClean="0">
                        <a:latin typeface="Cambria Math"/>
                      </a:rPr>
                      <m:t>𝑘</m:t>
                    </m:r>
                    <m:r>
                      <a:rPr lang="pt-BR" sz="2400" b="0" i="1" smtClean="0">
                        <a:latin typeface="Cambria Math"/>
                      </a:rPr>
                      <m:t>=1, 2, …,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</a:rPr>
                          <m:t>𝑛</m:t>
                        </m:r>
                        <m:r>
                          <a:rPr lang="pt-BR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pt-BR" sz="2400" b="0" dirty="0"/>
              </a:p>
              <a:p>
                <a:pPr marL="880110" lvl="1" indent="-514350">
                  <a:buFont typeface="+mj-lt"/>
                  <a:buAutoNum type="romanLcPeriod"/>
                </a:pPr>
                <a:endParaRPr lang="pt-BR" sz="2400" b="0" dirty="0"/>
              </a:p>
              <a:p>
                <a:pPr marL="88011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𝑆</m:t>
                        </m:r>
                        <m:r>
                          <a:rPr lang="pt-BR" sz="24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𝑘</m:t>
                        </m:r>
                        <m:r>
                          <a:rPr lang="pt-BR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sz="2400" b="0" i="1" smtClean="0">
                        <a:latin typeface="Cambria Math"/>
                      </a:rPr>
                      <m:t>,       </m:t>
                    </m:r>
                    <m:r>
                      <a:rPr lang="pt-BR" sz="2400" b="0" i="1" smtClean="0">
                        <a:latin typeface="Cambria Math"/>
                      </a:rPr>
                      <m:t>𝑘</m:t>
                    </m:r>
                    <m:r>
                      <a:rPr lang="pt-BR" sz="2400" b="0" i="1" smtClean="0">
                        <a:latin typeface="Cambria Math"/>
                      </a:rPr>
                      <m:t>=1, 2, …,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</a:rPr>
                          <m:t>𝑛</m:t>
                        </m:r>
                        <m:r>
                          <a:rPr lang="pt-BR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pt-BR" sz="2400" b="0" dirty="0"/>
              </a:p>
              <a:p>
                <a:pPr marL="880110" lvl="1" indent="-514350">
                  <a:buFont typeface="+mj-lt"/>
                  <a:buAutoNum type="romanLcPeriod"/>
                </a:pPr>
                <a:endParaRPr lang="pt-BR" sz="2400" dirty="0"/>
              </a:p>
              <a:p>
                <a:pPr marL="88011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′′</m:t>
                    </m:r>
                    <m:d>
                      <m:dPr>
                        <m:ctrlPr>
                          <a:rPr lang="pt-BR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sz="2400" b="0" i="1" smtClean="0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pt-BR" sz="2400" b="0" i="1" smtClean="0">
                            <a:latin typeface="Cambria Math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pt-BR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sz="2400" b="0" i="1" smtClean="0">
                        <a:latin typeface="Cambria Math"/>
                      </a:rPr>
                      <m:t>  ,         </m:t>
                    </m:r>
                    <m:r>
                      <a:rPr lang="pt-BR" sz="2400" b="0" i="1" smtClean="0">
                        <a:latin typeface="Cambria Math"/>
                      </a:rPr>
                      <m:t>𝑘</m:t>
                    </m:r>
                    <m:r>
                      <a:rPr lang="pt-BR" sz="2400" b="0" i="1" smtClean="0">
                        <a:latin typeface="Cambria Math"/>
                      </a:rPr>
                      <m:t>=1 , 2,…,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</a:rPr>
                          <m:t>𝑛</m:t>
                        </m:r>
                        <m:r>
                          <a:rPr lang="pt-BR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pt-BR" sz="2400" b="0" dirty="0"/>
              </a:p>
              <a:p>
                <a:pPr marL="880110" lvl="1" indent="-514350">
                  <a:buFont typeface="+mj-lt"/>
                  <a:buAutoNum type="romanLcPeriod"/>
                </a:pPr>
                <a:endParaRPr lang="pt-BR" sz="2400" b="0" dirty="0"/>
              </a:p>
              <a:p>
                <a:pPr marL="880110" lvl="1" indent="-514350">
                  <a:buFont typeface="+mj-lt"/>
                  <a:buAutoNum type="romanLcPeriod"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332656"/>
                <a:ext cx="8003232" cy="6141296"/>
              </a:xfrm>
              <a:blipFill rotWithShape="1">
                <a:blip r:embed="rId2"/>
                <a:stretch>
                  <a:fillRect r="-18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08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300" dirty="0"/>
              <a:t>Interpolação por polinômios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rmAutofit/>
          </a:bodyPr>
          <a:lstStyle/>
          <a:p>
            <a:r>
              <a:rPr lang="pt-BR" sz="2700" dirty="0"/>
              <a:t>Aplicação</a:t>
            </a:r>
          </a:p>
          <a:p>
            <a:endParaRPr lang="pt-BR" sz="2700" dirty="0"/>
          </a:p>
          <a:p>
            <a:pPr lvl="1"/>
            <a:r>
              <a:rPr lang="pt-BR" sz="2700" dirty="0"/>
              <a:t>Solução de equações diferenciais</a:t>
            </a:r>
          </a:p>
          <a:p>
            <a:pPr lvl="1"/>
            <a:r>
              <a:rPr lang="pt-BR" sz="2700" b="1" dirty="0">
                <a:solidFill>
                  <a:srgbClr val="FF0000"/>
                </a:solidFill>
              </a:rPr>
              <a:t>Aproximação de funções</a:t>
            </a:r>
          </a:p>
          <a:p>
            <a:pPr lvl="1"/>
            <a:r>
              <a:rPr lang="pt-BR" sz="2700" dirty="0"/>
              <a:t>Cálculo aproximado de integrais</a:t>
            </a:r>
          </a:p>
          <a:p>
            <a:pPr lvl="1"/>
            <a:r>
              <a:rPr lang="pt-BR" sz="2700" b="1" dirty="0">
                <a:solidFill>
                  <a:srgbClr val="FF0000"/>
                </a:solidFill>
              </a:rPr>
              <a:t>Solução de equações</a:t>
            </a:r>
          </a:p>
          <a:p>
            <a:pPr lvl="1"/>
            <a:r>
              <a:rPr lang="pt-BR" sz="2700" dirty="0"/>
              <a:t>Processamento de imagens/sinais</a:t>
            </a:r>
          </a:p>
          <a:p>
            <a:pPr lvl="1"/>
            <a:r>
              <a:rPr lang="pt-BR" sz="2700" b="1" dirty="0">
                <a:solidFill>
                  <a:srgbClr val="FF0000"/>
                </a:solidFill>
              </a:rPr>
              <a:t>Computação gráfica</a:t>
            </a:r>
          </a:p>
          <a:p>
            <a:pPr lvl="1"/>
            <a:r>
              <a:rPr lang="pt-BR" sz="2700" dirty="0"/>
              <a:t>Entre outras aplicações</a:t>
            </a:r>
          </a:p>
        </p:txBody>
      </p:sp>
    </p:spTree>
    <p:extLst>
      <p:ext uri="{BB962C8B-B14F-4D97-AF65-F5344CB8AC3E}">
        <p14:creationId xmlns:p14="http://schemas.microsoft.com/office/powerpoint/2010/main" val="1876126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1772816"/>
            <a:ext cx="727280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692696"/>
                <a:ext cx="7859216" cy="5781256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pt-BR" sz="2400" dirty="0"/>
                  <a:t>Assim, a </a:t>
                </a:r>
                <a:r>
                  <a:rPr lang="pt-BR" sz="2400" dirty="0" err="1"/>
                  <a:t>spline</a:t>
                </a:r>
                <a:r>
                  <a:rPr lang="pt-BR" sz="2400" dirty="0"/>
                  <a:t> cúbica </a:t>
                </a:r>
                <a:r>
                  <a:rPr lang="pt-BR" sz="2400" dirty="0" err="1"/>
                  <a:t>interpolante</a:t>
                </a:r>
                <a:r>
                  <a:rPr lang="pt-BR" sz="2400" dirty="0"/>
                  <a:t> de f(x) pode ser escrita em cada subintervalo como:</a:t>
                </a:r>
              </a:p>
              <a:p>
                <a:pPr lvl="1"/>
                <a:endParaRPr lang="pt-BR" sz="2400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  <a:p>
                <a:pPr marL="365760" lvl="1" indent="0">
                  <a:buNone/>
                </a:pPr>
                <a:endParaRPr lang="pt-BR" sz="2400" dirty="0"/>
              </a:p>
              <a:p>
                <a:pPr marL="365760" lvl="1" indent="0">
                  <a:buNone/>
                </a:pPr>
                <a:endParaRPr lang="pt-BR" sz="2400" dirty="0"/>
              </a:p>
              <a:p>
                <a:pPr marL="365760" lvl="1" indent="0">
                  <a:buNone/>
                </a:pPr>
                <a:r>
                  <a:rPr lang="pt-BR" sz="2400" dirty="0"/>
                  <a:t>Temos:</a:t>
                </a:r>
              </a:p>
              <a:p>
                <a:pPr marL="365760" lvl="1" indent="0">
                  <a:buNone/>
                </a:pPr>
                <a:r>
                  <a:rPr lang="pt-BR" sz="2400" dirty="0"/>
                  <a:t>(n+1) pontos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→ </m:t>
                    </m:r>
                  </m:oMath>
                </a14:m>
                <a:r>
                  <a:rPr lang="pt-BR" sz="2400" dirty="0"/>
                  <a:t> </a:t>
                </a:r>
                <a:r>
                  <a:rPr lang="pt-BR" sz="2400" i="1" dirty="0"/>
                  <a:t>n</a:t>
                </a:r>
                <a:r>
                  <a:rPr lang="pt-BR" sz="2400" dirty="0"/>
                  <a:t> subintervalos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</a:rPr>
                      <m:t>→</m:t>
                    </m:r>
                  </m:oMath>
                </a14:m>
                <a:r>
                  <a:rPr lang="pt-BR" sz="2400" dirty="0"/>
                  <a:t> 4n </a:t>
                </a:r>
                <a:r>
                  <a:rPr lang="pt-BR" sz="2400" dirty="0" err="1"/>
                  <a:t>ctes</a:t>
                </a:r>
                <a:endParaRPr lang="pt-BR" sz="2400" dirty="0"/>
              </a:p>
              <a:p>
                <a:pPr marL="365760" lvl="1" indent="0">
                  <a:buNone/>
                </a:pPr>
                <a:endParaRPr lang="pt-BR" sz="2400" dirty="0"/>
              </a:p>
              <a:p>
                <a:pPr lvl="1"/>
                <a:r>
                  <a:rPr lang="pt-BR" sz="2400" dirty="0"/>
                  <a:t>Impondo as condições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400" dirty="0"/>
                  <a:t> ser </a:t>
                </a:r>
                <a:r>
                  <a:rPr lang="pt-BR" sz="2400" dirty="0" err="1"/>
                  <a:t>spline</a:t>
                </a:r>
                <a:r>
                  <a:rPr lang="pt-BR" sz="2400" dirty="0"/>
                  <a:t> , chegamos em um sistema linear de (n+1) equações e (n+1) incógnitas dado pela equação: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692696"/>
                <a:ext cx="7859216" cy="5781256"/>
              </a:xfrm>
              <a:blipFill rotWithShape="1">
                <a:blip r:embed="rId2"/>
                <a:stretch>
                  <a:fillRect t="-8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661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88640"/>
                <a:ext cx="7931224" cy="628531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pt-BR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+2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br>
                  <a:rPr lang="pt-BR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/>
                        </a:rPr>
                        <m:t>6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b="0" dirty="0"/>
              </a:p>
              <a:p>
                <a:pPr lvl="1"/>
                <a:r>
                  <a:rPr lang="pt-BR" sz="2400" dirty="0"/>
                  <a:t>Impondo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pt-BR" sz="2400" dirty="0"/>
                  <a:t> temos como resultado a chamada </a:t>
                </a:r>
                <a:r>
                  <a:rPr lang="pt-BR" sz="2400" dirty="0" err="1"/>
                  <a:t>spline</a:t>
                </a:r>
                <a:r>
                  <a:rPr lang="pt-BR" sz="2400" dirty="0"/>
                  <a:t> natural e o sistema passa a ter 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latin typeface="Cambria Math"/>
                      </a:rPr>
                      <m:t>(</m:t>
                    </m:r>
                    <m:r>
                      <a:rPr lang="pt-BR" sz="2400" b="0" i="1" smtClean="0">
                        <a:latin typeface="Cambria Math"/>
                      </a:rPr>
                      <m:t>𝑛</m:t>
                    </m:r>
                    <m:r>
                      <a:rPr lang="pt-BR" sz="2400" b="0" i="1" smtClean="0">
                        <a:latin typeface="Cambria Math"/>
                      </a:rPr>
                      <m:t>−1)</m:t>
                    </m:r>
                  </m:oMath>
                </a14:m>
                <a:r>
                  <a:rPr lang="pt-BR" sz="2400" dirty="0"/>
                  <a:t> equações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(</m:t>
                    </m:r>
                    <m:r>
                      <a:rPr lang="pt-BR" sz="2400" b="0" i="1" smtClean="0">
                        <a:latin typeface="Cambria Math"/>
                      </a:rPr>
                      <m:t>𝑛</m:t>
                    </m:r>
                    <m:r>
                      <a:rPr lang="pt-BR" sz="2400" b="0" i="1" smtClean="0">
                        <a:latin typeface="Cambria Math"/>
                      </a:rPr>
                      <m:t>+1)</m:t>
                    </m:r>
                  </m:oMath>
                </a14:m>
                <a:r>
                  <a:rPr lang="pt-BR" sz="2400" dirty="0"/>
                  <a:t> incógnitas.</a:t>
                </a:r>
              </a:p>
              <a:p>
                <a:pPr marL="365760" lvl="1" indent="0">
                  <a:buNone/>
                </a:pPr>
                <a:endParaRPr lang="pt-BR" sz="2400" dirty="0"/>
              </a:p>
              <a:p>
                <a:pPr marL="365760" lvl="1" indent="0">
                  <a:buNone/>
                </a:pPr>
                <a:r>
                  <a:rPr lang="pt-BR" sz="2400" dirty="0"/>
                  <a:t>Na qual: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pt-BR" sz="2400" b="0" i="1" smtClean="0">
                            <a:latin typeface="Cambria Math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400" b="0" dirty="0"/>
                  <a:t>		</a:t>
                </a:r>
              </a:p>
              <a:p>
                <a:pPr marL="365760" lvl="1" indent="0">
                  <a:buNone/>
                </a:pPr>
                <a:r>
                  <a:rPr lang="pt-BR" sz="2400" dirty="0"/>
                  <a:t>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r>
                      <a:rPr lang="pt-BR" sz="2400" b="0" i="1" smtClean="0">
                        <a:latin typeface="Cambria Math"/>
                      </a:rPr>
                      <m:t>𝑓</m:t>
                    </m:r>
                    <m:r>
                      <a:rPr lang="pt-BR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pt-BR" sz="2400" dirty="0"/>
              </a:p>
              <a:p>
                <a:pPr marL="365760" lvl="1" indent="0">
                  <a:buNone/>
                </a:pPr>
                <a:r>
                  <a:rPr lang="pt-BR" sz="2400" dirty="0"/>
                  <a:t>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𝑘</m:t>
                        </m:r>
                        <m:r>
                          <a:rPr lang="pt-BR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pt-BR" sz="2400" dirty="0"/>
              </a:p>
              <a:p>
                <a:pPr marL="365760" lvl="1" indent="0">
                  <a:buNone/>
                </a:pPr>
                <a:r>
                  <a:rPr lang="pt-BR" sz="2400" dirty="0"/>
                  <a:t>   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2400" dirty="0"/>
                  <a:t> é o espaçamento entre os pontos)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88640"/>
                <a:ext cx="7931224" cy="628531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92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491880" y="4293096"/>
            <a:ext cx="136815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619672" y="2924944"/>
            <a:ext cx="5184576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275856" y="1916832"/>
            <a:ext cx="2016224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059832" y="908720"/>
            <a:ext cx="2448272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76672"/>
                <a:ext cx="7931224" cy="6408712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pt-BR" sz="2400" dirty="0"/>
                  <a:t>E os coeficientes são: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6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400" b="0" i="1" dirty="0">
                  <a:latin typeface="Cambria Math"/>
                </a:endParaRPr>
              </a:p>
              <a:p>
                <a:pPr marL="365760" lvl="1" indent="0">
                  <a:buNone/>
                </a:pPr>
                <a:endParaRPr lang="pt-BR" sz="2400" b="0" i="1" dirty="0">
                  <a:latin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b="0" i="1" dirty="0">
                  <a:latin typeface="Cambria Math"/>
                </a:endParaRPr>
              </a:p>
              <a:p>
                <a:pPr marL="365760" lvl="1" indent="0">
                  <a:buNone/>
                </a:pPr>
                <a:endParaRPr lang="pt-BR" sz="2400" b="0" i="1" dirty="0">
                  <a:latin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2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den>
                          </m:f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400" b="0" i="1" smtClean="0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2400" b="0" i="1" dirty="0">
                  <a:latin typeface="Cambria Math"/>
                </a:endParaRPr>
              </a:p>
              <a:p>
                <a:pPr marL="365760" lvl="1" indent="0">
                  <a:buNone/>
                </a:pPr>
                <a:endParaRPr lang="pt-BR" sz="2400" i="1" dirty="0">
                  <a:latin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2400" b="0" i="1" dirty="0">
                  <a:latin typeface="Cambria Math"/>
                </a:endParaRPr>
              </a:p>
              <a:p>
                <a:pPr lvl="1"/>
                <a:r>
                  <a:rPr lang="pt-BR" sz="2400" dirty="0">
                    <a:latin typeface="Cambria Math"/>
                  </a:rPr>
                  <a:t>Logo, resolvendo o sistema linear, calculamos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2400" b="0" dirty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2400" b="0" dirty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2400" b="0" dirty="0">
                    <a:latin typeface="Cambria Math"/>
                  </a:rPr>
                  <a:t> 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2400" b="0" dirty="0">
                    <a:latin typeface="Cambria Math"/>
                  </a:rPr>
                  <a:t> para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(</m:t>
                    </m:r>
                    <m:r>
                      <a:rPr lang="pt-BR" sz="2400" b="0" i="1" smtClean="0">
                        <a:latin typeface="Cambria Math"/>
                      </a:rPr>
                      <m:t>𝑥</m:t>
                    </m:r>
                    <m:r>
                      <a:rPr lang="pt-BR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sz="2400" b="0" dirty="0">
                    <a:latin typeface="Cambria Math"/>
                  </a:rPr>
                  <a:t>.</a:t>
                </a:r>
              </a:p>
              <a:p>
                <a:pPr marL="365760" lvl="1" indent="0">
                  <a:buNone/>
                </a:pPr>
                <a:endParaRPr lang="pt-BR" sz="2400" b="0" i="1" dirty="0">
                  <a:latin typeface="Cambria Math"/>
                </a:endParaRPr>
              </a:p>
              <a:p>
                <a:pPr marL="365760" lvl="1" indent="0">
                  <a:buNone/>
                </a:pPr>
                <a:endParaRPr lang="pt-BR" sz="2400" b="0" i="1" dirty="0">
                  <a:latin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pt-BR" sz="2400" b="0" dirty="0"/>
              </a:p>
              <a:p>
                <a:pPr marL="365760" lvl="1" indent="0">
                  <a:buNone/>
                </a:pPr>
                <a:endParaRPr lang="pt-BR" sz="2400" b="0" dirty="0"/>
              </a:p>
              <a:p>
                <a:pPr marL="365760" lvl="1" indent="0">
                  <a:buNone/>
                </a:pPr>
                <a:endParaRPr lang="pt-BR" sz="2400" b="0" dirty="0"/>
              </a:p>
              <a:p>
                <a:pPr marL="365760" lvl="1" indent="0">
                  <a:buNone/>
                </a:pPr>
                <a:endParaRPr lang="pt-BR" sz="2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76672"/>
                <a:ext cx="7931224" cy="6408712"/>
              </a:xfrm>
              <a:blipFill rotWithShape="1">
                <a:blip r:embed="rId2"/>
                <a:stretch>
                  <a:fillRect t="-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862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260648"/>
                <a:ext cx="8075240" cy="6213304"/>
              </a:xfrm>
            </p:spPr>
            <p:txBody>
              <a:bodyPr>
                <a:normAutofit/>
              </a:bodyPr>
              <a:lstStyle/>
              <a:p>
                <a:r>
                  <a:rPr lang="pt-BR" u="sng" dirty="0"/>
                  <a:t>Exemplo</a:t>
                </a:r>
                <a:r>
                  <a:rPr lang="pt-BR" dirty="0"/>
                  <a:t>: Encontrar uma aproximação para f(0,25) por </a:t>
                </a:r>
                <a:r>
                  <a:rPr lang="pt-BR" dirty="0" err="1"/>
                  <a:t>spline</a:t>
                </a:r>
                <a:r>
                  <a:rPr lang="pt-BR" dirty="0"/>
                  <a:t> cúbica natural.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𝑛</m:t>
                      </m:r>
                      <m:r>
                        <a:rPr lang="pt-BR" b="0" i="1" smtClean="0">
                          <a:latin typeface="Cambria Math"/>
                        </a:rPr>
                        <m:t>+1=5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𝑝𝑜𝑛𝑡𝑜𝑠</m:t>
                          </m:r>
                        </m:e>
                      </m:d>
                    </m:oMath>
                  </m:oMathPara>
                </a14:m>
                <a:endParaRPr lang="pt-BR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𝑛</m:t>
                      </m:r>
                      <m:r>
                        <a:rPr lang="pt-BR" b="0" i="1" smtClean="0">
                          <a:latin typeface="Cambria Math"/>
                        </a:rPr>
                        <m:t>=4 (</m:t>
                      </m:r>
                      <m:r>
                        <a:rPr lang="pt-BR" b="0" i="1" smtClean="0">
                          <a:latin typeface="Cambria Math"/>
                        </a:rPr>
                        <m:t>𝑠𝑢𝑏𝑑𝑖𝑣𝑖𝑠</m:t>
                      </m:r>
                      <m:r>
                        <a:rPr lang="pt-BR" b="0" i="1" smtClean="0">
                          <a:latin typeface="Cambria Math"/>
                        </a:rPr>
                        <m:t>õ</m:t>
                      </m:r>
                      <m:r>
                        <a:rPr lang="pt-BR" b="0" i="1" smtClean="0">
                          <a:latin typeface="Cambria Math"/>
                        </a:rPr>
                        <m:t>𝑒𝑠</m:t>
                      </m:r>
                      <m:r>
                        <a:rPr lang="pt-BR" b="0" i="1" smtClean="0">
                          <a:latin typeface="Cambria Math"/>
                        </a:rPr>
                        <m:t> →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</a:rPr>
                        <m:t>𝑒</m:t>
                      </m:r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𝑛</m:t>
                      </m:r>
                      <m:r>
                        <a:rPr lang="pt-BR" b="0" i="1" smtClean="0">
                          <a:latin typeface="Cambria Math"/>
                        </a:rPr>
                        <m:t>−1=3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≤3</m:t>
                          </m:r>
                        </m:e>
                      </m:d>
                    </m:oMath>
                  </m:oMathPara>
                </a14:m>
                <a:endParaRPr lang="pt-BR" b="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pt-BR" dirty="0">
                    <a:ea typeface="Cambria Math"/>
                  </a:rPr>
                  <a:t>	</a:t>
                </a:r>
                <a:r>
                  <a:rPr lang="pt-BR" b="0" dirty="0">
                    <a:ea typeface="Cambria Math"/>
                  </a:rPr>
                  <a:t>Inicialmente o sistema possui 3 equações e 5 incógnitas e é dado por :</a:t>
                </a:r>
              </a:p>
              <a:p>
                <a:pPr marL="0" indent="0">
                  <a:buNone/>
                </a:pPr>
                <a:endParaRPr lang="pt-BR" b="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+2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pt-BR" b="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pt-BR" b="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>
                          <a:latin typeface="Cambria Math"/>
                        </a:rPr>
                        <m:t>6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 b="0" dirty="0">
                  <a:ea typeface="Cambria Math"/>
                </a:endParaRP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260648"/>
                <a:ext cx="8075240" cy="6213304"/>
              </a:xfrm>
              <a:blipFill rotWithShape="1">
                <a:blip r:embed="rId2"/>
                <a:stretch>
                  <a:fillRect l="-1132" t="-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00749"/>
              </p:ext>
            </p:extLst>
          </p:nvPr>
        </p:nvGraphicFramePr>
        <p:xfrm>
          <a:off x="1403648" y="1412776"/>
          <a:ext cx="6096000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1.8616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-0.5571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-4.1987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-9.0536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389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76672"/>
                <a:ext cx="7931224" cy="59972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	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h</m:t>
                    </m:r>
                    <m:r>
                      <a:rPr lang="pt-BR" b="0" i="1" smtClean="0">
                        <a:latin typeface="Cambria Math"/>
                      </a:rPr>
                      <m:t>=0.5</m:t>
                    </m:r>
                  </m:oMath>
                </a14:m>
                <a:r>
                  <a:rPr lang="pt-BR" dirty="0"/>
                  <a:t> (espaçamento), temos: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h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+4</m:t>
                      </m:r>
                      <m:r>
                        <a:rPr lang="pt-BR" b="0" i="1" smtClean="0">
                          <a:latin typeface="Cambria Math"/>
                        </a:rPr>
                        <m:t>h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h</m:t>
                      </m:r>
                      <m:r>
                        <a:rPr lang="pt-BR" b="0" i="1" smtClean="0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h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Assim, para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1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≤3</m:t>
                        </m:r>
                      </m:e>
                    </m:d>
                  </m:oMath>
                </a14:m>
                <a:r>
                  <a:rPr lang="pt-BR" dirty="0"/>
                  <a:t> segue que: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+4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latin typeface="Cambria Math"/>
                                </a:rPr>
                                <m:t>     (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=1)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+4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latin typeface="Cambria Math"/>
                                </a:rPr>
                                <m:t>       (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=2)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+4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/>
                                </a:rPr>
                                <m:t>.(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       (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=3)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76672"/>
                <a:ext cx="7931224" cy="5997280"/>
              </a:xfrm>
              <a:blipFill rotWithShape="1">
                <a:blip r:embed="rId2"/>
                <a:stretch>
                  <a:fillRect t="-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5713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76672"/>
                <a:ext cx="8075240" cy="599728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h𝑔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           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+4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             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</a:p>
              <a:p>
                <a:pPr marL="0" indent="0">
                  <a:buNone/>
                </a:pPr>
                <a:r>
                  <a:rPr lang="pt-BR" dirty="0"/>
                  <a:t>	Na forma matricial </a:t>
                </a:r>
                <a:r>
                  <a:rPr lang="pt-BR" dirty="0" err="1"/>
                  <a:t>A.x</a:t>
                </a:r>
                <a:r>
                  <a:rPr lang="pt-BR" dirty="0"/>
                  <a:t>=b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h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    0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h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    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    4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eqArr>
                                <m:eqArr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h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eqArr>
                                <m:eqArr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76672"/>
                <a:ext cx="8075240" cy="59972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038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332656"/>
                <a:ext cx="8579296" cy="61412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	Substituindo h=0.5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,  0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≤4</m:t>
                    </m:r>
                  </m:oMath>
                </a14:m>
                <a:endParaRPr lang="pt-BR" b="0" dirty="0">
                  <a:ea typeface="Cambria Math"/>
                </a:endParaRP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0.5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0.5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    0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    2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    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  0.5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0.5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eqArr>
                                <m:eqArr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h</m:t>
                          </m:r>
                        </m:den>
                      </m:f>
                      <m:r>
                        <a:rPr lang="pt-BR" i="1"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eqArr>
                                <m:eqArr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−15.3636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−14.6748</m:t>
                                  </m:r>
                                </m:e>
                              </m:eqAr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−14.5596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Resolvendo por Eliminação Gaussiana: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0.5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0.5    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         |   −15.3636 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  2      0.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5      |−14.6748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0.5    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      |−14.5596</m:t>
                              </m:r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/>
                      </a:rPr>
                      <m:t>→</m:t>
                    </m:r>
                    <m:r>
                      <a:rPr lang="pt-BR" b="0" i="1" smtClean="0">
                        <a:latin typeface="Cambria Math"/>
                      </a:rPr>
                      <m:t>𝐿</m:t>
                    </m:r>
                    <m:r>
                      <a:rPr lang="pt-BR" b="0" i="1" smtClean="0">
                        <a:latin typeface="Cambria Math"/>
                      </a:rPr>
                      <m:t>2=</m:t>
                    </m:r>
                    <m:r>
                      <a:rPr lang="pt-BR" b="0" i="1" smtClean="0">
                        <a:latin typeface="Cambria Math"/>
                      </a:rPr>
                      <m:t>𝐿</m:t>
                    </m:r>
                    <m:r>
                      <a:rPr lang="pt-BR" b="0" i="1" smtClean="0">
                        <a:latin typeface="Cambria Math"/>
                      </a:rPr>
                      <m:t>2−0.25.</m:t>
                    </m:r>
                    <m:r>
                      <a:rPr lang="pt-BR" b="0" i="1" smtClean="0">
                        <a:latin typeface="Cambria Math"/>
                      </a:rPr>
                      <m:t>𝐿</m:t>
                    </m:r>
                    <m:r>
                      <a:rPr lang="pt-BR" b="0" i="1" smtClean="0">
                        <a:latin typeface="Cambria Math"/>
                      </a:rPr>
                      <m:t>1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332656"/>
                <a:ext cx="8579296" cy="6141296"/>
              </a:xfrm>
              <a:blipFill rotWithShape="1">
                <a:blip r:embed="rId2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771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04664"/>
                <a:ext cx="7859216" cy="60692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    0.5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    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              0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    |   −15.3636 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1.8750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      0. 5    |−14.6748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  0.5        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       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2      |−14.5596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b="0" dirty="0"/>
                  <a:t>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𝑚</m:t>
                    </m:r>
                    <m:r>
                      <a:rPr lang="pt-BR" b="0" i="1" smtClean="0">
                        <a:latin typeface="Cambria Math"/>
                      </a:rPr>
                      <m:t>32=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0.5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1.8750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=0.2667</m:t>
                    </m:r>
                  </m:oMath>
                </a14:m>
                <a:r>
                  <a:rPr lang="pt-BR" b="0" dirty="0"/>
                  <a:t>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𝐿</m:t>
                    </m:r>
                    <m:r>
                      <a:rPr lang="pt-BR" b="0" i="1" smtClean="0">
                        <a:latin typeface="Cambria Math"/>
                      </a:rPr>
                      <m:t>3=</m:t>
                    </m:r>
                    <m:r>
                      <a:rPr lang="pt-BR" b="0" i="1" smtClean="0">
                        <a:latin typeface="Cambria Math"/>
                      </a:rPr>
                      <m:t>𝐿</m:t>
                    </m:r>
                    <m:r>
                      <a:rPr lang="pt-BR" b="0" i="1" smtClean="0">
                        <a:latin typeface="Cambria Math"/>
                      </a:rPr>
                      <m:t>3−0.2667.</m:t>
                    </m:r>
                    <m:r>
                      <a:rPr lang="pt-BR" b="0" i="1" smtClean="0">
                        <a:latin typeface="Cambria Math"/>
                      </a:rPr>
                      <m:t>𝐿</m:t>
                    </m:r>
                    <m:r>
                      <a:rPr lang="pt-BR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pt-BR" b="0" dirty="0"/>
                  <a:t> 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      0.5                  0    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    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|   −15.3636 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  1.8750      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       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0. 5   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  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 |−14.6748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        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0              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1.8667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     |−14.5596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Resolvendo o sistema triangular superior: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=−6,2518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=−4,1109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=−6,6541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04664"/>
                <a:ext cx="7859216" cy="606928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182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0" y="548680"/>
                <a:ext cx="9036496" cy="5976664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pt-BR" sz="2400" dirty="0"/>
                  <a:t>Com esses valores calculamos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, </m:t>
                    </m:r>
                    <m:r>
                      <a:rPr lang="pt-BR" sz="2400" b="0" i="1" smtClean="0">
                        <a:latin typeface="Cambria Math"/>
                      </a:rPr>
                      <m:t>𝑒</m:t>
                    </m:r>
                    <m:r>
                      <a:rPr lang="pt-BR" sz="2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.</m:t>
                    </m:r>
                    <m:r>
                      <a:rPr lang="pt-BR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2400" b="0" dirty="0"/>
                  <a:t> Como queremos uma aproximação para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𝑓</m:t>
                    </m:r>
                    <m:r>
                      <a:rPr lang="pt-BR" sz="2400" b="0" i="1" smtClean="0">
                        <a:latin typeface="Cambria Math"/>
                      </a:rPr>
                      <m:t>(0.25)</m:t>
                    </m:r>
                  </m:oMath>
                </a14:m>
                <a:r>
                  <a:rPr lang="pt-BR" sz="2400" b="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0.25 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∈[0,   0.5]</m:t>
                    </m:r>
                  </m:oMath>
                </a14:m>
                <a:r>
                  <a:rPr lang="pt-BR" sz="2400" b="0" dirty="0"/>
                  <a:t>, devemos calcular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(0.25)</m:t>
                    </m:r>
                  </m:oMath>
                </a14:m>
                <a:r>
                  <a:rPr lang="pt-BR" sz="2400" b="0" dirty="0"/>
                  <a:t>.</a:t>
                </a:r>
              </a:p>
              <a:p>
                <a:pPr lvl="1"/>
                <a:endParaRPr lang="pt-BR" sz="2400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b="0" dirty="0"/>
              </a:p>
              <a:p>
                <a:pPr marL="365760" lvl="1" indent="0">
                  <a:buNone/>
                </a:pPr>
                <a:endParaRPr lang="pt-BR" sz="2400" b="0" dirty="0"/>
              </a:p>
              <a:p>
                <a:pPr marL="365760" lvl="1" indent="0">
                  <a:buNone/>
                </a:pPr>
                <a:endParaRPr lang="pt-BR" sz="2400" b="0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6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h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6.6541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=−3.3271</m:t>
                      </m:r>
                    </m:oMath>
                  </m:oMathPara>
                </a14:m>
                <a:endParaRPr lang="pt-BR" sz="2400" b="0" dirty="0"/>
              </a:p>
              <a:p>
                <a:pPr marL="365760" lvl="1" indent="0">
                  <a:buNone/>
                </a:pPr>
                <a:endParaRPr lang="pt-BR" sz="2400" b="0" i="1" dirty="0">
                  <a:latin typeface="Cambria Math"/>
                </a:endParaRPr>
              </a:p>
              <a:p>
                <a:pPr marL="365760" lvl="1" indent="0">
                  <a:buNone/>
                </a:pPr>
                <a:endParaRPr lang="pt-BR" sz="2400" b="0" i="1" dirty="0">
                  <a:latin typeface="Cambria Math"/>
                </a:endParaRPr>
              </a:p>
              <a:p>
                <a:pPr marL="365760" lvl="1" indent="0">
                  <a:buNone/>
                </a:pPr>
                <a:endParaRPr lang="pt-BR" sz="2400" b="0" i="1" dirty="0">
                  <a:latin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6.6541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=−3.3271</m:t>
                      </m:r>
                    </m:oMath>
                  </m:oMathPara>
                </a14:m>
                <a:endParaRPr lang="pt-BR" sz="2400" b="0" dirty="0"/>
              </a:p>
              <a:p>
                <a:pPr marL="365760" lvl="1" indent="0">
                  <a:buNone/>
                </a:pPr>
                <a:endParaRPr lang="pt-BR" sz="2400" b="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0" y="548680"/>
                <a:ext cx="9036496" cy="5976664"/>
              </a:xfrm>
              <a:blipFill rotWithShape="1">
                <a:blip r:embed="rId2"/>
                <a:stretch>
                  <a:fillRect t="-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2266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04664"/>
                <a:ext cx="8147248" cy="6069288"/>
              </a:xfrm>
            </p:spPr>
            <p:txBody>
              <a:bodyPr/>
              <a:lstStyle/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den>
                          </m:f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400" i="1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pt-BR" sz="2400" i="1">
                          <a:latin typeface="Cambria Math"/>
                        </a:rPr>
                        <m:t>=−2.2768−1.1090=−3.3858</m:t>
                      </m:r>
                    </m:oMath>
                  </m:oMathPara>
                </a14:m>
                <a:endParaRPr lang="pt-BR" sz="2400" dirty="0"/>
              </a:p>
              <a:p>
                <a:pPr marL="365760" lvl="1" indent="0">
                  <a:buNone/>
                </a:pPr>
                <a:endParaRPr lang="pt-BR" sz="2400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/>
                        </a:rPr>
                        <m:t>=1.8616</m:t>
                      </m:r>
                    </m:oMath>
                  </m:oMathPara>
                </a14:m>
                <a:endParaRPr lang="pt-BR" sz="2400" dirty="0"/>
              </a:p>
              <a:p>
                <a:pPr marL="365760" lvl="1" indent="0">
                  <a:buNone/>
                </a:pPr>
                <a:endParaRPr lang="pt-BR" sz="2400" dirty="0"/>
              </a:p>
              <a:p>
                <a:pPr marL="365760" lvl="1" indent="0">
                  <a:buNone/>
                </a:pPr>
                <a:r>
                  <a:rPr lang="pt-BR" sz="2400" i="1" dirty="0">
                    <a:latin typeface="Cambria Math"/>
                  </a:rPr>
                  <a:t>Logo:</a:t>
                </a:r>
              </a:p>
              <a:p>
                <a:pPr marL="365760" lvl="1" indent="0">
                  <a:buNone/>
                </a:pPr>
                <a:endParaRPr lang="pt-BR" sz="2400" i="1" dirty="0">
                  <a:latin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/>
                            </a:rPr>
                            <m:t>0.25</m:t>
                          </m:r>
                        </m:e>
                      </m:d>
                      <m:r>
                        <a:rPr lang="pt-BR" sz="2400" i="1">
                          <a:latin typeface="Cambria Math"/>
                        </a:rPr>
                        <m:t>=−2.2180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0.25−0.5</m:t>
                              </m:r>
                            </m:e>
                          </m:d>
                        </m:e>
                        <m:sup>
                          <m:r>
                            <a:rPr lang="pt-BR" sz="24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pt-BR" sz="2400" i="1">
                          <a:latin typeface="Cambria Math"/>
                        </a:rPr>
                        <m:t>−3.3271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0.25−0.5</m:t>
                              </m:r>
                            </m:e>
                          </m:d>
                        </m:e>
                        <m:sup>
                          <m:r>
                            <a:rPr lang="pt-BR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i="1">
                          <a:latin typeface="Cambria Math"/>
                        </a:rPr>
                        <m:t>−3.3858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/>
                            </a:rPr>
                            <m:t>0.25−0.5</m:t>
                          </m:r>
                        </m:e>
                      </m:d>
                      <m:r>
                        <a:rPr lang="pt-BR" sz="2400" i="1">
                          <a:latin typeface="Cambria Math"/>
                        </a:rPr>
                        <m:t>+1.8616</m:t>
                      </m:r>
                    </m:oMath>
                  </m:oMathPara>
                </a14:m>
                <a:endParaRPr lang="pt-BR" sz="2400" dirty="0"/>
              </a:p>
              <a:p>
                <a:pPr marL="36576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 u="sng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u="sng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pt-BR" sz="2400" b="1" i="1" u="sng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pt-BR" sz="2400" b="1" i="1" u="sng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u="sng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pt-BR" sz="2400" b="1" i="1" u="sng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pt-BR" sz="2400" b="1" i="1" u="sng">
                            <a:solidFill>
                              <a:srgbClr val="FF0000"/>
                            </a:solidFill>
                            <a:latin typeface="Cambria Math"/>
                          </a:rPr>
                          <m:t>𝟐𝟓</m:t>
                        </m:r>
                      </m:e>
                    </m:d>
                  </m:oMath>
                </a14:m>
                <a:r>
                  <a:rPr lang="pt-BR" sz="2400" b="1" u="sng" dirty="0">
                    <a:solidFill>
                      <a:srgbClr val="FF0000"/>
                    </a:solidFill>
                  </a:rPr>
                  <a:t>=2.534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04664"/>
                <a:ext cx="8147248" cy="606928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23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967688"/>
            <a:ext cx="8219256" cy="412560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A seguinte tabela relaciona calor específico da água e temperatura: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Qual o calor específico da água a 35,5ºC?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Se o calor específico for 0.99837, qual a temperatura?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728968"/>
              </p:ext>
            </p:extLst>
          </p:nvPr>
        </p:nvGraphicFramePr>
        <p:xfrm>
          <a:off x="35496" y="2940928"/>
          <a:ext cx="8712968" cy="116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4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4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40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1760">
                <a:tc>
                  <a:txBody>
                    <a:bodyPr/>
                    <a:lstStyle/>
                    <a:p>
                      <a:r>
                        <a:rPr lang="pt-BR" dirty="0" err="1"/>
                        <a:t>Temp.ºC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760">
                <a:tc>
                  <a:txBody>
                    <a:bodyPr/>
                    <a:lstStyle/>
                    <a:p>
                      <a:r>
                        <a:rPr lang="pt-BR" dirty="0"/>
                        <a:t>Calor espec.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0.99907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0.99852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0.99826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0.99818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0.99828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0.99849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0.99878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pt-BR" sz="3300" dirty="0"/>
              <a:t>Exemplo de aplicação</a:t>
            </a:r>
          </a:p>
        </p:txBody>
      </p:sp>
    </p:spTree>
    <p:extLst>
      <p:ext uri="{BB962C8B-B14F-4D97-AF65-F5344CB8AC3E}">
        <p14:creationId xmlns:p14="http://schemas.microsoft.com/office/powerpoint/2010/main" val="3743751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76672"/>
                <a:ext cx="8147248" cy="5997280"/>
              </a:xfrm>
            </p:spPr>
            <p:txBody>
              <a:bodyPr/>
              <a:lstStyle/>
              <a:p>
                <a:r>
                  <a:rPr lang="pt-BR" dirty="0"/>
                  <a:t>Exercício: Aproximar a função f(x) tabelado por </a:t>
                </a:r>
                <a:r>
                  <a:rPr lang="pt-BR" dirty="0" err="1"/>
                  <a:t>spline</a:t>
                </a:r>
                <a:r>
                  <a:rPr lang="pt-BR" dirty="0"/>
                  <a:t> cúbica natural e estimar f(0.5).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𝑛</m:t>
                      </m:r>
                      <m:r>
                        <a:rPr lang="pt-BR" b="0" i="1" smtClean="0">
                          <a:latin typeface="Cambria Math"/>
                        </a:rPr>
                        <m:t>+1=4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𝑛</m:t>
                      </m:r>
                      <m:r>
                        <a:rPr lang="pt-BR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𝑛</m:t>
                      </m:r>
                      <m:r>
                        <a:rPr lang="pt-BR" b="0" i="1" smtClean="0">
                          <a:latin typeface="Cambria Math"/>
                        </a:rPr>
                        <m:t>−1=2 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≤2</m:t>
                          </m:r>
                        </m:e>
                      </m:d>
                    </m:oMath>
                  </m:oMathPara>
                </a14:m>
                <a:endParaRPr lang="pt-BR" b="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h</m:t>
                      </m:r>
                      <m:r>
                        <a:rPr lang="pt-B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+2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pt-BR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pt-BR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>
                          <a:latin typeface="Cambria Math"/>
                        </a:rPr>
                        <m:t>6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b="0" u="sng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76672"/>
                <a:ext cx="8147248" cy="5997280"/>
              </a:xfrm>
              <a:blipFill>
                <a:blip r:embed="rId2"/>
                <a:stretch>
                  <a:fillRect l="-299" t="-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8180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851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844824"/>
                <a:ext cx="8219256" cy="23762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Resposta: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𝟑𝟓</m:t>
                      </m:r>
                    </m:oMath>
                  </m:oMathPara>
                </a14:m>
                <a:endParaRPr lang="pt-BR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t-BR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𝑬</m:t>
                      </m:r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𝒔</m:t>
                      </m:r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𝟐𝟓</m:t>
                      </m:r>
                    </m:oMath>
                  </m:oMathPara>
                </a14:m>
                <a:endParaRPr lang="pt-B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844824"/>
                <a:ext cx="8219256" cy="2376264"/>
              </a:xfrm>
              <a:blipFill rotWithShape="1">
                <a:blip r:embed="rId2"/>
                <a:stretch>
                  <a:fillRect l="-1113" t="-20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10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404664"/>
            <a:ext cx="8568952" cy="6069288"/>
          </a:xfrm>
        </p:spPr>
        <p:txBody>
          <a:bodyPr/>
          <a:lstStyle/>
          <a:p>
            <a:pPr algn="just"/>
            <a:r>
              <a:rPr lang="pt-BR" dirty="0"/>
              <a:t>O problema de ler nas entrelinhas de dados tabelados ocorre com frequência em aplicações.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Existem duas classes de métodos para aproximação de dados</a:t>
            </a:r>
            <a:r>
              <a:rPr lang="pt-BR" dirty="0"/>
              <a:t>:</a:t>
            </a:r>
          </a:p>
          <a:p>
            <a:pPr marL="0" indent="0" algn="just">
              <a:buNone/>
            </a:pPr>
            <a:endParaRPr lang="pt-BR" dirty="0"/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/>
              <a:t>Exige-se que a curva de ajuste passe exatamente pelos pontos dados (INTERPOLAÇÃO POLINOMIAL)</a:t>
            </a:r>
          </a:p>
          <a:p>
            <a:pPr marL="822960" lvl="1" indent="-457200" algn="just">
              <a:buFont typeface="+mj-lt"/>
              <a:buAutoNum type="arabicPeriod"/>
            </a:pPr>
            <a:endParaRPr lang="pt-BR" dirty="0"/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/>
              <a:t>Leva-se em consideração possíveis erros introduzidos na obtenção dos dados (MÉTODOS DOS MÍNIMOS QUADRADOS)</a:t>
            </a:r>
          </a:p>
        </p:txBody>
      </p:sp>
    </p:spTree>
    <p:extLst>
      <p:ext uri="{BB962C8B-B14F-4D97-AF65-F5344CB8AC3E}">
        <p14:creationId xmlns:p14="http://schemas.microsoft.com/office/powerpoint/2010/main" val="28290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260648"/>
            <a:ext cx="8640960" cy="6213304"/>
          </a:xfrm>
        </p:spPr>
        <p:txBody>
          <a:bodyPr/>
          <a:lstStyle/>
          <a:p>
            <a:pPr algn="just"/>
            <a:r>
              <a:rPr lang="pt-BR" dirty="0"/>
              <a:t>Na</a:t>
            </a:r>
            <a:r>
              <a:rPr lang="pt-BR" b="1" dirty="0"/>
              <a:t> interpolação </a:t>
            </a:r>
            <a:r>
              <a:rPr lang="pt-BR" dirty="0"/>
              <a:t>uma função </a:t>
            </a:r>
            <a:r>
              <a:rPr lang="pt-BR" i="1" dirty="0"/>
              <a:t>f(x) </a:t>
            </a:r>
            <a:r>
              <a:rPr lang="pt-BR" dirty="0"/>
              <a:t>é aproximada por uma outra função </a:t>
            </a:r>
            <a:r>
              <a:rPr lang="pt-BR" i="1" dirty="0"/>
              <a:t>g(x) </a:t>
            </a:r>
          </a:p>
          <a:p>
            <a:pPr algn="just"/>
            <a:endParaRPr lang="pt-BR" sz="2000" i="1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que é escolhida entre uma classe de funções definida à priori e </a:t>
            </a:r>
          </a:p>
          <a:p>
            <a:pPr algn="just"/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dirty="0"/>
              <a:t>que satisfaça algumas propriedades</a:t>
            </a:r>
          </a:p>
          <a:p>
            <a:endParaRPr lang="pt-BR" sz="2000" dirty="0"/>
          </a:p>
          <a:p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As curvas </a:t>
            </a:r>
            <a:r>
              <a:rPr lang="pt-BR" b="1" i="1" dirty="0">
                <a:solidFill>
                  <a:srgbClr val="FF0000"/>
                </a:solidFill>
              </a:rPr>
              <a:t>f(x) </a:t>
            </a:r>
            <a:r>
              <a:rPr lang="pt-BR" b="1" dirty="0">
                <a:solidFill>
                  <a:srgbClr val="FF0000"/>
                </a:solidFill>
              </a:rPr>
              <a:t>e </a:t>
            </a:r>
            <a:r>
              <a:rPr lang="pt-BR" b="1" i="1" dirty="0">
                <a:solidFill>
                  <a:srgbClr val="FF0000"/>
                </a:solidFill>
              </a:rPr>
              <a:t>g(x) </a:t>
            </a:r>
            <a:r>
              <a:rPr lang="pt-BR" b="1" dirty="0">
                <a:solidFill>
                  <a:srgbClr val="FF0000"/>
                </a:solidFill>
              </a:rPr>
              <a:t>passam pelos mesmos pontos. </a:t>
            </a:r>
          </a:p>
          <a:p>
            <a:endParaRPr lang="pt-BR" i="1" dirty="0"/>
          </a:p>
          <a:p>
            <a:pPr marL="0" indent="0">
              <a:buNone/>
            </a:pPr>
            <a:endParaRPr lang="pt-BR" i="1" u="sng" dirty="0"/>
          </a:p>
        </p:txBody>
      </p:sp>
      <p:grpSp>
        <p:nvGrpSpPr>
          <p:cNvPr id="4" name="Grupo 3"/>
          <p:cNvGrpSpPr/>
          <p:nvPr/>
        </p:nvGrpSpPr>
        <p:grpSpPr>
          <a:xfrm>
            <a:off x="0" y="4365104"/>
            <a:ext cx="8127550" cy="2448272"/>
            <a:chOff x="0" y="4365104"/>
            <a:chExt cx="8127550" cy="244827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93" t="35318" r="29722" b="42613"/>
            <a:stretch/>
          </p:blipFill>
          <p:spPr bwMode="auto">
            <a:xfrm>
              <a:off x="0" y="4365104"/>
              <a:ext cx="8127550" cy="2448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tângulo 1"/>
            <p:cNvSpPr/>
            <p:nvPr/>
          </p:nvSpPr>
          <p:spPr>
            <a:xfrm>
              <a:off x="7308304" y="5499816"/>
              <a:ext cx="53135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308304" y="5435932"/>
                <a:ext cx="731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𝒈</m:t>
                      </m:r>
                      <m:r>
                        <a:rPr lang="pt-BR" b="1" i="1" smtClean="0">
                          <a:latin typeface="Cambria Math"/>
                        </a:rPr>
                        <m:t>(</m:t>
                      </m:r>
                      <m:r>
                        <a:rPr lang="pt-BR" b="1" i="1" smtClean="0">
                          <a:latin typeface="Cambria Math"/>
                        </a:rPr>
                        <m:t>𝒙</m:t>
                      </m:r>
                      <m:r>
                        <a:rPr lang="pt-BR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5435932"/>
                <a:ext cx="73129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56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7643192" cy="5925272"/>
          </a:xfrm>
        </p:spPr>
        <p:txBody>
          <a:bodyPr/>
          <a:lstStyle/>
          <a:p>
            <a:pPr algn="just"/>
            <a:r>
              <a:rPr lang="pt-BR" dirty="0"/>
              <a:t>No ajuste de curva por </a:t>
            </a:r>
            <a:r>
              <a:rPr lang="pt-BR" b="1" dirty="0"/>
              <a:t>Mínimos Quadrados Linear </a:t>
            </a:r>
            <a:r>
              <a:rPr lang="pt-BR" b="1" dirty="0">
                <a:solidFill>
                  <a:srgbClr val="FF0000"/>
                </a:solidFill>
              </a:rPr>
              <a:t>os pontos</a:t>
            </a:r>
            <a:r>
              <a:rPr lang="pt-BR" dirty="0"/>
              <a:t> obtidos de medições </a:t>
            </a:r>
            <a:r>
              <a:rPr lang="pt-BR" b="1" dirty="0">
                <a:solidFill>
                  <a:srgbClr val="FF0000"/>
                </a:solidFill>
              </a:rPr>
              <a:t>são ajustados por uma reta que minimize a soma dos desvios absolutos dos pontos à reta traçada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EF935A-8953-4D82-AB5E-DACB673C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28" y="2132856"/>
            <a:ext cx="7964572" cy="4752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FCB8BB6-61EA-4DA0-A889-E59205690605}"/>
                  </a:ext>
                </a:extLst>
              </p:cNvPr>
              <p:cNvSpPr txBox="1"/>
              <p:nvPr/>
            </p:nvSpPr>
            <p:spPr>
              <a:xfrm>
                <a:off x="2555776" y="2852936"/>
                <a:ext cx="2697020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pt-BR" sz="25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FCB8BB6-61EA-4DA0-A889-E59205690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852936"/>
                <a:ext cx="2697020" cy="384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72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4DA382A-ABD1-44D4-99A8-C7923E5D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90" y="0"/>
            <a:ext cx="8388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4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4694</TotalTime>
  <Words>2548</Words>
  <Application>Microsoft Office PowerPoint</Application>
  <PresentationFormat>Apresentação na tela (4:3)</PresentationFormat>
  <Paragraphs>467</Paragraphs>
  <Slides>51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6" baseType="lpstr">
      <vt:lpstr>Cambria Math</vt:lpstr>
      <vt:lpstr>Century Schoolbook</vt:lpstr>
      <vt:lpstr>Wingdings</vt:lpstr>
      <vt:lpstr>Wingdings 2</vt:lpstr>
      <vt:lpstr>Balcão Envidraçado</vt:lpstr>
      <vt:lpstr>Apresentação do PowerPoint</vt:lpstr>
      <vt:lpstr>Aproximação de funções: Interpolação polinomial</vt:lpstr>
      <vt:lpstr>Quando usar interpolação?</vt:lpstr>
      <vt:lpstr>Interpolação por polinômios</vt:lpstr>
      <vt:lpstr>Exemplo de aplicação</vt:lpstr>
      <vt:lpstr>Apresentação do PowerPoint</vt:lpstr>
      <vt:lpstr>Apresentação do PowerPoint</vt:lpstr>
      <vt:lpstr>Apresentação do PowerPoint</vt:lpstr>
      <vt:lpstr>Apresentação do PowerPoint</vt:lpstr>
      <vt:lpstr>Regressão linear simples</vt:lpstr>
      <vt:lpstr>Apresentação do PowerPoint</vt:lpstr>
      <vt:lpstr>Apresentação do PowerPoint</vt:lpstr>
      <vt:lpstr>Interpolação Polinomial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Interpolação por polinômio</vt:lpstr>
      <vt:lpstr>Erros na Interpolação</vt:lpstr>
      <vt:lpstr>Apresentação do PowerPoint</vt:lpstr>
      <vt:lpstr>Mínimos Quadrados</vt:lpstr>
      <vt:lpstr>Apresentação do PowerPoint</vt:lpstr>
      <vt:lpstr>Apresentação do PowerPoint</vt:lpstr>
      <vt:lpstr>Apresentação do PowerPoint</vt:lpstr>
      <vt:lpstr>Apresentação do PowerPoint</vt:lpstr>
      <vt:lpstr>Funções spline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Gamboa</dc:creator>
  <cp:lastModifiedBy>helaine furtado</cp:lastModifiedBy>
  <cp:revision>176</cp:revision>
  <dcterms:created xsi:type="dcterms:W3CDTF">2014-11-10T19:26:16Z</dcterms:created>
  <dcterms:modified xsi:type="dcterms:W3CDTF">2023-04-03T16:17:01Z</dcterms:modified>
</cp:coreProperties>
</file>