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7" r:id="rId7"/>
    <p:sldId id="266" r:id="rId8"/>
    <p:sldId id="262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A2F00-2E4C-A35E-A77B-6E86C41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68532-0F94-75ED-6287-AF8656F62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BAA29-AF99-94BA-0606-27078E06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C89FD-C893-A5E9-50F3-1F79053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FD85A-2521-2934-EB44-07A7C080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0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A730-F82D-BF4F-1266-4F5BCC03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05F0D5-15B8-6A5F-1C11-AE951E2B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D8DE7-B430-92A1-CC9E-76560954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A1AB2-5E33-96BD-741C-D7D5929F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36FC8-38C4-4D9D-7F66-90584A6B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3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B87A2C-ABD9-370F-6ECF-8988B4B4E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103ED-87A8-557E-606C-1891D2DD0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F9D2D-9729-5C95-EE4C-BD8B877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F98D6-FCF4-19DD-A7E2-F114AD76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E3BD0-0244-9A6A-AAA5-AD0A049C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242CA-84DB-F9F1-67A9-C0F393BA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0405B-B5FB-1382-E87B-254226D0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80B3D-CDFD-3F67-E553-96D7C7E9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7C163-A5C1-E878-886C-842CF83C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C0BFB-9F45-47AB-37E6-95FD2AA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6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B2E7-5DA0-2F5D-C45C-E97D46BB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BF91C-2D20-5F3E-AFAC-5A33C739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A6D879-40C9-AC83-BE80-FA31FC56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9438C-9A3F-C3A2-3A70-67E35E34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C924E-DC94-2D44-158E-7E0014A8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4E51-E799-F9DC-C193-F7629B37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D718A-B8D8-4B20-1CA5-E7F00C50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A7986A-4DE7-2608-B481-9B1F4A3C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5D40A-3D47-40BC-E6E2-9F590F32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CCA77-6981-1CA1-30D0-78CA2826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65E542-8785-BE34-FBEC-2F9F5699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0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803F9-5B11-1952-033A-D1178C92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EC736C-105F-1DCE-DD29-6A854B77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0FB69E-2C9C-396C-0E34-BF226753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176238-D3C6-6C31-FF05-5C39E191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DFF296-FD74-9B63-5D09-6CA9E0E4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3BA007-B837-E18A-E311-ECBE9D7B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61155D-1857-5A7A-51E1-78D6047C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A1E9AB-8D3F-B1FA-44C3-1FEAEFE1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41F7D-9912-D0C1-2D23-0185F58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2E16B5-EE75-16BE-01B1-F4B7A915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FB3F94-C242-104D-191B-B8C2318A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7FF9DF-5DAA-2473-3584-90F723DD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2CB8B5-2618-A49E-5AD4-35354C1C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CA77E7-D4C4-4E10-5E96-F851715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33D6CF-47C4-219B-FC27-D4AEDB3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6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4908E-2333-D629-8C49-60652DA7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30343-C395-FA35-2F1D-B83820AC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71718D-1384-CEFB-9BF1-EC9BD575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EEEA19-1A3E-3655-1FE5-9C245E5A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741B0-2FA3-682C-487A-7D8FB30D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71327E-1321-BC01-6F20-0D025632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1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064BF-3AA1-9BB9-0E0A-92868CE9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9B4086-A16C-2496-01CD-592BACE4D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71B4C-64AE-74B0-DB92-447065847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A07C57-74DC-9F97-770A-4D06BEBA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6B7637-410D-330A-F442-B76839D0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40AA6B-3A96-9187-2B15-A6963CCA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895E3C-EBE2-A081-EB73-17961259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FCE189-3494-8DA4-575B-2387E7D6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8BD91-51BE-4DD9-5E07-1301CAEB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3C879-C194-4F1E-A275-6FAE89DD1D63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70F72-8BD9-5E9D-7F0A-8C423FB53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D2DFD-99AC-9B6C-B031-7C6FD93E9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3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F72CE0-6A77-C3D4-B656-A7A13270F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Introdução às redes ópticas PON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A4BAD-8789-0A91-69C9-232D54738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8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FCA66-6A05-F3B5-1882-DEFBE760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6075045" cy="1956841"/>
          </a:xfrm>
        </p:spPr>
        <p:txBody>
          <a:bodyPr anchor="b">
            <a:normAutofit/>
          </a:bodyPr>
          <a:lstStyle/>
          <a:p>
            <a:r>
              <a:rPr lang="pt-BR" sz="5400" dirty="0"/>
              <a:t>Divisores ópticos Balanceados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75367-1286-3FE1-AE1B-18254227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dirty="0"/>
              <a:t>1x2</a:t>
            </a:r>
          </a:p>
          <a:p>
            <a:r>
              <a:rPr lang="pt-BR" dirty="0"/>
              <a:t>1x4</a:t>
            </a:r>
          </a:p>
          <a:p>
            <a:r>
              <a:rPr lang="pt-BR" dirty="0"/>
              <a:t>1x8</a:t>
            </a:r>
          </a:p>
          <a:p>
            <a:r>
              <a:rPr lang="pt-BR" dirty="0"/>
              <a:t>1x16</a:t>
            </a:r>
          </a:p>
          <a:p>
            <a:r>
              <a:rPr lang="pt-BR" dirty="0"/>
              <a:t>1x32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B693C7CA-487E-A0CD-D34F-C19C53FC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93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F3A0D-9BCE-F5E8-3FF6-AEC31ABD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2"/>
            <a:ext cx="3369234" cy="1001684"/>
          </a:xfrm>
        </p:spPr>
        <p:txBody>
          <a:bodyPr anchor="b">
            <a:normAutofit/>
          </a:bodyPr>
          <a:lstStyle/>
          <a:p>
            <a:r>
              <a:rPr lang="pt-BR" sz="3200" dirty="0"/>
              <a:t>Divisores ópticos desbalanceados</a:t>
            </a:r>
          </a:p>
        </p:txBody>
      </p:sp>
      <p:pic>
        <p:nvPicPr>
          <p:cNvPr id="5" name="Imagem 4" descr="Desenho de lápis de cor&#10;&#10;Descrição gerada automaticamente com confiança baixa">
            <a:extLst>
              <a:ext uri="{FF2B5EF4-FFF2-40B4-BE49-F238E27FC236}">
                <a16:creationId xmlns:a16="http://schemas.microsoft.com/office/drawing/2014/main" id="{9BA5B4A2-753B-1F5B-454F-B1A7C72E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4" r="3001"/>
          <a:stretch/>
        </p:blipFill>
        <p:spPr>
          <a:xfrm>
            <a:off x="20" y="-9515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2695B-44D3-B23A-336E-0145C31E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095501"/>
            <a:ext cx="3369234" cy="4505324"/>
          </a:xfrm>
        </p:spPr>
        <p:txBody>
          <a:bodyPr anchor="t">
            <a:normAutofit lnSpcReduction="10000"/>
          </a:bodyPr>
          <a:lstStyle/>
          <a:p>
            <a:r>
              <a:rPr lang="pt-BR" sz="2400" dirty="0"/>
              <a:t>1/99</a:t>
            </a:r>
          </a:p>
          <a:p>
            <a:r>
              <a:rPr lang="pt-BR" sz="2400" dirty="0"/>
              <a:t>5/95</a:t>
            </a:r>
          </a:p>
          <a:p>
            <a:r>
              <a:rPr lang="pt-BR" sz="2400" dirty="0"/>
              <a:t>10/90</a:t>
            </a:r>
          </a:p>
          <a:p>
            <a:r>
              <a:rPr lang="pt-BR" sz="2400" dirty="0"/>
              <a:t>15/85</a:t>
            </a:r>
          </a:p>
          <a:p>
            <a:r>
              <a:rPr lang="pt-BR" sz="2400" dirty="0"/>
              <a:t>20/80</a:t>
            </a:r>
          </a:p>
          <a:p>
            <a:r>
              <a:rPr lang="pt-BR" sz="2400" dirty="0"/>
              <a:t>25/85</a:t>
            </a:r>
          </a:p>
          <a:p>
            <a:r>
              <a:rPr lang="pt-BR" sz="2400" dirty="0"/>
              <a:t>30/70</a:t>
            </a:r>
          </a:p>
          <a:p>
            <a:r>
              <a:rPr lang="pt-BR" sz="2400" dirty="0"/>
              <a:t>35/65</a:t>
            </a:r>
          </a:p>
          <a:p>
            <a:r>
              <a:rPr lang="pt-BR" sz="2400" dirty="0"/>
              <a:t>40/60</a:t>
            </a:r>
          </a:p>
          <a:p>
            <a:r>
              <a:rPr lang="pt-BR" sz="2400" dirty="0"/>
              <a:t>45/55</a:t>
            </a:r>
          </a:p>
        </p:txBody>
      </p:sp>
    </p:spTree>
    <p:extLst>
      <p:ext uri="{BB962C8B-B14F-4D97-AF65-F5344CB8AC3E}">
        <p14:creationId xmlns:p14="http://schemas.microsoft.com/office/powerpoint/2010/main" val="132230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6" descr="Uma imagem de radiação eletromagnética">
            <a:extLst>
              <a:ext uri="{FF2B5EF4-FFF2-40B4-BE49-F238E27FC236}">
                <a16:creationId xmlns:a16="http://schemas.microsoft.com/office/drawing/2014/main" id="{BB91396F-A110-5FC9-D7F2-23B7492B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" r="2211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8F5295-12A3-44A3-8353-4C3D84F02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pt-BR" sz="5200">
                <a:solidFill>
                  <a:schemeClr val="bg1"/>
                </a:solidFill>
              </a:rPr>
              <a:t>Vamos praticar...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CCA74B0-80C9-59EF-2134-EB05C61BD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4DE2F6-23E1-DFBF-CCD0-E7288DB0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Topologia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A81CF-D06F-C992-1741-190D94C2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/>
              <a:t>Ponto a ponto</a:t>
            </a:r>
          </a:p>
          <a:p>
            <a:r>
              <a:rPr lang="pt-BR" sz="2200"/>
              <a:t>Ponto Multiponto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8B6AAA2-F9F0-E0AC-3786-340179A42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3F3DB5-4CB9-6A13-B4B9-5A307391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PON – Ponto Multiponto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08D81AC8-3410-11C4-8779-473355E38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EBFB5E-CC2D-A620-DB95-7F87298E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Estrutura da fibra óptica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9AE59-CDD2-30D8-2A28-36CE41A9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/>
              <a:t>Casca</a:t>
            </a:r>
          </a:p>
          <a:p>
            <a:r>
              <a:rPr lang="pt-BR" sz="2200"/>
              <a:t>Núcleo</a:t>
            </a:r>
          </a:p>
        </p:txBody>
      </p:sp>
      <p:pic>
        <p:nvPicPr>
          <p:cNvPr id="5" name="Imagem 4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FC6A93C-5991-CEE7-EE3F-6BBDDB1D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970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3DCDC-EDCD-B735-2A12-CA089566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/>
              <a:t>Emendas ópticas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B277A-962C-B015-1710-BF99CD95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 dirty="0"/>
              <a:t>Fusão</a:t>
            </a:r>
          </a:p>
        </p:txBody>
      </p:sp>
      <p:pic>
        <p:nvPicPr>
          <p:cNvPr id="5" name="Imagem 4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924EC9A1-34EE-5DAC-11AF-F3336E2E4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27" y="2290936"/>
            <a:ext cx="842415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3B7AC0-E66E-8F7C-822F-E44169B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Emenda mecânica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297A65-F5B0-A1F4-D765-50744512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0D7162-BE94-1362-F8C4-5579B990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68" y="640080"/>
            <a:ext cx="68439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A04C3E-FA17-0700-49B8-3EC594A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3700"/>
              <a:t>Elementos de uma rede óptica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89A44-8017-5194-C79E-CCC0849A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900" dirty="0"/>
              <a:t>Ativos</a:t>
            </a:r>
          </a:p>
          <a:p>
            <a:pPr lvl="1"/>
            <a:r>
              <a:rPr lang="pt-BR" sz="900" dirty="0"/>
              <a:t>OLT</a:t>
            </a:r>
          </a:p>
          <a:p>
            <a:pPr lvl="1"/>
            <a:r>
              <a:rPr lang="pt-BR" sz="900" dirty="0"/>
              <a:t>ONU</a:t>
            </a:r>
          </a:p>
          <a:p>
            <a:pPr lvl="1"/>
            <a:r>
              <a:rPr lang="pt-BR" sz="900" dirty="0"/>
              <a:t>ONT</a:t>
            </a:r>
          </a:p>
          <a:p>
            <a:r>
              <a:rPr lang="pt-BR" sz="900" dirty="0"/>
              <a:t>Passivos</a:t>
            </a:r>
          </a:p>
          <a:p>
            <a:pPr lvl="1"/>
            <a:r>
              <a:rPr lang="pt-BR" sz="900" dirty="0"/>
              <a:t>Cabo óptico</a:t>
            </a:r>
          </a:p>
          <a:p>
            <a:pPr lvl="1"/>
            <a:r>
              <a:rPr lang="pt-BR" sz="900" dirty="0"/>
              <a:t>DIO – Distribuidor Interno Óptico</a:t>
            </a:r>
          </a:p>
          <a:p>
            <a:pPr lvl="1"/>
            <a:r>
              <a:rPr lang="pt-BR" sz="900" dirty="0"/>
              <a:t>Divisor (Splitter)</a:t>
            </a:r>
          </a:p>
          <a:p>
            <a:endParaRPr lang="pt-BR" sz="900" dirty="0"/>
          </a:p>
          <a:p>
            <a:endParaRPr lang="pt-BR" sz="9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F389DEB-F68B-8DCC-20A8-56614C37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49" y="2290936"/>
            <a:ext cx="820591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B6CE9-4399-9E7E-9482-52DF453B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Fibra óptica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66427-1C78-EB1C-53AC-6ED2BD62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000"/>
              <a:t>Monomodo</a:t>
            </a:r>
          </a:p>
          <a:p>
            <a:pPr lvl="1"/>
            <a:r>
              <a:rPr lang="pt-BR" sz="2000"/>
              <a:t>Núcleo mais fino</a:t>
            </a:r>
          </a:p>
          <a:p>
            <a:pPr lvl="1"/>
            <a:r>
              <a:rPr lang="pt-BR" sz="2000"/>
              <a:t>Sinal vai mais longe</a:t>
            </a:r>
          </a:p>
          <a:p>
            <a:pPr lvl="1"/>
            <a:r>
              <a:rPr lang="pt-BR" sz="2000"/>
              <a:t>Uso externo</a:t>
            </a:r>
          </a:p>
          <a:p>
            <a:pPr lvl="1"/>
            <a:r>
              <a:rPr lang="pt-BR" sz="2000"/>
              <a:t>EPON/GPON</a:t>
            </a:r>
          </a:p>
          <a:p>
            <a:r>
              <a:rPr lang="pt-BR" sz="2000"/>
              <a:t>Multimodo</a:t>
            </a:r>
          </a:p>
          <a:p>
            <a:pPr lvl="1"/>
            <a:r>
              <a:rPr lang="pt-BR" sz="2000"/>
              <a:t>Núcleo mais grosso</a:t>
            </a:r>
          </a:p>
          <a:p>
            <a:pPr lvl="1"/>
            <a:r>
              <a:rPr lang="pt-BR" sz="2000"/>
              <a:t>Maior atenuação do sinal</a:t>
            </a:r>
          </a:p>
          <a:p>
            <a:pPr lvl="1"/>
            <a:r>
              <a:rPr lang="pt-BR" sz="2000"/>
              <a:t>Uso interno</a:t>
            </a:r>
          </a:p>
        </p:txBody>
      </p:sp>
      <p:pic>
        <p:nvPicPr>
          <p:cNvPr id="5" name="Imagem 4" descr="Uma imagem contendo Site&#10;&#10;Descrição gerada automaticamente">
            <a:extLst>
              <a:ext uri="{FF2B5EF4-FFF2-40B4-BE49-F238E27FC236}">
                <a16:creationId xmlns:a16="http://schemas.microsoft.com/office/drawing/2014/main" id="{C90C9CBC-5B4B-F973-6FEE-BB3E3B52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41144"/>
            <a:ext cx="6903720" cy="31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5DF97-0A64-19A6-5317-15FA98C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dirty="0"/>
              <a:t>Comprimento de onda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8E8B1-71BB-7A22-0A2D-C31926EF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1200"/>
              <a:t>850nm</a:t>
            </a:r>
          </a:p>
          <a:p>
            <a:r>
              <a:rPr lang="pt-BR" sz="1200"/>
              <a:t>1310nm (EPON/GPON)</a:t>
            </a:r>
          </a:p>
          <a:p>
            <a:r>
              <a:rPr lang="pt-BR" sz="1200"/>
              <a:t>1490nm  (EPON/GPON)</a:t>
            </a:r>
          </a:p>
          <a:p>
            <a:r>
              <a:rPr lang="pt-BR" sz="1200"/>
              <a:t>1550nm</a:t>
            </a:r>
          </a:p>
          <a:p>
            <a:r>
              <a:rPr lang="pt-BR" sz="1200"/>
              <a:t>1625nm</a:t>
            </a:r>
          </a:p>
        </p:txBody>
      </p:sp>
      <p:pic>
        <p:nvPicPr>
          <p:cNvPr id="5" name="Imagem 4" descr="Gráfico, Gráfico de pizza&#10;&#10;Descrição gerada automaticamente">
            <a:extLst>
              <a:ext uri="{FF2B5EF4-FFF2-40B4-BE49-F238E27FC236}">
                <a16:creationId xmlns:a16="http://schemas.microsoft.com/office/drawing/2014/main" id="{DD253119-3789-B027-5C15-F0D7972A8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10" y="2290936"/>
            <a:ext cx="1015218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09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do Office</vt:lpstr>
      <vt:lpstr>Introdução às redes ópticas PON</vt:lpstr>
      <vt:lpstr>Topologia</vt:lpstr>
      <vt:lpstr>Redes PON – Ponto Multiponto</vt:lpstr>
      <vt:lpstr>Estrutura da fibra óptica</vt:lpstr>
      <vt:lpstr>Emendas ópticas</vt:lpstr>
      <vt:lpstr>Emenda mecânica</vt:lpstr>
      <vt:lpstr>Elementos de uma rede óptica</vt:lpstr>
      <vt:lpstr>Fibra óptica</vt:lpstr>
      <vt:lpstr>Comprimento de onda</vt:lpstr>
      <vt:lpstr>Divisores ópticos Balanceados</vt:lpstr>
      <vt:lpstr>Divisores ópticos desbalanceados</vt:lpstr>
      <vt:lpstr>Vamos praticar...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Rennan Silva</dc:creator>
  <cp:lastModifiedBy>Rennan Silva</cp:lastModifiedBy>
  <cp:revision>11</cp:revision>
  <dcterms:created xsi:type="dcterms:W3CDTF">2024-01-23T02:12:13Z</dcterms:created>
  <dcterms:modified xsi:type="dcterms:W3CDTF">2024-01-23T04:17:38Z</dcterms:modified>
</cp:coreProperties>
</file>