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4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6" r:id="rId39"/>
    <p:sldId id="330" r:id="rId40"/>
    <p:sldId id="297" r:id="rId41"/>
    <p:sldId id="318" r:id="rId42"/>
    <p:sldId id="319" r:id="rId43"/>
    <p:sldId id="323" r:id="rId44"/>
    <p:sldId id="324" r:id="rId45"/>
    <p:sldId id="328" r:id="rId46"/>
    <p:sldId id="329" r:id="rId47"/>
  </p:sldIdLst>
  <p:sldSz cx="12192000" cy="6858000"/>
  <p:notesSz cx="6858000" cy="9144000"/>
  <p:embeddedFontLst>
    <p:embeddedFont>
      <p:font typeface="Bookman Old Style" panose="02050604050505020204" pitchFamily="18" charset="0"/>
      <p:regular r:id="rId49"/>
      <p:bold r:id="rId50"/>
      <p:italic r:id="rId51"/>
      <p:boldItalic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Garamond" panose="02020404030301010803" pitchFamily="18" charset="0"/>
      <p:regular r:id="rId57"/>
      <p:bold r:id="rId58"/>
      <p:italic r:id="rId59"/>
    </p:embeddedFont>
    <p:embeddedFont>
      <p:font typeface="Libre Franklin" pitchFamily="2" charset="0"/>
      <p:regular r:id="rId60"/>
      <p:bold r:id="rId61"/>
      <p:italic r:id="rId62"/>
      <p:boldItalic r:id="rId63"/>
    </p:embeddedFont>
    <p:embeddedFont>
      <p:font typeface="Tahoma" panose="020B0604030504040204" pitchFamily="34" charset="0"/>
      <p:regular r:id="rId64"/>
      <p:bold r:id="rId65"/>
    </p:embeddedFont>
    <p:embeddedFont>
      <p:font typeface="Trebuchet MS" panose="020B0603020202020204" pitchFamily="34" charset="0"/>
      <p:regular r:id="rId66"/>
      <p:bold r:id="rId67"/>
      <p:italic r:id="rId68"/>
      <p:boldItalic r:id="rId69"/>
    </p:embeddedFont>
    <p:embeddedFont>
      <p:font typeface="Verdana" panose="020B0604030504040204" pitchFamily="3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5C84B9-4CEB-4F50-967D-F8F3B9953CFB}">
  <a:tblStyle styleId="{A45C84B9-4CEB-4F50-967D-F8F3B9953C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5.fntdata"/><Relationship Id="rId68" Type="http://schemas.openxmlformats.org/officeDocument/2006/relationships/font" Target="fonts/font2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font" Target="fonts/font21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72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font" Target="fonts/font22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73" Type="http://schemas.openxmlformats.org/officeDocument/2006/relationships/font" Target="fonts/font25.fntdata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2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a paxiuba" userId="1509cc40cb4d02e9" providerId="LiveId" clId="{84788BF0-4815-4DA5-A9AC-EE1A8FC2EA23}"/>
    <pc:docChg chg="delSld modSld">
      <pc:chgData name="carla paxiuba" userId="1509cc40cb4d02e9" providerId="LiveId" clId="{84788BF0-4815-4DA5-A9AC-EE1A8FC2EA23}" dt="2024-01-15T16:56:43.909" v="2" actId="6549"/>
      <pc:docMkLst>
        <pc:docMk/>
      </pc:docMkLst>
      <pc:sldChg chg="del">
        <pc:chgData name="carla paxiuba" userId="1509cc40cb4d02e9" providerId="LiveId" clId="{84788BF0-4815-4DA5-A9AC-EE1A8FC2EA23}" dt="2024-01-15T16:54:58.275" v="0" actId="47"/>
        <pc:sldMkLst>
          <pc:docMk/>
          <pc:sldMk cId="0" sldId="259"/>
        </pc:sldMkLst>
      </pc:sldChg>
      <pc:sldChg chg="modSp mod">
        <pc:chgData name="carla paxiuba" userId="1509cc40cb4d02e9" providerId="LiveId" clId="{84788BF0-4815-4DA5-A9AC-EE1A8FC2EA23}" dt="2024-01-15T16:55:08.318" v="1" actId="1076"/>
        <pc:sldMkLst>
          <pc:docMk/>
          <pc:sldMk cId="0" sldId="261"/>
        </pc:sldMkLst>
        <pc:spChg chg="mod">
          <ac:chgData name="carla paxiuba" userId="1509cc40cb4d02e9" providerId="LiveId" clId="{84788BF0-4815-4DA5-A9AC-EE1A8FC2EA23}" dt="2024-01-15T16:55:08.318" v="1" actId="1076"/>
          <ac:spMkLst>
            <pc:docMk/>
            <pc:sldMk cId="0" sldId="261"/>
            <ac:spMk id="104" creationId="{00000000-0000-0000-0000-000000000000}"/>
          </ac:spMkLst>
        </pc:spChg>
      </pc:sldChg>
      <pc:sldChg chg="modSp mod">
        <pc:chgData name="carla paxiuba" userId="1509cc40cb4d02e9" providerId="LiveId" clId="{84788BF0-4815-4DA5-A9AC-EE1A8FC2EA23}" dt="2024-01-15T16:56:43.909" v="2" actId="6549"/>
        <pc:sldMkLst>
          <pc:docMk/>
          <pc:sldMk cId="0" sldId="329"/>
        </pc:sldMkLst>
        <pc:spChg chg="mod">
          <ac:chgData name="carla paxiuba" userId="1509cc40cb4d02e9" providerId="LiveId" clId="{84788BF0-4815-4DA5-A9AC-EE1A8FC2EA23}" dt="2024-01-15T16:56:43.909" v="2" actId="6549"/>
          <ac:spMkLst>
            <pc:docMk/>
            <pc:sldMk cId="0" sldId="329"/>
            <ac:spMk id="676" creationId="{00000000-0000-0000-0000-000000000000}"/>
          </ac:spMkLst>
        </pc:spChg>
      </pc:sldChg>
      <pc:sldMasterChg chg="delSldLayout">
        <pc:chgData name="carla paxiuba" userId="1509cc40cb4d02e9" providerId="LiveId" clId="{84788BF0-4815-4DA5-A9AC-EE1A8FC2EA23}" dt="2024-01-15T16:54:58.275" v="0" actId="47"/>
        <pc:sldMasterMkLst>
          <pc:docMk/>
          <pc:sldMasterMk cId="0" sldId="2147483656"/>
        </pc:sldMasterMkLst>
        <pc:sldLayoutChg chg="del">
          <pc:chgData name="carla paxiuba" userId="1509cc40cb4d02e9" providerId="LiveId" clId="{84788BF0-4815-4DA5-A9AC-EE1A8FC2EA23}" dt="2024-01-15T16:54:58.275" v="0" actId="47"/>
          <pc:sldLayoutMkLst>
            <pc:docMk/>
            <pc:sldMasterMk cId="0" sldId="2147483656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1" name="Google Shape;24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exemplos que podem ser comentados para compreensão deste slide: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O resultado de um projeto de desenvolvimento econômico pode ser inicialmente definido como: “Melhorar a qualidade de vida de uma comunidade”. A medida que que o projeto é executado este objetivo pode ser detalhado para: “Prover acesso a comida, higiene e água”.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9" name="Google Shape;24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exemplos que podem ser comentados para compreensão deste slide: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O resultado de um projeto de desenvolvimento econômico pode ser inicialmente definido como: “Melhorar a qualidade de vida de uma comunidade”. A medida que que o projeto é executado este objetivo pode ser detalhado para: “Prover acesso a comida, higiene e água”.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0" name="Google Shape;28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exemplos que podem ser comentados para compreensão deste slide: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O resultado de um projeto de desenvolvimento econômico pode ser inicialmente definido como: “Melhorar a qualidade de vida de uma comunidade”. A medida que que o projeto é executado este objetivo pode ser detalhado para: “Prover acesso a comida, higiene e água”.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7" name="Google Shape;28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exemplos que podem ser comentados para compreensão deste slide: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O resultado de um projeto de desenvolvimento econômico pode ser inicialmente definido como: “Melhorar a qualidade de vida de uma comunidade”. A medida que que o projeto é executado este objetivo pode ser detalhado para: “Prover acesso a comida, higiene e água”.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9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16987" y="244951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</p:sp>
      <p:sp>
        <p:nvSpPr>
          <p:cNvPr id="23" name="Google Shape;23;p2"/>
          <p:cNvSpPr/>
          <p:nvPr/>
        </p:nvSpPr>
        <p:spPr>
          <a:xfrm rot="10800000">
            <a:off x="120043" y="9090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omente título">
  <p:cSld name="5_Somente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5839885" y="6488114"/>
            <a:ext cx="6352116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8F8F8"/>
                </a:solidFill>
                <a:latin typeface="Trebuchet MS"/>
                <a:ea typeface="Trebuchet MS"/>
                <a:cs typeface="Trebuchet MS"/>
                <a:sym typeface="Trebuchet MS"/>
              </a:rPr>
              <a:t>GERENCIAMENTO DE PROJETOS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  <a:defRPr sz="72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7" name="Google Shape;47;p7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5" name="Google Shape;15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hyperlink" Target="http://www.pm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ctrTitle"/>
          </p:nvPr>
        </p:nvSpPr>
        <p:spPr>
          <a:xfrm>
            <a:off x="1084758" y="595625"/>
            <a:ext cx="9459776" cy="227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lang="pt-BR" sz="4000" dirty="0"/>
            </a:br>
            <a:r>
              <a:rPr lang="pt-BR" sz="4000" dirty="0"/>
              <a:t> </a:t>
            </a:r>
            <a:r>
              <a:rPr lang="pt-BR" sz="4400" b="1" dirty="0"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GESTÃO DE PROJETOS</a:t>
            </a:r>
            <a:endParaRPr sz="4400" b="1" dirty="0">
              <a:latin typeface="Garamond" panose="02020404030301010803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2344812" y="3429000"/>
            <a:ext cx="750237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Garamond" panose="02020404030301010803" pitchFamily="18" charset="0"/>
                <a:ea typeface="Bookman Old Style"/>
                <a:cs typeface="Bookman Old Style"/>
                <a:sym typeface="Bookman Old Style"/>
              </a:rPr>
              <a:t>Uma Introdução a Gerência de Projetos</a:t>
            </a:r>
            <a:endParaRPr sz="2800" b="1" dirty="0">
              <a:solidFill>
                <a:schemeClr val="dk1"/>
              </a:solidFill>
              <a:latin typeface="Garamond" panose="02020404030301010803" pitchFamily="18" charset="0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Garamond" panose="02020404030301010803" pitchFamily="18" charset="0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Garamond" panose="02020404030301010803" pitchFamily="18" charset="0"/>
                <a:ea typeface="Libre Franklin"/>
                <a:cs typeface="Libre Franklin"/>
                <a:sym typeface="Libre Franklin"/>
              </a:rPr>
              <a:t> Carla Marina C. </a:t>
            </a:r>
            <a:r>
              <a:rPr lang="pt-BR" sz="2800" b="1" dirty="0" err="1">
                <a:solidFill>
                  <a:schemeClr val="dk1"/>
                </a:solidFill>
                <a:latin typeface="Garamond" panose="02020404030301010803" pitchFamily="18" charset="0"/>
                <a:ea typeface="Libre Franklin"/>
                <a:cs typeface="Libre Franklin"/>
                <a:sym typeface="Libre Franklin"/>
              </a:rPr>
              <a:t>Paxiúba</a:t>
            </a:r>
            <a:endParaRPr sz="2800" b="1" dirty="0">
              <a:solidFill>
                <a:schemeClr val="dk1"/>
              </a:solidFill>
              <a:latin typeface="Garamond" panose="02020404030301010803" pitchFamily="18" charset="0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043817" y="822257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Elaboração Progressiva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1043817" y="1887140"/>
            <a:ext cx="1085222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Elaboração</a:t>
            </a:r>
            <a:endParaRPr dirty="0">
              <a:latin typeface="Garamond" panose="02020404030301010803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– A definição do projeto é bastante abrangente no início do projeto e vai sendo detalhada à medida que o projeto vai sendo executado</a:t>
            </a:r>
            <a:endParaRPr dirty="0">
              <a:latin typeface="Garamond" panose="02020404030301010803" pitchFamily="18" charset="0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Progressiva</a:t>
            </a:r>
            <a:endParaRPr dirty="0">
              <a:latin typeface="Garamond" panose="02020404030301010803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– Executado através de passos, incrementos iterativos</a:t>
            </a:r>
            <a:endParaRPr sz="2800" dirty="0">
              <a:solidFill>
                <a:schemeClr val="dk1"/>
              </a:solidFill>
              <a:latin typeface="Garamond" panose="02020404030301010803" pitchFamily="18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1043817" y="4929809"/>
            <a:ext cx="10690096" cy="1211952"/>
          </a:xfrm>
          <a:prstGeom prst="roundRect">
            <a:avLst>
              <a:gd name="adj" fmla="val 16667"/>
            </a:avLst>
          </a:prstGeom>
          <a:solidFill>
            <a:srgbClr val="F9C6B1"/>
          </a:solidFill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A elaboração progressiva não deve ser confundida com aumento do escopo</a:t>
            </a:r>
            <a:endParaRPr sz="3200" b="1" dirty="0">
              <a:solidFill>
                <a:schemeClr val="dk1"/>
              </a:solidFill>
              <a:latin typeface="Garamond" panose="02020404030301010803" pitchFamily="18" charset="0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1176338" y="822257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Quando um projeto finaliza ?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043817" y="1887140"/>
            <a:ext cx="1085222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pt-BR" sz="36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Quando os objetivos do projeto tiverem sido atingidos</a:t>
            </a:r>
            <a:endParaRPr dirty="0">
              <a:latin typeface="Garamond" panose="02020404030301010803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pt-BR" sz="36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Quando se tornar claro que os objetivos do projeto não serão ou não poderão ser atingidos</a:t>
            </a:r>
            <a:endParaRPr dirty="0">
              <a:latin typeface="Garamond" panose="02020404030301010803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pt-BR" sz="36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Quando não existir mais a necessidade do projeto</a:t>
            </a:r>
            <a:endParaRPr sz="3600" dirty="0">
              <a:solidFill>
                <a:schemeClr val="dk1"/>
              </a:solidFill>
              <a:latin typeface="Garamond" panose="02020404030301010803" pitchFamily="18" charset="0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1485899" y="342106"/>
            <a:ext cx="10348291" cy="52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ahoma"/>
              <a:buNone/>
            </a:pPr>
            <a:r>
              <a:rPr lang="pt-BR" sz="6000" dirty="0">
                <a:latin typeface="Garamond" panose="02020404030301010803" pitchFamily="18" charset="0"/>
                <a:ea typeface="Tahoma"/>
                <a:cs typeface="Tahoma"/>
                <a:sym typeface="Tahoma"/>
              </a:rPr>
              <a:t>SUCESSO X FRACASSO</a:t>
            </a:r>
            <a:endParaRPr dirty="0">
              <a:latin typeface="Garamond" panose="02020404030301010803" pitchFamily="18" charset="0"/>
            </a:endParaRPr>
          </a:p>
          <a:p>
            <a:pPr marL="384048" lvl="0" indent="-38404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CC33"/>
              </a:buClr>
              <a:buSzPts val="6000"/>
              <a:buFont typeface="Tahoma"/>
              <a:buNone/>
            </a:pPr>
            <a:r>
              <a:rPr lang="pt-BR" sz="6000" dirty="0">
                <a:solidFill>
                  <a:srgbClr val="33CC33"/>
                </a:solidFill>
                <a:latin typeface="Garamond" panose="02020404030301010803" pitchFamily="18" charset="0"/>
                <a:ea typeface="Tahoma"/>
                <a:cs typeface="Tahoma"/>
                <a:sym typeface="Tahoma"/>
              </a:rPr>
              <a:t>O  que realmente Importa ?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48" name="Google Shape;148;p22" descr="O sucesso ou fracasso profissional | Tiko San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758190"/>
            <a:ext cx="5944593" cy="396489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1163085" y="61954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Sucesso de um projeto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1043817" y="1887140"/>
            <a:ext cx="10852227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Projeto foi realizado contemplando:</a:t>
            </a:r>
            <a:endParaRPr dirty="0">
              <a:latin typeface="Garamond" panose="02020404030301010803" pitchFamily="18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– O tempo estimado.</a:t>
            </a:r>
            <a:endParaRPr dirty="0">
              <a:latin typeface="Garamond" panose="02020404030301010803" pitchFamily="18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– O custo previsto.</a:t>
            </a:r>
            <a:endParaRPr dirty="0">
              <a:latin typeface="Garamond" panose="02020404030301010803" pitchFamily="18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– Um bom nível de aceitação do cliente.</a:t>
            </a:r>
            <a:endParaRPr dirty="0">
              <a:latin typeface="Garamond" panose="02020404030301010803" pitchFamily="18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– O projeto e cliente como referência.</a:t>
            </a:r>
            <a:endParaRPr dirty="0">
              <a:latin typeface="Garamond" panose="02020404030301010803" pitchFamily="18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– Atendimento de forma controlada às mudanças de escopo.</a:t>
            </a:r>
            <a:endParaRPr dirty="0">
              <a:latin typeface="Garamond" panose="02020404030301010803" pitchFamily="18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– As regras, políticas e procedimentos da organização, sem causar distúrbios.</a:t>
            </a:r>
            <a:endParaRPr dirty="0">
              <a:latin typeface="Garamond" panose="02020404030301010803" pitchFamily="18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– Aspectos culturais.</a:t>
            </a:r>
            <a:endParaRPr sz="2800" b="0" i="0" u="none" strike="noStrike" cap="none" dirty="0">
              <a:solidFill>
                <a:schemeClr val="dk1"/>
              </a:solidFill>
              <a:latin typeface="Garamond" panose="02020404030301010803" pitchFamily="18" charset="0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952221" y="5462029"/>
            <a:ext cx="11239779" cy="113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ahoma"/>
              <a:buNone/>
            </a:pPr>
            <a:r>
              <a:rPr lang="pt-BR" sz="6000" dirty="0">
                <a:latin typeface="Garamond" panose="02020404030301010803" pitchFamily="18" charset="0"/>
                <a:ea typeface="Tahoma"/>
                <a:cs typeface="Tahoma"/>
                <a:sym typeface="Tahoma"/>
              </a:rPr>
              <a:t>Por que Gestão de Projetos em TI ?</a:t>
            </a:r>
            <a:endParaRPr sz="6000" dirty="0">
              <a:solidFill>
                <a:srgbClr val="33CC33"/>
              </a:solidFill>
              <a:latin typeface="Garamond" panose="02020404030301010803" pitchFamily="18" charset="0"/>
              <a:ea typeface="Tahoma"/>
              <a:cs typeface="Tahoma"/>
              <a:sym typeface="Tahoma"/>
            </a:endParaRPr>
          </a:p>
        </p:txBody>
      </p:sp>
      <p:pic>
        <p:nvPicPr>
          <p:cNvPr id="160" name="Google Shape;160;p24" descr="Como a Governança de TI Pode Melhorar a Sua Gestão de Proje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1913" y="467668"/>
            <a:ext cx="5820087" cy="436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1176187" y="5517505"/>
            <a:ext cx="11015813" cy="4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pt-BR" sz="3600" b="0" i="0" u="none" strike="noStrike" dirty="0">
                <a:latin typeface="Garamond" panose="02020404030301010803" pitchFamily="18" charset="0"/>
                <a:ea typeface="Arial"/>
                <a:cs typeface="Arial"/>
                <a:sym typeface="Arial"/>
              </a:rPr>
              <a:t>Difícil encontrar um produto que não tenha software e/ou hardware</a:t>
            </a:r>
            <a:endParaRPr sz="3600" dirty="0">
              <a:solidFill>
                <a:srgbClr val="33CC33"/>
              </a:solidFill>
              <a:latin typeface="Garamond" panose="02020404030301010803" pitchFamily="18" charset="0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1163085" y="61954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TI EM TODA PARTE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67" name="Google Shape;167;p25" descr="O que é Computação Ubíqua? - Canalte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6372" y="1585448"/>
            <a:ext cx="4873756" cy="338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Caruaru T.I.: Computação Ubíqu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8477" y="1261630"/>
            <a:ext cx="3115065" cy="403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1163085" y="61954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Rápida Evolução dos Produtos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3352" y="1217351"/>
            <a:ext cx="8925295" cy="56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1163085" y="61954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Competitividade Global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8977" y="1788878"/>
            <a:ext cx="8635698" cy="4449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1163085" y="619542"/>
            <a:ext cx="10709125" cy="10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Exigência de Qualidade de Produtos e Serviços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0071" y="1817869"/>
            <a:ext cx="8090207" cy="456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1163085" y="619542"/>
            <a:ext cx="10709125" cy="10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Eficiência Corporativa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4262" y="1544428"/>
            <a:ext cx="8526770" cy="4694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b="1" dirty="0">
                <a:latin typeface="Garamond" panose="02020404030301010803" pitchFamily="18" charset="0"/>
              </a:rPr>
              <a:t>Objetivo do curso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pt-BR" sz="3200" dirty="0">
                <a:latin typeface="Garamond" panose="02020404030301010803" pitchFamily="18" charset="0"/>
                <a:ea typeface="Tahoma"/>
                <a:cs typeface="Tahoma"/>
                <a:sym typeface="Tahoma"/>
              </a:rPr>
              <a:t>Capacitação na aplicação dos conceitos básicos para gerenciamento de projetos, apresentando metodologia, utilizando técnicas, métricas e ferramentas adequadas.</a:t>
            </a:r>
            <a:endParaRPr dirty="0">
              <a:latin typeface="Garamond" panose="02020404030301010803" pitchFamily="18" charset="0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1163085" y="619542"/>
            <a:ext cx="10709125" cy="10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Foco no Consumidor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109" y="1663908"/>
            <a:ext cx="8617076" cy="4449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1083572" y="2906817"/>
            <a:ext cx="10709125" cy="10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pt-BR" sz="6000" dirty="0">
                <a:latin typeface="Garamond" panose="02020404030301010803" pitchFamily="18" charset="0"/>
              </a:rPr>
              <a:t>Em qual Contexto a Gestão de Projetos se Insere ?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1163083" y="364709"/>
            <a:ext cx="10709125" cy="10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Contexto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8591" y="1141725"/>
            <a:ext cx="8118111" cy="557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63083" y="364709"/>
            <a:ext cx="10709125" cy="10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Como parte da Engenharia de Software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017" y="1279784"/>
            <a:ext cx="8713256" cy="4971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1083572" y="2906817"/>
            <a:ext cx="10709125" cy="10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pt-BR" sz="6000" dirty="0">
                <a:latin typeface="Garamond" panose="02020404030301010803" pitchFamily="18" charset="0"/>
              </a:rPr>
              <a:t>Como é criado um Projeto ?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1176338" y="343956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O Ambiente Organizacional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1185058" y="1608225"/>
            <a:ext cx="10852227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 sz="28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As organizações são movidas por processos para atingir seus objetivos</a:t>
            </a:r>
            <a:endParaRPr dirty="0">
              <a:latin typeface="Garamond" panose="02020404030301010803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dirty="0">
              <a:solidFill>
                <a:schemeClr val="dk1"/>
              </a:solidFill>
              <a:latin typeface="Garamond" panose="02020404030301010803" pitchFamily="18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• Tudo começa com o processo estratégico, envolvendo:</a:t>
            </a:r>
            <a:endParaRPr dirty="0">
              <a:latin typeface="Garamond" panose="02020404030301010803" pitchFamily="18" charset="0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– Análise do ambiente de mercado</a:t>
            </a:r>
            <a:endParaRPr dirty="0">
              <a:latin typeface="Garamond" panose="02020404030301010803" pitchFamily="18" charset="0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– Formulação da estratégia (vetor estratégico)</a:t>
            </a:r>
            <a:endParaRPr dirty="0">
              <a:latin typeface="Garamond" panose="02020404030301010803" pitchFamily="18" charset="0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– Teste e homologação da estratégia</a:t>
            </a:r>
            <a:endParaRPr dirty="0">
              <a:latin typeface="Garamond" panose="02020404030301010803" pitchFamily="18" charset="0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– Implementação e suporte da estratégia</a:t>
            </a:r>
            <a:endParaRPr dirty="0">
              <a:latin typeface="Garamond" panose="02020404030301010803" pitchFamily="18" charset="0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Garamond" panose="02020404030301010803" pitchFamily="18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• O planejamento estratégico é resultado deste processo que, a partir de objetivos estratégicos, aponta demandas por vários projetos</a:t>
            </a:r>
            <a:endParaRPr sz="2800" dirty="0">
              <a:solidFill>
                <a:schemeClr val="dk1"/>
              </a:solidFill>
              <a:latin typeface="Garamond" panose="02020404030301010803" pitchFamily="18" charset="0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176338" y="384989"/>
            <a:ext cx="1101566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Projetos Alinhados ao Planejamento Estratégico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1043817" y="1887140"/>
            <a:ext cx="10852227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 sz="32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Projetos são um meio de organizar atividades que não podem ser abordadas dentro dos limites operacionais normais da organização.</a:t>
            </a:r>
            <a:endParaRPr dirty="0">
              <a:latin typeface="Garamond" panose="02020404030301010803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dirty="0">
              <a:solidFill>
                <a:schemeClr val="dk1"/>
              </a:solidFill>
              <a:latin typeface="Garamond" panose="02020404030301010803" pitchFamily="18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• Os projetos são frequentemente utilizados como meio de atingir o plano estratégico de uma organização.</a:t>
            </a:r>
            <a:endParaRPr dirty="0">
              <a:latin typeface="Garamond" panose="02020404030301010803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dirty="0">
              <a:solidFill>
                <a:schemeClr val="dk1"/>
              </a:solidFill>
              <a:latin typeface="Garamond" panose="02020404030301010803" pitchFamily="18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• A equipe pode ser formada por funcionários da organização ou um prestador de serviços contratado.</a:t>
            </a:r>
            <a:endParaRPr sz="3200" dirty="0">
              <a:solidFill>
                <a:schemeClr val="dk1"/>
              </a:solidFill>
              <a:latin typeface="Garamond" panose="02020404030301010803" pitchFamily="18" charset="0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1083572" y="2906817"/>
            <a:ext cx="10709125" cy="10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pt-BR" sz="6000" dirty="0">
                <a:latin typeface="Garamond" panose="02020404030301010803" pitchFamily="18" charset="0"/>
              </a:rPr>
              <a:t>Projeto X Operações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/>
          <p:nvPr/>
        </p:nvSpPr>
        <p:spPr>
          <a:xfrm rot="-9925123">
            <a:off x="3200401" y="2001838"/>
            <a:ext cx="5483225" cy="4856162"/>
          </a:xfrm>
          <a:custGeom>
            <a:avLst/>
            <a:gdLst/>
            <a:ahLst/>
            <a:cxnLst/>
            <a:rect l="l" t="t" r="r" b="b"/>
            <a:pathLst>
              <a:path w="2497" h="2847" extrusionOk="0">
                <a:moveTo>
                  <a:pt x="0" y="1270"/>
                </a:moveTo>
                <a:lnTo>
                  <a:pt x="1312" y="2847"/>
                </a:lnTo>
                <a:lnTo>
                  <a:pt x="2497" y="1659"/>
                </a:lnTo>
                <a:lnTo>
                  <a:pt x="1917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4CDB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1351648" y="685800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  Operações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45" name="Google Shape;245;p38"/>
          <p:cNvSpPr/>
          <p:nvPr/>
        </p:nvSpPr>
        <p:spPr>
          <a:xfrm>
            <a:off x="2286000" y="2971800"/>
            <a:ext cx="7772400" cy="2438400"/>
          </a:xfrm>
          <a:prstGeom prst="rect">
            <a:avLst/>
          </a:prstGeom>
          <a:solidFill>
            <a:srgbClr val="99CC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99190" dir="7788334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São um conjunto de ações cujo resultado, em um dado período, contribui para o atendimento de uma necessidade administrativa ou operacional da organização</a:t>
            </a:r>
            <a:endParaRPr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988770" y="609600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  Operações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84048" lvl="0" indent="-3840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pt-BR" sz="2800" dirty="0">
                <a:latin typeface="Garamond" panose="02020404030301010803" pitchFamily="18" charset="0"/>
              </a:rPr>
              <a:t> Caracteriza-se por:</a:t>
            </a:r>
            <a:endParaRPr sz="2800" dirty="0">
              <a:latin typeface="Garamond" panose="02020404030301010803" pitchFamily="18" charset="0"/>
            </a:endParaRPr>
          </a:p>
          <a:p>
            <a:pPr marL="914400" lvl="1" indent="-38404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pt-BR" sz="2800" i="0" dirty="0">
                <a:latin typeface="Garamond" panose="02020404030301010803" pitchFamily="18" charset="0"/>
              </a:rPr>
              <a:t>Ter objetivo que pode ser medido qualitativa e financeiramente</a:t>
            </a:r>
            <a:endParaRPr sz="2800" i="0" dirty="0">
              <a:latin typeface="Garamond" panose="02020404030301010803" pitchFamily="18" charset="0"/>
            </a:endParaRPr>
          </a:p>
          <a:p>
            <a:pPr marL="914400" lvl="1" indent="-38404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pt-BR" sz="2800" i="0" dirty="0">
                <a:latin typeface="Garamond" panose="02020404030301010803" pitchFamily="18" charset="0"/>
              </a:rPr>
              <a:t>Atividade contínua (não ser limitada no tempo)</a:t>
            </a:r>
            <a:endParaRPr sz="2800" i="0" dirty="0">
              <a:latin typeface="Garamond" panose="02020404030301010803" pitchFamily="18" charset="0"/>
            </a:endParaRPr>
          </a:p>
          <a:p>
            <a:pPr marL="914400" lvl="1" indent="-38404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pt-BR" sz="2800" i="0" dirty="0">
                <a:latin typeface="Garamond" panose="02020404030301010803" pitchFamily="18" charset="0"/>
              </a:rPr>
              <a:t>Por dar condições para o funcionamento normal de uma organização</a:t>
            </a:r>
            <a:endParaRPr sz="2800" i="0" dirty="0">
              <a:latin typeface="Garamond" panose="02020404030301010803" pitchFamily="18" charset="0"/>
            </a:endParaRPr>
          </a:p>
          <a:p>
            <a:pPr marL="384048" lvl="0" indent="-38404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pt-BR" sz="2800" dirty="0">
                <a:latin typeface="Garamond" panose="02020404030301010803" pitchFamily="18" charset="0"/>
              </a:rPr>
              <a:t>Exemplos</a:t>
            </a:r>
            <a:endParaRPr sz="2800" dirty="0">
              <a:latin typeface="Garamond" panose="02020404030301010803" pitchFamily="18" charset="0"/>
            </a:endParaRPr>
          </a:p>
          <a:p>
            <a:pPr marL="914400" lvl="1" indent="-38404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pt-BR" sz="2800" i="0" dirty="0">
                <a:latin typeface="Garamond" panose="02020404030301010803" pitchFamily="18" charset="0"/>
              </a:rPr>
              <a:t>Administração de recursos humanos</a:t>
            </a:r>
            <a:endParaRPr sz="2800" i="0" dirty="0">
              <a:latin typeface="Garamond" panose="02020404030301010803" pitchFamily="18" charset="0"/>
            </a:endParaRPr>
          </a:p>
          <a:p>
            <a:pPr marL="914400" lvl="1" indent="-38404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pt-BR" sz="2800" i="0" dirty="0">
                <a:latin typeface="Garamond" panose="02020404030301010803" pitchFamily="18" charset="0"/>
              </a:rPr>
              <a:t>Compras, contabilidade, contratos</a:t>
            </a:r>
            <a:endParaRPr sz="2800" i="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1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3" name="Google Shape;83;p12" descr="Uma imagem contendo mamífero, animal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5967" y="800100"/>
            <a:ext cx="5100066" cy="525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/>
          <p:nvPr/>
        </p:nvSpPr>
        <p:spPr>
          <a:xfrm rot="-9754003">
            <a:off x="3514725" y="3886201"/>
            <a:ext cx="5411788" cy="3349625"/>
          </a:xfrm>
          <a:custGeom>
            <a:avLst/>
            <a:gdLst/>
            <a:ahLst/>
            <a:cxnLst/>
            <a:rect l="l" t="t" r="r" b="b"/>
            <a:pathLst>
              <a:path w="2497" h="2847" extrusionOk="0">
                <a:moveTo>
                  <a:pt x="0" y="1270"/>
                </a:moveTo>
                <a:lnTo>
                  <a:pt x="1312" y="2847"/>
                </a:lnTo>
                <a:lnTo>
                  <a:pt x="2497" y="1659"/>
                </a:lnTo>
                <a:lnTo>
                  <a:pt x="1917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4CDB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2395539" y="862013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Projetos x Operações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1730326" y="1905000"/>
            <a:ext cx="8817025" cy="292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pt-BR" sz="2800" dirty="0">
                <a:latin typeface="Garamond" panose="02020404030301010803" pitchFamily="18" charset="0"/>
              </a:rPr>
              <a:t>São semelhantes, pois são:</a:t>
            </a:r>
            <a:endParaRPr dirty="0">
              <a:latin typeface="Garamond" panose="02020404030301010803" pitchFamily="18" charset="0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pt-BR" sz="2400" i="0" dirty="0">
                <a:latin typeface="Garamond" panose="02020404030301010803" pitchFamily="18" charset="0"/>
              </a:rPr>
              <a:t>Executados por pessoas.</a:t>
            </a:r>
            <a:endParaRPr i="0" dirty="0">
              <a:latin typeface="Garamond" panose="02020404030301010803" pitchFamily="18" charset="0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pt-BR" sz="2400" i="0" dirty="0">
                <a:latin typeface="Garamond" panose="02020404030301010803" pitchFamily="18" charset="0"/>
              </a:rPr>
              <a:t>Restritos a recursos limitados.</a:t>
            </a:r>
            <a:endParaRPr i="0" dirty="0">
              <a:latin typeface="Garamond" panose="02020404030301010803" pitchFamily="18" charset="0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pt-BR" sz="2400" i="0" dirty="0">
                <a:latin typeface="Garamond" panose="02020404030301010803" pitchFamily="18" charset="0"/>
              </a:rPr>
              <a:t>Planejados, executados e controlados.</a:t>
            </a:r>
            <a:endParaRPr i="0" dirty="0">
              <a:latin typeface="Garamond" panose="02020404030301010803" pitchFamily="18" charset="0"/>
            </a:endParaRPr>
          </a:p>
        </p:txBody>
      </p:sp>
      <p:grpSp>
        <p:nvGrpSpPr>
          <p:cNvPr id="260" name="Google Shape;260;p40"/>
          <p:cNvGrpSpPr/>
          <p:nvPr/>
        </p:nvGrpSpPr>
        <p:grpSpPr>
          <a:xfrm>
            <a:off x="2819400" y="4419600"/>
            <a:ext cx="6934200" cy="1905000"/>
            <a:chOff x="816" y="2304"/>
            <a:chExt cx="4368" cy="1200"/>
          </a:xfrm>
        </p:grpSpPr>
        <p:sp>
          <p:nvSpPr>
            <p:cNvPr id="261" name="Google Shape;261;p40"/>
            <p:cNvSpPr/>
            <p:nvPr/>
          </p:nvSpPr>
          <p:spPr>
            <a:xfrm>
              <a:off x="816" y="2304"/>
              <a:ext cx="1968" cy="1200"/>
            </a:xfrm>
            <a:prstGeom prst="rect">
              <a:avLst/>
            </a:prstGeom>
            <a:solidFill>
              <a:srgbClr val="99CC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342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fol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Operações</a:t>
              </a:r>
              <a:endParaRPr/>
            </a:p>
            <a:p>
              <a:pPr marL="342900" marR="0" lvl="0" indent="-342900" algn="ct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pt-BR" sz="28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atividades repetitivas e  contínuas</a:t>
              </a: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3216" y="2304"/>
              <a:ext cx="1968" cy="1200"/>
            </a:xfrm>
            <a:prstGeom prst="rect">
              <a:avLst/>
            </a:prstGeom>
            <a:solidFill>
              <a:srgbClr val="99CC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342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fol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Projetos</a:t>
              </a:r>
              <a:endParaRPr/>
            </a:p>
            <a:p>
              <a:pPr marL="342900" marR="0" lvl="0" indent="-342900" algn="ct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pt-BR" sz="28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atividades temporárias e únicas</a:t>
              </a:r>
              <a:endParaRPr/>
            </a:p>
          </p:txBody>
        </p:sp>
        <p:sp>
          <p:nvSpPr>
            <p:cNvPr id="263" name="Google Shape;263;p40"/>
            <p:cNvSpPr txBox="1"/>
            <p:nvPr/>
          </p:nvSpPr>
          <p:spPr>
            <a:xfrm>
              <a:off x="2869" y="2761"/>
              <a:ext cx="23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</a:t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>
            <a:spLocks noGrp="1"/>
          </p:cNvSpPr>
          <p:nvPr>
            <p:ph type="title"/>
          </p:nvPr>
        </p:nvSpPr>
        <p:spPr>
          <a:xfrm>
            <a:off x="1083572" y="2906817"/>
            <a:ext cx="10709125" cy="10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pt-BR" sz="6000" dirty="0">
                <a:latin typeface="Garamond" panose="02020404030301010803" pitchFamily="18" charset="0"/>
              </a:rPr>
              <a:t>Por que um Projeto Precisar Ser Gerenciado ?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/>
          <p:nvPr/>
        </p:nvSpPr>
        <p:spPr>
          <a:xfrm rot="-10451140">
            <a:off x="3200401" y="1925638"/>
            <a:ext cx="5483225" cy="4856162"/>
          </a:xfrm>
          <a:custGeom>
            <a:avLst/>
            <a:gdLst/>
            <a:ahLst/>
            <a:cxnLst/>
            <a:rect l="l" t="t" r="r" b="b"/>
            <a:pathLst>
              <a:path w="2497" h="2847" extrusionOk="0">
                <a:moveTo>
                  <a:pt x="0" y="1270"/>
                </a:moveTo>
                <a:lnTo>
                  <a:pt x="1312" y="2847"/>
                </a:lnTo>
                <a:lnTo>
                  <a:pt x="2497" y="1659"/>
                </a:lnTo>
                <a:lnTo>
                  <a:pt x="1917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4CDB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829994" y="342764"/>
            <a:ext cx="10906394" cy="131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Parabéns, você foi escolhido para</a:t>
            </a:r>
            <a:br>
              <a:rPr lang="pt-BR" dirty="0">
                <a:latin typeface="Garamond" panose="02020404030301010803" pitchFamily="18" charset="0"/>
              </a:rPr>
            </a:br>
            <a:r>
              <a:rPr lang="pt-BR" dirty="0">
                <a:latin typeface="Garamond" panose="02020404030301010803" pitchFamily="18" charset="0"/>
              </a:rPr>
              <a:t>gerenciar o Projeto !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2366964" y="4625976"/>
            <a:ext cx="7920037" cy="1317625"/>
          </a:xfrm>
          <a:prstGeom prst="rect">
            <a:avLst/>
          </a:prstGeom>
          <a:solidFill>
            <a:srgbClr val="CCCC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81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678" lvl="0" indent="-342678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O QUE VOCÊ PRECISA SABER ?</a:t>
            </a:r>
            <a:endParaRPr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76" name="Google Shape;276;p42"/>
          <p:cNvSpPr/>
          <p:nvPr/>
        </p:nvSpPr>
        <p:spPr>
          <a:xfrm>
            <a:off x="2439988" y="2667000"/>
            <a:ext cx="7525647" cy="762000"/>
          </a:xfrm>
          <a:prstGeom prst="rect">
            <a:avLst/>
          </a:prstGeom>
          <a:solidFill>
            <a:srgbClr val="99CC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99190" dir="7788334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E AGORA ?</a:t>
            </a:r>
            <a:endParaRPr sz="2000" b="1" dirty="0">
              <a:solidFill>
                <a:schemeClr val="tx1"/>
              </a:solidFill>
              <a:latin typeface="Garamond" panose="02020404030301010803" pitchFamily="18" charset="0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>
            <a:spLocks noGrp="1"/>
          </p:cNvSpPr>
          <p:nvPr>
            <p:ph type="title"/>
          </p:nvPr>
        </p:nvSpPr>
        <p:spPr>
          <a:xfrm>
            <a:off x="964305" y="228600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  Algumas Perguntas Importantes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283" name="Google Shape;28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222" y="1175174"/>
            <a:ext cx="9621500" cy="545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>
            <a:spLocks noGrp="1"/>
          </p:cNvSpPr>
          <p:nvPr>
            <p:ph type="title"/>
          </p:nvPr>
        </p:nvSpPr>
        <p:spPr>
          <a:xfrm>
            <a:off x="964305" y="228600"/>
            <a:ext cx="9468849" cy="10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/>
              <a:t>  </a:t>
            </a:r>
            <a:r>
              <a:rPr lang="pt-BR" dirty="0">
                <a:latin typeface="Garamond" panose="02020404030301010803" pitchFamily="18" charset="0"/>
              </a:rPr>
              <a:t>Assim, um projeto tem a ver com...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305" y="1877518"/>
            <a:ext cx="10942031" cy="3102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/>
          <p:nvPr/>
        </p:nvSpPr>
        <p:spPr>
          <a:xfrm>
            <a:off x="967409" y="2517913"/>
            <a:ext cx="4784034" cy="1485900"/>
          </a:xfrm>
          <a:prstGeom prst="roundRect">
            <a:avLst>
              <a:gd name="adj" fmla="val 16667"/>
            </a:avLst>
          </a:prstGeom>
          <a:solidFill>
            <a:srgbClr val="F9C6B1"/>
          </a:solidFill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6" name="Google Shape;296;p4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Uma das Perguntas mais Importantes ?</a:t>
            </a:r>
            <a:endParaRPr/>
          </a:p>
        </p:txBody>
      </p:sp>
      <p:pic>
        <p:nvPicPr>
          <p:cNvPr id="297" name="Google Shape;297;p45" descr="Uma imagem contendo clip-art&#10;&#10;Descrição gerada com muito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5015" y="2110042"/>
            <a:ext cx="4898346" cy="474795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5"/>
          <p:cNvSpPr txBox="1"/>
          <p:nvPr/>
        </p:nvSpPr>
        <p:spPr>
          <a:xfrm>
            <a:off x="1126435" y="2870752"/>
            <a:ext cx="4520551" cy="93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sz="4400" dirty="0">
                <a:solidFill>
                  <a:schemeClr val="dk2"/>
                </a:solidFill>
                <a:latin typeface="Garamond" panose="02020404030301010803" pitchFamily="18" charset="0"/>
                <a:ea typeface="Libre Franklin"/>
                <a:cs typeface="Libre Franklin"/>
                <a:sym typeface="Libre Franklin"/>
              </a:rPr>
              <a:t>Qual a Expectativa do Cliente do Projeto?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>
            <a:spLocks noGrp="1"/>
          </p:cNvSpPr>
          <p:nvPr>
            <p:ph type="title"/>
          </p:nvPr>
        </p:nvSpPr>
        <p:spPr>
          <a:xfrm>
            <a:off x="898701" y="540260"/>
            <a:ext cx="9763334" cy="92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Conceito de Gerenciamento de Projetos</a:t>
            </a:r>
            <a:endParaRPr dirty="0">
              <a:latin typeface="Garamond" panose="02020404030301010803" pitchFamily="18" charset="0"/>
            </a:endParaRPr>
          </a:p>
        </p:txBody>
      </p:sp>
      <p:grpSp>
        <p:nvGrpSpPr>
          <p:cNvPr id="310" name="Google Shape;310;p47"/>
          <p:cNvGrpSpPr/>
          <p:nvPr/>
        </p:nvGrpSpPr>
        <p:grpSpPr>
          <a:xfrm>
            <a:off x="2052824" y="1773555"/>
            <a:ext cx="8747698" cy="5427925"/>
            <a:chOff x="910" y="1142"/>
            <a:chExt cx="4082" cy="3393"/>
          </a:xfrm>
        </p:grpSpPr>
        <p:sp>
          <p:nvSpPr>
            <p:cNvPr id="311" name="Google Shape;311;p47"/>
            <p:cNvSpPr/>
            <p:nvPr/>
          </p:nvSpPr>
          <p:spPr>
            <a:xfrm rot="-10451140">
              <a:off x="1056" y="1309"/>
              <a:ext cx="3454" cy="3059"/>
            </a:xfrm>
            <a:custGeom>
              <a:avLst/>
              <a:gdLst/>
              <a:ahLst/>
              <a:cxnLst/>
              <a:rect l="l" t="t" r="r" b="b"/>
              <a:pathLst>
                <a:path w="2497" h="2847" extrusionOk="0">
                  <a:moveTo>
                    <a:pt x="0" y="1270"/>
                  </a:moveTo>
                  <a:lnTo>
                    <a:pt x="1312" y="2847"/>
                  </a:lnTo>
                  <a:lnTo>
                    <a:pt x="2497" y="1659"/>
                  </a:lnTo>
                  <a:lnTo>
                    <a:pt x="1917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4CDB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2" name="Google Shape;312;p47"/>
            <p:cNvSpPr/>
            <p:nvPr/>
          </p:nvSpPr>
          <p:spPr>
            <a:xfrm>
              <a:off x="960" y="1609"/>
              <a:ext cx="4032" cy="1392"/>
            </a:xfrm>
            <a:prstGeom prst="rect">
              <a:avLst/>
            </a:prstGeom>
            <a:solidFill>
              <a:srgbClr val="CCCC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600" b="1" i="0" u="none" strike="noStrike" dirty="0">
                  <a:solidFill>
                    <a:schemeClr val="dk1"/>
                  </a:solidFill>
                  <a:latin typeface="Garamond" panose="02020404030301010803" pitchFamily="18" charset="0"/>
                  <a:sym typeface="Arial"/>
                </a:rPr>
                <a:t>Gerenciamento de projetos é a aplicação de conhecimento, habilidades, ferramentas e técnicas</a:t>
              </a:r>
              <a:r>
                <a:rPr lang="pt-BR" sz="3600" b="1" dirty="0">
                  <a:solidFill>
                    <a:schemeClr val="dk1"/>
                  </a:solidFill>
                  <a:latin typeface="Garamond" panose="02020404030301010803" pitchFamily="18" charset="0"/>
                  <a:sym typeface="Arial"/>
                </a:rPr>
                <a:t> </a:t>
              </a:r>
              <a:r>
                <a:rPr lang="pt-BR" sz="3600" b="1" i="0" u="none" strike="noStrike" dirty="0">
                  <a:solidFill>
                    <a:schemeClr val="dk1"/>
                  </a:solidFill>
                  <a:latin typeface="Garamond" panose="02020404030301010803" pitchFamily="18" charset="0"/>
                  <a:sym typeface="Arial"/>
                </a:rPr>
                <a:t>às atividades do projeto a fim de atender aos seus requisitos</a:t>
              </a:r>
              <a:endParaRPr sz="3600" b="1" dirty="0">
                <a:solidFill>
                  <a:schemeClr val="dk1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940904" y="709073"/>
            <a:ext cx="9763334" cy="92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Conceito de Gerenciamento de Projetos</a:t>
            </a:r>
            <a:endParaRPr dirty="0">
              <a:latin typeface="Garamond" panose="02020404030301010803" pitchFamily="18" charset="0"/>
            </a:endParaRPr>
          </a:p>
        </p:txBody>
      </p:sp>
      <p:grpSp>
        <p:nvGrpSpPr>
          <p:cNvPr id="318" name="Google Shape;318;p48"/>
          <p:cNvGrpSpPr/>
          <p:nvPr/>
        </p:nvGrpSpPr>
        <p:grpSpPr>
          <a:xfrm>
            <a:off x="2052824" y="1773555"/>
            <a:ext cx="8747698" cy="5427925"/>
            <a:chOff x="910" y="1142"/>
            <a:chExt cx="4082" cy="3393"/>
          </a:xfrm>
        </p:grpSpPr>
        <p:sp>
          <p:nvSpPr>
            <p:cNvPr id="319" name="Google Shape;319;p48"/>
            <p:cNvSpPr/>
            <p:nvPr/>
          </p:nvSpPr>
          <p:spPr>
            <a:xfrm rot="-10451140">
              <a:off x="1056" y="1309"/>
              <a:ext cx="3454" cy="3059"/>
            </a:xfrm>
            <a:custGeom>
              <a:avLst/>
              <a:gdLst/>
              <a:ahLst/>
              <a:cxnLst/>
              <a:rect l="l" t="t" r="r" b="b"/>
              <a:pathLst>
                <a:path w="2497" h="2847" extrusionOk="0">
                  <a:moveTo>
                    <a:pt x="0" y="1270"/>
                  </a:moveTo>
                  <a:lnTo>
                    <a:pt x="1312" y="2847"/>
                  </a:lnTo>
                  <a:lnTo>
                    <a:pt x="2497" y="1659"/>
                  </a:lnTo>
                  <a:lnTo>
                    <a:pt x="1917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4CDB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0" name="Google Shape;320;p48"/>
            <p:cNvSpPr/>
            <p:nvPr/>
          </p:nvSpPr>
          <p:spPr>
            <a:xfrm>
              <a:off x="960" y="1609"/>
              <a:ext cx="4032" cy="1392"/>
            </a:xfrm>
            <a:prstGeom prst="rect">
              <a:avLst/>
            </a:prstGeom>
            <a:solidFill>
              <a:srgbClr val="CCCC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 b="1" i="0" u="none" strike="noStrike" dirty="0">
                  <a:solidFill>
                    <a:schemeClr val="dk1"/>
                  </a:solidFill>
                  <a:latin typeface="Garamond" panose="02020404030301010803" pitchFamily="18" charset="0"/>
                  <a:sym typeface="Arial"/>
                </a:rPr>
                <a:t>Gerenciamento de projetos é tudo que você precisa fazer para que o projeto seja concluído no tempo e orçamento, entregando o escopo demandado com qualidade.</a:t>
              </a:r>
              <a:endParaRPr sz="2800" b="1" dirty="0">
                <a:solidFill>
                  <a:schemeClr val="dk1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>
            <a:spLocks noGrp="1"/>
          </p:cNvSpPr>
          <p:nvPr>
            <p:ph type="title"/>
          </p:nvPr>
        </p:nvSpPr>
        <p:spPr>
          <a:xfrm>
            <a:off x="1958679" y="306404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Qual é o objetivo do gerente de projetos?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32" name="Google Shape;332;p50"/>
          <p:cNvSpPr/>
          <p:nvPr/>
        </p:nvSpPr>
        <p:spPr>
          <a:xfrm rot="-10451140">
            <a:off x="3733801" y="2001838"/>
            <a:ext cx="5483225" cy="4856162"/>
          </a:xfrm>
          <a:custGeom>
            <a:avLst/>
            <a:gdLst/>
            <a:ahLst/>
            <a:cxnLst/>
            <a:rect l="l" t="t" r="r" b="b"/>
            <a:pathLst>
              <a:path w="2497" h="2847" extrusionOk="0">
                <a:moveTo>
                  <a:pt x="0" y="1270"/>
                </a:moveTo>
                <a:lnTo>
                  <a:pt x="1312" y="2847"/>
                </a:lnTo>
                <a:lnTo>
                  <a:pt x="2497" y="1659"/>
                </a:lnTo>
                <a:lnTo>
                  <a:pt x="1917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4CDB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333" name="Google Shape;333;p50"/>
          <p:cNvGrpSpPr/>
          <p:nvPr/>
        </p:nvGrpSpPr>
        <p:grpSpPr>
          <a:xfrm rot="-900468">
            <a:off x="2168323" y="1594772"/>
            <a:ext cx="3320305" cy="3366748"/>
            <a:chOff x="1668" y="309"/>
            <a:chExt cx="2092" cy="2121"/>
          </a:xfrm>
        </p:grpSpPr>
        <p:sp>
          <p:nvSpPr>
            <p:cNvPr id="334" name="Google Shape;334;p50"/>
            <p:cNvSpPr/>
            <p:nvPr/>
          </p:nvSpPr>
          <p:spPr>
            <a:xfrm rot="2650961">
              <a:off x="1971" y="648"/>
              <a:ext cx="1485" cy="1473"/>
            </a:xfrm>
            <a:custGeom>
              <a:avLst/>
              <a:gdLst/>
              <a:ahLst/>
              <a:cxnLst/>
              <a:rect l="l" t="t" r="r" b="b"/>
              <a:pathLst>
                <a:path w="1485" h="1473" extrusionOk="0">
                  <a:moveTo>
                    <a:pt x="741" y="1473"/>
                  </a:moveTo>
                  <a:lnTo>
                    <a:pt x="893" y="1458"/>
                  </a:lnTo>
                  <a:lnTo>
                    <a:pt x="1031" y="1415"/>
                  </a:lnTo>
                  <a:lnTo>
                    <a:pt x="1097" y="1385"/>
                  </a:lnTo>
                  <a:lnTo>
                    <a:pt x="1127" y="1367"/>
                  </a:lnTo>
                  <a:lnTo>
                    <a:pt x="1157" y="1347"/>
                  </a:lnTo>
                  <a:lnTo>
                    <a:pt x="1185" y="1327"/>
                  </a:lnTo>
                  <a:lnTo>
                    <a:pt x="1213" y="1304"/>
                  </a:lnTo>
                  <a:lnTo>
                    <a:pt x="1268" y="1256"/>
                  </a:lnTo>
                  <a:lnTo>
                    <a:pt x="1314" y="1206"/>
                  </a:lnTo>
                  <a:lnTo>
                    <a:pt x="1357" y="1148"/>
                  </a:lnTo>
                  <a:lnTo>
                    <a:pt x="1395" y="1087"/>
                  </a:lnTo>
                  <a:lnTo>
                    <a:pt x="1427" y="1024"/>
                  </a:lnTo>
                  <a:lnTo>
                    <a:pt x="1470" y="885"/>
                  </a:lnTo>
                  <a:lnTo>
                    <a:pt x="1485" y="737"/>
                  </a:lnTo>
                  <a:lnTo>
                    <a:pt x="1470" y="588"/>
                  </a:lnTo>
                  <a:lnTo>
                    <a:pt x="1453" y="517"/>
                  </a:lnTo>
                  <a:lnTo>
                    <a:pt x="1427" y="452"/>
                  </a:lnTo>
                  <a:lnTo>
                    <a:pt x="1395" y="386"/>
                  </a:lnTo>
                  <a:lnTo>
                    <a:pt x="1357" y="326"/>
                  </a:lnTo>
                  <a:lnTo>
                    <a:pt x="1337" y="298"/>
                  </a:lnTo>
                  <a:lnTo>
                    <a:pt x="1314" y="270"/>
                  </a:lnTo>
                  <a:lnTo>
                    <a:pt x="1291" y="242"/>
                  </a:lnTo>
                  <a:lnTo>
                    <a:pt x="1268" y="217"/>
                  </a:lnTo>
                  <a:lnTo>
                    <a:pt x="1213" y="169"/>
                  </a:lnTo>
                  <a:lnTo>
                    <a:pt x="1185" y="147"/>
                  </a:lnTo>
                  <a:lnTo>
                    <a:pt x="1157" y="126"/>
                  </a:lnTo>
                  <a:lnTo>
                    <a:pt x="1127" y="109"/>
                  </a:lnTo>
                  <a:lnTo>
                    <a:pt x="1097" y="91"/>
                  </a:lnTo>
                  <a:lnTo>
                    <a:pt x="1064" y="73"/>
                  </a:lnTo>
                  <a:lnTo>
                    <a:pt x="1031" y="58"/>
                  </a:lnTo>
                  <a:lnTo>
                    <a:pt x="963" y="36"/>
                  </a:lnTo>
                  <a:lnTo>
                    <a:pt x="893" y="15"/>
                  </a:lnTo>
                  <a:lnTo>
                    <a:pt x="741" y="0"/>
                  </a:lnTo>
                  <a:lnTo>
                    <a:pt x="593" y="15"/>
                  </a:lnTo>
                  <a:lnTo>
                    <a:pt x="454" y="58"/>
                  </a:lnTo>
                  <a:lnTo>
                    <a:pt x="388" y="91"/>
                  </a:lnTo>
                  <a:lnTo>
                    <a:pt x="358" y="109"/>
                  </a:lnTo>
                  <a:lnTo>
                    <a:pt x="328" y="126"/>
                  </a:lnTo>
                  <a:lnTo>
                    <a:pt x="298" y="147"/>
                  </a:lnTo>
                  <a:lnTo>
                    <a:pt x="270" y="169"/>
                  </a:lnTo>
                  <a:lnTo>
                    <a:pt x="217" y="217"/>
                  </a:lnTo>
                  <a:lnTo>
                    <a:pt x="169" y="270"/>
                  </a:lnTo>
                  <a:lnTo>
                    <a:pt x="126" y="326"/>
                  </a:lnTo>
                  <a:lnTo>
                    <a:pt x="88" y="386"/>
                  </a:lnTo>
                  <a:lnTo>
                    <a:pt x="58" y="452"/>
                  </a:lnTo>
                  <a:lnTo>
                    <a:pt x="15" y="588"/>
                  </a:lnTo>
                  <a:lnTo>
                    <a:pt x="0" y="737"/>
                  </a:lnTo>
                  <a:lnTo>
                    <a:pt x="15" y="885"/>
                  </a:lnTo>
                  <a:lnTo>
                    <a:pt x="33" y="956"/>
                  </a:lnTo>
                  <a:lnTo>
                    <a:pt x="58" y="1024"/>
                  </a:lnTo>
                  <a:lnTo>
                    <a:pt x="88" y="1087"/>
                  </a:lnTo>
                  <a:lnTo>
                    <a:pt x="126" y="1148"/>
                  </a:lnTo>
                  <a:lnTo>
                    <a:pt x="146" y="1178"/>
                  </a:lnTo>
                  <a:lnTo>
                    <a:pt x="169" y="1206"/>
                  </a:lnTo>
                  <a:lnTo>
                    <a:pt x="192" y="1231"/>
                  </a:lnTo>
                  <a:lnTo>
                    <a:pt x="217" y="1256"/>
                  </a:lnTo>
                  <a:lnTo>
                    <a:pt x="270" y="1304"/>
                  </a:lnTo>
                  <a:lnTo>
                    <a:pt x="298" y="1327"/>
                  </a:lnTo>
                  <a:lnTo>
                    <a:pt x="328" y="1347"/>
                  </a:lnTo>
                  <a:lnTo>
                    <a:pt x="358" y="1367"/>
                  </a:lnTo>
                  <a:lnTo>
                    <a:pt x="388" y="1385"/>
                  </a:lnTo>
                  <a:lnTo>
                    <a:pt x="421" y="1400"/>
                  </a:lnTo>
                  <a:lnTo>
                    <a:pt x="454" y="1415"/>
                  </a:lnTo>
                  <a:lnTo>
                    <a:pt x="522" y="1440"/>
                  </a:lnTo>
                  <a:lnTo>
                    <a:pt x="593" y="1458"/>
                  </a:lnTo>
                  <a:lnTo>
                    <a:pt x="741" y="1473"/>
                  </a:lnTo>
                  <a:close/>
                </a:path>
              </a:pathLst>
            </a:custGeom>
            <a:solidFill>
              <a:srgbClr val="7DB2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5" name="Google Shape;335;p50"/>
            <p:cNvSpPr/>
            <p:nvPr/>
          </p:nvSpPr>
          <p:spPr>
            <a:xfrm rot="2650961">
              <a:off x="2191" y="892"/>
              <a:ext cx="1024" cy="1017"/>
            </a:xfrm>
            <a:custGeom>
              <a:avLst/>
              <a:gdLst/>
              <a:ahLst/>
              <a:cxnLst/>
              <a:rect l="l" t="t" r="r" b="b"/>
              <a:pathLst>
                <a:path w="1024" h="1017" extrusionOk="0">
                  <a:moveTo>
                    <a:pt x="512" y="1017"/>
                  </a:moveTo>
                  <a:lnTo>
                    <a:pt x="616" y="1007"/>
                  </a:lnTo>
                  <a:lnTo>
                    <a:pt x="712" y="976"/>
                  </a:lnTo>
                  <a:lnTo>
                    <a:pt x="754" y="956"/>
                  </a:lnTo>
                  <a:lnTo>
                    <a:pt x="797" y="931"/>
                  </a:lnTo>
                  <a:lnTo>
                    <a:pt x="873" y="868"/>
                  </a:lnTo>
                  <a:lnTo>
                    <a:pt x="906" y="833"/>
                  </a:lnTo>
                  <a:lnTo>
                    <a:pt x="936" y="792"/>
                  </a:lnTo>
                  <a:lnTo>
                    <a:pt x="984" y="707"/>
                  </a:lnTo>
                  <a:lnTo>
                    <a:pt x="1012" y="611"/>
                  </a:lnTo>
                  <a:lnTo>
                    <a:pt x="1024" y="510"/>
                  </a:lnTo>
                  <a:lnTo>
                    <a:pt x="1012" y="406"/>
                  </a:lnTo>
                  <a:lnTo>
                    <a:pt x="999" y="359"/>
                  </a:lnTo>
                  <a:lnTo>
                    <a:pt x="984" y="313"/>
                  </a:lnTo>
                  <a:lnTo>
                    <a:pt x="961" y="268"/>
                  </a:lnTo>
                  <a:lnTo>
                    <a:pt x="936" y="225"/>
                  </a:lnTo>
                  <a:lnTo>
                    <a:pt x="906" y="187"/>
                  </a:lnTo>
                  <a:lnTo>
                    <a:pt x="873" y="152"/>
                  </a:lnTo>
                  <a:lnTo>
                    <a:pt x="838" y="119"/>
                  </a:lnTo>
                  <a:lnTo>
                    <a:pt x="818" y="104"/>
                  </a:lnTo>
                  <a:lnTo>
                    <a:pt x="797" y="89"/>
                  </a:lnTo>
                  <a:lnTo>
                    <a:pt x="754" y="64"/>
                  </a:lnTo>
                  <a:lnTo>
                    <a:pt x="712" y="41"/>
                  </a:lnTo>
                  <a:lnTo>
                    <a:pt x="664" y="26"/>
                  </a:lnTo>
                  <a:lnTo>
                    <a:pt x="616" y="13"/>
                  </a:lnTo>
                  <a:lnTo>
                    <a:pt x="512" y="0"/>
                  </a:lnTo>
                  <a:lnTo>
                    <a:pt x="409" y="13"/>
                  </a:lnTo>
                  <a:lnTo>
                    <a:pt x="313" y="41"/>
                  </a:lnTo>
                  <a:lnTo>
                    <a:pt x="268" y="64"/>
                  </a:lnTo>
                  <a:lnTo>
                    <a:pt x="225" y="89"/>
                  </a:lnTo>
                  <a:lnTo>
                    <a:pt x="149" y="152"/>
                  </a:lnTo>
                  <a:lnTo>
                    <a:pt x="116" y="187"/>
                  </a:lnTo>
                  <a:lnTo>
                    <a:pt x="89" y="225"/>
                  </a:lnTo>
                  <a:lnTo>
                    <a:pt x="41" y="313"/>
                  </a:lnTo>
                  <a:lnTo>
                    <a:pt x="11" y="406"/>
                  </a:lnTo>
                  <a:lnTo>
                    <a:pt x="0" y="510"/>
                  </a:lnTo>
                  <a:lnTo>
                    <a:pt x="11" y="611"/>
                  </a:lnTo>
                  <a:lnTo>
                    <a:pt x="23" y="661"/>
                  </a:lnTo>
                  <a:lnTo>
                    <a:pt x="41" y="707"/>
                  </a:lnTo>
                  <a:lnTo>
                    <a:pt x="61" y="752"/>
                  </a:lnTo>
                  <a:lnTo>
                    <a:pt x="89" y="792"/>
                  </a:lnTo>
                  <a:lnTo>
                    <a:pt x="116" y="833"/>
                  </a:lnTo>
                  <a:lnTo>
                    <a:pt x="149" y="868"/>
                  </a:lnTo>
                  <a:lnTo>
                    <a:pt x="187" y="901"/>
                  </a:lnTo>
                  <a:lnTo>
                    <a:pt x="207" y="916"/>
                  </a:lnTo>
                  <a:lnTo>
                    <a:pt x="225" y="931"/>
                  </a:lnTo>
                  <a:lnTo>
                    <a:pt x="268" y="956"/>
                  </a:lnTo>
                  <a:lnTo>
                    <a:pt x="313" y="976"/>
                  </a:lnTo>
                  <a:lnTo>
                    <a:pt x="359" y="994"/>
                  </a:lnTo>
                  <a:lnTo>
                    <a:pt x="409" y="1007"/>
                  </a:lnTo>
                  <a:lnTo>
                    <a:pt x="512" y="1017"/>
                  </a:lnTo>
                  <a:close/>
                </a:path>
              </a:pathLst>
            </a:custGeom>
            <a:solidFill>
              <a:srgbClr val="F024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6" name="Google Shape;336;p50"/>
            <p:cNvSpPr/>
            <p:nvPr/>
          </p:nvSpPr>
          <p:spPr>
            <a:xfrm rot="2650961">
              <a:off x="2395" y="1082"/>
              <a:ext cx="626" cy="636"/>
            </a:xfrm>
            <a:custGeom>
              <a:avLst/>
              <a:gdLst/>
              <a:ahLst/>
              <a:cxnLst/>
              <a:rect l="l" t="t" r="r" b="b"/>
              <a:pathLst>
                <a:path w="626" h="636" extrusionOk="0">
                  <a:moveTo>
                    <a:pt x="313" y="636"/>
                  </a:moveTo>
                  <a:lnTo>
                    <a:pt x="434" y="610"/>
                  </a:lnTo>
                  <a:lnTo>
                    <a:pt x="487" y="580"/>
                  </a:lnTo>
                  <a:lnTo>
                    <a:pt x="532" y="542"/>
                  </a:lnTo>
                  <a:lnTo>
                    <a:pt x="573" y="494"/>
                  </a:lnTo>
                  <a:lnTo>
                    <a:pt x="600" y="441"/>
                  </a:lnTo>
                  <a:lnTo>
                    <a:pt x="626" y="318"/>
                  </a:lnTo>
                  <a:lnTo>
                    <a:pt x="618" y="255"/>
                  </a:lnTo>
                  <a:lnTo>
                    <a:pt x="600" y="194"/>
                  </a:lnTo>
                  <a:lnTo>
                    <a:pt x="573" y="141"/>
                  </a:lnTo>
                  <a:lnTo>
                    <a:pt x="555" y="116"/>
                  </a:lnTo>
                  <a:lnTo>
                    <a:pt x="532" y="93"/>
                  </a:lnTo>
                  <a:lnTo>
                    <a:pt x="487" y="53"/>
                  </a:lnTo>
                  <a:lnTo>
                    <a:pt x="462" y="38"/>
                  </a:lnTo>
                  <a:lnTo>
                    <a:pt x="434" y="25"/>
                  </a:lnTo>
                  <a:lnTo>
                    <a:pt x="376" y="8"/>
                  </a:lnTo>
                  <a:lnTo>
                    <a:pt x="313" y="0"/>
                  </a:lnTo>
                  <a:lnTo>
                    <a:pt x="192" y="25"/>
                  </a:lnTo>
                  <a:lnTo>
                    <a:pt x="139" y="53"/>
                  </a:lnTo>
                  <a:lnTo>
                    <a:pt x="91" y="93"/>
                  </a:lnTo>
                  <a:lnTo>
                    <a:pt x="53" y="141"/>
                  </a:lnTo>
                  <a:lnTo>
                    <a:pt x="25" y="194"/>
                  </a:lnTo>
                  <a:lnTo>
                    <a:pt x="0" y="318"/>
                  </a:lnTo>
                  <a:lnTo>
                    <a:pt x="8" y="381"/>
                  </a:lnTo>
                  <a:lnTo>
                    <a:pt x="25" y="441"/>
                  </a:lnTo>
                  <a:lnTo>
                    <a:pt x="53" y="494"/>
                  </a:lnTo>
                  <a:lnTo>
                    <a:pt x="73" y="520"/>
                  </a:lnTo>
                  <a:lnTo>
                    <a:pt x="91" y="542"/>
                  </a:lnTo>
                  <a:lnTo>
                    <a:pt x="139" y="580"/>
                  </a:lnTo>
                  <a:lnTo>
                    <a:pt x="164" y="595"/>
                  </a:lnTo>
                  <a:lnTo>
                    <a:pt x="192" y="610"/>
                  </a:lnTo>
                  <a:lnTo>
                    <a:pt x="250" y="628"/>
                  </a:lnTo>
                  <a:lnTo>
                    <a:pt x="313" y="636"/>
                  </a:lnTo>
                  <a:close/>
                </a:path>
              </a:pathLst>
            </a:custGeom>
            <a:solidFill>
              <a:srgbClr val="7DB2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7" name="Google Shape;337;p50"/>
            <p:cNvSpPr/>
            <p:nvPr/>
          </p:nvSpPr>
          <p:spPr>
            <a:xfrm rot="2650961">
              <a:off x="2547" y="1238"/>
              <a:ext cx="295" cy="290"/>
            </a:xfrm>
            <a:custGeom>
              <a:avLst/>
              <a:gdLst/>
              <a:ahLst/>
              <a:cxnLst/>
              <a:rect l="l" t="t" r="r" b="b"/>
              <a:pathLst>
                <a:path w="295" h="290" extrusionOk="0">
                  <a:moveTo>
                    <a:pt x="146" y="290"/>
                  </a:moveTo>
                  <a:lnTo>
                    <a:pt x="204" y="280"/>
                  </a:lnTo>
                  <a:lnTo>
                    <a:pt x="252" y="247"/>
                  </a:lnTo>
                  <a:lnTo>
                    <a:pt x="282" y="202"/>
                  </a:lnTo>
                  <a:lnTo>
                    <a:pt x="295" y="146"/>
                  </a:lnTo>
                  <a:lnTo>
                    <a:pt x="282" y="88"/>
                  </a:lnTo>
                  <a:lnTo>
                    <a:pt x="270" y="63"/>
                  </a:lnTo>
                  <a:lnTo>
                    <a:pt x="252" y="43"/>
                  </a:lnTo>
                  <a:lnTo>
                    <a:pt x="229" y="25"/>
                  </a:lnTo>
                  <a:lnTo>
                    <a:pt x="204" y="10"/>
                  </a:lnTo>
                  <a:lnTo>
                    <a:pt x="146" y="0"/>
                  </a:lnTo>
                  <a:lnTo>
                    <a:pt x="91" y="10"/>
                  </a:lnTo>
                  <a:lnTo>
                    <a:pt x="43" y="43"/>
                  </a:lnTo>
                  <a:lnTo>
                    <a:pt x="13" y="88"/>
                  </a:lnTo>
                  <a:lnTo>
                    <a:pt x="0" y="146"/>
                  </a:lnTo>
                  <a:lnTo>
                    <a:pt x="13" y="202"/>
                  </a:lnTo>
                  <a:lnTo>
                    <a:pt x="25" y="227"/>
                  </a:lnTo>
                  <a:lnTo>
                    <a:pt x="43" y="247"/>
                  </a:lnTo>
                  <a:lnTo>
                    <a:pt x="66" y="265"/>
                  </a:lnTo>
                  <a:lnTo>
                    <a:pt x="91" y="280"/>
                  </a:lnTo>
                  <a:lnTo>
                    <a:pt x="146" y="290"/>
                  </a:lnTo>
                  <a:close/>
                </a:path>
              </a:pathLst>
            </a:custGeom>
            <a:solidFill>
              <a:srgbClr val="F024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8" name="Google Shape;338;p50"/>
            <p:cNvSpPr/>
            <p:nvPr/>
          </p:nvSpPr>
          <p:spPr>
            <a:xfrm rot="2650961">
              <a:off x="2376" y="1259"/>
              <a:ext cx="707" cy="744"/>
            </a:xfrm>
            <a:custGeom>
              <a:avLst/>
              <a:gdLst/>
              <a:ahLst/>
              <a:cxnLst/>
              <a:rect l="l" t="t" r="r" b="b"/>
              <a:pathLst>
                <a:path w="707" h="744" extrusionOk="0">
                  <a:moveTo>
                    <a:pt x="0" y="703"/>
                  </a:moveTo>
                  <a:lnTo>
                    <a:pt x="53" y="671"/>
                  </a:lnTo>
                  <a:lnTo>
                    <a:pt x="129" y="693"/>
                  </a:lnTo>
                  <a:lnTo>
                    <a:pt x="202" y="701"/>
                  </a:lnTo>
                  <a:lnTo>
                    <a:pt x="341" y="681"/>
                  </a:lnTo>
                  <a:lnTo>
                    <a:pt x="401" y="656"/>
                  </a:lnTo>
                  <a:lnTo>
                    <a:pt x="462" y="623"/>
                  </a:lnTo>
                  <a:lnTo>
                    <a:pt x="512" y="582"/>
                  </a:lnTo>
                  <a:lnTo>
                    <a:pt x="560" y="535"/>
                  </a:lnTo>
                  <a:lnTo>
                    <a:pt x="598" y="482"/>
                  </a:lnTo>
                  <a:lnTo>
                    <a:pt x="628" y="424"/>
                  </a:lnTo>
                  <a:lnTo>
                    <a:pt x="664" y="297"/>
                  </a:lnTo>
                  <a:lnTo>
                    <a:pt x="659" y="166"/>
                  </a:lnTo>
                  <a:lnTo>
                    <a:pt x="638" y="101"/>
                  </a:lnTo>
                  <a:lnTo>
                    <a:pt x="626" y="68"/>
                  </a:lnTo>
                  <a:lnTo>
                    <a:pt x="608" y="38"/>
                  </a:lnTo>
                  <a:lnTo>
                    <a:pt x="659" y="0"/>
                  </a:lnTo>
                  <a:lnTo>
                    <a:pt x="707" y="171"/>
                  </a:lnTo>
                  <a:lnTo>
                    <a:pt x="701" y="333"/>
                  </a:lnTo>
                  <a:lnTo>
                    <a:pt x="679" y="408"/>
                  </a:lnTo>
                  <a:lnTo>
                    <a:pt x="664" y="441"/>
                  </a:lnTo>
                  <a:lnTo>
                    <a:pt x="649" y="477"/>
                  </a:lnTo>
                  <a:lnTo>
                    <a:pt x="628" y="507"/>
                  </a:lnTo>
                  <a:lnTo>
                    <a:pt x="606" y="540"/>
                  </a:lnTo>
                  <a:lnTo>
                    <a:pt x="583" y="567"/>
                  </a:lnTo>
                  <a:lnTo>
                    <a:pt x="558" y="595"/>
                  </a:lnTo>
                  <a:lnTo>
                    <a:pt x="530" y="620"/>
                  </a:lnTo>
                  <a:lnTo>
                    <a:pt x="502" y="643"/>
                  </a:lnTo>
                  <a:lnTo>
                    <a:pt x="472" y="663"/>
                  </a:lnTo>
                  <a:lnTo>
                    <a:pt x="439" y="683"/>
                  </a:lnTo>
                  <a:lnTo>
                    <a:pt x="406" y="698"/>
                  </a:lnTo>
                  <a:lnTo>
                    <a:pt x="371" y="714"/>
                  </a:lnTo>
                  <a:lnTo>
                    <a:pt x="300" y="734"/>
                  </a:lnTo>
                  <a:lnTo>
                    <a:pt x="227" y="744"/>
                  </a:lnTo>
                  <a:lnTo>
                    <a:pt x="152" y="744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9" name="Google Shape;339;p50"/>
            <p:cNvSpPr/>
            <p:nvPr/>
          </p:nvSpPr>
          <p:spPr>
            <a:xfrm rot="2650961">
              <a:off x="2206" y="854"/>
              <a:ext cx="988" cy="956"/>
            </a:xfrm>
            <a:custGeom>
              <a:avLst/>
              <a:gdLst/>
              <a:ahLst/>
              <a:cxnLst/>
              <a:rect l="l" t="t" r="r" b="b"/>
              <a:pathLst>
                <a:path w="988" h="956" extrusionOk="0">
                  <a:moveTo>
                    <a:pt x="254" y="956"/>
                  </a:moveTo>
                  <a:lnTo>
                    <a:pt x="222" y="935"/>
                  </a:lnTo>
                  <a:lnTo>
                    <a:pt x="194" y="913"/>
                  </a:lnTo>
                  <a:lnTo>
                    <a:pt x="143" y="867"/>
                  </a:lnTo>
                  <a:lnTo>
                    <a:pt x="103" y="819"/>
                  </a:lnTo>
                  <a:lnTo>
                    <a:pt x="68" y="769"/>
                  </a:lnTo>
                  <a:lnTo>
                    <a:pt x="20" y="666"/>
                  </a:lnTo>
                  <a:lnTo>
                    <a:pt x="0" y="562"/>
                  </a:lnTo>
                  <a:lnTo>
                    <a:pt x="5" y="459"/>
                  </a:lnTo>
                  <a:lnTo>
                    <a:pt x="15" y="406"/>
                  </a:lnTo>
                  <a:lnTo>
                    <a:pt x="32" y="358"/>
                  </a:lnTo>
                  <a:lnTo>
                    <a:pt x="53" y="310"/>
                  </a:lnTo>
                  <a:lnTo>
                    <a:pt x="78" y="265"/>
                  </a:lnTo>
                  <a:lnTo>
                    <a:pt x="108" y="219"/>
                  </a:lnTo>
                  <a:lnTo>
                    <a:pt x="143" y="179"/>
                  </a:lnTo>
                  <a:lnTo>
                    <a:pt x="181" y="144"/>
                  </a:lnTo>
                  <a:lnTo>
                    <a:pt x="222" y="108"/>
                  </a:lnTo>
                  <a:lnTo>
                    <a:pt x="244" y="93"/>
                  </a:lnTo>
                  <a:lnTo>
                    <a:pt x="267" y="78"/>
                  </a:lnTo>
                  <a:lnTo>
                    <a:pt x="315" y="53"/>
                  </a:lnTo>
                  <a:lnTo>
                    <a:pt x="363" y="33"/>
                  </a:lnTo>
                  <a:lnTo>
                    <a:pt x="416" y="15"/>
                  </a:lnTo>
                  <a:lnTo>
                    <a:pt x="524" y="0"/>
                  </a:lnTo>
                  <a:lnTo>
                    <a:pt x="640" y="7"/>
                  </a:lnTo>
                  <a:lnTo>
                    <a:pt x="756" y="43"/>
                  </a:lnTo>
                  <a:lnTo>
                    <a:pt x="814" y="73"/>
                  </a:lnTo>
                  <a:lnTo>
                    <a:pt x="844" y="91"/>
                  </a:lnTo>
                  <a:lnTo>
                    <a:pt x="872" y="111"/>
                  </a:lnTo>
                  <a:lnTo>
                    <a:pt x="930" y="156"/>
                  </a:lnTo>
                  <a:lnTo>
                    <a:pt x="988" y="209"/>
                  </a:lnTo>
                  <a:lnTo>
                    <a:pt x="953" y="234"/>
                  </a:lnTo>
                  <a:lnTo>
                    <a:pt x="900" y="186"/>
                  </a:lnTo>
                  <a:lnTo>
                    <a:pt x="847" y="144"/>
                  </a:lnTo>
                  <a:lnTo>
                    <a:pt x="819" y="126"/>
                  </a:lnTo>
                  <a:lnTo>
                    <a:pt x="792" y="111"/>
                  </a:lnTo>
                  <a:lnTo>
                    <a:pt x="739" y="86"/>
                  </a:lnTo>
                  <a:lnTo>
                    <a:pt x="683" y="65"/>
                  </a:lnTo>
                  <a:lnTo>
                    <a:pt x="630" y="53"/>
                  </a:lnTo>
                  <a:lnTo>
                    <a:pt x="524" y="45"/>
                  </a:lnTo>
                  <a:lnTo>
                    <a:pt x="423" y="58"/>
                  </a:lnTo>
                  <a:lnTo>
                    <a:pt x="330" y="91"/>
                  </a:lnTo>
                  <a:lnTo>
                    <a:pt x="287" y="116"/>
                  </a:lnTo>
                  <a:lnTo>
                    <a:pt x="247" y="141"/>
                  </a:lnTo>
                  <a:lnTo>
                    <a:pt x="174" y="207"/>
                  </a:lnTo>
                  <a:lnTo>
                    <a:pt x="143" y="242"/>
                  </a:lnTo>
                  <a:lnTo>
                    <a:pt x="116" y="282"/>
                  </a:lnTo>
                  <a:lnTo>
                    <a:pt x="73" y="365"/>
                  </a:lnTo>
                  <a:lnTo>
                    <a:pt x="48" y="456"/>
                  </a:lnTo>
                  <a:lnTo>
                    <a:pt x="45" y="552"/>
                  </a:lnTo>
                  <a:lnTo>
                    <a:pt x="65" y="648"/>
                  </a:lnTo>
                  <a:lnTo>
                    <a:pt x="83" y="696"/>
                  </a:lnTo>
                  <a:lnTo>
                    <a:pt x="108" y="744"/>
                  </a:lnTo>
                  <a:lnTo>
                    <a:pt x="141" y="789"/>
                  </a:lnTo>
                  <a:lnTo>
                    <a:pt x="181" y="835"/>
                  </a:lnTo>
                  <a:lnTo>
                    <a:pt x="227" y="877"/>
                  </a:lnTo>
                  <a:lnTo>
                    <a:pt x="282" y="920"/>
                  </a:lnTo>
                  <a:lnTo>
                    <a:pt x="254" y="9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0" name="Google Shape;340;p50"/>
            <p:cNvSpPr/>
            <p:nvPr/>
          </p:nvSpPr>
          <p:spPr>
            <a:xfrm rot="2650961">
              <a:off x="2548" y="1409"/>
              <a:ext cx="340" cy="391"/>
            </a:xfrm>
            <a:custGeom>
              <a:avLst/>
              <a:gdLst/>
              <a:ahLst/>
              <a:cxnLst/>
              <a:rect l="l" t="t" r="r" b="b"/>
              <a:pathLst>
                <a:path w="340" h="391" extrusionOk="0">
                  <a:moveTo>
                    <a:pt x="0" y="391"/>
                  </a:moveTo>
                  <a:lnTo>
                    <a:pt x="33" y="351"/>
                  </a:lnTo>
                  <a:lnTo>
                    <a:pt x="136" y="338"/>
                  </a:lnTo>
                  <a:lnTo>
                    <a:pt x="184" y="313"/>
                  </a:lnTo>
                  <a:lnTo>
                    <a:pt x="227" y="278"/>
                  </a:lnTo>
                  <a:lnTo>
                    <a:pt x="290" y="184"/>
                  </a:lnTo>
                  <a:lnTo>
                    <a:pt x="297" y="68"/>
                  </a:lnTo>
                  <a:lnTo>
                    <a:pt x="305" y="31"/>
                  </a:lnTo>
                  <a:lnTo>
                    <a:pt x="330" y="0"/>
                  </a:lnTo>
                  <a:lnTo>
                    <a:pt x="340" y="89"/>
                  </a:lnTo>
                  <a:lnTo>
                    <a:pt x="333" y="167"/>
                  </a:lnTo>
                  <a:lnTo>
                    <a:pt x="323" y="202"/>
                  </a:lnTo>
                  <a:lnTo>
                    <a:pt x="310" y="235"/>
                  </a:lnTo>
                  <a:lnTo>
                    <a:pt x="292" y="265"/>
                  </a:lnTo>
                  <a:lnTo>
                    <a:pt x="272" y="290"/>
                  </a:lnTo>
                  <a:lnTo>
                    <a:pt x="247" y="316"/>
                  </a:lnTo>
                  <a:lnTo>
                    <a:pt x="219" y="336"/>
                  </a:lnTo>
                  <a:lnTo>
                    <a:pt x="189" y="353"/>
                  </a:lnTo>
                  <a:lnTo>
                    <a:pt x="156" y="369"/>
                  </a:lnTo>
                  <a:lnTo>
                    <a:pt x="83" y="386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1" name="Google Shape;341;p50"/>
            <p:cNvSpPr/>
            <p:nvPr/>
          </p:nvSpPr>
          <p:spPr>
            <a:xfrm rot="2650961">
              <a:off x="2396" y="1056"/>
              <a:ext cx="613" cy="593"/>
            </a:xfrm>
            <a:custGeom>
              <a:avLst/>
              <a:gdLst/>
              <a:ahLst/>
              <a:cxnLst/>
              <a:rect l="l" t="t" r="r" b="b"/>
              <a:pathLst>
                <a:path w="613" h="593" extrusionOk="0">
                  <a:moveTo>
                    <a:pt x="151" y="593"/>
                  </a:moveTo>
                  <a:lnTo>
                    <a:pt x="113" y="560"/>
                  </a:lnTo>
                  <a:lnTo>
                    <a:pt x="83" y="527"/>
                  </a:lnTo>
                  <a:lnTo>
                    <a:pt x="38" y="459"/>
                  </a:lnTo>
                  <a:lnTo>
                    <a:pt x="10" y="391"/>
                  </a:lnTo>
                  <a:lnTo>
                    <a:pt x="0" y="323"/>
                  </a:lnTo>
                  <a:lnTo>
                    <a:pt x="5" y="257"/>
                  </a:lnTo>
                  <a:lnTo>
                    <a:pt x="23" y="197"/>
                  </a:lnTo>
                  <a:lnTo>
                    <a:pt x="53" y="141"/>
                  </a:lnTo>
                  <a:lnTo>
                    <a:pt x="73" y="116"/>
                  </a:lnTo>
                  <a:lnTo>
                    <a:pt x="96" y="93"/>
                  </a:lnTo>
                  <a:lnTo>
                    <a:pt x="146" y="55"/>
                  </a:lnTo>
                  <a:lnTo>
                    <a:pt x="174" y="38"/>
                  </a:lnTo>
                  <a:lnTo>
                    <a:pt x="202" y="25"/>
                  </a:lnTo>
                  <a:lnTo>
                    <a:pt x="265" y="5"/>
                  </a:lnTo>
                  <a:lnTo>
                    <a:pt x="333" y="0"/>
                  </a:lnTo>
                  <a:lnTo>
                    <a:pt x="474" y="35"/>
                  </a:lnTo>
                  <a:lnTo>
                    <a:pt x="509" y="53"/>
                  </a:lnTo>
                  <a:lnTo>
                    <a:pt x="545" y="76"/>
                  </a:lnTo>
                  <a:lnTo>
                    <a:pt x="613" y="139"/>
                  </a:lnTo>
                  <a:lnTo>
                    <a:pt x="595" y="182"/>
                  </a:lnTo>
                  <a:lnTo>
                    <a:pt x="560" y="146"/>
                  </a:lnTo>
                  <a:lnTo>
                    <a:pt x="527" y="116"/>
                  </a:lnTo>
                  <a:lnTo>
                    <a:pt x="492" y="93"/>
                  </a:lnTo>
                  <a:lnTo>
                    <a:pt x="456" y="73"/>
                  </a:lnTo>
                  <a:lnTo>
                    <a:pt x="424" y="58"/>
                  </a:lnTo>
                  <a:lnTo>
                    <a:pt x="391" y="45"/>
                  </a:lnTo>
                  <a:lnTo>
                    <a:pt x="325" y="38"/>
                  </a:lnTo>
                  <a:lnTo>
                    <a:pt x="209" y="61"/>
                  </a:lnTo>
                  <a:lnTo>
                    <a:pt x="159" y="88"/>
                  </a:lnTo>
                  <a:lnTo>
                    <a:pt x="118" y="129"/>
                  </a:lnTo>
                  <a:lnTo>
                    <a:pt x="60" y="227"/>
                  </a:lnTo>
                  <a:lnTo>
                    <a:pt x="45" y="340"/>
                  </a:lnTo>
                  <a:lnTo>
                    <a:pt x="55" y="398"/>
                  </a:lnTo>
                  <a:lnTo>
                    <a:pt x="81" y="454"/>
                  </a:lnTo>
                  <a:lnTo>
                    <a:pt x="101" y="482"/>
                  </a:lnTo>
                  <a:lnTo>
                    <a:pt x="121" y="509"/>
                  </a:lnTo>
                  <a:lnTo>
                    <a:pt x="149" y="535"/>
                  </a:lnTo>
                  <a:lnTo>
                    <a:pt x="179" y="557"/>
                  </a:lnTo>
                  <a:lnTo>
                    <a:pt x="151" y="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2" name="Google Shape;342;p50"/>
            <p:cNvSpPr/>
            <p:nvPr/>
          </p:nvSpPr>
          <p:spPr>
            <a:xfrm rot="2650961">
              <a:off x="3190" y="1547"/>
              <a:ext cx="134" cy="534"/>
            </a:xfrm>
            <a:custGeom>
              <a:avLst/>
              <a:gdLst/>
              <a:ahLst/>
              <a:cxnLst/>
              <a:rect l="l" t="t" r="r" b="b"/>
              <a:pathLst>
                <a:path w="134" h="534" extrusionOk="0">
                  <a:moveTo>
                    <a:pt x="71" y="534"/>
                  </a:moveTo>
                  <a:lnTo>
                    <a:pt x="83" y="277"/>
                  </a:lnTo>
                  <a:lnTo>
                    <a:pt x="73" y="212"/>
                  </a:lnTo>
                  <a:lnTo>
                    <a:pt x="58" y="149"/>
                  </a:lnTo>
                  <a:lnTo>
                    <a:pt x="33" y="91"/>
                  </a:lnTo>
                  <a:lnTo>
                    <a:pt x="18" y="63"/>
                  </a:lnTo>
                  <a:lnTo>
                    <a:pt x="0" y="38"/>
                  </a:lnTo>
                  <a:lnTo>
                    <a:pt x="48" y="0"/>
                  </a:lnTo>
                  <a:lnTo>
                    <a:pt x="101" y="106"/>
                  </a:lnTo>
                  <a:lnTo>
                    <a:pt x="126" y="242"/>
                  </a:lnTo>
                  <a:lnTo>
                    <a:pt x="134" y="381"/>
                  </a:lnTo>
                  <a:lnTo>
                    <a:pt x="129" y="502"/>
                  </a:lnTo>
                  <a:lnTo>
                    <a:pt x="71" y="5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3" name="Google Shape;343;p50"/>
            <p:cNvSpPr/>
            <p:nvPr/>
          </p:nvSpPr>
          <p:spPr>
            <a:xfrm rot="2650961">
              <a:off x="2544" y="1226"/>
              <a:ext cx="300" cy="308"/>
            </a:xfrm>
            <a:custGeom>
              <a:avLst/>
              <a:gdLst/>
              <a:ahLst/>
              <a:cxnLst/>
              <a:rect l="l" t="t" r="r" b="b"/>
              <a:pathLst>
                <a:path w="300" h="308" extrusionOk="0">
                  <a:moveTo>
                    <a:pt x="73" y="308"/>
                  </a:moveTo>
                  <a:lnTo>
                    <a:pt x="20" y="237"/>
                  </a:lnTo>
                  <a:lnTo>
                    <a:pt x="0" y="166"/>
                  </a:lnTo>
                  <a:lnTo>
                    <a:pt x="10" y="101"/>
                  </a:lnTo>
                  <a:lnTo>
                    <a:pt x="23" y="73"/>
                  </a:lnTo>
                  <a:lnTo>
                    <a:pt x="43" y="48"/>
                  </a:lnTo>
                  <a:lnTo>
                    <a:pt x="65" y="30"/>
                  </a:lnTo>
                  <a:lnTo>
                    <a:pt x="93" y="13"/>
                  </a:lnTo>
                  <a:lnTo>
                    <a:pt x="156" y="0"/>
                  </a:lnTo>
                  <a:lnTo>
                    <a:pt x="227" y="15"/>
                  </a:lnTo>
                  <a:lnTo>
                    <a:pt x="300" y="63"/>
                  </a:lnTo>
                  <a:lnTo>
                    <a:pt x="270" y="101"/>
                  </a:lnTo>
                  <a:lnTo>
                    <a:pt x="245" y="81"/>
                  </a:lnTo>
                  <a:lnTo>
                    <a:pt x="222" y="66"/>
                  </a:lnTo>
                  <a:lnTo>
                    <a:pt x="171" y="53"/>
                  </a:lnTo>
                  <a:lnTo>
                    <a:pt x="123" y="60"/>
                  </a:lnTo>
                  <a:lnTo>
                    <a:pt x="83" y="86"/>
                  </a:lnTo>
                  <a:lnTo>
                    <a:pt x="58" y="121"/>
                  </a:lnTo>
                  <a:lnTo>
                    <a:pt x="50" y="164"/>
                  </a:lnTo>
                  <a:lnTo>
                    <a:pt x="65" y="214"/>
                  </a:lnTo>
                  <a:lnTo>
                    <a:pt x="83" y="240"/>
                  </a:lnTo>
                  <a:lnTo>
                    <a:pt x="108" y="265"/>
                  </a:lnTo>
                  <a:lnTo>
                    <a:pt x="73" y="3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4" name="Google Shape;344;p50"/>
            <p:cNvSpPr/>
            <p:nvPr/>
          </p:nvSpPr>
          <p:spPr>
            <a:xfrm rot="2650961">
              <a:off x="2323" y="899"/>
              <a:ext cx="769" cy="703"/>
            </a:xfrm>
            <a:custGeom>
              <a:avLst/>
              <a:gdLst/>
              <a:ahLst/>
              <a:cxnLst/>
              <a:rect l="l" t="t" r="r" b="b"/>
              <a:pathLst>
                <a:path w="769" h="703" extrusionOk="0">
                  <a:moveTo>
                    <a:pt x="688" y="38"/>
                  </a:moveTo>
                  <a:lnTo>
                    <a:pt x="524" y="0"/>
                  </a:lnTo>
                  <a:lnTo>
                    <a:pt x="398" y="7"/>
                  </a:lnTo>
                  <a:lnTo>
                    <a:pt x="242" y="63"/>
                  </a:lnTo>
                  <a:lnTo>
                    <a:pt x="136" y="136"/>
                  </a:lnTo>
                  <a:lnTo>
                    <a:pt x="73" y="227"/>
                  </a:lnTo>
                  <a:lnTo>
                    <a:pt x="15" y="340"/>
                  </a:lnTo>
                  <a:lnTo>
                    <a:pt x="0" y="456"/>
                  </a:lnTo>
                  <a:lnTo>
                    <a:pt x="17" y="567"/>
                  </a:lnTo>
                  <a:lnTo>
                    <a:pt x="53" y="658"/>
                  </a:lnTo>
                  <a:lnTo>
                    <a:pt x="93" y="703"/>
                  </a:lnTo>
                  <a:lnTo>
                    <a:pt x="136" y="703"/>
                  </a:lnTo>
                  <a:lnTo>
                    <a:pt x="169" y="696"/>
                  </a:lnTo>
                  <a:lnTo>
                    <a:pt x="191" y="633"/>
                  </a:lnTo>
                  <a:lnTo>
                    <a:pt x="148" y="562"/>
                  </a:lnTo>
                  <a:lnTo>
                    <a:pt x="118" y="444"/>
                  </a:lnTo>
                  <a:lnTo>
                    <a:pt x="148" y="308"/>
                  </a:lnTo>
                  <a:lnTo>
                    <a:pt x="209" y="227"/>
                  </a:lnTo>
                  <a:lnTo>
                    <a:pt x="297" y="161"/>
                  </a:lnTo>
                  <a:lnTo>
                    <a:pt x="391" y="121"/>
                  </a:lnTo>
                  <a:lnTo>
                    <a:pt x="491" y="116"/>
                  </a:lnTo>
                  <a:lnTo>
                    <a:pt x="602" y="141"/>
                  </a:lnTo>
                  <a:lnTo>
                    <a:pt x="706" y="179"/>
                  </a:lnTo>
                  <a:lnTo>
                    <a:pt x="746" y="169"/>
                  </a:lnTo>
                  <a:lnTo>
                    <a:pt x="769" y="111"/>
                  </a:lnTo>
                  <a:lnTo>
                    <a:pt x="756" y="86"/>
                  </a:lnTo>
                  <a:lnTo>
                    <a:pt x="688" y="38"/>
                  </a:lnTo>
                  <a:close/>
                </a:path>
              </a:pathLst>
            </a:custGeom>
            <a:solidFill>
              <a:srgbClr val="F5757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5" name="Google Shape;345;p50"/>
            <p:cNvSpPr/>
            <p:nvPr/>
          </p:nvSpPr>
          <p:spPr>
            <a:xfrm rot="2650961">
              <a:off x="2616" y="1292"/>
              <a:ext cx="149" cy="153"/>
            </a:xfrm>
            <a:custGeom>
              <a:avLst/>
              <a:gdLst/>
              <a:ahLst/>
              <a:cxnLst/>
              <a:rect l="l" t="t" r="r" b="b"/>
              <a:pathLst>
                <a:path w="149" h="153" extrusionOk="0">
                  <a:moveTo>
                    <a:pt x="124" y="0"/>
                  </a:moveTo>
                  <a:lnTo>
                    <a:pt x="61" y="7"/>
                  </a:lnTo>
                  <a:lnTo>
                    <a:pt x="18" y="27"/>
                  </a:lnTo>
                  <a:lnTo>
                    <a:pt x="0" y="73"/>
                  </a:lnTo>
                  <a:lnTo>
                    <a:pt x="8" y="128"/>
                  </a:lnTo>
                  <a:lnTo>
                    <a:pt x="33" y="153"/>
                  </a:lnTo>
                  <a:lnTo>
                    <a:pt x="69" y="131"/>
                  </a:lnTo>
                  <a:lnTo>
                    <a:pt x="76" y="73"/>
                  </a:lnTo>
                  <a:lnTo>
                    <a:pt x="94" y="30"/>
                  </a:lnTo>
                  <a:lnTo>
                    <a:pt x="149" y="2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5757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6" name="Google Shape;346;p50"/>
            <p:cNvSpPr/>
            <p:nvPr/>
          </p:nvSpPr>
          <p:spPr>
            <a:xfrm rot="2650961">
              <a:off x="2141" y="613"/>
              <a:ext cx="1044" cy="1109"/>
            </a:xfrm>
            <a:custGeom>
              <a:avLst/>
              <a:gdLst/>
              <a:ahLst/>
              <a:cxnLst/>
              <a:rect l="l" t="t" r="r" b="b"/>
              <a:pathLst>
                <a:path w="1044" h="1109" extrusionOk="0">
                  <a:moveTo>
                    <a:pt x="910" y="35"/>
                  </a:moveTo>
                  <a:lnTo>
                    <a:pt x="734" y="0"/>
                  </a:lnTo>
                  <a:lnTo>
                    <a:pt x="549" y="25"/>
                  </a:lnTo>
                  <a:lnTo>
                    <a:pt x="340" y="108"/>
                  </a:lnTo>
                  <a:lnTo>
                    <a:pt x="201" y="209"/>
                  </a:lnTo>
                  <a:lnTo>
                    <a:pt x="121" y="302"/>
                  </a:lnTo>
                  <a:lnTo>
                    <a:pt x="58" y="429"/>
                  </a:lnTo>
                  <a:lnTo>
                    <a:pt x="10" y="575"/>
                  </a:lnTo>
                  <a:lnTo>
                    <a:pt x="0" y="683"/>
                  </a:lnTo>
                  <a:lnTo>
                    <a:pt x="30" y="837"/>
                  </a:lnTo>
                  <a:lnTo>
                    <a:pt x="73" y="943"/>
                  </a:lnTo>
                  <a:lnTo>
                    <a:pt x="116" y="1019"/>
                  </a:lnTo>
                  <a:lnTo>
                    <a:pt x="181" y="1109"/>
                  </a:lnTo>
                  <a:lnTo>
                    <a:pt x="242" y="1011"/>
                  </a:lnTo>
                  <a:lnTo>
                    <a:pt x="126" y="978"/>
                  </a:lnTo>
                  <a:lnTo>
                    <a:pt x="176" y="865"/>
                  </a:lnTo>
                  <a:lnTo>
                    <a:pt x="65" y="772"/>
                  </a:lnTo>
                  <a:lnTo>
                    <a:pt x="143" y="681"/>
                  </a:lnTo>
                  <a:lnTo>
                    <a:pt x="83" y="577"/>
                  </a:lnTo>
                  <a:lnTo>
                    <a:pt x="176" y="522"/>
                  </a:lnTo>
                  <a:lnTo>
                    <a:pt x="143" y="393"/>
                  </a:lnTo>
                  <a:lnTo>
                    <a:pt x="270" y="378"/>
                  </a:lnTo>
                  <a:lnTo>
                    <a:pt x="275" y="252"/>
                  </a:lnTo>
                  <a:lnTo>
                    <a:pt x="401" y="250"/>
                  </a:lnTo>
                  <a:lnTo>
                    <a:pt x="454" y="123"/>
                  </a:lnTo>
                  <a:lnTo>
                    <a:pt x="577" y="176"/>
                  </a:lnTo>
                  <a:lnTo>
                    <a:pt x="660" y="63"/>
                  </a:lnTo>
                  <a:lnTo>
                    <a:pt x="756" y="151"/>
                  </a:lnTo>
                  <a:lnTo>
                    <a:pt x="860" y="81"/>
                  </a:lnTo>
                  <a:lnTo>
                    <a:pt x="913" y="181"/>
                  </a:lnTo>
                  <a:lnTo>
                    <a:pt x="1044" y="101"/>
                  </a:lnTo>
                  <a:lnTo>
                    <a:pt x="955" y="53"/>
                  </a:lnTo>
                  <a:lnTo>
                    <a:pt x="910" y="35"/>
                  </a:lnTo>
                  <a:close/>
                </a:path>
              </a:pathLst>
            </a:custGeom>
            <a:solidFill>
              <a:srgbClr val="8FCC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7" name="Google Shape;347;p50"/>
            <p:cNvSpPr/>
            <p:nvPr/>
          </p:nvSpPr>
          <p:spPr>
            <a:xfrm rot="2650961">
              <a:off x="2475" y="1104"/>
              <a:ext cx="451" cy="459"/>
            </a:xfrm>
            <a:custGeom>
              <a:avLst/>
              <a:gdLst/>
              <a:ahLst/>
              <a:cxnLst/>
              <a:rect l="l" t="t" r="r" b="b"/>
              <a:pathLst>
                <a:path w="451" h="459" extrusionOk="0">
                  <a:moveTo>
                    <a:pt x="451" y="84"/>
                  </a:moveTo>
                  <a:lnTo>
                    <a:pt x="395" y="46"/>
                  </a:lnTo>
                  <a:lnTo>
                    <a:pt x="307" y="8"/>
                  </a:lnTo>
                  <a:lnTo>
                    <a:pt x="234" y="0"/>
                  </a:lnTo>
                  <a:lnTo>
                    <a:pt x="153" y="23"/>
                  </a:lnTo>
                  <a:lnTo>
                    <a:pt x="93" y="64"/>
                  </a:lnTo>
                  <a:lnTo>
                    <a:pt x="25" y="142"/>
                  </a:lnTo>
                  <a:lnTo>
                    <a:pt x="0" y="212"/>
                  </a:lnTo>
                  <a:lnTo>
                    <a:pt x="0" y="303"/>
                  </a:lnTo>
                  <a:lnTo>
                    <a:pt x="20" y="369"/>
                  </a:lnTo>
                  <a:lnTo>
                    <a:pt x="50" y="417"/>
                  </a:lnTo>
                  <a:lnTo>
                    <a:pt x="95" y="459"/>
                  </a:lnTo>
                  <a:lnTo>
                    <a:pt x="108" y="354"/>
                  </a:lnTo>
                  <a:lnTo>
                    <a:pt x="30" y="321"/>
                  </a:lnTo>
                  <a:lnTo>
                    <a:pt x="78" y="243"/>
                  </a:lnTo>
                  <a:lnTo>
                    <a:pt x="42" y="167"/>
                  </a:lnTo>
                  <a:lnTo>
                    <a:pt x="138" y="142"/>
                  </a:lnTo>
                  <a:lnTo>
                    <a:pt x="158" y="53"/>
                  </a:lnTo>
                  <a:lnTo>
                    <a:pt x="249" y="99"/>
                  </a:lnTo>
                  <a:lnTo>
                    <a:pt x="310" y="41"/>
                  </a:lnTo>
                  <a:lnTo>
                    <a:pt x="355" y="122"/>
                  </a:lnTo>
                  <a:lnTo>
                    <a:pt x="451" y="84"/>
                  </a:lnTo>
                  <a:close/>
                </a:path>
              </a:pathLst>
            </a:custGeom>
            <a:solidFill>
              <a:srgbClr val="8FCC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8" name="Google Shape;348;p50"/>
            <p:cNvSpPr/>
            <p:nvPr/>
          </p:nvSpPr>
          <p:spPr>
            <a:xfrm rot="2650961">
              <a:off x="2351" y="919"/>
              <a:ext cx="721" cy="655"/>
            </a:xfrm>
            <a:custGeom>
              <a:avLst/>
              <a:gdLst/>
              <a:ahLst/>
              <a:cxnLst/>
              <a:rect l="l" t="t" r="r" b="b"/>
              <a:pathLst>
                <a:path w="721" h="655" extrusionOk="0">
                  <a:moveTo>
                    <a:pt x="719" y="80"/>
                  </a:moveTo>
                  <a:lnTo>
                    <a:pt x="623" y="30"/>
                  </a:lnTo>
                  <a:lnTo>
                    <a:pt x="522" y="7"/>
                  </a:lnTo>
                  <a:lnTo>
                    <a:pt x="439" y="0"/>
                  </a:lnTo>
                  <a:lnTo>
                    <a:pt x="338" y="17"/>
                  </a:lnTo>
                  <a:lnTo>
                    <a:pt x="229" y="60"/>
                  </a:lnTo>
                  <a:lnTo>
                    <a:pt x="131" y="128"/>
                  </a:lnTo>
                  <a:lnTo>
                    <a:pt x="63" y="224"/>
                  </a:lnTo>
                  <a:lnTo>
                    <a:pt x="15" y="322"/>
                  </a:lnTo>
                  <a:lnTo>
                    <a:pt x="0" y="408"/>
                  </a:lnTo>
                  <a:lnTo>
                    <a:pt x="5" y="494"/>
                  </a:lnTo>
                  <a:lnTo>
                    <a:pt x="40" y="600"/>
                  </a:lnTo>
                  <a:lnTo>
                    <a:pt x="65" y="640"/>
                  </a:lnTo>
                  <a:lnTo>
                    <a:pt x="88" y="655"/>
                  </a:lnTo>
                  <a:lnTo>
                    <a:pt x="113" y="655"/>
                  </a:lnTo>
                  <a:lnTo>
                    <a:pt x="123" y="632"/>
                  </a:lnTo>
                  <a:lnTo>
                    <a:pt x="88" y="572"/>
                  </a:lnTo>
                  <a:lnTo>
                    <a:pt x="53" y="464"/>
                  </a:lnTo>
                  <a:lnTo>
                    <a:pt x="53" y="365"/>
                  </a:lnTo>
                  <a:lnTo>
                    <a:pt x="88" y="259"/>
                  </a:lnTo>
                  <a:lnTo>
                    <a:pt x="179" y="141"/>
                  </a:lnTo>
                  <a:lnTo>
                    <a:pt x="267" y="83"/>
                  </a:lnTo>
                  <a:lnTo>
                    <a:pt x="376" y="55"/>
                  </a:lnTo>
                  <a:lnTo>
                    <a:pt x="482" y="52"/>
                  </a:lnTo>
                  <a:lnTo>
                    <a:pt x="595" y="75"/>
                  </a:lnTo>
                  <a:lnTo>
                    <a:pt x="661" y="108"/>
                  </a:lnTo>
                  <a:lnTo>
                    <a:pt x="686" y="116"/>
                  </a:lnTo>
                  <a:lnTo>
                    <a:pt x="711" y="116"/>
                  </a:lnTo>
                  <a:lnTo>
                    <a:pt x="721" y="100"/>
                  </a:lnTo>
                  <a:lnTo>
                    <a:pt x="719" y="80"/>
                  </a:lnTo>
                  <a:close/>
                </a:path>
              </a:pathLst>
            </a:custGeom>
            <a:solidFill>
              <a:srgbClr val="F7919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9" name="Google Shape;349;p50"/>
            <p:cNvSpPr/>
            <p:nvPr/>
          </p:nvSpPr>
          <p:spPr>
            <a:xfrm rot="2650961">
              <a:off x="2640" y="1294"/>
              <a:ext cx="48" cy="104"/>
            </a:xfrm>
            <a:custGeom>
              <a:avLst/>
              <a:gdLst/>
              <a:ahLst/>
              <a:cxnLst/>
              <a:rect l="l" t="t" r="r" b="b"/>
              <a:pathLst>
                <a:path w="48" h="104" extrusionOk="0">
                  <a:moveTo>
                    <a:pt x="37" y="0"/>
                  </a:moveTo>
                  <a:lnTo>
                    <a:pt x="7" y="26"/>
                  </a:lnTo>
                  <a:lnTo>
                    <a:pt x="0" y="78"/>
                  </a:lnTo>
                  <a:lnTo>
                    <a:pt x="17" y="104"/>
                  </a:lnTo>
                  <a:lnTo>
                    <a:pt x="37" y="104"/>
                  </a:lnTo>
                  <a:lnTo>
                    <a:pt x="48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7919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0" name="Google Shape;350;p50"/>
            <p:cNvSpPr/>
            <p:nvPr/>
          </p:nvSpPr>
          <p:spPr>
            <a:xfrm rot="2650961">
              <a:off x="3103" y="947"/>
              <a:ext cx="154" cy="83"/>
            </a:xfrm>
            <a:custGeom>
              <a:avLst/>
              <a:gdLst/>
              <a:ahLst/>
              <a:cxnLst/>
              <a:rect l="l" t="t" r="r" b="b"/>
              <a:pathLst>
                <a:path w="154" h="83" extrusionOk="0">
                  <a:moveTo>
                    <a:pt x="0" y="0"/>
                  </a:moveTo>
                  <a:lnTo>
                    <a:pt x="65" y="83"/>
                  </a:lnTo>
                  <a:lnTo>
                    <a:pt x="154" y="10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1" name="Google Shape;351;p50"/>
            <p:cNvSpPr/>
            <p:nvPr/>
          </p:nvSpPr>
          <p:spPr>
            <a:xfrm rot="2650961">
              <a:off x="2920" y="801"/>
              <a:ext cx="171" cy="108"/>
            </a:xfrm>
            <a:custGeom>
              <a:avLst/>
              <a:gdLst/>
              <a:ahLst/>
              <a:cxnLst/>
              <a:rect l="l" t="t" r="r" b="b"/>
              <a:pathLst>
                <a:path w="171" h="108" extrusionOk="0">
                  <a:moveTo>
                    <a:pt x="0" y="43"/>
                  </a:moveTo>
                  <a:lnTo>
                    <a:pt x="101" y="108"/>
                  </a:lnTo>
                  <a:lnTo>
                    <a:pt x="171" y="0"/>
                  </a:lnTo>
                  <a:lnTo>
                    <a:pt x="101" y="5"/>
                  </a:lnTo>
                  <a:lnTo>
                    <a:pt x="27" y="32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2" name="Google Shape;352;p50"/>
            <p:cNvSpPr/>
            <p:nvPr/>
          </p:nvSpPr>
          <p:spPr>
            <a:xfrm rot="2650961">
              <a:off x="2729" y="698"/>
              <a:ext cx="144" cy="116"/>
            </a:xfrm>
            <a:custGeom>
              <a:avLst/>
              <a:gdLst/>
              <a:ahLst/>
              <a:cxnLst/>
              <a:rect l="l" t="t" r="r" b="b"/>
              <a:pathLst>
                <a:path w="144" h="116" extrusionOk="0">
                  <a:moveTo>
                    <a:pt x="0" y="103"/>
                  </a:moveTo>
                  <a:lnTo>
                    <a:pt x="113" y="116"/>
                  </a:lnTo>
                  <a:lnTo>
                    <a:pt x="144" y="0"/>
                  </a:lnTo>
                  <a:lnTo>
                    <a:pt x="76" y="28"/>
                  </a:lnTo>
                  <a:lnTo>
                    <a:pt x="33" y="6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3" name="Google Shape;353;p50"/>
            <p:cNvSpPr/>
            <p:nvPr/>
          </p:nvSpPr>
          <p:spPr>
            <a:xfrm rot="2650961">
              <a:off x="2530" y="698"/>
              <a:ext cx="123" cy="114"/>
            </a:xfrm>
            <a:custGeom>
              <a:avLst/>
              <a:gdLst/>
              <a:ahLst/>
              <a:cxnLst/>
              <a:rect l="l" t="t" r="r" b="b"/>
              <a:pathLst>
                <a:path w="123" h="114" extrusionOk="0">
                  <a:moveTo>
                    <a:pt x="91" y="0"/>
                  </a:moveTo>
                  <a:lnTo>
                    <a:pt x="28" y="48"/>
                  </a:lnTo>
                  <a:lnTo>
                    <a:pt x="12" y="88"/>
                  </a:lnTo>
                  <a:lnTo>
                    <a:pt x="0" y="114"/>
                  </a:lnTo>
                  <a:lnTo>
                    <a:pt x="123" y="9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4" name="Google Shape;354;p50"/>
            <p:cNvSpPr/>
            <p:nvPr/>
          </p:nvSpPr>
          <p:spPr>
            <a:xfrm rot="2650961">
              <a:off x="2354" y="741"/>
              <a:ext cx="118" cy="147"/>
            </a:xfrm>
            <a:custGeom>
              <a:avLst/>
              <a:gdLst/>
              <a:ahLst/>
              <a:cxnLst/>
              <a:rect l="l" t="t" r="r" b="b"/>
              <a:pathLst>
                <a:path w="118" h="147" extrusionOk="0">
                  <a:moveTo>
                    <a:pt x="60" y="0"/>
                  </a:moveTo>
                  <a:lnTo>
                    <a:pt x="27" y="68"/>
                  </a:lnTo>
                  <a:lnTo>
                    <a:pt x="0" y="147"/>
                  </a:lnTo>
                  <a:lnTo>
                    <a:pt x="118" y="10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5" name="Google Shape;355;p50"/>
            <p:cNvSpPr/>
            <p:nvPr/>
          </p:nvSpPr>
          <p:spPr>
            <a:xfrm rot="2650961">
              <a:off x="2204" y="866"/>
              <a:ext cx="94" cy="151"/>
            </a:xfrm>
            <a:custGeom>
              <a:avLst/>
              <a:gdLst/>
              <a:ahLst/>
              <a:cxnLst/>
              <a:rect l="l" t="t" r="r" b="b"/>
              <a:pathLst>
                <a:path w="94" h="151" extrusionOk="0">
                  <a:moveTo>
                    <a:pt x="3" y="0"/>
                  </a:moveTo>
                  <a:lnTo>
                    <a:pt x="0" y="76"/>
                  </a:lnTo>
                  <a:lnTo>
                    <a:pt x="10" y="151"/>
                  </a:lnTo>
                  <a:lnTo>
                    <a:pt x="94" y="6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6" name="Google Shape;356;p50"/>
            <p:cNvSpPr/>
            <p:nvPr/>
          </p:nvSpPr>
          <p:spPr>
            <a:xfrm rot="2650961">
              <a:off x="2077" y="1030"/>
              <a:ext cx="98" cy="152"/>
            </a:xfrm>
            <a:custGeom>
              <a:avLst/>
              <a:gdLst/>
              <a:ahLst/>
              <a:cxnLst/>
              <a:rect l="l" t="t" r="r" b="b"/>
              <a:pathLst>
                <a:path w="98" h="152" extrusionOk="0">
                  <a:moveTo>
                    <a:pt x="0" y="0"/>
                  </a:moveTo>
                  <a:lnTo>
                    <a:pt x="33" y="84"/>
                  </a:lnTo>
                  <a:lnTo>
                    <a:pt x="56" y="152"/>
                  </a:lnTo>
                  <a:lnTo>
                    <a:pt x="9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7" name="Google Shape;357;p50"/>
            <p:cNvSpPr/>
            <p:nvPr/>
          </p:nvSpPr>
          <p:spPr>
            <a:xfrm rot="2650961">
              <a:off x="2040" y="1232"/>
              <a:ext cx="79" cy="69"/>
            </a:xfrm>
            <a:custGeom>
              <a:avLst/>
              <a:gdLst/>
              <a:ahLst/>
              <a:cxnLst/>
              <a:rect l="l" t="t" r="r" b="b"/>
              <a:pathLst>
                <a:path w="79" h="69" extrusionOk="0">
                  <a:moveTo>
                    <a:pt x="0" y="0"/>
                  </a:moveTo>
                  <a:lnTo>
                    <a:pt x="43" y="69"/>
                  </a:lnTo>
                  <a:lnTo>
                    <a:pt x="7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8" name="Google Shape;358;p50"/>
            <p:cNvSpPr/>
            <p:nvPr/>
          </p:nvSpPr>
          <p:spPr>
            <a:xfrm rot="2650961">
              <a:off x="3234" y="1099"/>
              <a:ext cx="104" cy="81"/>
            </a:xfrm>
            <a:custGeom>
              <a:avLst/>
              <a:gdLst/>
              <a:ahLst/>
              <a:cxnLst/>
              <a:rect l="l" t="t" r="r" b="b"/>
              <a:pathLst>
                <a:path w="104" h="81" extrusionOk="0">
                  <a:moveTo>
                    <a:pt x="0" y="0"/>
                  </a:moveTo>
                  <a:lnTo>
                    <a:pt x="23" y="81"/>
                  </a:lnTo>
                  <a:lnTo>
                    <a:pt x="104" y="41"/>
                  </a:lnTo>
                  <a:lnTo>
                    <a:pt x="4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9" name="Google Shape;359;p50"/>
            <p:cNvSpPr/>
            <p:nvPr/>
          </p:nvSpPr>
          <p:spPr>
            <a:xfrm rot="2650961">
              <a:off x="2638" y="1096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96" y="0"/>
                  </a:moveTo>
                  <a:lnTo>
                    <a:pt x="88" y="73"/>
                  </a:lnTo>
                  <a:lnTo>
                    <a:pt x="0" y="96"/>
                  </a:lnTo>
                  <a:lnTo>
                    <a:pt x="23" y="60"/>
                  </a:lnTo>
                  <a:lnTo>
                    <a:pt x="63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0" name="Google Shape;360;p50"/>
            <p:cNvSpPr/>
            <p:nvPr/>
          </p:nvSpPr>
          <p:spPr>
            <a:xfrm rot="2650961">
              <a:off x="2772" y="1179"/>
              <a:ext cx="133" cy="68"/>
            </a:xfrm>
            <a:custGeom>
              <a:avLst/>
              <a:gdLst/>
              <a:ahLst/>
              <a:cxnLst/>
              <a:rect l="l" t="t" r="r" b="b"/>
              <a:pathLst>
                <a:path w="133" h="68" extrusionOk="0">
                  <a:moveTo>
                    <a:pt x="0" y="23"/>
                  </a:moveTo>
                  <a:lnTo>
                    <a:pt x="65" y="68"/>
                  </a:lnTo>
                  <a:lnTo>
                    <a:pt x="133" y="13"/>
                  </a:lnTo>
                  <a:lnTo>
                    <a:pt x="88" y="0"/>
                  </a:lnTo>
                  <a:lnTo>
                    <a:pt x="42" y="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1" name="Google Shape;361;p50"/>
            <p:cNvSpPr/>
            <p:nvPr/>
          </p:nvSpPr>
          <p:spPr>
            <a:xfrm rot="2650961">
              <a:off x="2873" y="1297"/>
              <a:ext cx="91" cy="61"/>
            </a:xfrm>
            <a:custGeom>
              <a:avLst/>
              <a:gdLst/>
              <a:ahLst/>
              <a:cxnLst/>
              <a:rect l="l" t="t" r="r" b="b"/>
              <a:pathLst>
                <a:path w="91" h="61" extrusionOk="0">
                  <a:moveTo>
                    <a:pt x="0" y="0"/>
                  </a:moveTo>
                  <a:lnTo>
                    <a:pt x="28" y="61"/>
                  </a:lnTo>
                  <a:lnTo>
                    <a:pt x="91" y="36"/>
                  </a:lnTo>
                  <a:lnTo>
                    <a:pt x="4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2" name="Google Shape;362;p50"/>
            <p:cNvSpPr/>
            <p:nvPr/>
          </p:nvSpPr>
          <p:spPr>
            <a:xfrm rot="2650961">
              <a:off x="2530" y="1148"/>
              <a:ext cx="48" cy="121"/>
            </a:xfrm>
            <a:custGeom>
              <a:avLst/>
              <a:gdLst/>
              <a:ahLst/>
              <a:cxnLst/>
              <a:rect l="l" t="t" r="r" b="b"/>
              <a:pathLst>
                <a:path w="48" h="121" extrusionOk="0">
                  <a:moveTo>
                    <a:pt x="17" y="0"/>
                  </a:moveTo>
                  <a:lnTo>
                    <a:pt x="48" y="53"/>
                  </a:lnTo>
                  <a:lnTo>
                    <a:pt x="5" y="121"/>
                  </a:lnTo>
                  <a:lnTo>
                    <a:pt x="0" y="76"/>
                  </a:lnTo>
                  <a:lnTo>
                    <a:pt x="0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3" name="Google Shape;363;p50"/>
            <p:cNvSpPr/>
            <p:nvPr/>
          </p:nvSpPr>
          <p:spPr>
            <a:xfrm rot="2650961">
              <a:off x="2440" y="1283"/>
              <a:ext cx="70" cy="91"/>
            </a:xfrm>
            <a:custGeom>
              <a:avLst/>
              <a:gdLst/>
              <a:ahLst/>
              <a:cxnLst/>
              <a:rect l="l" t="t" r="r" b="b"/>
              <a:pathLst>
                <a:path w="70" h="91" extrusionOk="0">
                  <a:moveTo>
                    <a:pt x="0" y="0"/>
                  </a:moveTo>
                  <a:lnTo>
                    <a:pt x="20" y="48"/>
                  </a:lnTo>
                  <a:lnTo>
                    <a:pt x="55" y="91"/>
                  </a:lnTo>
                  <a:lnTo>
                    <a:pt x="7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E5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4" name="Google Shape;364;p50"/>
            <p:cNvSpPr/>
            <p:nvPr/>
          </p:nvSpPr>
          <p:spPr>
            <a:xfrm rot="2650961">
              <a:off x="3251" y="1256"/>
              <a:ext cx="207" cy="209"/>
            </a:xfrm>
            <a:custGeom>
              <a:avLst/>
              <a:gdLst/>
              <a:ahLst/>
              <a:cxnLst/>
              <a:rect l="l" t="t" r="r" b="b"/>
              <a:pathLst>
                <a:path w="207" h="209" extrusionOk="0">
                  <a:moveTo>
                    <a:pt x="0" y="0"/>
                  </a:moveTo>
                  <a:lnTo>
                    <a:pt x="23" y="146"/>
                  </a:lnTo>
                  <a:lnTo>
                    <a:pt x="144" y="113"/>
                  </a:lnTo>
                  <a:lnTo>
                    <a:pt x="139" y="209"/>
                  </a:lnTo>
                  <a:lnTo>
                    <a:pt x="207" y="156"/>
                  </a:lnTo>
                  <a:lnTo>
                    <a:pt x="141" y="93"/>
                  </a:lnTo>
                  <a:lnTo>
                    <a:pt x="5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9E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5" name="Google Shape;365;p50"/>
            <p:cNvSpPr/>
            <p:nvPr/>
          </p:nvSpPr>
          <p:spPr>
            <a:xfrm rot="2650961">
              <a:off x="3065" y="1530"/>
              <a:ext cx="171" cy="557"/>
            </a:xfrm>
            <a:custGeom>
              <a:avLst/>
              <a:gdLst/>
              <a:ahLst/>
              <a:cxnLst/>
              <a:rect l="l" t="t" r="r" b="b"/>
              <a:pathLst>
                <a:path w="171" h="557" extrusionOk="0">
                  <a:moveTo>
                    <a:pt x="96" y="0"/>
                  </a:moveTo>
                  <a:lnTo>
                    <a:pt x="18" y="138"/>
                  </a:lnTo>
                  <a:lnTo>
                    <a:pt x="139" y="209"/>
                  </a:lnTo>
                  <a:lnTo>
                    <a:pt x="40" y="305"/>
                  </a:lnTo>
                  <a:lnTo>
                    <a:pt x="141" y="423"/>
                  </a:lnTo>
                  <a:lnTo>
                    <a:pt x="0" y="502"/>
                  </a:lnTo>
                  <a:lnTo>
                    <a:pt x="18" y="557"/>
                  </a:lnTo>
                  <a:lnTo>
                    <a:pt x="35" y="517"/>
                  </a:lnTo>
                  <a:lnTo>
                    <a:pt x="161" y="446"/>
                  </a:lnTo>
                  <a:lnTo>
                    <a:pt x="171" y="323"/>
                  </a:lnTo>
                  <a:lnTo>
                    <a:pt x="161" y="166"/>
                  </a:lnTo>
                  <a:lnTo>
                    <a:pt x="123" y="6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D99E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6" name="Google Shape;366;p50"/>
            <p:cNvSpPr/>
            <p:nvPr/>
          </p:nvSpPr>
          <p:spPr>
            <a:xfrm rot="2650961">
              <a:off x="1993" y="600"/>
              <a:ext cx="1397" cy="1387"/>
            </a:xfrm>
            <a:custGeom>
              <a:avLst/>
              <a:gdLst/>
              <a:ahLst/>
              <a:cxnLst/>
              <a:rect l="l" t="t" r="r" b="b"/>
              <a:pathLst>
                <a:path w="1397" h="1387" extrusionOk="0">
                  <a:moveTo>
                    <a:pt x="365" y="1387"/>
                  </a:moveTo>
                  <a:lnTo>
                    <a:pt x="317" y="1349"/>
                  </a:lnTo>
                  <a:lnTo>
                    <a:pt x="275" y="1309"/>
                  </a:lnTo>
                  <a:lnTo>
                    <a:pt x="234" y="1268"/>
                  </a:lnTo>
                  <a:lnTo>
                    <a:pt x="199" y="1228"/>
                  </a:lnTo>
                  <a:lnTo>
                    <a:pt x="166" y="1188"/>
                  </a:lnTo>
                  <a:lnTo>
                    <a:pt x="136" y="1147"/>
                  </a:lnTo>
                  <a:lnTo>
                    <a:pt x="85" y="1066"/>
                  </a:lnTo>
                  <a:lnTo>
                    <a:pt x="48" y="983"/>
                  </a:lnTo>
                  <a:lnTo>
                    <a:pt x="20" y="903"/>
                  </a:lnTo>
                  <a:lnTo>
                    <a:pt x="0" y="744"/>
                  </a:lnTo>
                  <a:lnTo>
                    <a:pt x="5" y="666"/>
                  </a:lnTo>
                  <a:lnTo>
                    <a:pt x="17" y="592"/>
                  </a:lnTo>
                  <a:lnTo>
                    <a:pt x="40" y="519"/>
                  </a:lnTo>
                  <a:lnTo>
                    <a:pt x="70" y="451"/>
                  </a:lnTo>
                  <a:lnTo>
                    <a:pt x="108" y="383"/>
                  </a:lnTo>
                  <a:lnTo>
                    <a:pt x="128" y="353"/>
                  </a:lnTo>
                  <a:lnTo>
                    <a:pt x="153" y="323"/>
                  </a:lnTo>
                  <a:lnTo>
                    <a:pt x="176" y="292"/>
                  </a:lnTo>
                  <a:lnTo>
                    <a:pt x="201" y="265"/>
                  </a:lnTo>
                  <a:lnTo>
                    <a:pt x="229" y="237"/>
                  </a:lnTo>
                  <a:lnTo>
                    <a:pt x="257" y="212"/>
                  </a:lnTo>
                  <a:lnTo>
                    <a:pt x="317" y="161"/>
                  </a:lnTo>
                  <a:lnTo>
                    <a:pt x="350" y="141"/>
                  </a:lnTo>
                  <a:lnTo>
                    <a:pt x="383" y="118"/>
                  </a:lnTo>
                  <a:lnTo>
                    <a:pt x="418" y="101"/>
                  </a:lnTo>
                  <a:lnTo>
                    <a:pt x="451" y="83"/>
                  </a:lnTo>
                  <a:lnTo>
                    <a:pt x="486" y="65"/>
                  </a:lnTo>
                  <a:lnTo>
                    <a:pt x="524" y="53"/>
                  </a:lnTo>
                  <a:lnTo>
                    <a:pt x="597" y="28"/>
                  </a:lnTo>
                  <a:lnTo>
                    <a:pt x="673" y="10"/>
                  </a:lnTo>
                  <a:lnTo>
                    <a:pt x="827" y="0"/>
                  </a:lnTo>
                  <a:lnTo>
                    <a:pt x="983" y="22"/>
                  </a:lnTo>
                  <a:lnTo>
                    <a:pt x="1059" y="48"/>
                  </a:lnTo>
                  <a:lnTo>
                    <a:pt x="1132" y="83"/>
                  </a:lnTo>
                  <a:lnTo>
                    <a:pt x="1167" y="106"/>
                  </a:lnTo>
                  <a:lnTo>
                    <a:pt x="1203" y="128"/>
                  </a:lnTo>
                  <a:lnTo>
                    <a:pt x="1271" y="184"/>
                  </a:lnTo>
                  <a:lnTo>
                    <a:pt x="1303" y="214"/>
                  </a:lnTo>
                  <a:lnTo>
                    <a:pt x="1336" y="249"/>
                  </a:lnTo>
                  <a:lnTo>
                    <a:pt x="1366" y="287"/>
                  </a:lnTo>
                  <a:lnTo>
                    <a:pt x="1397" y="328"/>
                  </a:lnTo>
                  <a:lnTo>
                    <a:pt x="1359" y="348"/>
                  </a:lnTo>
                  <a:lnTo>
                    <a:pt x="1326" y="310"/>
                  </a:lnTo>
                  <a:lnTo>
                    <a:pt x="1293" y="275"/>
                  </a:lnTo>
                  <a:lnTo>
                    <a:pt x="1261" y="244"/>
                  </a:lnTo>
                  <a:lnTo>
                    <a:pt x="1225" y="217"/>
                  </a:lnTo>
                  <a:lnTo>
                    <a:pt x="1190" y="189"/>
                  </a:lnTo>
                  <a:lnTo>
                    <a:pt x="1155" y="166"/>
                  </a:lnTo>
                  <a:lnTo>
                    <a:pt x="1119" y="144"/>
                  </a:lnTo>
                  <a:lnTo>
                    <a:pt x="1084" y="126"/>
                  </a:lnTo>
                  <a:lnTo>
                    <a:pt x="1046" y="108"/>
                  </a:lnTo>
                  <a:lnTo>
                    <a:pt x="1011" y="96"/>
                  </a:lnTo>
                  <a:lnTo>
                    <a:pt x="935" y="73"/>
                  </a:lnTo>
                  <a:lnTo>
                    <a:pt x="862" y="60"/>
                  </a:lnTo>
                  <a:lnTo>
                    <a:pt x="789" y="55"/>
                  </a:lnTo>
                  <a:lnTo>
                    <a:pt x="643" y="70"/>
                  </a:lnTo>
                  <a:lnTo>
                    <a:pt x="507" y="111"/>
                  </a:lnTo>
                  <a:lnTo>
                    <a:pt x="441" y="141"/>
                  </a:lnTo>
                  <a:lnTo>
                    <a:pt x="411" y="159"/>
                  </a:lnTo>
                  <a:lnTo>
                    <a:pt x="380" y="176"/>
                  </a:lnTo>
                  <a:lnTo>
                    <a:pt x="350" y="196"/>
                  </a:lnTo>
                  <a:lnTo>
                    <a:pt x="322" y="219"/>
                  </a:lnTo>
                  <a:lnTo>
                    <a:pt x="269" y="265"/>
                  </a:lnTo>
                  <a:lnTo>
                    <a:pt x="222" y="315"/>
                  </a:lnTo>
                  <a:lnTo>
                    <a:pt x="176" y="370"/>
                  </a:lnTo>
                  <a:lnTo>
                    <a:pt x="138" y="428"/>
                  </a:lnTo>
                  <a:lnTo>
                    <a:pt x="108" y="489"/>
                  </a:lnTo>
                  <a:lnTo>
                    <a:pt x="65" y="623"/>
                  </a:lnTo>
                  <a:lnTo>
                    <a:pt x="53" y="761"/>
                  </a:lnTo>
                  <a:lnTo>
                    <a:pt x="60" y="834"/>
                  </a:lnTo>
                  <a:lnTo>
                    <a:pt x="75" y="908"/>
                  </a:lnTo>
                  <a:lnTo>
                    <a:pt x="100" y="981"/>
                  </a:lnTo>
                  <a:lnTo>
                    <a:pt x="118" y="1016"/>
                  </a:lnTo>
                  <a:lnTo>
                    <a:pt x="138" y="1054"/>
                  </a:lnTo>
                  <a:lnTo>
                    <a:pt x="158" y="1089"/>
                  </a:lnTo>
                  <a:lnTo>
                    <a:pt x="184" y="1127"/>
                  </a:lnTo>
                  <a:lnTo>
                    <a:pt x="211" y="1162"/>
                  </a:lnTo>
                  <a:lnTo>
                    <a:pt x="242" y="1198"/>
                  </a:lnTo>
                  <a:lnTo>
                    <a:pt x="275" y="1233"/>
                  </a:lnTo>
                  <a:lnTo>
                    <a:pt x="310" y="1268"/>
                  </a:lnTo>
                  <a:lnTo>
                    <a:pt x="350" y="1304"/>
                  </a:lnTo>
                  <a:lnTo>
                    <a:pt x="393" y="1339"/>
                  </a:lnTo>
                  <a:lnTo>
                    <a:pt x="365" y="13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367" name="Google Shape;367;p50"/>
          <p:cNvGrpSpPr/>
          <p:nvPr/>
        </p:nvGrpSpPr>
        <p:grpSpPr>
          <a:xfrm>
            <a:off x="2971800" y="3657600"/>
            <a:ext cx="6553200" cy="1689100"/>
            <a:chOff x="960" y="1488"/>
            <a:chExt cx="3696" cy="1064"/>
          </a:xfrm>
        </p:grpSpPr>
        <p:sp>
          <p:nvSpPr>
            <p:cNvPr id="368" name="Google Shape;368;p50"/>
            <p:cNvSpPr/>
            <p:nvPr/>
          </p:nvSpPr>
          <p:spPr>
            <a:xfrm>
              <a:off x="960" y="1488"/>
              <a:ext cx="3696" cy="1056"/>
            </a:xfrm>
            <a:prstGeom prst="rect">
              <a:avLst/>
            </a:prstGeom>
            <a:solidFill>
              <a:srgbClr val="CCCC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9" name="Google Shape;369;p50"/>
            <p:cNvSpPr txBox="1"/>
            <p:nvPr/>
          </p:nvSpPr>
          <p:spPr>
            <a:xfrm>
              <a:off x="960" y="1680"/>
              <a:ext cx="3600" cy="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 dirty="0">
                  <a:solidFill>
                    <a:schemeClr val="dk1"/>
                  </a:solidFill>
                  <a:latin typeface="Garamond" panose="02020404030301010803" pitchFamily="18" charset="0"/>
                  <a:ea typeface="Verdana"/>
                  <a:cs typeface="Verdana"/>
                  <a:sym typeface="Verdana"/>
                </a:rPr>
                <a:t>Desenvolver o </a:t>
              </a:r>
              <a:r>
                <a:rPr lang="pt-BR" sz="2800" b="1" dirty="0">
                  <a:solidFill>
                    <a:schemeClr val="dk1"/>
                  </a:solidFill>
                  <a:latin typeface="Garamond" panose="02020404030301010803" pitchFamily="18" charset="0"/>
                  <a:ea typeface="Verdana"/>
                  <a:cs typeface="Verdana"/>
                  <a:sym typeface="Verdana"/>
                </a:rPr>
                <a:t>produto/serviço</a:t>
              </a:r>
              <a:r>
                <a:rPr lang="pt-BR" sz="2800" dirty="0">
                  <a:solidFill>
                    <a:schemeClr val="dk1"/>
                  </a:solidFill>
                  <a:latin typeface="Garamond" panose="02020404030301010803" pitchFamily="18" charset="0"/>
                  <a:ea typeface="Verdana"/>
                  <a:cs typeface="Verdana"/>
                  <a:sym typeface="Verdana"/>
                </a:rPr>
                <a:t> </a:t>
              </a:r>
              <a:r>
                <a:rPr lang="pt-BR" sz="2800" b="1" i="1" dirty="0">
                  <a:solidFill>
                    <a:schemeClr val="dk1"/>
                  </a:solidFill>
                  <a:latin typeface="Garamond" panose="02020404030301010803" pitchFamily="18" charset="0"/>
                  <a:ea typeface="Verdana"/>
                  <a:cs typeface="Verdana"/>
                  <a:sym typeface="Verdana"/>
                </a:rPr>
                <a:t>esperado</a:t>
              </a:r>
              <a:r>
                <a:rPr lang="pt-BR" sz="2800" dirty="0">
                  <a:solidFill>
                    <a:schemeClr val="dk1"/>
                  </a:solidFill>
                  <a:latin typeface="Garamond" panose="02020404030301010803" pitchFamily="18" charset="0"/>
                  <a:ea typeface="Verdana"/>
                  <a:cs typeface="Verdana"/>
                  <a:sym typeface="Verdana"/>
                </a:rPr>
                <a:t> dentro do </a:t>
              </a:r>
              <a:r>
                <a:rPr lang="pt-BR" sz="2800" b="1" i="1" dirty="0">
                  <a:solidFill>
                    <a:schemeClr val="dk1"/>
                  </a:solidFill>
                  <a:latin typeface="Garamond" panose="02020404030301010803" pitchFamily="18" charset="0"/>
                  <a:ea typeface="Verdana"/>
                  <a:cs typeface="Verdana"/>
                  <a:sym typeface="Verdana"/>
                </a:rPr>
                <a:t>prazo</a:t>
              </a:r>
              <a:r>
                <a:rPr lang="pt-BR" sz="2800" b="1" dirty="0">
                  <a:solidFill>
                    <a:schemeClr val="dk1"/>
                  </a:solidFill>
                  <a:latin typeface="Garamond" panose="02020404030301010803" pitchFamily="18" charset="0"/>
                  <a:ea typeface="Verdana"/>
                  <a:cs typeface="Verdana"/>
                  <a:sym typeface="Verdana"/>
                </a:rPr>
                <a:t>, </a:t>
              </a:r>
              <a:r>
                <a:rPr lang="pt-BR" sz="2800" b="1" i="1" dirty="0">
                  <a:solidFill>
                    <a:schemeClr val="dk1"/>
                  </a:solidFill>
                  <a:latin typeface="Garamond" panose="02020404030301010803" pitchFamily="18" charset="0"/>
                  <a:ea typeface="Verdana"/>
                  <a:cs typeface="Verdana"/>
                  <a:sym typeface="Verdana"/>
                </a:rPr>
                <a:t>custo</a:t>
              </a:r>
              <a:r>
                <a:rPr lang="pt-BR" sz="2800" dirty="0">
                  <a:solidFill>
                    <a:schemeClr val="dk1"/>
                  </a:solidFill>
                  <a:latin typeface="Garamond" panose="02020404030301010803" pitchFamily="18" charset="0"/>
                  <a:ea typeface="Verdana"/>
                  <a:cs typeface="Verdana"/>
                  <a:sym typeface="Verdana"/>
                </a:rPr>
                <a:t> e </a:t>
              </a:r>
              <a:r>
                <a:rPr lang="pt-BR" sz="2800" i="1" dirty="0">
                  <a:solidFill>
                    <a:schemeClr val="dk1"/>
                  </a:solidFill>
                  <a:latin typeface="Garamond" panose="02020404030301010803" pitchFamily="18" charset="0"/>
                  <a:ea typeface="Verdana"/>
                  <a:cs typeface="Verdana"/>
                  <a:sym typeface="Verdana"/>
                </a:rPr>
                <a:t>nível de </a:t>
              </a:r>
              <a:r>
                <a:rPr lang="pt-BR" sz="2800" b="1" i="1" dirty="0">
                  <a:solidFill>
                    <a:schemeClr val="dk1"/>
                  </a:solidFill>
                  <a:latin typeface="Garamond" panose="02020404030301010803" pitchFamily="18" charset="0"/>
                  <a:ea typeface="Verdana"/>
                  <a:cs typeface="Verdana"/>
                  <a:sym typeface="Verdana"/>
                </a:rPr>
                <a:t>qualidade</a:t>
              </a:r>
              <a:r>
                <a:rPr lang="pt-BR" sz="2800" i="1" dirty="0">
                  <a:solidFill>
                    <a:schemeClr val="dk1"/>
                  </a:solidFill>
                  <a:latin typeface="Garamond" panose="02020404030301010803" pitchFamily="18" charset="0"/>
                  <a:ea typeface="Verdana"/>
                  <a:cs typeface="Verdana"/>
                  <a:sym typeface="Verdana"/>
                </a:rPr>
                <a:t> </a:t>
              </a:r>
              <a:r>
                <a:rPr lang="pt-BR" sz="2800" dirty="0">
                  <a:solidFill>
                    <a:schemeClr val="dk1"/>
                  </a:solidFill>
                  <a:latin typeface="Garamond" panose="02020404030301010803" pitchFamily="18" charset="0"/>
                  <a:ea typeface="Verdana"/>
                  <a:cs typeface="Verdana"/>
                  <a:sym typeface="Verdana"/>
                </a:rPr>
                <a:t>desejados</a:t>
              </a:r>
              <a:endParaRPr sz="2800" dirty="0">
                <a:latin typeface="Garamond" panose="02020404030301010803" pitchFamily="18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/>
              <a:t>Triângulo Ágil de Restrições</a:t>
            </a:r>
            <a:endParaRPr dirty="0"/>
          </a:p>
        </p:txBody>
      </p:sp>
      <p:pic>
        <p:nvPicPr>
          <p:cNvPr id="1026" name="Picture 2" descr="Triângulo Ágil: escopo, custo e prazo como impulso à inovação nos projetos  ágeis">
            <a:extLst>
              <a:ext uri="{FF2B5EF4-FFF2-40B4-BE49-F238E27FC236}">
                <a16:creationId xmlns:a16="http://schemas.microsoft.com/office/drawing/2014/main" id="{D91C4E78-E7DA-4760-B827-5C7D114D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615236"/>
            <a:ext cx="7432080" cy="490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8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485900" y="342106"/>
            <a:ext cx="7772400" cy="411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84048" lvl="0" indent="-3840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ahoma"/>
              <a:buNone/>
            </a:pPr>
            <a:r>
              <a:rPr lang="pt-BR" sz="9600" dirty="0">
                <a:latin typeface="Tahoma"/>
                <a:ea typeface="Tahoma"/>
                <a:cs typeface="Tahoma"/>
                <a:sym typeface="Tahoma"/>
              </a:rPr>
              <a:t>Gerenciar  Projetos     é uma </a:t>
            </a:r>
            <a:r>
              <a:rPr lang="pt-BR" sz="9600" dirty="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profissão</a:t>
            </a:r>
            <a:endParaRPr dirty="0"/>
          </a:p>
        </p:txBody>
      </p:sp>
      <p:pic>
        <p:nvPicPr>
          <p:cNvPr id="94" name="Google Shape;94;p14" descr="GP I -20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7800" y="4165599"/>
            <a:ext cx="3810000" cy="163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title"/>
          </p:nvPr>
        </p:nvSpPr>
        <p:spPr>
          <a:xfrm>
            <a:off x="4783268" y="80888"/>
            <a:ext cx="656290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Atividades do Gerente de Projetos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75" name="Google Shape;375;p51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6" name="Google Shape;376;p51" descr="fotoho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562" y="973024"/>
            <a:ext cx="3613752" cy="459191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1"/>
          <p:cNvSpPr txBox="1">
            <a:spLocks noGrp="1"/>
          </p:cNvSpPr>
          <p:nvPr>
            <p:ph type="body" idx="1"/>
          </p:nvPr>
        </p:nvSpPr>
        <p:spPr>
          <a:xfrm>
            <a:off x="3937442" y="1566788"/>
            <a:ext cx="8254558" cy="54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lvl="2" indent="-384047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2400" b="1" dirty="0">
                <a:latin typeface="Garamond" panose="02020404030301010803" pitchFamily="18" charset="0"/>
              </a:rPr>
              <a:t>Aloca recursos</a:t>
            </a:r>
            <a:endParaRPr sz="2400" dirty="0">
              <a:latin typeface="Garamond" panose="02020404030301010803" pitchFamily="18" charset="0"/>
            </a:endParaRPr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2400" b="1" dirty="0">
                <a:latin typeface="Garamond" panose="02020404030301010803" pitchFamily="18" charset="0"/>
              </a:rPr>
              <a:t>Define prioridades</a:t>
            </a:r>
            <a:endParaRPr sz="2400" dirty="0">
              <a:latin typeface="Garamond" panose="02020404030301010803" pitchFamily="18" charset="0"/>
            </a:endParaRPr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2400" b="1" dirty="0">
                <a:latin typeface="Garamond" panose="02020404030301010803" pitchFamily="18" charset="0"/>
              </a:rPr>
              <a:t>Coordena as interações com clientes e usuários</a:t>
            </a:r>
            <a:endParaRPr sz="2400" dirty="0">
              <a:latin typeface="Garamond" panose="02020404030301010803" pitchFamily="18" charset="0"/>
            </a:endParaRPr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2400" b="1" dirty="0">
                <a:latin typeface="Garamond" panose="02020404030301010803" pitchFamily="18" charset="0"/>
              </a:rPr>
              <a:t>Procura manter a equipe de projeto focada na meta do projeto</a:t>
            </a:r>
            <a:endParaRPr sz="2400" dirty="0">
              <a:latin typeface="Garamond" panose="02020404030301010803" pitchFamily="18" charset="0"/>
            </a:endParaRPr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2400" b="1" dirty="0">
                <a:latin typeface="Garamond" panose="02020404030301010803" pitchFamily="18" charset="0"/>
              </a:rPr>
              <a:t>Supervisiona, delega, motiva, gerencia o stress</a:t>
            </a:r>
            <a:endParaRPr sz="2400" dirty="0">
              <a:latin typeface="Garamond" panose="02020404030301010803" pitchFamily="18" charset="0"/>
            </a:endParaRPr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2400" b="1" dirty="0">
                <a:latin typeface="Garamond" panose="02020404030301010803" pitchFamily="18" charset="0"/>
              </a:rPr>
              <a:t>Resolve conflitos de stakeholders com diferentes expectativas e necessidades</a:t>
            </a:r>
            <a:endParaRPr sz="2400" dirty="0">
              <a:latin typeface="Garamond" panose="02020404030301010803" pitchFamily="18" charset="0"/>
            </a:endParaRPr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2400" b="1" dirty="0">
                <a:latin typeface="Garamond" panose="02020404030301010803" pitchFamily="18" charset="0"/>
              </a:rPr>
              <a:t>Gerencia riscos, escopo, tempo e custo</a:t>
            </a:r>
            <a:endParaRPr sz="2400" dirty="0">
              <a:latin typeface="Garamond" panose="02020404030301010803" pitchFamily="18" charset="0"/>
            </a:endParaRPr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2400" b="1" dirty="0">
                <a:latin typeface="Garamond" panose="02020404030301010803" pitchFamily="18" charset="0"/>
              </a:rPr>
              <a:t>Estabelece um conjunto de práticas para assegurar a qualidade dos artefatos do projeto</a:t>
            </a:r>
            <a:endParaRPr sz="2400" dirty="0">
              <a:latin typeface="Garamond" panose="02020404030301010803" pitchFamily="18" charset="0"/>
            </a:endParaRPr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2400" b="1" dirty="0">
                <a:latin typeface="Garamond" panose="02020404030301010803" pitchFamily="18" charset="0"/>
              </a:rPr>
              <a:t>Identifica requisitos</a:t>
            </a:r>
            <a:endParaRPr sz="2400" dirty="0">
              <a:latin typeface="Garamond" panose="02020404030301010803" pitchFamily="18" charset="0"/>
            </a:endParaRPr>
          </a:p>
          <a:p>
            <a:pPr marL="987552" lvl="2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pt-BR" sz="1500" dirty="0"/>
              <a:t>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/>
          <p:nvPr/>
        </p:nvSpPr>
        <p:spPr>
          <a:xfrm>
            <a:off x="1490297" y="721859"/>
            <a:ext cx="71472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PMI (Project Management </a:t>
            </a:r>
            <a:r>
              <a:rPr lang="pt-BR" sz="2800" b="1" dirty="0" err="1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Institute</a:t>
            </a:r>
            <a:r>
              <a:rPr lang="pt-BR" sz="2800" b="1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) </a:t>
            </a:r>
            <a:endParaRPr sz="2800" dirty="0">
              <a:solidFill>
                <a:schemeClr val="dk2"/>
              </a:solidFill>
              <a:latin typeface="Garamond" panose="02020404030301010803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503" name="Google Shape;503;p72"/>
          <p:cNvSpPr/>
          <p:nvPr/>
        </p:nvSpPr>
        <p:spPr>
          <a:xfrm>
            <a:off x="1528399" y="1495476"/>
            <a:ext cx="9866432" cy="95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pt-BR" sz="24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24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Criado em 1969 e localizado no estado de Pennsylvania, nos Estados Unidos</a:t>
            </a:r>
            <a:r>
              <a:rPr lang="pt-BR" sz="20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.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504" name="Google Shape;504;p72"/>
          <p:cNvSpPr/>
          <p:nvPr/>
        </p:nvSpPr>
        <p:spPr>
          <a:xfrm>
            <a:off x="1528399" y="2336368"/>
            <a:ext cx="9514739" cy="95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88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</a:pPr>
            <a:r>
              <a:rPr lang="pt-BR" sz="24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24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Tem por objetivo de organizar, difundir e incentivar as melhores práticas em gerenciamento de projetos.</a:t>
            </a:r>
            <a:endParaRPr sz="2400" dirty="0">
              <a:latin typeface="Garamond" panose="02020404030301010803" pitchFamily="18" charset="0"/>
            </a:endParaRPr>
          </a:p>
        </p:txBody>
      </p:sp>
      <p:sp>
        <p:nvSpPr>
          <p:cNvPr id="505" name="Google Shape;505;p72"/>
          <p:cNvSpPr/>
          <p:nvPr/>
        </p:nvSpPr>
        <p:spPr>
          <a:xfrm>
            <a:off x="1528399" y="3667823"/>
            <a:ext cx="96554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88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</a:pPr>
            <a:r>
              <a:rPr lang="pt-BR" sz="14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24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É a maior instituição sem fins lucrativos do mundo dedicada à disseminação do conhecimento e ao aprimoramento das atividades de gestão de projetos (500 mil membros associados, organizada em 125 países e mais de 200 sucursais.</a:t>
            </a:r>
            <a:endParaRPr sz="2400" dirty="0">
              <a:latin typeface="Garamond" panose="02020404030301010803" pitchFamily="18" charset="0"/>
            </a:endParaRPr>
          </a:p>
        </p:txBody>
      </p:sp>
      <p:pic>
        <p:nvPicPr>
          <p:cNvPr id="506" name="Google Shape;506;p72" descr="http://www.netpartner.com.br/pmi/i/logoPMI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399" y="5887290"/>
            <a:ext cx="17526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72" descr="Hom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5625" y="6136141"/>
            <a:ext cx="48196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3"/>
          <p:cNvSpPr/>
          <p:nvPr/>
        </p:nvSpPr>
        <p:spPr>
          <a:xfrm>
            <a:off x="1697209" y="588873"/>
            <a:ext cx="90364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PMBOK  (Project Management Body of </a:t>
            </a:r>
            <a:r>
              <a:rPr lang="pt-BR" sz="2800" b="1" dirty="0" err="1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Knowledge</a:t>
            </a:r>
            <a:r>
              <a:rPr lang="pt-BR" sz="2400" b="1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dirty="0"/>
          </a:p>
        </p:txBody>
      </p:sp>
      <p:sp>
        <p:nvSpPr>
          <p:cNvPr id="513" name="Google Shape;513;p73"/>
          <p:cNvSpPr/>
          <p:nvPr/>
        </p:nvSpPr>
        <p:spPr>
          <a:xfrm>
            <a:off x="1809750" y="1348344"/>
            <a:ext cx="828675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88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</a:pPr>
            <a:r>
              <a:rPr lang="pt-BR" sz="14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20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Em 1987, o PMI produziu um manuscrito intitulado “O Conjunto de Conhecimentos em Gerenciamento de Projetos“.</a:t>
            </a:r>
            <a:endParaRPr sz="2000" dirty="0">
              <a:solidFill>
                <a:schemeClr val="dk2"/>
              </a:solidFill>
              <a:latin typeface="Garamond" panose="02020404030301010803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514" name="Google Shape;514;p73"/>
          <p:cNvSpPr/>
          <p:nvPr/>
        </p:nvSpPr>
        <p:spPr>
          <a:xfrm>
            <a:off x="1809751" y="2270637"/>
            <a:ext cx="8429625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88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</a:pPr>
            <a:r>
              <a:rPr lang="pt-BR" sz="14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20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Em 1996, o PMI produziu a 1ª edição do documento denominado “Um Guia do Conjunto de Conhecimentos em Gerenciamento de Projetos” (Guia PMBOK®), referência básica de conhecimentos e práticas de gerenciamento de projetos. Padronizou a terminologia no gerenciamento de projetos.</a:t>
            </a:r>
            <a:endParaRPr sz="2000" dirty="0">
              <a:solidFill>
                <a:schemeClr val="dk2"/>
              </a:solidFill>
              <a:latin typeface="Garamond" panose="02020404030301010803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515" name="Google Shape;515;p73"/>
          <p:cNvSpPr/>
          <p:nvPr/>
        </p:nvSpPr>
        <p:spPr>
          <a:xfrm>
            <a:off x="1809750" y="4155791"/>
            <a:ext cx="6215063" cy="18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88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</a:pPr>
            <a:r>
              <a:rPr lang="pt-BR" sz="14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20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Edição Atual do PMBOK : 7ª Edição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89B121-A30C-48C6-8B44-0C8E3607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45" y="3719952"/>
            <a:ext cx="2381250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7"/>
          <p:cNvSpPr txBox="1"/>
          <p:nvPr/>
        </p:nvSpPr>
        <p:spPr>
          <a:xfrm>
            <a:off x="1560067" y="740334"/>
            <a:ext cx="102567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4D84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ÁREAS DE CONHECIMENTO EM GERENCIAMENTO DE PROJETO</a:t>
            </a:r>
            <a:endParaRPr sz="2400" b="1" dirty="0">
              <a:solidFill>
                <a:srgbClr val="004D84"/>
              </a:solidFill>
              <a:latin typeface="Garamond" panose="02020404030301010803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544" name="Google Shape;544;p77"/>
          <p:cNvSpPr/>
          <p:nvPr/>
        </p:nvSpPr>
        <p:spPr>
          <a:xfrm>
            <a:off x="6318860" y="1816741"/>
            <a:ext cx="1866900" cy="88582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5" name="Google Shape;545;p77"/>
          <p:cNvSpPr txBox="1"/>
          <p:nvPr/>
        </p:nvSpPr>
        <p:spPr>
          <a:xfrm>
            <a:off x="6310313" y="2000251"/>
            <a:ext cx="19415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Gerenciamento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 Custos</a:t>
            </a: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6" name="Google Shape;546;p77"/>
          <p:cNvSpPr/>
          <p:nvPr/>
        </p:nvSpPr>
        <p:spPr>
          <a:xfrm>
            <a:off x="1716057" y="1847851"/>
            <a:ext cx="1866900" cy="885825"/>
          </a:xfrm>
          <a:prstGeom prst="rect">
            <a:avLst/>
          </a:prstGeom>
          <a:solidFill>
            <a:srgbClr val="89814D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7" name="Google Shape;547;p77"/>
          <p:cNvSpPr txBox="1"/>
          <p:nvPr/>
        </p:nvSpPr>
        <p:spPr>
          <a:xfrm>
            <a:off x="1738314" y="2000251"/>
            <a:ext cx="18573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Gerenciamento de Escopo</a:t>
            </a: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8" name="Google Shape;548;p77"/>
          <p:cNvSpPr/>
          <p:nvPr/>
        </p:nvSpPr>
        <p:spPr>
          <a:xfrm>
            <a:off x="4072215" y="4575176"/>
            <a:ext cx="1866900" cy="936625"/>
          </a:xfrm>
          <a:prstGeom prst="rect">
            <a:avLst/>
          </a:prstGeom>
          <a:solidFill>
            <a:srgbClr val="8DD9C7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9" name="Google Shape;549;p77"/>
          <p:cNvSpPr txBox="1"/>
          <p:nvPr/>
        </p:nvSpPr>
        <p:spPr>
          <a:xfrm>
            <a:off x="3900488" y="4762501"/>
            <a:ext cx="21907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Gerenciamento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 Comunicações</a:t>
            </a: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0" name="Google Shape;550;p77"/>
          <p:cNvSpPr/>
          <p:nvPr/>
        </p:nvSpPr>
        <p:spPr>
          <a:xfrm>
            <a:off x="8540719" y="1833564"/>
            <a:ext cx="1866900" cy="8858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1" name="Google Shape;551;p77"/>
          <p:cNvSpPr txBox="1"/>
          <p:nvPr/>
        </p:nvSpPr>
        <p:spPr>
          <a:xfrm>
            <a:off x="8509001" y="1976439"/>
            <a:ext cx="18700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Gerenciamento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 Qualidade</a:t>
            </a: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2" name="Google Shape;552;p77"/>
          <p:cNvSpPr/>
          <p:nvPr/>
        </p:nvSpPr>
        <p:spPr>
          <a:xfrm>
            <a:off x="1727201" y="3292475"/>
            <a:ext cx="8664575" cy="8001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3" name="Google Shape;553;p77"/>
          <p:cNvSpPr txBox="1"/>
          <p:nvPr/>
        </p:nvSpPr>
        <p:spPr>
          <a:xfrm>
            <a:off x="1943100" y="3495676"/>
            <a:ext cx="8229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Gerenciamento de Integração do Projeto</a:t>
            </a: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4" name="Google Shape;554;p77"/>
          <p:cNvSpPr/>
          <p:nvPr/>
        </p:nvSpPr>
        <p:spPr>
          <a:xfrm>
            <a:off x="8470711" y="4561529"/>
            <a:ext cx="2019868" cy="936625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5" name="Google Shape;555;p77"/>
          <p:cNvSpPr txBox="1"/>
          <p:nvPr/>
        </p:nvSpPr>
        <p:spPr>
          <a:xfrm>
            <a:off x="8484360" y="4735208"/>
            <a:ext cx="19966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Gerenciamento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 Aquisições</a:t>
            </a: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6" name="Google Shape;556;p77"/>
          <p:cNvSpPr/>
          <p:nvPr/>
        </p:nvSpPr>
        <p:spPr>
          <a:xfrm>
            <a:off x="6348382" y="4575176"/>
            <a:ext cx="1866900" cy="936625"/>
          </a:xfrm>
          <a:prstGeom prst="rect">
            <a:avLst/>
          </a:prstGeom>
          <a:solidFill>
            <a:srgbClr val="2D8DA8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7" name="Google Shape;557;p77"/>
          <p:cNvSpPr txBox="1"/>
          <p:nvPr/>
        </p:nvSpPr>
        <p:spPr>
          <a:xfrm>
            <a:off x="6353175" y="4762501"/>
            <a:ext cx="18684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Gerenciamento de Riscos</a:t>
            </a: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8" name="Google Shape;558;p77"/>
          <p:cNvSpPr/>
          <p:nvPr/>
        </p:nvSpPr>
        <p:spPr>
          <a:xfrm>
            <a:off x="4024282" y="1836739"/>
            <a:ext cx="1866900" cy="885825"/>
          </a:xfrm>
          <a:prstGeom prst="rect">
            <a:avLst/>
          </a:prstGeom>
          <a:solidFill>
            <a:srgbClr val="86A79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9" name="Google Shape;559;p77"/>
          <p:cNvSpPr txBox="1"/>
          <p:nvPr/>
        </p:nvSpPr>
        <p:spPr>
          <a:xfrm>
            <a:off x="4024313" y="2000251"/>
            <a:ext cx="18716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Gerenciamento de Tempo</a:t>
            </a: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0" name="Google Shape;560;p77"/>
          <p:cNvSpPr/>
          <p:nvPr/>
        </p:nvSpPr>
        <p:spPr>
          <a:xfrm>
            <a:off x="1716057" y="4595813"/>
            <a:ext cx="1866900" cy="914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1" name="Google Shape;561;p77"/>
          <p:cNvSpPr txBox="1"/>
          <p:nvPr/>
        </p:nvSpPr>
        <p:spPr>
          <a:xfrm>
            <a:off x="1746709" y="4636471"/>
            <a:ext cx="184217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Gerenciamento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 Recursos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Humanos</a:t>
            </a: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62" name="Google Shape;562;p77"/>
          <p:cNvCxnSpPr/>
          <p:nvPr/>
        </p:nvCxnSpPr>
        <p:spPr>
          <a:xfrm>
            <a:off x="2630488" y="2813050"/>
            <a:ext cx="0" cy="484188"/>
          </a:xfrm>
          <a:prstGeom prst="straightConnector1">
            <a:avLst/>
          </a:prstGeom>
          <a:noFill/>
          <a:ln w="9525" cap="flat" cmpd="sng">
            <a:solidFill>
              <a:srgbClr val="004D8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77"/>
          <p:cNvCxnSpPr/>
          <p:nvPr/>
        </p:nvCxnSpPr>
        <p:spPr>
          <a:xfrm>
            <a:off x="4975225" y="2811464"/>
            <a:ext cx="0" cy="484187"/>
          </a:xfrm>
          <a:prstGeom prst="straightConnector1">
            <a:avLst/>
          </a:prstGeom>
          <a:noFill/>
          <a:ln w="9525" cap="flat" cmpd="sng">
            <a:solidFill>
              <a:srgbClr val="004D8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77"/>
          <p:cNvCxnSpPr/>
          <p:nvPr/>
        </p:nvCxnSpPr>
        <p:spPr>
          <a:xfrm>
            <a:off x="7269163" y="2811464"/>
            <a:ext cx="0" cy="484187"/>
          </a:xfrm>
          <a:prstGeom prst="straightConnector1">
            <a:avLst/>
          </a:prstGeom>
          <a:noFill/>
          <a:ln w="9525" cap="flat" cmpd="sng">
            <a:solidFill>
              <a:srgbClr val="004D8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77"/>
          <p:cNvCxnSpPr/>
          <p:nvPr/>
        </p:nvCxnSpPr>
        <p:spPr>
          <a:xfrm>
            <a:off x="9528175" y="2811464"/>
            <a:ext cx="0" cy="484187"/>
          </a:xfrm>
          <a:prstGeom prst="straightConnector1">
            <a:avLst/>
          </a:prstGeom>
          <a:noFill/>
          <a:ln w="9525" cap="flat" cmpd="sng">
            <a:solidFill>
              <a:srgbClr val="004D8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77"/>
          <p:cNvCxnSpPr/>
          <p:nvPr/>
        </p:nvCxnSpPr>
        <p:spPr>
          <a:xfrm>
            <a:off x="2644775" y="4064000"/>
            <a:ext cx="0" cy="484188"/>
          </a:xfrm>
          <a:prstGeom prst="straightConnector1">
            <a:avLst/>
          </a:prstGeom>
          <a:noFill/>
          <a:ln w="9525" cap="flat" cmpd="sng">
            <a:solidFill>
              <a:srgbClr val="004D84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67" name="Google Shape;567;p77"/>
          <p:cNvCxnSpPr/>
          <p:nvPr/>
        </p:nvCxnSpPr>
        <p:spPr>
          <a:xfrm>
            <a:off x="4972050" y="4056064"/>
            <a:ext cx="0" cy="484187"/>
          </a:xfrm>
          <a:prstGeom prst="straightConnector1">
            <a:avLst/>
          </a:prstGeom>
          <a:noFill/>
          <a:ln w="9525" cap="flat" cmpd="sng">
            <a:solidFill>
              <a:srgbClr val="004D84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68" name="Google Shape;568;p77"/>
          <p:cNvCxnSpPr/>
          <p:nvPr/>
        </p:nvCxnSpPr>
        <p:spPr>
          <a:xfrm>
            <a:off x="7264400" y="4076700"/>
            <a:ext cx="0" cy="484188"/>
          </a:xfrm>
          <a:prstGeom prst="straightConnector1">
            <a:avLst/>
          </a:prstGeom>
          <a:noFill/>
          <a:ln w="9525" cap="flat" cmpd="sng">
            <a:solidFill>
              <a:srgbClr val="004D84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69" name="Google Shape;569;p77"/>
          <p:cNvCxnSpPr/>
          <p:nvPr/>
        </p:nvCxnSpPr>
        <p:spPr>
          <a:xfrm>
            <a:off x="9526588" y="4073525"/>
            <a:ext cx="0" cy="484188"/>
          </a:xfrm>
          <a:prstGeom prst="straightConnector1">
            <a:avLst/>
          </a:prstGeom>
          <a:noFill/>
          <a:ln w="9525" cap="flat" cmpd="sng">
            <a:solidFill>
              <a:srgbClr val="004D84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"/>
          <p:cNvSpPr txBox="1"/>
          <p:nvPr/>
        </p:nvSpPr>
        <p:spPr>
          <a:xfrm>
            <a:off x="604910" y="322231"/>
            <a:ext cx="1183093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rgbClr val="004D84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ÁREAS DE CONHECIMENTO EM GERENCIAMENTO DE PROJETO</a:t>
            </a:r>
            <a:endParaRPr sz="2800" b="1" dirty="0">
              <a:solidFill>
                <a:srgbClr val="004D84"/>
              </a:solidFill>
              <a:latin typeface="Garamond" panose="02020404030301010803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575" name="Google Shape;575;p78"/>
          <p:cNvSpPr/>
          <p:nvPr/>
        </p:nvSpPr>
        <p:spPr>
          <a:xfrm>
            <a:off x="3122613" y="1319168"/>
            <a:ext cx="734536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4D84"/>
                </a:solidFill>
                <a:latin typeface="Trebuchet MS"/>
                <a:ea typeface="Trebuchet MS"/>
                <a:cs typeface="Trebuchet MS"/>
                <a:sym typeface="Trebuchet MS"/>
              </a:rPr>
              <a:t>Garantir que os diversos elementos do projeto estão sendo coordenados forma integrada</a:t>
            </a:r>
            <a:endParaRPr/>
          </a:p>
        </p:txBody>
      </p:sp>
      <p:sp>
        <p:nvSpPr>
          <p:cNvPr id="576" name="Google Shape;576;p78"/>
          <p:cNvSpPr/>
          <p:nvPr/>
        </p:nvSpPr>
        <p:spPr>
          <a:xfrm>
            <a:off x="3122613" y="1895430"/>
            <a:ext cx="7345362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4D84"/>
                </a:solidFill>
                <a:latin typeface="Trebuchet MS"/>
                <a:ea typeface="Trebuchet MS"/>
                <a:cs typeface="Trebuchet MS"/>
                <a:sym typeface="Trebuchet MS"/>
              </a:rPr>
              <a:t>Garantir que o projeto inclui todo e somente o trabalho necessário para o sucesso do projeto</a:t>
            </a:r>
            <a:endParaRPr/>
          </a:p>
        </p:txBody>
      </p:sp>
      <p:sp>
        <p:nvSpPr>
          <p:cNvPr id="577" name="Google Shape;577;p78"/>
          <p:cNvSpPr/>
          <p:nvPr/>
        </p:nvSpPr>
        <p:spPr>
          <a:xfrm>
            <a:off x="3122613" y="2471694"/>
            <a:ext cx="7345362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4D84"/>
                </a:solidFill>
                <a:latin typeface="Trebuchet MS"/>
                <a:ea typeface="Trebuchet MS"/>
                <a:cs typeface="Trebuchet MS"/>
                <a:sym typeface="Trebuchet MS"/>
              </a:rPr>
              <a:t>Garantir que o projeto será concluído no prazo previsto</a:t>
            </a:r>
            <a:endParaRPr/>
          </a:p>
        </p:txBody>
      </p:sp>
      <p:sp>
        <p:nvSpPr>
          <p:cNvPr id="578" name="Google Shape;578;p78"/>
          <p:cNvSpPr/>
          <p:nvPr/>
        </p:nvSpPr>
        <p:spPr>
          <a:xfrm>
            <a:off x="3122614" y="2991777"/>
            <a:ext cx="754538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4D84"/>
                </a:solidFill>
                <a:latin typeface="Trebuchet MS"/>
                <a:ea typeface="Trebuchet MS"/>
                <a:cs typeface="Trebuchet MS"/>
                <a:sym typeface="Trebuchet MS"/>
              </a:rPr>
              <a:t>Garantir que o projeto será concluído dentro do custo previsto</a:t>
            </a:r>
            <a:endParaRPr/>
          </a:p>
        </p:txBody>
      </p:sp>
      <p:sp>
        <p:nvSpPr>
          <p:cNvPr id="579" name="Google Shape;579;p78"/>
          <p:cNvSpPr/>
          <p:nvPr/>
        </p:nvSpPr>
        <p:spPr>
          <a:xfrm>
            <a:off x="3089301" y="3527095"/>
            <a:ext cx="7310437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4D84"/>
                </a:solidFill>
                <a:latin typeface="Trebuchet MS"/>
                <a:ea typeface="Trebuchet MS"/>
                <a:cs typeface="Trebuchet MS"/>
                <a:sym typeface="Trebuchet MS"/>
              </a:rPr>
              <a:t>Garantir que o projeto atenderá aos requisitos de qualidade esperados</a:t>
            </a:r>
            <a:endParaRPr/>
          </a:p>
        </p:txBody>
      </p:sp>
      <p:sp>
        <p:nvSpPr>
          <p:cNvPr id="580" name="Google Shape;580;p78"/>
          <p:cNvSpPr/>
          <p:nvPr/>
        </p:nvSpPr>
        <p:spPr>
          <a:xfrm>
            <a:off x="3122613" y="4734212"/>
            <a:ext cx="7345362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4D84"/>
                </a:solidFill>
                <a:latin typeface="Trebuchet MS"/>
                <a:ea typeface="Trebuchet MS"/>
                <a:cs typeface="Trebuchet MS"/>
                <a:sym typeface="Trebuchet MS"/>
              </a:rPr>
              <a:t>Garantir as informações apropriadas no tempo e de maneira adequada</a:t>
            </a:r>
            <a:endParaRPr/>
          </a:p>
        </p:txBody>
      </p:sp>
      <p:sp>
        <p:nvSpPr>
          <p:cNvPr id="581" name="Google Shape;581;p78"/>
          <p:cNvSpPr/>
          <p:nvPr/>
        </p:nvSpPr>
        <p:spPr>
          <a:xfrm>
            <a:off x="3122614" y="5433307"/>
            <a:ext cx="75453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4D84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Identificar, analisar, planejar as respostas e controlar dos riscos do projeto</a:t>
            </a:r>
            <a:endParaRPr/>
          </a:p>
        </p:txBody>
      </p:sp>
      <p:sp>
        <p:nvSpPr>
          <p:cNvPr id="582" name="Google Shape;582;p78"/>
          <p:cNvSpPr/>
          <p:nvPr/>
        </p:nvSpPr>
        <p:spPr>
          <a:xfrm>
            <a:off x="3122613" y="6077808"/>
            <a:ext cx="7612062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4D84"/>
                </a:solidFill>
                <a:latin typeface="Trebuchet MS"/>
                <a:ea typeface="Trebuchet MS"/>
                <a:cs typeface="Trebuchet MS"/>
                <a:sym typeface="Trebuchet MS"/>
              </a:rPr>
              <a:t>Adquirir bens e serviços para o projeto</a:t>
            </a:r>
            <a:endParaRPr/>
          </a:p>
        </p:txBody>
      </p:sp>
      <p:sp>
        <p:nvSpPr>
          <p:cNvPr id="583" name="Google Shape;583;p78"/>
          <p:cNvSpPr/>
          <p:nvPr/>
        </p:nvSpPr>
        <p:spPr>
          <a:xfrm>
            <a:off x="3143251" y="4144301"/>
            <a:ext cx="72929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4D84"/>
                </a:solidFill>
                <a:latin typeface="Trebuchet MS"/>
                <a:ea typeface="Trebuchet MS"/>
                <a:cs typeface="Trebuchet MS"/>
                <a:sym typeface="Trebuchet MS"/>
              </a:rPr>
              <a:t>Garantir a utilização efetiva dos recursos humanos disponibilizado para o projeto</a:t>
            </a:r>
            <a:endParaRPr/>
          </a:p>
        </p:txBody>
      </p:sp>
      <p:grpSp>
        <p:nvGrpSpPr>
          <p:cNvPr id="584" name="Google Shape;584;p78"/>
          <p:cNvGrpSpPr/>
          <p:nvPr/>
        </p:nvGrpSpPr>
        <p:grpSpPr>
          <a:xfrm>
            <a:off x="1631504" y="1334104"/>
            <a:ext cx="1440160" cy="489073"/>
            <a:chOff x="179512" y="980728"/>
            <a:chExt cx="1296144" cy="634334"/>
          </a:xfrm>
        </p:grpSpPr>
        <p:sp>
          <p:nvSpPr>
            <p:cNvPr id="585" name="Google Shape;585;p78"/>
            <p:cNvSpPr/>
            <p:nvPr/>
          </p:nvSpPr>
          <p:spPr>
            <a:xfrm>
              <a:off x="179512" y="980728"/>
              <a:ext cx="1272455" cy="56857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86" name="Google Shape;586;p78"/>
            <p:cNvSpPr txBox="1"/>
            <p:nvPr/>
          </p:nvSpPr>
          <p:spPr>
            <a:xfrm>
              <a:off x="179512" y="980728"/>
              <a:ext cx="1296144" cy="6343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Integração</a:t>
              </a:r>
              <a:endParaRPr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87" name="Google Shape;587;p78"/>
          <p:cNvGrpSpPr/>
          <p:nvPr/>
        </p:nvGrpSpPr>
        <p:grpSpPr>
          <a:xfrm>
            <a:off x="1645599" y="2478043"/>
            <a:ext cx="1439863" cy="425450"/>
            <a:chOff x="179512" y="980727"/>
            <a:chExt cx="1296144" cy="1374390"/>
          </a:xfrm>
        </p:grpSpPr>
        <p:sp>
          <p:nvSpPr>
            <p:cNvPr id="588" name="Google Shape;588;p78"/>
            <p:cNvSpPr/>
            <p:nvPr/>
          </p:nvSpPr>
          <p:spPr>
            <a:xfrm>
              <a:off x="179512" y="980728"/>
              <a:ext cx="1272455" cy="568573"/>
            </a:xfrm>
            <a:prstGeom prst="rect">
              <a:avLst/>
            </a:prstGeom>
            <a:solidFill>
              <a:srgbClr val="86A794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89" name="Google Shape;589;p78"/>
            <p:cNvSpPr txBox="1"/>
            <p:nvPr/>
          </p:nvSpPr>
          <p:spPr>
            <a:xfrm>
              <a:off x="179512" y="980727"/>
              <a:ext cx="1296144" cy="1374390"/>
            </a:xfrm>
            <a:prstGeom prst="rect">
              <a:avLst/>
            </a:prstGeom>
            <a:solidFill>
              <a:srgbClr val="86A794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Tempo</a:t>
              </a:r>
              <a:endParaRPr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90" name="Google Shape;590;p78"/>
          <p:cNvGrpSpPr/>
          <p:nvPr/>
        </p:nvGrpSpPr>
        <p:grpSpPr>
          <a:xfrm>
            <a:off x="1631951" y="3046369"/>
            <a:ext cx="1439863" cy="496887"/>
            <a:chOff x="179512" y="980727"/>
            <a:chExt cx="1296144" cy="1374390"/>
          </a:xfrm>
        </p:grpSpPr>
        <p:sp>
          <p:nvSpPr>
            <p:cNvPr id="591" name="Google Shape;591;p78"/>
            <p:cNvSpPr/>
            <p:nvPr/>
          </p:nvSpPr>
          <p:spPr>
            <a:xfrm>
              <a:off x="179512" y="980728"/>
              <a:ext cx="1272455" cy="56857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2" name="Google Shape;592;p78"/>
            <p:cNvSpPr txBox="1"/>
            <p:nvPr/>
          </p:nvSpPr>
          <p:spPr>
            <a:xfrm>
              <a:off x="179512" y="980727"/>
              <a:ext cx="1296144" cy="1374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Custos</a:t>
              </a:r>
              <a:endParaRPr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93" name="Google Shape;593;p78"/>
          <p:cNvGrpSpPr/>
          <p:nvPr/>
        </p:nvGrpSpPr>
        <p:grpSpPr>
          <a:xfrm>
            <a:off x="1631951" y="1901780"/>
            <a:ext cx="1439863" cy="496888"/>
            <a:chOff x="179512" y="980727"/>
            <a:chExt cx="1296144" cy="1374390"/>
          </a:xfrm>
        </p:grpSpPr>
        <p:sp>
          <p:nvSpPr>
            <p:cNvPr id="594" name="Google Shape;594;p78"/>
            <p:cNvSpPr/>
            <p:nvPr/>
          </p:nvSpPr>
          <p:spPr>
            <a:xfrm>
              <a:off x="179512" y="980728"/>
              <a:ext cx="1272455" cy="568573"/>
            </a:xfrm>
            <a:prstGeom prst="rect">
              <a:avLst/>
            </a:prstGeom>
            <a:solidFill>
              <a:srgbClr val="89814D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5" name="Google Shape;595;p78"/>
            <p:cNvSpPr txBox="1"/>
            <p:nvPr/>
          </p:nvSpPr>
          <p:spPr>
            <a:xfrm>
              <a:off x="179512" y="980727"/>
              <a:ext cx="1296144" cy="1374390"/>
            </a:xfrm>
            <a:prstGeom prst="rect">
              <a:avLst/>
            </a:prstGeom>
            <a:solidFill>
              <a:srgbClr val="89814D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Escopo</a:t>
              </a:r>
              <a:endParaRPr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96" name="Google Shape;596;p78"/>
          <p:cNvGrpSpPr/>
          <p:nvPr/>
        </p:nvGrpSpPr>
        <p:grpSpPr>
          <a:xfrm>
            <a:off x="1631504" y="4199442"/>
            <a:ext cx="1440160" cy="496565"/>
            <a:chOff x="179512" y="980727"/>
            <a:chExt cx="1296144" cy="1374390"/>
          </a:xfrm>
        </p:grpSpPr>
        <p:sp>
          <p:nvSpPr>
            <p:cNvPr id="597" name="Google Shape;597;p78"/>
            <p:cNvSpPr/>
            <p:nvPr/>
          </p:nvSpPr>
          <p:spPr>
            <a:xfrm>
              <a:off x="179512" y="980728"/>
              <a:ext cx="1272455" cy="56857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8" name="Google Shape;598;p78"/>
            <p:cNvSpPr txBox="1"/>
            <p:nvPr/>
          </p:nvSpPr>
          <p:spPr>
            <a:xfrm>
              <a:off x="179512" y="980727"/>
              <a:ext cx="1296144" cy="13743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RH</a:t>
              </a:r>
              <a:endParaRPr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99" name="Google Shape;599;p78"/>
          <p:cNvGrpSpPr/>
          <p:nvPr/>
        </p:nvGrpSpPr>
        <p:grpSpPr>
          <a:xfrm>
            <a:off x="1631951" y="3630569"/>
            <a:ext cx="1439863" cy="496887"/>
            <a:chOff x="179512" y="980727"/>
            <a:chExt cx="1296144" cy="1374390"/>
          </a:xfrm>
        </p:grpSpPr>
        <p:sp>
          <p:nvSpPr>
            <p:cNvPr id="600" name="Google Shape;600;p78"/>
            <p:cNvSpPr/>
            <p:nvPr/>
          </p:nvSpPr>
          <p:spPr>
            <a:xfrm>
              <a:off x="179512" y="980728"/>
              <a:ext cx="1272455" cy="56857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01" name="Google Shape;601;p78"/>
            <p:cNvSpPr txBox="1"/>
            <p:nvPr/>
          </p:nvSpPr>
          <p:spPr>
            <a:xfrm>
              <a:off x="179512" y="980727"/>
              <a:ext cx="1296144" cy="137439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Qualidade</a:t>
              </a:r>
              <a:endParaRPr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602" name="Google Shape;602;p78"/>
          <p:cNvGrpSpPr/>
          <p:nvPr/>
        </p:nvGrpSpPr>
        <p:grpSpPr>
          <a:xfrm>
            <a:off x="1631504" y="4782997"/>
            <a:ext cx="1440160" cy="496565"/>
            <a:chOff x="179512" y="980727"/>
            <a:chExt cx="1296144" cy="1374390"/>
          </a:xfrm>
        </p:grpSpPr>
        <p:sp>
          <p:nvSpPr>
            <p:cNvPr id="603" name="Google Shape;603;p78"/>
            <p:cNvSpPr/>
            <p:nvPr/>
          </p:nvSpPr>
          <p:spPr>
            <a:xfrm>
              <a:off x="179512" y="980728"/>
              <a:ext cx="1272455" cy="568573"/>
            </a:xfrm>
            <a:prstGeom prst="rect">
              <a:avLst/>
            </a:prstGeom>
            <a:solidFill>
              <a:srgbClr val="8DD9C7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04" name="Google Shape;604;p78"/>
            <p:cNvSpPr txBox="1"/>
            <p:nvPr/>
          </p:nvSpPr>
          <p:spPr>
            <a:xfrm>
              <a:off x="179512" y="980727"/>
              <a:ext cx="1296144" cy="1374390"/>
            </a:xfrm>
            <a:prstGeom prst="rect">
              <a:avLst/>
            </a:prstGeom>
            <a:solidFill>
              <a:srgbClr val="8DD9C7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pt-BR" sz="16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omunicaçõe</a:t>
              </a:r>
              <a:r>
                <a:rPr lang="pt-BR" sz="18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</a:t>
              </a:r>
              <a:endParaRPr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605" name="Google Shape;605;p78"/>
          <p:cNvGrpSpPr/>
          <p:nvPr/>
        </p:nvGrpSpPr>
        <p:grpSpPr>
          <a:xfrm>
            <a:off x="1631504" y="5351570"/>
            <a:ext cx="1440160" cy="496565"/>
            <a:chOff x="179512" y="980727"/>
            <a:chExt cx="1296144" cy="1374390"/>
          </a:xfrm>
        </p:grpSpPr>
        <p:sp>
          <p:nvSpPr>
            <p:cNvPr id="606" name="Google Shape;606;p78"/>
            <p:cNvSpPr/>
            <p:nvPr/>
          </p:nvSpPr>
          <p:spPr>
            <a:xfrm>
              <a:off x="179512" y="980728"/>
              <a:ext cx="1272455" cy="568573"/>
            </a:xfrm>
            <a:prstGeom prst="rect">
              <a:avLst/>
            </a:prstGeom>
            <a:solidFill>
              <a:srgbClr val="2D8DA8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07" name="Google Shape;607;p78"/>
            <p:cNvSpPr txBox="1"/>
            <p:nvPr/>
          </p:nvSpPr>
          <p:spPr>
            <a:xfrm>
              <a:off x="179512" y="980727"/>
              <a:ext cx="1296144" cy="1374390"/>
            </a:xfrm>
            <a:prstGeom prst="rect">
              <a:avLst/>
            </a:prstGeom>
            <a:solidFill>
              <a:srgbClr val="2D8DA8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Riscos</a:t>
              </a:r>
              <a:endParaRPr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608" name="Google Shape;608;p78"/>
          <p:cNvGrpSpPr/>
          <p:nvPr/>
        </p:nvGrpSpPr>
        <p:grpSpPr>
          <a:xfrm>
            <a:off x="1631504" y="5935125"/>
            <a:ext cx="1440160" cy="496565"/>
            <a:chOff x="179512" y="980727"/>
            <a:chExt cx="1296144" cy="1374390"/>
          </a:xfrm>
        </p:grpSpPr>
        <p:sp>
          <p:nvSpPr>
            <p:cNvPr id="609" name="Google Shape;609;p78"/>
            <p:cNvSpPr/>
            <p:nvPr/>
          </p:nvSpPr>
          <p:spPr>
            <a:xfrm>
              <a:off x="179512" y="980728"/>
              <a:ext cx="1272455" cy="56857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10" name="Google Shape;610;p78"/>
            <p:cNvSpPr txBox="1"/>
            <p:nvPr/>
          </p:nvSpPr>
          <p:spPr>
            <a:xfrm>
              <a:off x="179512" y="980727"/>
              <a:ext cx="1296144" cy="1374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Aquisições</a:t>
              </a:r>
              <a:endParaRPr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2"/>
          <p:cNvSpPr/>
          <p:nvPr/>
        </p:nvSpPr>
        <p:spPr>
          <a:xfrm>
            <a:off x="1453662" y="1634424"/>
            <a:ext cx="806547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8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Gerenciamento da Integração</a:t>
            </a:r>
            <a:endParaRPr sz="2800" dirty="0">
              <a:latin typeface="Garamond" panose="02020404030301010803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8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Gerenciamento de Escopo</a:t>
            </a:r>
            <a:endParaRPr sz="2800" dirty="0">
              <a:latin typeface="Garamond" panose="02020404030301010803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8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Gerenciamento de Custos</a:t>
            </a:r>
            <a:endParaRPr sz="2800" dirty="0">
              <a:latin typeface="Garamond" panose="02020404030301010803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8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Gerenciamento de Qualidade</a:t>
            </a:r>
            <a:endParaRPr sz="2800" dirty="0">
              <a:latin typeface="Garamond" panose="02020404030301010803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8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Gerenciamento das Aquisições</a:t>
            </a:r>
            <a:endParaRPr sz="2800" dirty="0">
              <a:latin typeface="Garamond" panose="02020404030301010803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8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Gerenciamento dos Recursos</a:t>
            </a:r>
            <a:endParaRPr sz="2800" dirty="0">
              <a:latin typeface="Garamond" panose="02020404030301010803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8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Gerenciamento das Comunicações</a:t>
            </a:r>
            <a:endParaRPr sz="2800" dirty="0">
              <a:latin typeface="Garamond" panose="02020404030301010803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8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Gerenciamento de Risco</a:t>
            </a:r>
            <a:endParaRPr sz="2800" dirty="0">
              <a:latin typeface="Garamond" panose="02020404030301010803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8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Gerenciamento do Cronograma</a:t>
            </a:r>
            <a:endParaRPr sz="2800" dirty="0">
              <a:latin typeface="Garamond" panose="02020404030301010803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80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Gerenciamento das Partes Interessadas</a:t>
            </a:r>
            <a:endParaRPr sz="2800" b="0" i="0" dirty="0">
              <a:solidFill>
                <a:schemeClr val="dk2"/>
              </a:solidFill>
              <a:latin typeface="Garamond" panose="02020404030301010803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671" name="Google Shape;671;p82"/>
          <p:cNvSpPr txBox="1"/>
          <p:nvPr/>
        </p:nvSpPr>
        <p:spPr>
          <a:xfrm>
            <a:off x="1453662" y="643597"/>
            <a:ext cx="46423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PRÓXIMAS AULAS</a:t>
            </a:r>
            <a:endParaRPr sz="3200" b="1" dirty="0">
              <a:solidFill>
                <a:schemeClr val="dk2"/>
              </a:solidFill>
              <a:latin typeface="Garamond" panose="02020404030301010803" pitchFamily="18" charset="0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3"/>
          <p:cNvSpPr/>
          <p:nvPr/>
        </p:nvSpPr>
        <p:spPr>
          <a:xfrm>
            <a:off x="1134794" y="1270368"/>
            <a:ext cx="1105720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400" b="1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Faça um Mapa Mental dos Principais Pontos/Lições Aprendidas na Aula de Hoje</a:t>
            </a:r>
            <a:endParaRPr b="1" dirty="0">
              <a:latin typeface="Garamond" panose="02020404030301010803" pitchFamily="18" charset="0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400" b="1" i="0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Atividade SIGAA</a:t>
            </a:r>
          </a:p>
        </p:txBody>
      </p:sp>
      <p:sp>
        <p:nvSpPr>
          <p:cNvPr id="677" name="Google Shape;677;p83"/>
          <p:cNvSpPr txBox="1"/>
          <p:nvPr/>
        </p:nvSpPr>
        <p:spPr>
          <a:xfrm>
            <a:off x="1453662" y="431513"/>
            <a:ext cx="46423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dk2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Atividade</a:t>
            </a:r>
            <a:endParaRPr sz="3200" b="1" dirty="0">
              <a:solidFill>
                <a:schemeClr val="dk2"/>
              </a:solidFill>
              <a:latin typeface="Garamond" panose="02020404030301010803" pitchFamily="18" charset="0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78" name="Google Shape;678;p83" descr="Mapas mentais do PMBOK v5 – Gestão de Projetos na prátic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9622" y="2565654"/>
            <a:ext cx="70675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 rot="-9925123">
            <a:off x="3200401" y="2078038"/>
            <a:ext cx="5483225" cy="4856162"/>
          </a:xfrm>
          <a:custGeom>
            <a:avLst/>
            <a:gdLst/>
            <a:ahLst/>
            <a:cxnLst/>
            <a:rect l="l" t="t" r="r" b="b"/>
            <a:pathLst>
              <a:path w="2497" h="2847" extrusionOk="0">
                <a:moveTo>
                  <a:pt x="0" y="1270"/>
                </a:moveTo>
                <a:lnTo>
                  <a:pt x="1312" y="2847"/>
                </a:lnTo>
                <a:lnTo>
                  <a:pt x="2497" y="1659"/>
                </a:lnTo>
                <a:lnTo>
                  <a:pt x="1917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4CDB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918432" y="475433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O que é um Projeto?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2209800" y="3581400"/>
            <a:ext cx="7772400" cy="1295400"/>
          </a:xfrm>
          <a:prstGeom prst="rect">
            <a:avLst/>
          </a:prstGeom>
          <a:solidFill>
            <a:srgbClr val="99CC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9190" dir="7788334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678" lvl="0" indent="-34267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 “Um esforço </a:t>
            </a:r>
            <a:r>
              <a:rPr lang="pt-BR" sz="2800" b="1" u="sng"/>
              <a:t>temporário</a:t>
            </a:r>
            <a:r>
              <a:rPr lang="pt-BR" sz="2800"/>
              <a:t> com a finalidade de criar um </a:t>
            </a:r>
            <a:r>
              <a:rPr lang="pt-BR" sz="2800" b="1"/>
              <a:t>Resultado Exclusivo</a:t>
            </a:r>
            <a:r>
              <a:rPr lang="pt-BR" sz="2800"/>
              <a:t>”</a:t>
            </a:r>
            <a:endParaRPr b="1"/>
          </a:p>
        </p:txBody>
      </p:sp>
      <p:sp>
        <p:nvSpPr>
          <p:cNvPr id="102" name="Google Shape;102;p15"/>
          <p:cNvSpPr/>
          <p:nvPr/>
        </p:nvSpPr>
        <p:spPr>
          <a:xfrm>
            <a:off x="6324600" y="5105400"/>
            <a:ext cx="2895600" cy="1371600"/>
          </a:xfrm>
          <a:prstGeom prst="wedgeRoundRectCallout">
            <a:avLst>
              <a:gd name="adj1" fmla="val -71931"/>
              <a:gd name="adj2" fmla="val -75579"/>
              <a:gd name="adj3" fmla="val 16667"/>
            </a:avLst>
          </a:prstGeom>
          <a:solidFill>
            <a:srgbClr val="CCCC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resultado é algo diferente em algum aspecto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048000" y="1981200"/>
            <a:ext cx="2895600" cy="1371600"/>
          </a:xfrm>
          <a:prstGeom prst="wedgeRoundRectCallout">
            <a:avLst>
              <a:gd name="adj1" fmla="val 76588"/>
              <a:gd name="adj2" fmla="val 68750"/>
              <a:gd name="adj3" fmla="val 16667"/>
            </a:avLst>
          </a:prstGeom>
          <a:solidFill>
            <a:srgbClr val="CCCC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5194" dir="3806097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Tem início e fim bem determinados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381127" y="6004039"/>
            <a:ext cx="2565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PMBOK</a:t>
            </a:r>
            <a:r>
              <a:rPr lang="pt-BR" sz="1800" baseline="30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®</a:t>
            </a:r>
            <a:r>
              <a:rPr lang="pt-BR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Guide</a:t>
            </a:r>
            <a:r>
              <a:rPr lang="pt-BR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2004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94824" y="411683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Esforço Temporário ?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93298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pt-BR" sz="2400" b="1" i="0" u="none" strike="noStrike" dirty="0">
                <a:latin typeface="Garamond" panose="02020404030301010803" pitchFamily="18" charset="0"/>
                <a:ea typeface="Arial"/>
                <a:cs typeface="Arial"/>
                <a:sym typeface="Arial"/>
              </a:rPr>
              <a:t>Temporário não significa de curta duração!</a:t>
            </a:r>
            <a:endParaRPr dirty="0">
              <a:latin typeface="Garamond" panose="02020404030301010803" pitchFamily="18" charset="0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pt-BR" sz="2400" b="1" i="0" u="none" strike="noStrike" dirty="0">
                <a:latin typeface="Garamond" panose="02020404030301010803" pitchFamily="18" charset="0"/>
                <a:ea typeface="Arial"/>
                <a:cs typeface="Arial"/>
                <a:sym typeface="Arial"/>
              </a:rPr>
              <a:t>Muitos projetos duram vários anos</a:t>
            </a:r>
            <a:endParaRPr dirty="0">
              <a:latin typeface="Garamond" panose="02020404030301010803" pitchFamily="18" charset="0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pt-BR" sz="2400" b="1" i="0" u="none" strike="noStrike" dirty="0">
                <a:latin typeface="Garamond" panose="02020404030301010803" pitchFamily="18" charset="0"/>
                <a:ea typeface="Arial"/>
                <a:cs typeface="Arial"/>
                <a:sym typeface="Arial"/>
              </a:rPr>
              <a:t> Em todos os casos a duração de um projeto é finita</a:t>
            </a:r>
            <a:endParaRPr dirty="0">
              <a:latin typeface="Garamond" panose="02020404030301010803" pitchFamily="18" charset="0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pt-BR" sz="2400" b="1" i="0" u="none" strike="noStrike" dirty="0">
                <a:latin typeface="Garamond" panose="02020404030301010803" pitchFamily="18" charset="0"/>
                <a:ea typeface="Arial"/>
                <a:cs typeface="Arial"/>
                <a:sym typeface="Arial"/>
              </a:rPr>
              <a:t>Projetos não são esforços contínuos</a:t>
            </a:r>
            <a:endParaRPr dirty="0">
              <a:latin typeface="Garamond" panose="02020404030301010803" pitchFamily="18" charset="0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pt-BR" sz="2400" b="1" i="0" u="none" strike="noStrike" dirty="0">
                <a:latin typeface="Garamond" panose="02020404030301010803" pitchFamily="18" charset="0"/>
                <a:ea typeface="Arial"/>
                <a:cs typeface="Arial"/>
                <a:sym typeface="Arial"/>
              </a:rPr>
              <a:t>O termo temporário não se aplica ao produto, serviço ou Resultado criado pelo projeto</a:t>
            </a:r>
            <a:endParaRPr dirty="0">
              <a:latin typeface="Garamond" panose="02020404030301010803" pitchFamily="18" charset="0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pt-BR" sz="2400" b="1" i="0" u="none" strike="noStrike" dirty="0">
                <a:latin typeface="Garamond" panose="02020404030301010803" pitchFamily="18" charset="0"/>
                <a:ea typeface="Arial"/>
                <a:cs typeface="Arial"/>
                <a:sym typeface="Arial"/>
              </a:rPr>
              <a:t>A maioria dos projetos cria um resultado duradouro</a:t>
            </a:r>
            <a:endParaRPr dirty="0">
              <a:latin typeface="Garamond" panose="02020404030301010803" pitchFamily="18" charset="0"/>
            </a:endParaRPr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pt-BR" sz="2400" b="1" i="0" u="none" strike="noStrike" dirty="0" err="1">
                <a:latin typeface="Garamond" panose="02020404030301010803" pitchFamily="18" charset="0"/>
                <a:ea typeface="Arial"/>
                <a:cs typeface="Arial"/>
                <a:sym typeface="Arial"/>
              </a:rPr>
              <a:t>Ex</a:t>
            </a:r>
            <a:r>
              <a:rPr lang="pt-BR" sz="2400" b="1" i="0" u="none" strike="noStrike" dirty="0">
                <a:latin typeface="Garamond" panose="02020404030301010803" pitchFamily="18" charset="0"/>
                <a:ea typeface="Arial"/>
                <a:cs typeface="Arial"/>
                <a:sym typeface="Arial"/>
              </a:rPr>
              <a:t>: erguer um monumento nacional – resultado dura séculos</a:t>
            </a:r>
            <a:endParaRPr dirty="0">
              <a:latin typeface="Garamond" panose="02020404030301010803" pitchFamily="18" charset="0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pt-BR" sz="2400" b="1" i="0" u="none" strike="noStrike" dirty="0">
                <a:latin typeface="Garamond" panose="02020404030301010803" pitchFamily="18" charset="0"/>
                <a:ea typeface="Arial"/>
                <a:cs typeface="Arial"/>
                <a:sym typeface="Arial"/>
              </a:rPr>
              <a:t>Projetos podem ter impactos sociais, econômicos e ambientais com duração muito longa</a:t>
            </a:r>
            <a:endParaRPr sz="24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1371600" y="831056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Resultado Exclusivo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2139" y="2071893"/>
            <a:ext cx="7950683" cy="419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043817" y="822257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Resultado Exclusivo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</a:pPr>
            <a:r>
              <a:rPr lang="pt-BR" sz="2800" b="0" i="0" u="none" strike="noStrike" dirty="0">
                <a:solidFill>
                  <a:srgbClr val="000000"/>
                </a:solidFill>
                <a:latin typeface="Garamond" panose="02020404030301010803" pitchFamily="18" charset="0"/>
                <a:ea typeface="Arial"/>
                <a:cs typeface="Arial"/>
                <a:sym typeface="Arial"/>
              </a:rPr>
              <a:t>Desenvolvimento de um novo produto/serviço</a:t>
            </a:r>
            <a:endParaRPr dirty="0">
              <a:latin typeface="Garamond" panose="02020404030301010803" pitchFamily="18" charset="0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</a:pPr>
            <a:r>
              <a:rPr lang="pt-BR" sz="2800" b="0" i="0" u="none" strike="noStrike" dirty="0">
                <a:solidFill>
                  <a:srgbClr val="000000"/>
                </a:solidFill>
                <a:latin typeface="Garamond" panose="02020404030301010803" pitchFamily="18" charset="0"/>
                <a:ea typeface="Arial"/>
                <a:cs typeface="Arial"/>
                <a:sym typeface="Arial"/>
              </a:rPr>
              <a:t>Desenvolvimento de um novo modelo de veículo</a:t>
            </a:r>
            <a:endParaRPr dirty="0">
              <a:latin typeface="Garamond" panose="02020404030301010803" pitchFamily="18" charset="0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</a:pPr>
            <a:r>
              <a:rPr lang="pt-BR" sz="2800" b="0" i="0" u="none" strike="noStrike" dirty="0">
                <a:solidFill>
                  <a:srgbClr val="000000"/>
                </a:solidFill>
                <a:latin typeface="Garamond" panose="02020404030301010803" pitchFamily="18" charset="0"/>
                <a:ea typeface="Arial"/>
                <a:cs typeface="Arial"/>
                <a:sym typeface="Arial"/>
              </a:rPr>
              <a:t>Construção de um prédio</a:t>
            </a:r>
            <a:endParaRPr dirty="0">
              <a:latin typeface="Garamond" panose="02020404030301010803" pitchFamily="18" charset="0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</a:pPr>
            <a:r>
              <a:rPr lang="pt-BR" sz="2800" b="0" i="0" u="none" strike="noStrike" dirty="0">
                <a:solidFill>
                  <a:srgbClr val="000000"/>
                </a:solidFill>
                <a:latin typeface="Garamond" panose="02020404030301010803" pitchFamily="18" charset="0"/>
                <a:ea typeface="Arial"/>
                <a:cs typeface="Arial"/>
                <a:sym typeface="Arial"/>
              </a:rPr>
              <a:t>Uma campanha para um cargo político</a:t>
            </a:r>
            <a:endParaRPr dirty="0">
              <a:latin typeface="Garamond" panose="02020404030301010803" pitchFamily="18" charset="0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</a:pPr>
            <a:r>
              <a:rPr lang="pt-BR" sz="2800" b="0" i="0" u="none" strike="noStrike" dirty="0">
                <a:solidFill>
                  <a:srgbClr val="000000"/>
                </a:solidFill>
                <a:latin typeface="Garamond" panose="02020404030301010803" pitchFamily="18" charset="0"/>
                <a:ea typeface="Arial"/>
                <a:cs typeface="Arial"/>
                <a:sym typeface="Arial"/>
              </a:rPr>
              <a:t>Desenvolvimento ou aquisição de um sistema</a:t>
            </a:r>
            <a:endParaRPr dirty="0">
              <a:latin typeface="Garamond" panose="02020404030301010803" pitchFamily="18" charset="0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</a:pPr>
            <a:r>
              <a:rPr lang="pt-BR" sz="2800" b="0" i="0" u="none" strike="noStrike" dirty="0">
                <a:solidFill>
                  <a:srgbClr val="000000"/>
                </a:solidFill>
                <a:latin typeface="Garamond" panose="02020404030301010803" pitchFamily="18" charset="0"/>
                <a:ea typeface="Arial"/>
                <a:cs typeface="Arial"/>
                <a:sym typeface="Arial"/>
              </a:rPr>
              <a:t>Uma edição de um jornal ou revista</a:t>
            </a:r>
            <a:endParaRPr dirty="0">
              <a:latin typeface="Garamond" panose="02020404030301010803" pitchFamily="18" charset="0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10000"/>
              </a:buClr>
              <a:buSzPts val="2800"/>
              <a:buChar char="■"/>
            </a:pPr>
            <a:r>
              <a:rPr lang="pt-BR" sz="2800" b="0" i="0" u="none" strike="noStrike" dirty="0">
                <a:solidFill>
                  <a:srgbClr val="C10000"/>
                </a:solidFill>
                <a:latin typeface="Garamond" panose="02020404030301010803" pitchFamily="18" charset="0"/>
                <a:ea typeface="Arial"/>
                <a:cs typeface="Arial"/>
                <a:sym typeface="Arial"/>
              </a:rPr>
              <a:t>Desenvolvimento de um projeto de software</a:t>
            </a:r>
            <a:endParaRPr sz="2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043817" y="822257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dirty="0">
                <a:latin typeface="Garamond" panose="02020404030301010803" pitchFamily="18" charset="0"/>
              </a:rPr>
              <a:t>Elaboração Progressiva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2749" y="1886985"/>
            <a:ext cx="8306501" cy="4686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Amarelo Verde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1512</Words>
  <Application>Microsoft Office PowerPoint</Application>
  <PresentationFormat>Widescreen</PresentationFormat>
  <Paragraphs>209</Paragraphs>
  <Slides>46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7" baseType="lpstr">
      <vt:lpstr>Garamond</vt:lpstr>
      <vt:lpstr>Calibri</vt:lpstr>
      <vt:lpstr>Verdana</vt:lpstr>
      <vt:lpstr>Bookman Old Style</vt:lpstr>
      <vt:lpstr>Times New Roman</vt:lpstr>
      <vt:lpstr>Trebuchet MS</vt:lpstr>
      <vt:lpstr>Tahoma</vt:lpstr>
      <vt:lpstr>Noto Sans Symbols</vt:lpstr>
      <vt:lpstr>Libre Franklin</vt:lpstr>
      <vt:lpstr>Arial</vt:lpstr>
      <vt:lpstr>Cortar</vt:lpstr>
      <vt:lpstr>  GESTÃO DE PROJETOS</vt:lpstr>
      <vt:lpstr>Objetivo do curso</vt:lpstr>
      <vt:lpstr>Apresentação do PowerPoint</vt:lpstr>
      <vt:lpstr>Apresentação do PowerPoint</vt:lpstr>
      <vt:lpstr>O que é um Projeto?</vt:lpstr>
      <vt:lpstr>Esforço Temporário ?</vt:lpstr>
      <vt:lpstr>Resultado Exclusivo</vt:lpstr>
      <vt:lpstr>Resultado Exclusivo</vt:lpstr>
      <vt:lpstr>Elaboração Progressiva</vt:lpstr>
      <vt:lpstr>Elaboração Progressiva</vt:lpstr>
      <vt:lpstr>Quando um projeto finaliza ?</vt:lpstr>
      <vt:lpstr>Apresentação do PowerPoint</vt:lpstr>
      <vt:lpstr>Sucesso de um projeto</vt:lpstr>
      <vt:lpstr>Apresentação do PowerPoint</vt:lpstr>
      <vt:lpstr>TI EM TODA PARTE</vt:lpstr>
      <vt:lpstr>Rápida Evolução dos Produtos</vt:lpstr>
      <vt:lpstr>Competitividade Global</vt:lpstr>
      <vt:lpstr>Exigência de Qualidade de Produtos e Serviços</vt:lpstr>
      <vt:lpstr>Eficiência Corporativa</vt:lpstr>
      <vt:lpstr>Foco no Consumidor</vt:lpstr>
      <vt:lpstr>Em qual Contexto a Gestão de Projetos se Insere ?</vt:lpstr>
      <vt:lpstr>Contexto</vt:lpstr>
      <vt:lpstr>Como parte da Engenharia de Software</vt:lpstr>
      <vt:lpstr>Como é criado um Projeto ?</vt:lpstr>
      <vt:lpstr>O Ambiente Organizacional</vt:lpstr>
      <vt:lpstr>Projetos Alinhados ao Planejamento Estratégico</vt:lpstr>
      <vt:lpstr>Projeto X Operações</vt:lpstr>
      <vt:lpstr>  Operações </vt:lpstr>
      <vt:lpstr>  Operações </vt:lpstr>
      <vt:lpstr>Projetos x Operações</vt:lpstr>
      <vt:lpstr>Por que um Projeto Precisar Ser Gerenciado ?</vt:lpstr>
      <vt:lpstr>Parabéns, você foi escolhido para gerenciar o Projeto !</vt:lpstr>
      <vt:lpstr>  Algumas Perguntas Importantes</vt:lpstr>
      <vt:lpstr>  Assim, um projeto tem a ver com...</vt:lpstr>
      <vt:lpstr>Uma das Perguntas mais Importantes ?</vt:lpstr>
      <vt:lpstr>Conceito de Gerenciamento de Projetos</vt:lpstr>
      <vt:lpstr>Conceito de Gerenciamento de Projetos</vt:lpstr>
      <vt:lpstr>Qual é o objetivo do gerente de projetos?</vt:lpstr>
      <vt:lpstr>Triângulo Ágil de Restrições</vt:lpstr>
      <vt:lpstr>Atividades do Gerente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GESTÃO DE PROJETOS</dc:title>
  <cp:lastModifiedBy>carla paxiuba</cp:lastModifiedBy>
  <cp:revision>8</cp:revision>
  <dcterms:modified xsi:type="dcterms:W3CDTF">2024-01-15T16:56:55Z</dcterms:modified>
</cp:coreProperties>
</file>