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7" r:id="rId7"/>
    <p:sldId id="266" r:id="rId8"/>
    <p:sldId id="262" r:id="rId9"/>
    <p:sldId id="264" r:id="rId10"/>
    <p:sldId id="268" r:id="rId11"/>
    <p:sldId id="269" r:id="rId12"/>
    <p:sldId id="270" r:id="rId13"/>
    <p:sldId id="271" r:id="rId14"/>
    <p:sldId id="280" r:id="rId15"/>
    <p:sldId id="272" r:id="rId16"/>
    <p:sldId id="273" r:id="rId17"/>
    <p:sldId id="275" r:id="rId18"/>
    <p:sldId id="274" r:id="rId19"/>
    <p:sldId id="277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133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A2F00-2E4C-A35E-A77B-6E86C41C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E68532-0F94-75ED-6287-AF8656F62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1BAA29-AF99-94BA-0606-27078E06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0C89FD-C893-A5E9-50F3-1F79053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4FD85A-2521-2934-EB44-07A7C080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50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1A730-F82D-BF4F-1266-4F5BCC03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05F0D5-15B8-6A5F-1C11-AE951E2BC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9D8DE7-B430-92A1-CC9E-76560954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A1AB2-5E33-96BD-741C-D7D5929F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336FC8-38C4-4D9D-7F66-90584A6B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83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B87A2C-ABD9-370F-6ECF-8988B4B4E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8103ED-87A8-557E-606C-1891D2DD0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F9D2D-9729-5C95-EE4C-BD8B8772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8F98D6-FCF4-19DD-A7E2-F114AD76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E3BD0-0244-9A6A-AAA5-AD0A049C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242CA-84DB-F9F1-67A9-C0F393BA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0405B-B5FB-1382-E87B-254226D0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80B3D-CDFD-3F67-E553-96D7C7E9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97C163-A5C1-E878-886C-842CF83C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C0BFB-9F45-47AB-37E6-95FD2AA4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56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8B2E7-5DA0-2F5D-C45C-E97D46BB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8BF91C-2D20-5F3E-AFAC-5A33C739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A6D879-40C9-AC83-BE80-FA31FC56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79438C-9A3F-C3A2-3A70-67E35E34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C924E-DC94-2D44-158E-7E0014A8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4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A4E51-E799-F9DC-C193-F7629B37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D718A-B8D8-4B20-1CA5-E7F00C504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A7986A-4DE7-2608-B481-9B1F4A3C6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05D40A-3D47-40BC-E6E2-9F590F32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ECCA77-6981-1CA1-30D0-78CA2826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65E542-8785-BE34-FBEC-2F9F5699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01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803F9-5B11-1952-033A-D1178C92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EC736C-105F-1DCE-DD29-6A854B774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0FB69E-2C9C-396C-0E34-BF2267536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176238-D3C6-6C31-FF05-5C39E1918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DFF296-FD74-9B63-5D09-6CA9E0E47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3BA007-B837-E18A-E311-ECBE9D7B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61155D-1857-5A7A-51E1-78D6047C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A1E9AB-8D3F-B1FA-44C3-1FEAEFE1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41F7D-9912-D0C1-2D23-0185F58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2E16B5-EE75-16BE-01B1-F4B7A915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FB3F94-C242-104D-191B-B8C2318A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7FF9DF-5DAA-2473-3584-90F723DD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8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2CB8B5-2618-A49E-5AD4-35354C1C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CA77E7-D4C4-4E10-5E96-F8517153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33D6CF-47C4-219B-FC27-D4AEDB37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36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4908E-2333-D629-8C49-60652DA7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930343-C395-FA35-2F1D-B83820AC0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71718D-1384-CEFB-9BF1-EC9BD5754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EEEA19-1A3E-3655-1FE5-9C245E5A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5741B0-2FA3-682C-487A-7D8FB30D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71327E-1321-BC01-6F20-0D025632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1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064BF-3AA1-9BB9-0E0A-92868CE9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9B4086-A16C-2496-01CD-592BACE4D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271B4C-64AE-74B0-DB92-447065847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A07C57-74DC-9F97-770A-4D06BEBA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C879-C194-4F1E-A275-6FAE89DD1D6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6B7637-410D-330A-F442-B76839D0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40AA6B-3A96-9187-2B15-A6963CCA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18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895E3C-EBE2-A081-EB73-17961259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FCE189-3494-8DA4-575B-2387E7D6B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8BD91-51BE-4DD9-5E07-1301CAEB7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3C879-C194-4F1E-A275-6FAE89DD1D63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C70F72-8BD9-5E9D-7F0A-8C423FB53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3D2DFD-99AC-9B6C-B031-7C6FD93E9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3BA8D-A0B8-40FA-9252-90C3BB7B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3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pblog.com.br/2017/05/24/recomendacoes-g-652-e-g-657-em-redes-opticas-passivas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franewstelecom.com.br/o-avanco-das-fibras-opticas-bli-nas-redes-ftth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F72CE0-6A77-C3D4-B656-A7A13270F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t-BR" sz="8000">
                <a:solidFill>
                  <a:srgbClr val="FFFFFF"/>
                </a:solidFill>
              </a:rPr>
              <a:t>Introdução às redes ópticas PON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6A4BAD-8789-0A91-69C9-232D54738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8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FCA66-6A05-F3B5-1882-DEFBE760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6075045" cy="1956841"/>
          </a:xfrm>
        </p:spPr>
        <p:txBody>
          <a:bodyPr anchor="b">
            <a:normAutofit/>
          </a:bodyPr>
          <a:lstStyle/>
          <a:p>
            <a:r>
              <a:rPr lang="pt-BR" sz="5400" dirty="0"/>
              <a:t>Divisores ópticos Balanceados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75367-1286-3FE1-AE1B-18254227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dirty="0"/>
              <a:t>1x2</a:t>
            </a:r>
          </a:p>
          <a:p>
            <a:r>
              <a:rPr lang="pt-BR" dirty="0"/>
              <a:t>1x4</a:t>
            </a:r>
          </a:p>
          <a:p>
            <a:r>
              <a:rPr lang="pt-BR" dirty="0"/>
              <a:t>1x8</a:t>
            </a:r>
          </a:p>
          <a:p>
            <a:r>
              <a:rPr lang="pt-BR" dirty="0"/>
              <a:t>1x16</a:t>
            </a:r>
          </a:p>
          <a:p>
            <a:r>
              <a:rPr lang="pt-BR" dirty="0"/>
              <a:t>1x32</a:t>
            </a: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B693C7CA-487E-A0CD-D34F-C19C53FC3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2932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F3A0D-9BCE-F5E8-3FF6-AEC31ABD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2"/>
            <a:ext cx="3369234" cy="1001684"/>
          </a:xfrm>
        </p:spPr>
        <p:txBody>
          <a:bodyPr anchor="b">
            <a:normAutofit/>
          </a:bodyPr>
          <a:lstStyle/>
          <a:p>
            <a:r>
              <a:rPr lang="pt-BR" sz="3200" dirty="0"/>
              <a:t>Divisores ópticos desbalanceados</a:t>
            </a:r>
          </a:p>
        </p:txBody>
      </p:sp>
      <p:pic>
        <p:nvPicPr>
          <p:cNvPr id="5" name="Imagem 4" descr="Desenho de lápis de cor&#10;&#10;Descrição gerada automaticamente com confiança baixa">
            <a:extLst>
              <a:ext uri="{FF2B5EF4-FFF2-40B4-BE49-F238E27FC236}">
                <a16:creationId xmlns:a16="http://schemas.microsoft.com/office/drawing/2014/main" id="{9BA5B4A2-753B-1F5B-454F-B1A7C72E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4" r="3001"/>
          <a:stretch/>
        </p:blipFill>
        <p:spPr>
          <a:xfrm>
            <a:off x="20" y="-9515"/>
            <a:ext cx="7390243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C2695B-44D3-B23A-336E-0145C31E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095501"/>
            <a:ext cx="3369234" cy="4505324"/>
          </a:xfrm>
        </p:spPr>
        <p:txBody>
          <a:bodyPr anchor="t">
            <a:normAutofit lnSpcReduction="10000"/>
          </a:bodyPr>
          <a:lstStyle/>
          <a:p>
            <a:r>
              <a:rPr lang="pt-BR" sz="2400" dirty="0"/>
              <a:t>1/99</a:t>
            </a:r>
          </a:p>
          <a:p>
            <a:r>
              <a:rPr lang="pt-BR" sz="2400" dirty="0"/>
              <a:t>5/95</a:t>
            </a:r>
          </a:p>
          <a:p>
            <a:r>
              <a:rPr lang="pt-BR" sz="2400" dirty="0"/>
              <a:t>10/90</a:t>
            </a:r>
          </a:p>
          <a:p>
            <a:r>
              <a:rPr lang="pt-BR" sz="2400" dirty="0"/>
              <a:t>15/85</a:t>
            </a:r>
          </a:p>
          <a:p>
            <a:r>
              <a:rPr lang="pt-BR" sz="2400" dirty="0"/>
              <a:t>20/80</a:t>
            </a:r>
          </a:p>
          <a:p>
            <a:r>
              <a:rPr lang="pt-BR" sz="2400" dirty="0"/>
              <a:t>25/85</a:t>
            </a:r>
          </a:p>
          <a:p>
            <a:r>
              <a:rPr lang="pt-BR" sz="2400" dirty="0"/>
              <a:t>30/70</a:t>
            </a:r>
          </a:p>
          <a:p>
            <a:r>
              <a:rPr lang="pt-BR" sz="2400" dirty="0"/>
              <a:t>35/65</a:t>
            </a:r>
          </a:p>
          <a:p>
            <a:r>
              <a:rPr lang="pt-BR" sz="2400" dirty="0"/>
              <a:t>40/60</a:t>
            </a:r>
          </a:p>
          <a:p>
            <a:r>
              <a:rPr lang="pt-BR" sz="2400" dirty="0"/>
              <a:t>45/55</a:t>
            </a:r>
          </a:p>
        </p:txBody>
      </p:sp>
    </p:spTree>
    <p:extLst>
      <p:ext uri="{BB962C8B-B14F-4D97-AF65-F5344CB8AC3E}">
        <p14:creationId xmlns:p14="http://schemas.microsoft.com/office/powerpoint/2010/main" val="132230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6" descr="Uma imagem de radiação eletromagnética">
            <a:extLst>
              <a:ext uri="{FF2B5EF4-FFF2-40B4-BE49-F238E27FC236}">
                <a16:creationId xmlns:a16="http://schemas.microsoft.com/office/drawing/2014/main" id="{BB91396F-A110-5FC9-D7F2-23B7492BD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" r="2211" b="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68F5295-12A3-44A3-8353-4C3D84F02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pt-BR" sz="5200">
                <a:solidFill>
                  <a:schemeClr val="bg1"/>
                </a:solidFill>
              </a:rPr>
              <a:t>Vamos praticar...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CCA74B0-80C9-59EF-2134-EB05C61BD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8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3C2C-EAA1-25CC-5A68-AA4A5575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C2CB3-A5F6-69AE-CB2A-5F870169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0449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4026-8CA0-D8F3-C767-35C9D67B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Percurso óptico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FE72F999-3282-E772-892C-BEFE1E5B8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01" y="1825625"/>
            <a:ext cx="8725398" cy="4351338"/>
          </a:xfrm>
        </p:spPr>
      </p:pic>
    </p:spTree>
    <p:extLst>
      <p:ext uri="{BB962C8B-B14F-4D97-AF65-F5344CB8AC3E}">
        <p14:creationId xmlns:p14="http://schemas.microsoft.com/office/powerpoint/2010/main" val="395575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E2A54-64BF-1F3F-B383-2B508791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BR" sz="5400" dirty="0"/>
              <a:t>Recomendações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518AC-4BDE-8657-C0E0-FBA6141D4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BR" sz="2200" dirty="0"/>
              <a:t>Descreve as características geométicas, mecânicas e de transmissão de fibra ópticas (questões como curvatura, sensibiliade na operação, etc).</a:t>
            </a:r>
          </a:p>
          <a:p>
            <a:r>
              <a:rPr lang="en-BR" sz="2200" dirty="0"/>
              <a:t>ITU-T G.652</a:t>
            </a:r>
          </a:p>
          <a:p>
            <a:r>
              <a:rPr lang="en-BR" sz="2200" dirty="0"/>
              <a:t>ITU-T G.657</a:t>
            </a:r>
          </a:p>
        </p:txBody>
      </p:sp>
      <p:pic>
        <p:nvPicPr>
          <p:cNvPr id="5" name="Picture 4" descr="A diagram of a circle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02EB01F9-A5FA-E8A9-A094-4C512D8AE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917875"/>
            <a:ext cx="5458968" cy="502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FB15D0-7775-BB9D-E144-AFE2DE012938}"/>
              </a:ext>
            </a:extLst>
          </p:cNvPr>
          <p:cNvSpPr txBox="1"/>
          <p:nvPr/>
        </p:nvSpPr>
        <p:spPr>
          <a:xfrm>
            <a:off x="1751755" y="6009086"/>
            <a:ext cx="8026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https://www.ispblog.com.br/2017/05/24/recomendacoes-g-652-e-g-657-em-redes-opticas-passivas/</a:t>
            </a:r>
            <a:endParaRPr lang="en-US" sz="1400" dirty="0"/>
          </a:p>
          <a:p>
            <a:pPr algn="ctr"/>
            <a:r>
              <a:rPr lang="en-US" sz="1400" dirty="0">
                <a:hlinkClick r:id="rId4"/>
              </a:rPr>
              <a:t>https://www.infranewstelecom.com.br/o-avanco-das-fibras-opticas-bli-nas-redes-ftth/</a:t>
            </a:r>
            <a:endParaRPr lang="en-US" sz="1400" dirty="0"/>
          </a:p>
          <a:p>
            <a:pPr algn="ctr"/>
            <a:r>
              <a:rPr lang="en-US" sz="1400" dirty="0"/>
              <a:t>https://</a:t>
            </a:r>
            <a:r>
              <a:rPr lang="en-US" sz="1400" dirty="0" err="1"/>
              <a:t>repositorio.ufc.br</a:t>
            </a:r>
            <a:r>
              <a:rPr lang="en-US" sz="1400" dirty="0"/>
              <a:t>/handle/</a:t>
            </a:r>
            <a:r>
              <a:rPr lang="en-US" sz="1400" dirty="0" err="1"/>
              <a:t>riufc</a:t>
            </a:r>
            <a:r>
              <a:rPr lang="en-US" sz="1400" dirty="0"/>
              <a:t>/47527</a:t>
            </a:r>
          </a:p>
        </p:txBody>
      </p:sp>
    </p:spTree>
    <p:extLst>
      <p:ext uri="{BB962C8B-B14F-4D97-AF65-F5344CB8AC3E}">
        <p14:creationId xmlns:p14="http://schemas.microsoft.com/office/powerpoint/2010/main" val="389307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AA7C-8DEC-3FD9-8F29-A3548F4D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5"/>
            <a:ext cx="10515600" cy="1325563"/>
          </a:xfrm>
        </p:spPr>
        <p:txBody>
          <a:bodyPr/>
          <a:lstStyle/>
          <a:p>
            <a:r>
              <a:rPr lang="en-BR" dirty="0"/>
              <a:t>Atenuação</a:t>
            </a:r>
          </a:p>
        </p:txBody>
      </p:sp>
      <p:pic>
        <p:nvPicPr>
          <p:cNvPr id="9" name="Content Placeholder 8" descr="A diagram of a network connection&#10;&#10;Description automatically generated">
            <a:extLst>
              <a:ext uri="{FF2B5EF4-FFF2-40B4-BE49-F238E27FC236}">
                <a16:creationId xmlns:a16="http://schemas.microsoft.com/office/drawing/2014/main" id="{E35D3FE0-6A29-D461-70B2-79F96974C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83" y="1825625"/>
            <a:ext cx="7946234" cy="4351338"/>
          </a:xfrm>
        </p:spPr>
      </p:pic>
    </p:spTree>
    <p:extLst>
      <p:ext uri="{BB962C8B-B14F-4D97-AF65-F5344CB8AC3E}">
        <p14:creationId xmlns:p14="http://schemas.microsoft.com/office/powerpoint/2010/main" val="3799968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18369-67A6-119C-AD52-D30709FA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BR" sz="4800"/>
              <a:t>Atenuação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9BC590-FC16-8A08-61BE-C7AFF83A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https://</a:t>
            </a:r>
            <a:r>
              <a:rPr lang="en-US" sz="2200" dirty="0" err="1"/>
              <a:t>www.datacom.com.br</a:t>
            </a:r>
            <a:r>
              <a:rPr lang="en-US" sz="2200" dirty="0"/>
              <a:t>/</a:t>
            </a:r>
            <a:r>
              <a:rPr lang="en-US" sz="2200" dirty="0" err="1"/>
              <a:t>en</a:t>
            </a:r>
            <a:r>
              <a:rPr lang="en-US" sz="2200" dirty="0"/>
              <a:t>/blog/40/</a:t>
            </a:r>
            <a:r>
              <a:rPr lang="en-US" sz="2200" dirty="0" err="1"/>
              <a:t>alcance</a:t>
            </a:r>
            <a:r>
              <a:rPr lang="en-US" sz="2200" dirty="0"/>
              <a:t>-</a:t>
            </a:r>
            <a:r>
              <a:rPr lang="en-US" sz="2200" dirty="0" err="1"/>
              <a:t>fisico</a:t>
            </a:r>
            <a:r>
              <a:rPr lang="en-US" sz="2200" dirty="0"/>
              <a:t>-x-</a:t>
            </a:r>
            <a:r>
              <a:rPr lang="en-US" sz="2200" dirty="0" err="1"/>
              <a:t>alcance</a:t>
            </a:r>
            <a:r>
              <a:rPr lang="en-US" sz="2200" dirty="0"/>
              <a:t>-logico-</a:t>
            </a:r>
            <a:r>
              <a:rPr lang="en-US" sz="2200" dirty="0" err="1"/>
              <a:t>em</a:t>
            </a:r>
            <a:r>
              <a:rPr lang="en-US" sz="2200" dirty="0"/>
              <a:t>-redes-</a:t>
            </a:r>
            <a:r>
              <a:rPr lang="en-US" sz="2200" dirty="0" err="1"/>
              <a:t>gpon</a:t>
            </a:r>
            <a:endParaRPr lang="en-US" sz="2200" dirty="0"/>
          </a:p>
        </p:txBody>
      </p:sp>
      <p:pic>
        <p:nvPicPr>
          <p:cNvPr id="5" name="Content Placeholder 4" descr="A diagram of a speed limit&#10;&#10;Description automatically generated">
            <a:extLst>
              <a:ext uri="{FF2B5EF4-FFF2-40B4-BE49-F238E27FC236}">
                <a16:creationId xmlns:a16="http://schemas.microsoft.com/office/drawing/2014/main" id="{EA3099A9-9138-8131-6658-B240B0DDB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30" y="2290936"/>
            <a:ext cx="9049947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0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B8154-74BF-5177-4BFA-34242D65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BR" sz="3000"/>
              <a:t>Splitters (Divisores ópticos)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62E0-C537-B875-7AC5-E28C6A209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https://medium.com/@chetankumar.nv/structure-of-plc-splitter-6f5b573e3444</a:t>
            </a:r>
            <a:endParaRPr lang="en-BR" sz="2200"/>
          </a:p>
        </p:txBody>
      </p:sp>
      <p:pic>
        <p:nvPicPr>
          <p:cNvPr id="5" name="Picture 4" descr="A diagram of a splitter&#10;&#10;Description automatically generated">
            <a:extLst>
              <a:ext uri="{FF2B5EF4-FFF2-40B4-BE49-F238E27FC236}">
                <a16:creationId xmlns:a16="http://schemas.microsoft.com/office/drawing/2014/main" id="{ABA21B74-F1A3-FBFC-2068-739A61079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99" y="2290936"/>
            <a:ext cx="954060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6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43DA7-9C32-F246-4E4A-DAF90428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BR" sz="4800"/>
              <a:t>Splitters Balanceados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85423A-9999-4CDF-B251-193F93E01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https://</a:t>
            </a:r>
            <a:r>
              <a:rPr lang="en-US" sz="2200" dirty="0" err="1"/>
              <a:t>www.cianet.com.br</a:t>
            </a:r>
            <a:r>
              <a:rPr lang="en-US" sz="2200" dirty="0"/>
              <a:t>/</a:t>
            </a:r>
            <a:r>
              <a:rPr lang="en-US" sz="2200" dirty="0" err="1"/>
              <a:t>infraestrutura</a:t>
            </a:r>
            <a:r>
              <a:rPr lang="en-US" sz="2200" dirty="0"/>
              <a:t>-e-</a:t>
            </a:r>
            <a:r>
              <a:rPr lang="en-US" sz="2200" dirty="0" err="1"/>
              <a:t>tecnologia</a:t>
            </a:r>
            <a:r>
              <a:rPr lang="en-US" sz="2200" dirty="0"/>
              <a:t>/splitter-</a:t>
            </a:r>
            <a:r>
              <a:rPr lang="en-US" sz="2200" dirty="0" err="1"/>
              <a:t>quando</a:t>
            </a:r>
            <a:r>
              <a:rPr lang="en-US" sz="2200" dirty="0"/>
              <a:t>-</a:t>
            </a:r>
            <a:r>
              <a:rPr lang="en-US" sz="2200" dirty="0" err="1"/>
              <a:t>utilizar</a:t>
            </a:r>
            <a:r>
              <a:rPr lang="en-US" sz="2200" dirty="0"/>
              <a:t>-</a:t>
            </a:r>
            <a:r>
              <a:rPr lang="en-US" sz="2200" dirty="0" err="1"/>
              <a:t>os</a:t>
            </a:r>
            <a:r>
              <a:rPr lang="en-US" sz="2200" dirty="0"/>
              <a:t>-</a:t>
            </a:r>
            <a:r>
              <a:rPr lang="en-US" sz="2200" dirty="0" err="1"/>
              <a:t>modelos</a:t>
            </a:r>
            <a:r>
              <a:rPr lang="en-US" sz="2200" dirty="0"/>
              <a:t>-</a:t>
            </a:r>
            <a:r>
              <a:rPr lang="en-US" sz="2200" dirty="0" err="1"/>
              <a:t>balanceado</a:t>
            </a:r>
            <a:r>
              <a:rPr lang="en-US" sz="2200" dirty="0"/>
              <a:t>-e-</a:t>
            </a:r>
            <a:r>
              <a:rPr lang="en-US" sz="2200" dirty="0" err="1"/>
              <a:t>desbalanceado</a:t>
            </a:r>
            <a:r>
              <a:rPr lang="en-US" sz="2200" dirty="0"/>
              <a:t>/</a:t>
            </a:r>
          </a:p>
        </p:txBody>
      </p:sp>
      <p:pic>
        <p:nvPicPr>
          <p:cNvPr id="9" name="Content Placeholder 8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996DB444-3306-D305-B009-9402289F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2" y="2011680"/>
            <a:ext cx="8673260" cy="49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5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4DE2F6-23E1-DFBF-CCD0-E7288DB0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5400"/>
              <a:t>Topologia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A81CF-D06F-C992-1741-190D94C2E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BR" sz="2200"/>
              <a:t>Ponto a ponto</a:t>
            </a:r>
          </a:p>
          <a:p>
            <a:r>
              <a:rPr lang="pt-BR" sz="2200"/>
              <a:t>Ponto Multiponto</a:t>
            </a: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8B6AAA2-F9F0-E0AC-3786-340179A42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9514"/>
            <a:ext cx="6903720" cy="36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7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64A22-0A9C-1B78-C7F3-5D009757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BR" sz="3700"/>
              <a:t>Splitters desbalanceados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7A7BEF-08A5-4B5A-A831-587CCA21B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https://</a:t>
            </a:r>
            <a:r>
              <a:rPr lang="en-US" sz="2200" dirty="0" err="1"/>
              <a:t>www.cianet.com.br</a:t>
            </a:r>
            <a:r>
              <a:rPr lang="en-US" sz="2200" dirty="0"/>
              <a:t>/</a:t>
            </a:r>
            <a:r>
              <a:rPr lang="en-US" sz="2200" dirty="0" err="1"/>
              <a:t>infraestrutura</a:t>
            </a:r>
            <a:r>
              <a:rPr lang="en-US" sz="2200" dirty="0"/>
              <a:t>-e-</a:t>
            </a:r>
            <a:r>
              <a:rPr lang="en-US" sz="2200" dirty="0" err="1"/>
              <a:t>tecnologia</a:t>
            </a:r>
            <a:r>
              <a:rPr lang="en-US" sz="2200" dirty="0"/>
              <a:t>/splitter-</a:t>
            </a:r>
            <a:r>
              <a:rPr lang="en-US" sz="2200" dirty="0" err="1"/>
              <a:t>quando</a:t>
            </a:r>
            <a:r>
              <a:rPr lang="en-US" sz="2200" dirty="0"/>
              <a:t>-</a:t>
            </a:r>
            <a:r>
              <a:rPr lang="en-US" sz="2200" dirty="0" err="1"/>
              <a:t>utilizar</a:t>
            </a:r>
            <a:r>
              <a:rPr lang="en-US" sz="2200" dirty="0"/>
              <a:t>-</a:t>
            </a:r>
            <a:r>
              <a:rPr lang="en-US" sz="2200" dirty="0" err="1"/>
              <a:t>os</a:t>
            </a:r>
            <a:r>
              <a:rPr lang="en-US" sz="2200" dirty="0"/>
              <a:t>-</a:t>
            </a:r>
            <a:r>
              <a:rPr lang="en-US" sz="2200" dirty="0" err="1"/>
              <a:t>modelos</a:t>
            </a:r>
            <a:r>
              <a:rPr lang="en-US" sz="2200" dirty="0"/>
              <a:t>-</a:t>
            </a:r>
            <a:r>
              <a:rPr lang="en-US" sz="2200" dirty="0" err="1"/>
              <a:t>balanceado</a:t>
            </a:r>
            <a:r>
              <a:rPr lang="en-US" sz="2200" dirty="0"/>
              <a:t>-e-</a:t>
            </a:r>
            <a:r>
              <a:rPr lang="en-US" sz="2200" dirty="0" err="1"/>
              <a:t>desbalanceado</a:t>
            </a:r>
            <a:r>
              <a:rPr lang="en-US" sz="2200" dirty="0"/>
              <a:t>/</a:t>
            </a:r>
          </a:p>
        </p:txBody>
      </p:sp>
      <p:pic>
        <p:nvPicPr>
          <p:cNvPr id="4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41D2A45-EB65-4875-4102-112753511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14" y="1965960"/>
            <a:ext cx="8720769" cy="492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8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B563-C0A3-5D19-3CA3-1654D43B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Atenuação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DEB7-F2E7-3512-555A-513F8AF1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Emenda:</a:t>
            </a:r>
          </a:p>
          <a:p>
            <a:pPr lvl="1"/>
            <a:r>
              <a:rPr lang="en-BR" dirty="0"/>
              <a:t>Fusão: 0,02dB a 0,1 dB;</a:t>
            </a:r>
          </a:p>
          <a:p>
            <a:pPr lvl="1"/>
            <a:r>
              <a:rPr lang="en-BR" dirty="0"/>
              <a:t>Mecânica: 0,15 dB a 0,2 dB;</a:t>
            </a:r>
          </a:p>
          <a:p>
            <a:r>
              <a:rPr lang="en-BR" dirty="0"/>
              <a:t>Conexão: 0,3 dB a 0,5 dB; </a:t>
            </a:r>
          </a:p>
          <a:p>
            <a:r>
              <a:rPr lang="en-BR" dirty="0"/>
              <a:t>Percurso (distância) – 1310 nm: 0,35 dBm</a:t>
            </a:r>
            <a:r>
              <a:rPr lang="pt-BR" dirty="0"/>
              <a:t>/km</a:t>
            </a:r>
            <a:endParaRPr lang="en-BR" dirty="0"/>
          </a:p>
          <a:p>
            <a:r>
              <a:rPr lang="en-BR" dirty="0"/>
              <a:t>Percurso (distância) – 1550 nm: 0,25 dBm</a:t>
            </a:r>
            <a:r>
              <a:rPr lang="pt-BR" dirty="0"/>
              <a:t>/km</a:t>
            </a:r>
            <a:r>
              <a:rPr lang="en-BR" dirty="0"/>
              <a:t> </a:t>
            </a:r>
          </a:p>
          <a:p>
            <a:endParaRPr lang="en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21001-5148-F709-2F1F-0711D50E9110}"/>
              </a:ext>
            </a:extLst>
          </p:cNvPr>
          <p:cNvSpPr txBox="1"/>
          <p:nvPr/>
        </p:nvSpPr>
        <p:spPr>
          <a:xfrm>
            <a:off x="2406869" y="5807631"/>
            <a:ext cx="657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www.teleco.com.br</a:t>
            </a:r>
            <a:r>
              <a:rPr lang="en-US" dirty="0"/>
              <a:t>/</a:t>
            </a:r>
            <a:r>
              <a:rPr lang="en-US" dirty="0" err="1"/>
              <a:t>tutoriais</a:t>
            </a:r>
            <a:r>
              <a:rPr lang="en-US" dirty="0"/>
              <a:t>/tutorialsolfo2/pagina_4.asp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452008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FFB6F-5E19-2268-EF32-16A08A70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92715"/>
            <a:ext cx="3739896" cy="1773245"/>
          </a:xfrm>
        </p:spPr>
        <p:txBody>
          <a:bodyPr anchor="ctr">
            <a:normAutofit/>
          </a:bodyPr>
          <a:lstStyle/>
          <a:p>
            <a:r>
              <a:rPr lang="en-BR" sz="3000" dirty="0"/>
              <a:t>Percurso completo…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1EE3-83E3-2FEC-E237-60894C88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502920"/>
            <a:ext cx="7521995" cy="146304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bluecom.com.br</a:t>
            </a:r>
            <a:r>
              <a:rPr lang="en-US" sz="1800" dirty="0"/>
              <a:t>/product/</a:t>
            </a:r>
            <a:r>
              <a:rPr lang="en-US" sz="1800" dirty="0" err="1"/>
              <a:t>onu</a:t>
            </a:r>
            <a:r>
              <a:rPr lang="en-US" sz="1800" dirty="0"/>
              <a:t>-</a:t>
            </a:r>
            <a:r>
              <a:rPr lang="en-US" sz="1800" dirty="0" err="1"/>
              <a:t>fx</a:t>
            </a:r>
            <a:r>
              <a:rPr lang="en-US" sz="1800" dirty="0"/>
              <a:t>-one/</a:t>
            </a:r>
            <a:endParaRPr lang="en-BR" sz="1800" dirty="0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516F08B6-57F5-ECE2-C415-765F77CE7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003" y="1089888"/>
            <a:ext cx="12314356" cy="612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3F3DB5-4CB9-6A13-B4B9-5A307391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Redes PON – Ponto Multiponto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08D81AC8-3410-11C4-8779-473355E38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60716"/>
            <a:ext cx="7214616" cy="45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7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EBFB5E-CC2D-A620-DB95-7F87298E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/>
              <a:t>Estrutura da fibra óptica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09AE59-CDD2-30D8-2A28-36CE41A93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/>
              <a:t>Casca</a:t>
            </a:r>
          </a:p>
          <a:p>
            <a:r>
              <a:rPr lang="pt-BR" sz="2200"/>
              <a:t>Núcleo</a:t>
            </a:r>
          </a:p>
        </p:txBody>
      </p:sp>
      <p:pic>
        <p:nvPicPr>
          <p:cNvPr id="5" name="Imagem 4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FFC6A93C-5991-CEE7-EE3F-6BBDDB1D8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970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83DCDC-EDCD-B735-2A12-CA089566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4800"/>
              <a:t>Emendas ópticas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B277A-962C-B015-1710-BF99CD955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pt-BR" sz="2200" dirty="0"/>
              <a:t>Fusão</a:t>
            </a:r>
          </a:p>
        </p:txBody>
      </p:sp>
      <p:pic>
        <p:nvPicPr>
          <p:cNvPr id="5" name="Imagem 4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924EC9A1-34EE-5DAC-11AF-F3336E2E4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27" y="2290936"/>
            <a:ext cx="8424153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3B7AC0-E66E-8F7C-822F-E44169B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5400"/>
              <a:t>Emenda mecânica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297A65-F5B0-A1F4-D765-50744512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70D7162-BE94-1362-F8C4-5579B9900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68" y="640080"/>
            <a:ext cx="684397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A04C3E-FA17-0700-49B8-3EC594A4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3700"/>
              <a:t>Elementos de uma rede óptica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A89A44-8017-5194-C79E-CCC0849A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z="900" dirty="0"/>
              <a:t>Ativos</a:t>
            </a:r>
          </a:p>
          <a:p>
            <a:pPr lvl="1"/>
            <a:r>
              <a:rPr lang="pt-BR" sz="900" dirty="0"/>
              <a:t>OLT</a:t>
            </a:r>
          </a:p>
          <a:p>
            <a:pPr lvl="1"/>
            <a:r>
              <a:rPr lang="pt-BR" sz="900" dirty="0"/>
              <a:t>ONU</a:t>
            </a:r>
          </a:p>
          <a:p>
            <a:pPr lvl="1"/>
            <a:r>
              <a:rPr lang="pt-BR" sz="900" dirty="0"/>
              <a:t>ONT</a:t>
            </a:r>
          </a:p>
          <a:p>
            <a:r>
              <a:rPr lang="pt-BR" sz="900" dirty="0"/>
              <a:t>Passivos</a:t>
            </a:r>
          </a:p>
          <a:p>
            <a:pPr lvl="1"/>
            <a:r>
              <a:rPr lang="pt-BR" sz="900" dirty="0"/>
              <a:t>Cabo óptico</a:t>
            </a:r>
          </a:p>
          <a:p>
            <a:pPr lvl="1"/>
            <a:r>
              <a:rPr lang="pt-BR" sz="900" dirty="0"/>
              <a:t>DIO – Distribuidor Interno Óptico</a:t>
            </a:r>
          </a:p>
          <a:p>
            <a:pPr lvl="1"/>
            <a:r>
              <a:rPr lang="pt-BR" sz="900" dirty="0"/>
              <a:t>Divisor (Splitter)</a:t>
            </a:r>
          </a:p>
          <a:p>
            <a:endParaRPr lang="pt-BR" sz="900" dirty="0"/>
          </a:p>
          <a:p>
            <a:endParaRPr lang="pt-BR" sz="900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F389DEB-F68B-8DCC-20A8-56614C377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49" y="2290936"/>
            <a:ext cx="820591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3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BB6CE9-4399-9E7E-9482-52DF453B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5400"/>
              <a:t>Fibra óptica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66427-1C78-EB1C-53AC-6ED2BD625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BR" sz="2000"/>
              <a:t>Monomodo</a:t>
            </a:r>
          </a:p>
          <a:p>
            <a:pPr lvl="1"/>
            <a:r>
              <a:rPr lang="pt-BR" sz="2000"/>
              <a:t>Núcleo mais fino</a:t>
            </a:r>
          </a:p>
          <a:p>
            <a:pPr lvl="1"/>
            <a:r>
              <a:rPr lang="pt-BR" sz="2000"/>
              <a:t>Sinal vai mais longe</a:t>
            </a:r>
          </a:p>
          <a:p>
            <a:pPr lvl="1"/>
            <a:r>
              <a:rPr lang="pt-BR" sz="2000"/>
              <a:t>Uso externo</a:t>
            </a:r>
          </a:p>
          <a:p>
            <a:pPr lvl="1"/>
            <a:r>
              <a:rPr lang="pt-BR" sz="2000"/>
              <a:t>EPON/GPON</a:t>
            </a:r>
          </a:p>
          <a:p>
            <a:r>
              <a:rPr lang="pt-BR" sz="2000"/>
              <a:t>Multimodo</a:t>
            </a:r>
          </a:p>
          <a:p>
            <a:pPr lvl="1"/>
            <a:r>
              <a:rPr lang="pt-BR" sz="2000"/>
              <a:t>Núcleo mais grosso</a:t>
            </a:r>
          </a:p>
          <a:p>
            <a:pPr lvl="1"/>
            <a:r>
              <a:rPr lang="pt-BR" sz="2000"/>
              <a:t>Maior atenuação do sinal</a:t>
            </a:r>
          </a:p>
          <a:p>
            <a:pPr lvl="1"/>
            <a:r>
              <a:rPr lang="pt-BR" sz="2000"/>
              <a:t>Uso interno</a:t>
            </a:r>
          </a:p>
        </p:txBody>
      </p:sp>
      <p:pic>
        <p:nvPicPr>
          <p:cNvPr id="5" name="Imagem 4" descr="Uma imagem contendo Site&#10;&#10;Descrição gerada automaticamente">
            <a:extLst>
              <a:ext uri="{FF2B5EF4-FFF2-40B4-BE49-F238E27FC236}">
                <a16:creationId xmlns:a16="http://schemas.microsoft.com/office/drawing/2014/main" id="{C90C9CBC-5B4B-F973-6FEE-BB3E3B52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41144"/>
            <a:ext cx="6903720" cy="31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6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5DF97-0A64-19A6-5317-15FA98C2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dirty="0"/>
              <a:t>Comprimento de onda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8E8B1-71BB-7A22-0A2D-C31926EFD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pt-BR" sz="1200"/>
              <a:t>850nm</a:t>
            </a:r>
          </a:p>
          <a:p>
            <a:r>
              <a:rPr lang="pt-BR" sz="1200"/>
              <a:t>1310nm (EPON/GPON)</a:t>
            </a:r>
          </a:p>
          <a:p>
            <a:r>
              <a:rPr lang="pt-BR" sz="1200"/>
              <a:t>1490nm  (EPON/GPON)</a:t>
            </a:r>
          </a:p>
          <a:p>
            <a:r>
              <a:rPr lang="pt-BR" sz="1200"/>
              <a:t>1550nm</a:t>
            </a:r>
          </a:p>
          <a:p>
            <a:r>
              <a:rPr lang="pt-BR" sz="1200"/>
              <a:t>1625nm</a:t>
            </a:r>
          </a:p>
        </p:txBody>
      </p:sp>
      <p:pic>
        <p:nvPicPr>
          <p:cNvPr id="5" name="Imagem 4" descr="Gráfico, Gráfico de pizza&#10;&#10;Descrição gerada automaticamente">
            <a:extLst>
              <a:ext uri="{FF2B5EF4-FFF2-40B4-BE49-F238E27FC236}">
                <a16:creationId xmlns:a16="http://schemas.microsoft.com/office/drawing/2014/main" id="{DD253119-3789-B027-5C15-F0D7972A8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10" y="2290936"/>
            <a:ext cx="10152187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09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339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Tema do Office</vt:lpstr>
      <vt:lpstr>Introdução às redes ópticas PON</vt:lpstr>
      <vt:lpstr>Topologia</vt:lpstr>
      <vt:lpstr>Redes PON – Ponto Multiponto</vt:lpstr>
      <vt:lpstr>Estrutura da fibra óptica</vt:lpstr>
      <vt:lpstr>Emendas ópticas</vt:lpstr>
      <vt:lpstr>Emenda mecânica</vt:lpstr>
      <vt:lpstr>Elementos de uma rede óptica</vt:lpstr>
      <vt:lpstr>Fibra óptica</vt:lpstr>
      <vt:lpstr>Comprimento de onda</vt:lpstr>
      <vt:lpstr>Divisores ópticos Balanceados</vt:lpstr>
      <vt:lpstr>Divisores ópticos desbalanceados</vt:lpstr>
      <vt:lpstr>Vamos praticar...</vt:lpstr>
      <vt:lpstr>Apresentação do PowerPoint</vt:lpstr>
      <vt:lpstr>Percurso óptico</vt:lpstr>
      <vt:lpstr>Recomendações</vt:lpstr>
      <vt:lpstr>Atenuação</vt:lpstr>
      <vt:lpstr>Atenuação</vt:lpstr>
      <vt:lpstr>Splitters (Divisores ópticos)</vt:lpstr>
      <vt:lpstr>Splitters Balanceados</vt:lpstr>
      <vt:lpstr>Splitters desbalanceados</vt:lpstr>
      <vt:lpstr>Atenuação</vt:lpstr>
      <vt:lpstr>Percurso completo…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Rennan Silva</dc:creator>
  <cp:lastModifiedBy>Rennan Silva</cp:lastModifiedBy>
  <cp:revision>33</cp:revision>
  <dcterms:created xsi:type="dcterms:W3CDTF">2024-01-23T02:12:13Z</dcterms:created>
  <dcterms:modified xsi:type="dcterms:W3CDTF">2024-02-06T12:25:13Z</dcterms:modified>
</cp:coreProperties>
</file>