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QQ2vROi60+c5+d1111vUHw==" hashData="kyrBMUFGclQqkZFRVv5ZffxEmXewpgp3v27sOOHzi45udNwzUuBffdB6ZZTtaaoAzPpMgj2q3rZy3b8RNjB3+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84"/>
    <p:restoredTop sz="95701"/>
  </p:normalViewPr>
  <p:slideViewPr>
    <p:cSldViewPr snapToGrid="0" snapToObjects="1">
      <p:cViewPr varScale="1">
        <p:scale>
          <a:sx n="93" d="100"/>
          <a:sy n="93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quare_Kilometre_Array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s://github.com/awesomedata/awesome-public-datase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en.wikipedia.org/wiki/Digital_humanities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ata-is-not-the-new-oil-bdb31f61bc2d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ft6758.github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vdp.github.io/PythonDataScienceHandbook/" TargetMode="External"/><Relationship Id="rId7" Type="http://schemas.openxmlformats.org/officeDocument/2006/relationships/hyperlink" Target="https://hdsr.mitpress.mit.edu/" TargetMode="External"/><Relationship Id="rId2" Type="http://schemas.openxmlformats.org/officeDocument/2006/relationships/hyperlink" Target="http://faculty.marshall.usc.edu/gareth-james/ISL/ISLR%20Seventh%20Printing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109.github.io/2015/" TargetMode="External"/><Relationship Id="rId5" Type="http://schemas.openxmlformats.org/officeDocument/2006/relationships/hyperlink" Target="https://www.freecodecamp.org/news/i-ranked-all-the-best-data-science-intro-courses-based-on-thousands-of-data-points-db5dc7e3eb8e/" TargetMode="External"/><Relationship Id="rId4" Type="http://schemas.openxmlformats.org/officeDocument/2006/relationships/hyperlink" Target="https://rafalab.github.io/ds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5E24-DDD1-2F4A-8C8F-2243E1C71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1405" y="1569498"/>
            <a:ext cx="8805672" cy="1022245"/>
          </a:xfrm>
        </p:spPr>
        <p:txBody>
          <a:bodyPr>
            <a:normAutofit/>
          </a:bodyPr>
          <a:lstStyle/>
          <a:p>
            <a:r>
              <a:rPr lang="en-US" dirty="0"/>
              <a:t>Data Science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EC3B5-599C-6A4D-A720-AA5884660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1405" y="3533795"/>
            <a:ext cx="8915399" cy="1611229"/>
          </a:xfrm>
        </p:spPr>
        <p:txBody>
          <a:bodyPr>
            <a:normAutofit/>
          </a:bodyPr>
          <a:lstStyle/>
          <a:p>
            <a:r>
              <a:rPr lang="en-US" sz="2800" dirty="0"/>
              <a:t>Introduction</a:t>
            </a:r>
          </a:p>
          <a:p>
            <a:endParaRPr lang="en-US" sz="2000" dirty="0"/>
          </a:p>
          <a:p>
            <a:r>
              <a:rPr lang="en-US" sz="2000" dirty="0"/>
              <a:t>IFT6758, </a:t>
            </a:r>
            <a:r>
              <a:rPr lang="en-US" sz="2000"/>
              <a:t>Fall 2020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564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D59A-9D71-0642-ADCB-EDC3F0B0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the era of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A5656-7842-174D-B2A2-ED9E6FBCF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Billions of sensors </a:t>
            </a:r>
            <a:r>
              <a:rPr lang="en-US" dirty="0"/>
              <a:t>have been collecting data for decades</a:t>
            </a:r>
          </a:p>
          <a:p>
            <a:r>
              <a:rPr lang="en-CA" dirty="0"/>
              <a:t>Data is routinely collected and employed for </a:t>
            </a:r>
          </a:p>
          <a:p>
            <a:pPr lvl="1"/>
            <a:r>
              <a:rPr lang="en-CA" dirty="0"/>
              <a:t>Scientific discovery </a:t>
            </a:r>
          </a:p>
          <a:p>
            <a:pPr lvl="1"/>
            <a:r>
              <a:rPr lang="en-CA" dirty="0"/>
              <a:t>Commercial purposes</a:t>
            </a:r>
          </a:p>
          <a:p>
            <a:pPr lvl="1"/>
            <a:r>
              <a:rPr lang="en-CA" dirty="0"/>
              <a:t>Data driven society</a:t>
            </a:r>
          </a:p>
          <a:p>
            <a:r>
              <a:rPr lang="en-CA" dirty="0"/>
              <a:t>Huge resource of public datasets</a:t>
            </a:r>
          </a:p>
          <a:p>
            <a:pPr lvl="1"/>
            <a:r>
              <a:rPr lang="en-US" dirty="0">
                <a:hlinkClick r:id="rId2"/>
              </a:rPr>
              <a:t>https://github.com/awesomedata/awesome-public-datasets</a:t>
            </a:r>
            <a:endParaRPr lang="en-US" dirty="0"/>
          </a:p>
          <a:p>
            <a:r>
              <a:rPr lang="en-CA" dirty="0"/>
              <a:t>It’s important that data scientists work </a:t>
            </a:r>
            <a:r>
              <a:rPr lang="en-CA" b="1" dirty="0"/>
              <a:t>responsibly</a:t>
            </a:r>
            <a:r>
              <a:rPr lang="en-CA" dirty="0"/>
              <a:t> and for </a:t>
            </a:r>
            <a:r>
              <a:rPr lang="en-CA" b="1" dirty="0"/>
              <a:t>greater good</a:t>
            </a: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E57481C7-A29A-2F43-BBC7-2D6D23802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351" y="3515155"/>
            <a:ext cx="6089649" cy="3333749"/>
          </a:xfrm>
          <a:prstGeom prst="rect">
            <a:avLst/>
          </a:prstGeom>
        </p:spPr>
      </p:pic>
      <p:pic>
        <p:nvPicPr>
          <p:cNvPr id="7" name="Picture 6">
            <a:hlinkClick r:id="rId5"/>
            <a:extLst>
              <a:ext uri="{FF2B5EF4-FFF2-40B4-BE49-F238E27FC236}">
                <a16:creationId xmlns:a16="http://schemas.microsoft.com/office/drawing/2014/main" id="{611FEA33-41B8-6446-9060-8143F1D10F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1015" y="3190875"/>
            <a:ext cx="6096001" cy="3674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DAD618-9F07-F74F-AC23-329065D313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0986" y="3205692"/>
            <a:ext cx="6089649" cy="365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3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ED04-CADB-8E4E-9B72-4F49E002E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25710"/>
            <a:ext cx="8911687" cy="6204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is the new oil</a:t>
            </a:r>
          </a:p>
        </p:txBody>
      </p:sp>
      <p:pic>
        <p:nvPicPr>
          <p:cNvPr id="6" name="Content Placeholder 5" descr="A blue and green court&#10;&#10;Description automatically generated">
            <a:extLst>
              <a:ext uri="{FF2B5EF4-FFF2-40B4-BE49-F238E27FC236}">
                <a16:creationId xmlns:a16="http://schemas.microsoft.com/office/drawing/2014/main" id="{F24C59C2-5793-5741-BD64-DBE47ED12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786" y="1757441"/>
            <a:ext cx="3493029" cy="4556125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79B543D-DFFE-0147-B9B5-3956A29B3C7C}"/>
              </a:ext>
            </a:extLst>
          </p:cNvPr>
          <p:cNvSpPr txBox="1">
            <a:spLocks/>
          </p:cNvSpPr>
          <p:nvPr/>
        </p:nvSpPr>
        <p:spPr>
          <a:xfrm>
            <a:off x="6272785" y="1757442"/>
            <a:ext cx="5084064" cy="4556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accent1"/>
                </a:solidFill>
              </a:rPr>
              <a:t>Or, is it?</a:t>
            </a:r>
            <a:br>
              <a:rPr lang="en-US" sz="2800" b="1" dirty="0">
                <a:solidFill>
                  <a:schemeClr val="accent1"/>
                </a:solidFill>
              </a:rPr>
            </a:br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Unlike oil, </a:t>
            </a:r>
            <a:r>
              <a:rPr lang="en-CA" sz="2500" i="1" dirty="0"/>
              <a:t>when dealing with data, it is far from clear how exactly to turn that data into profits</a:t>
            </a:r>
            <a:r>
              <a:rPr lang="en-CA" sz="2500" dirty="0"/>
              <a:t>.</a:t>
            </a:r>
          </a:p>
          <a:p>
            <a:endParaRPr lang="en-CA" sz="2500" b="1" dirty="0">
              <a:solidFill>
                <a:schemeClr val="accent1"/>
              </a:solidFill>
            </a:endParaRPr>
          </a:p>
          <a:p>
            <a:r>
              <a:rPr lang="en-US" sz="2500" b="1" dirty="0">
                <a:solidFill>
                  <a:schemeClr val="accent1"/>
                </a:solidFill>
                <a:hlinkClick r:id="rId3"/>
              </a:rPr>
              <a:t>Why data is not new oil</a:t>
            </a:r>
            <a:endParaRPr lang="en-US" sz="25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1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974F-E17F-6F42-A1D2-5CB610C5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65CA7-E3D6-5F41-993A-65E10450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 comfortable with data</a:t>
            </a:r>
          </a:p>
          <a:p>
            <a:pPr lvl="1"/>
            <a:r>
              <a:rPr lang="en-CA" dirty="0"/>
              <a:t>Build competence working with multimodal data sets </a:t>
            </a:r>
          </a:p>
          <a:p>
            <a:pPr lvl="1"/>
            <a:r>
              <a:rPr lang="en-CA" dirty="0"/>
              <a:t>Exposure to the full data science workflow </a:t>
            </a:r>
          </a:p>
          <a:p>
            <a:r>
              <a:rPr lang="en-CA" b="1" dirty="0"/>
              <a:t>Become a data detective </a:t>
            </a:r>
          </a:p>
          <a:p>
            <a:pPr lvl="1"/>
            <a:r>
              <a:rPr lang="en-CA" dirty="0"/>
              <a:t>Learn to ask good questions </a:t>
            </a:r>
          </a:p>
          <a:p>
            <a:pPr lvl="1"/>
            <a:r>
              <a:rPr lang="en-CA" dirty="0"/>
              <a:t>Reason about uncertainty, think critically </a:t>
            </a:r>
          </a:p>
          <a:p>
            <a:r>
              <a:rPr lang="en-CA" b="1" dirty="0"/>
              <a:t>Learn responsible data science </a:t>
            </a:r>
            <a:endParaRPr lang="en-CA" dirty="0"/>
          </a:p>
          <a:p>
            <a:pPr lvl="1"/>
            <a:r>
              <a:rPr lang="en-CA" dirty="0"/>
              <a:t>Understand risks at all stages of data science workflow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037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596B-CF2C-1E49-9C57-D8CC765E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8290"/>
          </a:xfrm>
        </p:spPr>
        <p:txBody>
          <a:bodyPr/>
          <a:lstStyle/>
          <a:p>
            <a:r>
              <a:rPr lang="en-US" dirty="0"/>
              <a:t>Takeaway from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A24FB-52A4-5345-8D42-D72823924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2400"/>
            <a:ext cx="8915400" cy="44888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Prepare you to be responsible and competent data scientists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Learn how to…</a:t>
            </a:r>
          </a:p>
          <a:p>
            <a:pPr lvl="1"/>
            <a:r>
              <a:rPr lang="en-CA" dirty="0"/>
              <a:t>Apply data science in your own field </a:t>
            </a:r>
          </a:p>
          <a:p>
            <a:pPr lvl="1"/>
            <a:r>
              <a:rPr lang="en-CA" dirty="0"/>
              <a:t>Work in industry or research </a:t>
            </a:r>
          </a:p>
          <a:p>
            <a:pPr lvl="1"/>
            <a:r>
              <a:rPr lang="en-CA" dirty="0"/>
              <a:t>Understand data’s role in society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C77477-80B3-A84D-97F9-925DF55E2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489" y="2896658"/>
            <a:ext cx="4351867" cy="377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5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B6C5-173C-364A-A81F-1A6C93CC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(subject to minor changes)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6582-9ABC-DB4F-B090-19BC1ABE6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Part 1: Summaries and Inferences</a:t>
            </a:r>
          </a:p>
          <a:p>
            <a:pPr lvl="1"/>
            <a:r>
              <a:rPr lang="en-US" dirty="0"/>
              <a:t>Data visualization and transformation</a:t>
            </a:r>
          </a:p>
          <a:p>
            <a:pPr lvl="1"/>
            <a:r>
              <a:rPr lang="en-US" dirty="0"/>
              <a:t>Supervised and unsupervised learning from data</a:t>
            </a:r>
          </a:p>
          <a:p>
            <a:pPr lvl="1"/>
            <a:r>
              <a:rPr lang="en-US" dirty="0"/>
              <a:t>Inference and model comparison</a:t>
            </a:r>
          </a:p>
          <a:p>
            <a:r>
              <a:rPr lang="en-US" b="1" dirty="0"/>
              <a:t>Part 2: Nontabular data</a:t>
            </a:r>
          </a:p>
          <a:p>
            <a:pPr lvl="1"/>
            <a:r>
              <a:rPr lang="en-US" dirty="0"/>
              <a:t>Text and Image</a:t>
            </a:r>
          </a:p>
          <a:p>
            <a:pPr lvl="1"/>
            <a:r>
              <a:rPr lang="en-US" dirty="0"/>
              <a:t>Graph mining</a:t>
            </a:r>
          </a:p>
          <a:p>
            <a:pPr lvl="1"/>
            <a:r>
              <a:rPr lang="en-US" dirty="0"/>
              <a:t>Special topics: Reinforcement Learning and Deep Learning</a:t>
            </a:r>
          </a:p>
          <a:p>
            <a:r>
              <a:rPr lang="en-US" b="1" dirty="0"/>
              <a:t>Part 3: Frontiers</a:t>
            </a:r>
          </a:p>
          <a:p>
            <a:pPr lvl="1"/>
            <a:r>
              <a:rPr lang="en-US" dirty="0"/>
              <a:t>Advanced inference</a:t>
            </a:r>
          </a:p>
          <a:p>
            <a:pPr lvl="1"/>
            <a:r>
              <a:rPr lang="en-US" dirty="0" err="1"/>
              <a:t>Ensembling</a:t>
            </a:r>
            <a:endParaRPr lang="en-US" dirty="0"/>
          </a:p>
          <a:p>
            <a:pPr lvl="1"/>
            <a:r>
              <a:rPr lang="en-US" dirty="0"/>
              <a:t>Privacy and </a:t>
            </a:r>
            <a:r>
              <a:rPr lang="en-US" dirty="0" err="1"/>
              <a:t>explainability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828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3796-0659-A143-946C-3746661F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E9E2F-2E27-E148-BA2B-ACA6EF0BE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Course website: </a:t>
            </a:r>
            <a:r>
              <a:rPr lang="en-CA" dirty="0">
                <a:hlinkClick r:id="rId2"/>
              </a:rPr>
              <a:t>https://ift6758.github.io </a:t>
            </a:r>
            <a:endParaRPr lang="en-CA" dirty="0"/>
          </a:p>
          <a:p>
            <a:r>
              <a:rPr lang="en-CA" dirty="0"/>
              <a:t>Fill Survey for access to discussion forum </a:t>
            </a:r>
          </a:p>
          <a:p>
            <a:r>
              <a:rPr lang="en-CA" dirty="0"/>
              <a:t>Grading: </a:t>
            </a:r>
            <a:r>
              <a:rPr lang="en-CA" b="1" dirty="0"/>
              <a:t>35%</a:t>
            </a:r>
            <a:r>
              <a:rPr lang="en-CA" dirty="0"/>
              <a:t> project, </a:t>
            </a:r>
            <a:r>
              <a:rPr lang="en-CA" b="1" dirty="0"/>
              <a:t>25%</a:t>
            </a:r>
            <a:r>
              <a:rPr lang="en-CA" dirty="0"/>
              <a:t> Final, </a:t>
            </a:r>
            <a:r>
              <a:rPr lang="en-CA" b="1" dirty="0"/>
              <a:t>25%</a:t>
            </a:r>
            <a:r>
              <a:rPr lang="en-CA" dirty="0"/>
              <a:t> HW, </a:t>
            </a:r>
            <a:r>
              <a:rPr lang="en-CA" b="1" dirty="0"/>
              <a:t>15%</a:t>
            </a:r>
            <a:r>
              <a:rPr lang="en-CA" dirty="0"/>
              <a:t> Midterm </a:t>
            </a:r>
          </a:p>
          <a:p>
            <a:r>
              <a:rPr lang="en-CA" dirty="0"/>
              <a:t>Instructor &amp; TA Office Hours: </a:t>
            </a:r>
            <a:r>
              <a:rPr lang="en-CA" b="1" dirty="0"/>
              <a:t>TBA </a:t>
            </a:r>
          </a:p>
          <a:p>
            <a:endParaRPr lang="en-CA" dirty="0"/>
          </a:p>
          <a:p>
            <a:r>
              <a:rPr lang="en-CA" dirty="0"/>
              <a:t>Use </a:t>
            </a:r>
            <a:r>
              <a:rPr lang="en-CA" b="1" dirty="0" err="1"/>
              <a:t>StudiUM</a:t>
            </a:r>
            <a:r>
              <a:rPr lang="en-CA" b="1" dirty="0"/>
              <a:t> Forum</a:t>
            </a:r>
            <a:r>
              <a:rPr lang="en-CA" dirty="0"/>
              <a:t> to reach out to the instructor</a:t>
            </a:r>
          </a:p>
          <a:p>
            <a:r>
              <a:rPr lang="en-CA" dirty="0"/>
              <a:t>In case of emergency: </a:t>
            </a:r>
          </a:p>
          <a:p>
            <a:pPr lvl="1"/>
            <a:r>
              <a:rPr lang="en-CA" b="1" dirty="0"/>
              <a:t>Instructor: Jhelum – </a:t>
            </a:r>
            <a:r>
              <a:rPr lang="en-CA" b="1" dirty="0" err="1"/>
              <a:t>chakravj@mila.quebec</a:t>
            </a:r>
            <a:endParaRPr lang="en-CA" b="1" dirty="0"/>
          </a:p>
          <a:p>
            <a:pPr lvl="1"/>
            <a:r>
              <a:rPr lang="en-CA" b="1" dirty="0"/>
              <a:t>Head TA: </a:t>
            </a:r>
            <a:r>
              <a:rPr lang="en-CA" b="1" dirty="0" err="1"/>
              <a:t>Pravish</a:t>
            </a:r>
            <a:r>
              <a:rPr lang="en-CA" b="1" dirty="0"/>
              <a:t> – </a:t>
            </a:r>
            <a:r>
              <a:rPr lang="en-CA" b="1" dirty="0" err="1"/>
              <a:t>pravishsainath@gmail.com</a:t>
            </a:r>
            <a:endParaRPr lang="en-CA" b="1" dirty="0"/>
          </a:p>
          <a:p>
            <a:pPr lvl="1"/>
            <a:r>
              <a:rPr lang="en-CA" b="1" dirty="0"/>
              <a:t>TAs: Yutong Yan, Alexander </a:t>
            </a:r>
            <a:r>
              <a:rPr lang="en-CA" b="1" dirty="0" err="1"/>
              <a:t>Peplowski</a:t>
            </a:r>
            <a:r>
              <a:rPr lang="en-CA" b="1" dirty="0"/>
              <a:t>, </a:t>
            </a:r>
            <a:r>
              <a:rPr lang="en-CA" b="1" dirty="0" err="1"/>
              <a:t>Harmanpreet</a:t>
            </a:r>
            <a:r>
              <a:rPr lang="en-CA" b="1" dirty="0"/>
              <a:t> Singh, </a:t>
            </a:r>
            <a:r>
              <a:rPr lang="en-CA" b="1" dirty="0" err="1"/>
              <a:t>Akshay</a:t>
            </a:r>
            <a:r>
              <a:rPr lang="en-CA" b="1" dirty="0"/>
              <a:t> Singh Rana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2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CC94-2527-BA49-8C00-71E243BC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AF191-1837-BB46-8C6B-BB0F3AFEA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Books: </a:t>
            </a:r>
            <a:r>
              <a:rPr lang="en-US" dirty="0">
                <a:hlinkClick r:id="rId2"/>
              </a:rPr>
              <a:t>Statistical Learning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Python Handbook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Introduction to Data Science </a:t>
            </a:r>
            <a:endParaRPr lang="en-US" dirty="0"/>
          </a:p>
          <a:p>
            <a:r>
              <a:rPr lang="en-US" dirty="0"/>
              <a:t>Online courses: </a:t>
            </a:r>
            <a:r>
              <a:rPr lang="en-US" dirty="0">
                <a:hlinkClick r:id="rId5"/>
              </a:rPr>
              <a:t>1</a:t>
            </a:r>
            <a:r>
              <a:rPr lang="en-US" dirty="0"/>
              <a:t> , </a:t>
            </a:r>
            <a:r>
              <a:rPr lang="en-US" dirty="0">
                <a:hlinkClick r:id="rId6"/>
              </a:rPr>
              <a:t>2</a:t>
            </a:r>
            <a:endParaRPr lang="en-US" dirty="0"/>
          </a:p>
          <a:p>
            <a:r>
              <a:rPr lang="en-US" dirty="0"/>
              <a:t>Harvard’s </a:t>
            </a:r>
            <a:r>
              <a:rPr lang="en-US" dirty="0">
                <a:hlinkClick r:id="rId7"/>
              </a:rPr>
              <a:t>Data Science Review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423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1966</TotalTime>
  <Words>353</Words>
  <Application>Microsoft Macintosh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Data Science Course</vt:lpstr>
      <vt:lpstr>Introduction: the era of big data</vt:lpstr>
      <vt:lpstr>Data is the new oil</vt:lpstr>
      <vt:lpstr>Know the data</vt:lpstr>
      <vt:lpstr>Takeaway from this course</vt:lpstr>
      <vt:lpstr>Course outline (subject to minor changes)</vt:lpstr>
      <vt:lpstr>Logistics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Jhelum Chakravorty</dc:creator>
  <cp:lastModifiedBy>Jhelum Chakravorty</cp:lastModifiedBy>
  <cp:revision>79</cp:revision>
  <dcterms:created xsi:type="dcterms:W3CDTF">2020-07-28T15:33:23Z</dcterms:created>
  <dcterms:modified xsi:type="dcterms:W3CDTF">2020-08-29T20:09:39Z</dcterms:modified>
</cp:coreProperties>
</file>