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259" r:id="rId3"/>
    <p:sldId id="266" r:id="rId4"/>
    <p:sldId id="305" r:id="rId5"/>
    <p:sldId id="264" r:id="rId6"/>
    <p:sldId id="306" r:id="rId7"/>
    <p:sldId id="307" r:id="rId8"/>
    <p:sldId id="275" r:id="rId9"/>
    <p:sldId id="309" r:id="rId10"/>
    <p:sldId id="310" r:id="rId11"/>
    <p:sldId id="282" r:id="rId12"/>
  </p:sldIdLst>
  <p:sldSz cx="9144000" cy="5143500" type="screen16x9"/>
  <p:notesSz cx="6858000" cy="9144000"/>
  <p:embeddedFontLst>
    <p:embeddedFont>
      <p:font typeface="Figtree Black" panose="020B0604020202020204" charset="0"/>
      <p:bold r:id="rId14"/>
      <p:boldItalic r:id="rId15"/>
    </p:embeddedFont>
    <p:embeddedFont>
      <p:font typeface="Hanken Grotesk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37A04B-BEE8-4401-90B0-BDCFE8D43837}">
  <a:tblStyle styleId="{B637A04B-BEE8-4401-90B0-BDCFE8D438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97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BO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EE62C10A-7B0F-2121-CFC1-DC8AF2857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B6C1677C-860C-4288-36F4-201AD83D4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8E215EB9-DF85-0FCC-04A1-ACBA1A077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279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837" name="Google Shape;837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412" name="Google Shape;412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1F9D3371-0D37-1F2C-AF23-F3277772F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24F82383-1690-092E-386D-594B96FD20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CAF57AAE-63AB-5061-61FF-A57F0EF6E5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394" name="Google Shape;394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B17C1A0F-A245-0CCD-77C6-C2E1ACCA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19A58DB6-B6BE-6CA6-AC19-762B887132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DEAFF50-B4FA-CDD4-FB8F-486ABCB5E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8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26C0FD17-BA0F-CD0D-15C0-872B7B3FD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dd46dd1d67_2_681:notes">
            <a:extLst>
              <a:ext uri="{FF2B5EF4-FFF2-40B4-BE49-F238E27FC236}">
                <a16:creationId xmlns:a16="http://schemas.microsoft.com/office/drawing/2014/main" id="{4FA0A82E-AD69-5120-CD83-108FC3A1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394" name="Google Shape;394;g1dd46dd1d67_2_681:notes">
            <a:extLst>
              <a:ext uri="{FF2B5EF4-FFF2-40B4-BE49-F238E27FC236}">
                <a16:creationId xmlns:a16="http://schemas.microsoft.com/office/drawing/2014/main" id="{F7FD7E8E-408B-AFBF-FF72-CCA848C12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58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60ACFB6-7D07-724B-C4BA-A26D0B3D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>
            <a:extLst>
              <a:ext uri="{FF2B5EF4-FFF2-40B4-BE49-F238E27FC236}">
                <a16:creationId xmlns:a16="http://schemas.microsoft.com/office/drawing/2014/main" id="{F7B3D814-3A68-BCA1-689C-6A1B54D5C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s-BO"/>
          </a:p>
        </p:txBody>
      </p:sp>
      <p:sp>
        <p:nvSpPr>
          <p:cNvPr id="643" name="Google Shape;643;g1340135a080_2_0:notes">
            <a:extLst>
              <a:ext uri="{FF2B5EF4-FFF2-40B4-BE49-F238E27FC236}">
                <a16:creationId xmlns:a16="http://schemas.microsoft.com/office/drawing/2014/main" id="{3095176E-EA4A-B45E-A24C-9B7727B618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21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8" r:id="rId6"/>
    <p:sldLayoutId id="2147483661" r:id="rId7"/>
    <p:sldLayoutId id="2147483662" r:id="rId8"/>
    <p:sldLayoutId id="2147483674" r:id="rId9"/>
    <p:sldLayoutId id="214748367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Agentes IA</a:t>
            </a:r>
            <a:br>
              <a:rPr lang="en" dirty="0"/>
            </a:br>
            <a:r>
              <a:rPr lang="en" dirty="0"/>
              <a:t>AutoGPT/OpenAgents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BO" dirty="0"/>
              <a:t>Vargas Paredes Jherson Efraín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738E220B-749D-2A9C-20FB-F5929A36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C365AE9A-7516-8134-0B7E-8CEECD84C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832625"/>
            <a:ext cx="5855100" cy="8661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Alternativas</a:t>
            </a:r>
            <a:endParaRPr dirty="0"/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1F3E1D55-59C7-6CEB-DE93-6EB03F4EE7C1}"/>
              </a:ext>
            </a:extLst>
          </p:cNvPr>
          <p:cNvSpPr txBox="1">
            <a:spLocks/>
          </p:cNvSpPr>
          <p:nvPr/>
        </p:nvSpPr>
        <p:spPr>
          <a:xfrm>
            <a:off x="2038200" y="2999634"/>
            <a:ext cx="5067600" cy="1410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Gemini </a:t>
            </a:r>
            <a:r>
              <a:rPr lang="es-MX" sz="2000" dirty="0" err="1"/>
              <a:t>Agents</a:t>
            </a:r>
            <a:endParaRPr lang="es-MX" sz="20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 err="1"/>
              <a:t>Copilot</a:t>
            </a:r>
            <a:endParaRPr lang="es-MX" sz="200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Devin IA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N8n</a:t>
            </a:r>
          </a:p>
        </p:txBody>
      </p:sp>
    </p:spTree>
    <p:extLst>
      <p:ext uri="{BB962C8B-B14F-4D97-AF65-F5344CB8AC3E}">
        <p14:creationId xmlns:p14="http://schemas.microsoft.com/office/powerpoint/2010/main" val="83870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" name="Google Shape;839;p59"/>
          <p:cNvGrpSpPr/>
          <p:nvPr/>
        </p:nvGrpSpPr>
        <p:grpSpPr>
          <a:xfrm>
            <a:off x="4805617" y="1104780"/>
            <a:ext cx="2915911" cy="1881355"/>
            <a:chOff x="4489026" y="1269550"/>
            <a:chExt cx="3696173" cy="2384782"/>
          </a:xfrm>
        </p:grpSpPr>
        <p:sp>
          <p:nvSpPr>
            <p:cNvPr id="840" name="Google Shape;840;p59"/>
            <p:cNvSpPr/>
            <p:nvPr/>
          </p:nvSpPr>
          <p:spPr>
            <a:xfrm>
              <a:off x="4601661" y="1269550"/>
              <a:ext cx="3470886" cy="2132617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9"/>
            <p:cNvSpPr/>
            <p:nvPr/>
          </p:nvSpPr>
          <p:spPr>
            <a:xfrm>
              <a:off x="4489026" y="3399406"/>
              <a:ext cx="3696173" cy="112664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9"/>
            <p:cNvSpPr/>
            <p:nvPr/>
          </p:nvSpPr>
          <p:spPr>
            <a:xfrm>
              <a:off x="4489026" y="3512041"/>
              <a:ext cx="3696173" cy="142292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9"/>
            <p:cNvSpPr/>
            <p:nvPr/>
          </p:nvSpPr>
          <p:spPr>
            <a:xfrm>
              <a:off x="6250185" y="1346150"/>
              <a:ext cx="173700" cy="6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59"/>
          <p:cNvSpPr txBox="1">
            <a:spLocks noGrp="1"/>
          </p:cNvSpPr>
          <p:nvPr>
            <p:ph type="title"/>
          </p:nvPr>
        </p:nvSpPr>
        <p:spPr>
          <a:xfrm>
            <a:off x="617460" y="806682"/>
            <a:ext cx="3024900" cy="812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Thanks!</a:t>
            </a:r>
            <a:endParaRPr sz="5400" dirty="0"/>
          </a:p>
        </p:txBody>
      </p:sp>
      <p:grpSp>
        <p:nvGrpSpPr>
          <p:cNvPr id="847" name="Google Shape;847;p59"/>
          <p:cNvGrpSpPr/>
          <p:nvPr/>
        </p:nvGrpSpPr>
        <p:grpSpPr>
          <a:xfrm>
            <a:off x="2588207" y="2409190"/>
            <a:ext cx="2092993" cy="2274570"/>
            <a:chOff x="5120779" y="818439"/>
            <a:chExt cx="1836564" cy="3437000"/>
          </a:xfrm>
        </p:grpSpPr>
        <p:sp>
          <p:nvSpPr>
            <p:cNvPr id="848" name="Google Shape;848;p59"/>
            <p:cNvSpPr/>
            <p:nvPr/>
          </p:nvSpPr>
          <p:spPr>
            <a:xfrm>
              <a:off x="5120779" y="818439"/>
              <a:ext cx="1836564" cy="3437000"/>
            </a:xfrm>
            <a:custGeom>
              <a:avLst/>
              <a:gdLst/>
              <a:ahLst/>
              <a:cxnLst/>
              <a:rect l="l" t="t" r="r" b="b"/>
              <a:pathLst>
                <a:path w="37357" h="69911" extrusionOk="0">
                  <a:moveTo>
                    <a:pt x="3283" y="0"/>
                  </a:moveTo>
                  <a:cubicBezTo>
                    <a:pt x="1520" y="0"/>
                    <a:pt x="1" y="1520"/>
                    <a:pt x="1" y="3435"/>
                  </a:cubicBezTo>
                  <a:lnTo>
                    <a:pt x="1" y="66627"/>
                  </a:lnTo>
                  <a:cubicBezTo>
                    <a:pt x="1" y="68390"/>
                    <a:pt x="1520" y="69910"/>
                    <a:pt x="3283" y="69910"/>
                  </a:cubicBezTo>
                  <a:lnTo>
                    <a:pt x="34074" y="69910"/>
                  </a:lnTo>
                  <a:cubicBezTo>
                    <a:pt x="35837" y="69910"/>
                    <a:pt x="37357" y="68390"/>
                    <a:pt x="37357" y="66627"/>
                  </a:cubicBezTo>
                  <a:lnTo>
                    <a:pt x="37357" y="3435"/>
                  </a:lnTo>
                  <a:cubicBezTo>
                    <a:pt x="37357" y="1520"/>
                    <a:pt x="35837" y="0"/>
                    <a:pt x="3407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9"/>
            <p:cNvSpPr/>
            <p:nvPr/>
          </p:nvSpPr>
          <p:spPr>
            <a:xfrm>
              <a:off x="5819675" y="947325"/>
              <a:ext cx="438600" cy="72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9"/>
            <p:cNvSpPr/>
            <p:nvPr/>
          </p:nvSpPr>
          <p:spPr>
            <a:xfrm>
              <a:off x="5878713" y="3874400"/>
              <a:ext cx="320700" cy="267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44;p62">
            <a:extLst>
              <a:ext uri="{FF2B5EF4-FFF2-40B4-BE49-F238E27FC236}">
                <a16:creationId xmlns:a16="http://schemas.microsoft.com/office/drawing/2014/main" id="{1ADBAB52-F46D-2AC9-BCA3-B3885BFC1B3F}"/>
              </a:ext>
            </a:extLst>
          </p:cNvPr>
          <p:cNvSpPr/>
          <p:nvPr/>
        </p:nvSpPr>
        <p:spPr>
          <a:xfrm>
            <a:off x="5004543" y="1269182"/>
            <a:ext cx="2503697" cy="1356277"/>
          </a:xfrm>
          <a:custGeom>
            <a:avLst/>
            <a:gdLst/>
            <a:ahLst/>
            <a:cxnLst/>
            <a:rect l="l" t="t" r="r" b="b"/>
            <a:pathLst>
              <a:path w="29516" h="29515" extrusionOk="0">
                <a:moveTo>
                  <a:pt x="0" y="0"/>
                </a:moveTo>
                <a:lnTo>
                  <a:pt x="0" y="29515"/>
                </a:lnTo>
                <a:lnTo>
                  <a:pt x="29515" y="29515"/>
                </a:lnTo>
                <a:lnTo>
                  <a:pt x="295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44;p62">
            <a:extLst>
              <a:ext uri="{FF2B5EF4-FFF2-40B4-BE49-F238E27FC236}">
                <a16:creationId xmlns:a16="http://schemas.microsoft.com/office/drawing/2014/main" id="{5265F0C3-8AC6-F811-21BF-2010999B28C8}"/>
              </a:ext>
            </a:extLst>
          </p:cNvPr>
          <p:cNvSpPr/>
          <p:nvPr/>
        </p:nvSpPr>
        <p:spPr>
          <a:xfrm>
            <a:off x="2712720" y="2625460"/>
            <a:ext cx="1859280" cy="1730860"/>
          </a:xfrm>
          <a:custGeom>
            <a:avLst/>
            <a:gdLst/>
            <a:ahLst/>
            <a:cxnLst/>
            <a:rect l="l" t="t" r="r" b="b"/>
            <a:pathLst>
              <a:path w="29516" h="29515" extrusionOk="0">
                <a:moveTo>
                  <a:pt x="0" y="0"/>
                </a:moveTo>
                <a:lnTo>
                  <a:pt x="0" y="29515"/>
                </a:lnTo>
                <a:lnTo>
                  <a:pt x="29515" y="29515"/>
                </a:lnTo>
                <a:lnTo>
                  <a:pt x="295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C357BE-E3A2-0283-ACD4-5FC817F0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20" y="2625459"/>
            <a:ext cx="1859280" cy="176201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191D6C-BB1E-91F5-8F26-C5F621FC0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543" y="1269182"/>
            <a:ext cx="2503697" cy="1356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¿Qué mas se puede mejorar?</a:t>
            </a:r>
            <a:endParaRPr dirty="0"/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1644450" y="1018478"/>
            <a:ext cx="5855100" cy="14682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un Agente IA?</a:t>
            </a:r>
            <a:endParaRPr dirty="0"/>
          </a:p>
        </p:txBody>
      </p:sp>
      <p:sp>
        <p:nvSpPr>
          <p:cNvPr id="2" name="Google Shape;330;p36">
            <a:extLst>
              <a:ext uri="{FF2B5EF4-FFF2-40B4-BE49-F238E27FC236}">
                <a16:creationId xmlns:a16="http://schemas.microsoft.com/office/drawing/2014/main" id="{78FC9D9F-DE42-C6B9-CB4D-7C3EFFAF09D3}"/>
              </a:ext>
            </a:extLst>
          </p:cNvPr>
          <p:cNvSpPr txBox="1">
            <a:spLocks/>
          </p:cNvSpPr>
          <p:nvPr/>
        </p:nvSpPr>
        <p:spPr>
          <a:xfrm>
            <a:off x="2038200" y="2999634"/>
            <a:ext cx="5067600" cy="1410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Comprender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Planificar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Ejecutar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sz="2000" dirty="0"/>
              <a:t>Autocorrección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DBCCEFC7-2E9C-7457-F363-9D8BDFE5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3CBB1DF5-904A-1557-DDC0-330909CFF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5" y="1238550"/>
            <a:ext cx="5067600" cy="1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AutoGPT?</a:t>
            </a:r>
            <a:endParaRPr dirty="0"/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019A9B5C-FA49-3A90-9352-5C5B3E06D7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037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D82D98EF-5812-557F-271E-C88CA486AC7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589" r="3399"/>
          <a:stretch>
            <a:fillRect/>
          </a:stretch>
        </p:blipFill>
        <p:spPr>
          <a:xfrm>
            <a:off x="1106031" y="1158240"/>
            <a:ext cx="6931938" cy="3741420"/>
          </a:xfrm>
        </p:spPr>
      </p:pic>
      <p:sp>
        <p:nvSpPr>
          <p:cNvPr id="9" name="Subtítulo 8">
            <a:extLst>
              <a:ext uri="{FF2B5EF4-FFF2-40B4-BE49-F238E27FC236}">
                <a16:creationId xmlns:a16="http://schemas.microsoft.com/office/drawing/2014/main" id="{40C23DE5-D411-3A53-F19E-16D05D471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20" y="782320"/>
            <a:ext cx="3198300" cy="538480"/>
          </a:xfrm>
        </p:spPr>
        <p:txBody>
          <a:bodyPr/>
          <a:lstStyle/>
          <a:p>
            <a:r>
              <a:rPr lang="es-MX" dirty="0"/>
              <a:t>Retroalimentación y contexto</a:t>
            </a:r>
            <a:endParaRPr lang="es-BO" dirty="0"/>
          </a:p>
        </p:txBody>
      </p:sp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327220" y="243840"/>
            <a:ext cx="3198300" cy="538480"/>
          </a:xfr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Arquitectura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18A41414-3E90-70B6-199D-55CF175B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D3CAA361-B290-1C64-3F0D-54677A681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5" y="1238550"/>
            <a:ext cx="5067600" cy="15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 OpenAgents?</a:t>
            </a:r>
            <a:endParaRPr dirty="0"/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159BCB8E-A5DA-85B8-2C27-3BE4CC6455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80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3AC08AF6-2C61-9A90-5F95-BC283950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>
            <a:extLst>
              <a:ext uri="{FF2B5EF4-FFF2-40B4-BE49-F238E27FC236}">
                <a16:creationId xmlns:a16="http://schemas.microsoft.com/office/drawing/2014/main" id="{F94EA6AA-3FF2-EB7C-163B-BF53491CB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000" y="355600"/>
            <a:ext cx="3198300" cy="762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Arquitectura</a:t>
            </a:r>
          </a:p>
        </p:txBody>
      </p:sp>
      <p:sp>
        <p:nvSpPr>
          <p:cNvPr id="398" name="Google Shape;398;p41">
            <a:extLst>
              <a:ext uri="{FF2B5EF4-FFF2-40B4-BE49-F238E27FC236}">
                <a16:creationId xmlns:a16="http://schemas.microsoft.com/office/drawing/2014/main" id="{CF447FC0-9729-00E8-1DA8-DAC08B96B4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000" y="944880"/>
            <a:ext cx="3198300" cy="51816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MX" dirty="0"/>
              <a:t>Facilitador y Base de datos</a:t>
            </a:r>
            <a:endParaRPr lang="es-BO" dirty="0"/>
          </a:p>
        </p:txBody>
      </p:sp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1CD1DF82-961D-4CE1-D3BB-86992EFE4BD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270" r="1221"/>
          <a:stretch>
            <a:fillRect/>
          </a:stretch>
        </p:blipFill>
        <p:spPr>
          <a:xfrm>
            <a:off x="2814320" y="233680"/>
            <a:ext cx="6075680" cy="4680291"/>
          </a:xfrm>
        </p:spPr>
      </p:pic>
    </p:spTree>
    <p:extLst>
      <p:ext uri="{BB962C8B-B14F-4D97-AF65-F5344CB8AC3E}">
        <p14:creationId xmlns:p14="http://schemas.microsoft.com/office/powerpoint/2010/main" val="224712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646" name="Google Shape;646;p52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" dirty="0"/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Escalabilidad masiva.</a:t>
            </a:r>
            <a:endParaRPr dirty="0"/>
          </a:p>
          <a:p>
            <a:pPr marL="31432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Desentralizacion</a:t>
            </a:r>
            <a:endParaRPr dirty="0"/>
          </a:p>
          <a:p>
            <a:pPr marL="31432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Integracion heterogenea </a:t>
            </a:r>
            <a:endParaRPr dirty="0"/>
          </a:p>
        </p:txBody>
      </p:sp>
      <p:sp>
        <p:nvSpPr>
          <p:cNvPr id="647" name="Google Shape;647;p52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" dirty="0"/>
          </a:p>
          <a:p>
            <a:pPr marL="257175" lvl="0" indent="-304800"/>
            <a:r>
              <a:rPr lang="en" dirty="0"/>
              <a:t>Autonomia para objetivos abiertos y descompocion, ideal para tareas largas.</a:t>
            </a:r>
          </a:p>
          <a:p>
            <a:pPr marL="257175" lvl="0" indent="-304800"/>
            <a:r>
              <a:rPr lang="en" dirty="0"/>
              <a:t>Arquitectura de bloques sencilla.</a:t>
            </a:r>
            <a:endParaRPr dirty="0"/>
          </a:p>
          <a:p>
            <a:pPr marL="25717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Multi-LLM y comunidad activa.</a:t>
            </a:r>
            <a:endParaRPr dirty="0"/>
          </a:p>
        </p:txBody>
      </p:sp>
      <p:sp>
        <p:nvSpPr>
          <p:cNvPr id="648" name="Google Shape;648;p52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AutoGPT</a:t>
            </a:r>
            <a:endParaRPr dirty="0"/>
          </a:p>
        </p:txBody>
      </p:sp>
      <p:sp>
        <p:nvSpPr>
          <p:cNvPr id="649" name="Google Shape;649;p52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OpenAgents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332936C0-FE84-4920-24E4-3F7C397D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>
            <a:extLst>
              <a:ext uri="{FF2B5EF4-FFF2-40B4-BE49-F238E27FC236}">
                <a16:creationId xmlns:a16="http://schemas.microsoft.com/office/drawing/2014/main" id="{068C499F-D465-6A8A-824B-13B3D4EDF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646" name="Google Shape;646;p52">
            <a:extLst>
              <a:ext uri="{FF2B5EF4-FFF2-40B4-BE49-F238E27FC236}">
                <a16:creationId xmlns:a16="http://schemas.microsoft.com/office/drawing/2014/main" id="{BAE8B09D-736F-BB07-B5C7-4D53897023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endParaRPr lang="en" dirty="0"/>
          </a:p>
          <a:p>
            <a:pPr marL="314325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Complejidad de administracion y integración.</a:t>
            </a:r>
            <a:endParaRPr dirty="0"/>
          </a:p>
          <a:p>
            <a:pPr marL="31432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Agentes de menor rendimiento.</a:t>
            </a:r>
            <a:endParaRPr dirty="0"/>
          </a:p>
          <a:p>
            <a:pPr marL="31432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Riesgos potenciales de seguridad.</a:t>
            </a:r>
          </a:p>
          <a:p>
            <a:pPr marL="314325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 dirty="0"/>
              <a:t>Requiere servidor de BD o cloud compatible.</a:t>
            </a:r>
            <a:endParaRPr dirty="0"/>
          </a:p>
        </p:txBody>
      </p:sp>
      <p:sp>
        <p:nvSpPr>
          <p:cNvPr id="647" name="Google Shape;647;p52">
            <a:extLst>
              <a:ext uri="{FF2B5EF4-FFF2-40B4-BE49-F238E27FC236}">
                <a16:creationId xmlns:a16="http://schemas.microsoft.com/office/drawing/2014/main" id="{4EAC05AC-638F-0E23-CCAF-51BF5F7C57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en" dirty="0"/>
          </a:p>
          <a:p>
            <a:pPr marL="257175" lvl="0" indent="-304800"/>
            <a:r>
              <a:rPr lang="es-US" dirty="0"/>
              <a:t>Consumo elevado de recursos</a:t>
            </a:r>
            <a:r>
              <a:rPr lang="en" dirty="0"/>
              <a:t>.</a:t>
            </a:r>
          </a:p>
          <a:p>
            <a:pPr marL="257175" lvl="0" indent="-304800"/>
            <a:r>
              <a:rPr lang="es-US" dirty="0"/>
              <a:t>Fenómeno de bucles infinitos/autorreferencia</a:t>
            </a:r>
            <a:r>
              <a:rPr lang="en" dirty="0"/>
              <a:t>.</a:t>
            </a:r>
            <a:endParaRPr dirty="0"/>
          </a:p>
          <a:p>
            <a:pPr marL="257175" lvl="0" indent="-304800">
              <a:spcBef>
                <a:spcPts val="1000"/>
              </a:spcBef>
            </a:pPr>
            <a:r>
              <a:rPr lang="es-US" dirty="0"/>
              <a:t>Necesidad de validación humana para decisiones críticas</a:t>
            </a:r>
            <a:r>
              <a:rPr lang="en" dirty="0"/>
              <a:t>.</a:t>
            </a:r>
          </a:p>
          <a:p>
            <a:pPr marL="257175" lvl="0" indent="-304800">
              <a:spcBef>
                <a:spcPts val="1000"/>
              </a:spcBef>
            </a:pPr>
            <a:r>
              <a:rPr lang="en" dirty="0"/>
              <a:t>Complejidad de contextualización.</a:t>
            </a:r>
            <a:endParaRPr dirty="0"/>
          </a:p>
        </p:txBody>
      </p:sp>
      <p:sp>
        <p:nvSpPr>
          <p:cNvPr id="648" name="Google Shape;648;p52">
            <a:extLst>
              <a:ext uri="{FF2B5EF4-FFF2-40B4-BE49-F238E27FC236}">
                <a16:creationId xmlns:a16="http://schemas.microsoft.com/office/drawing/2014/main" id="{D02049EE-F752-ADA3-39A4-87E9384D424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AutoGPT</a:t>
            </a:r>
            <a:endParaRPr dirty="0"/>
          </a:p>
        </p:txBody>
      </p:sp>
      <p:sp>
        <p:nvSpPr>
          <p:cNvPr id="649" name="Google Shape;649;p52">
            <a:extLst>
              <a:ext uri="{FF2B5EF4-FFF2-40B4-BE49-F238E27FC236}">
                <a16:creationId xmlns:a16="http://schemas.microsoft.com/office/drawing/2014/main" id="{8AA48E03-DA74-D2A0-ED82-9ED4859566B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OpenAgents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26402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143</Words>
  <Application>Microsoft Office PowerPoint</Application>
  <PresentationFormat>Presentación en pantalla (16:9)</PresentationFormat>
  <Paragraphs>48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Figtree Black</vt:lpstr>
      <vt:lpstr>Arial</vt:lpstr>
      <vt:lpstr>Hanken Grotesk</vt:lpstr>
      <vt:lpstr>Wingdings</vt:lpstr>
      <vt:lpstr>Elegant Black &amp; White Thesis Defense by Slidesgo</vt:lpstr>
      <vt:lpstr>Agentes IA AutoGPT/OpenAgents</vt:lpstr>
      <vt:lpstr>Introducción</vt:lpstr>
      <vt:lpstr>¿Qué es un Agente IA?</vt:lpstr>
      <vt:lpstr>¿Qué es AutoGPT?</vt:lpstr>
      <vt:lpstr>Arquitectura</vt:lpstr>
      <vt:lpstr>¿Qué es OpenAgents?</vt:lpstr>
      <vt:lpstr>Arquitectura</vt:lpstr>
      <vt:lpstr>Ventajas</vt:lpstr>
      <vt:lpstr>Desventajas</vt:lpstr>
      <vt:lpstr>Alternativas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Jhendef Replay</cp:lastModifiedBy>
  <cp:revision>2</cp:revision>
  <dcterms:modified xsi:type="dcterms:W3CDTF">2025-09-26T17:13:59Z</dcterms:modified>
</cp:coreProperties>
</file>