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87" r:id="rId10"/>
    <p:sldId id="288" r:id="rId11"/>
    <p:sldId id="274" r:id="rId12"/>
    <p:sldId id="275" r:id="rId13"/>
    <p:sldId id="276" r:id="rId14"/>
    <p:sldId id="285" r:id="rId15"/>
    <p:sldId id="283" r:id="rId16"/>
    <p:sldId id="284" r:id="rId17"/>
    <p:sldId id="281" r:id="rId18"/>
    <p:sldId id="280" r:id="rId19"/>
    <p:sldId id="279" r:id="rId20"/>
    <p:sldId id="278" r:id="rId21"/>
    <p:sldId id="28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E62D-C32E-4B48-B844-1DD9DFA11FF0}" type="datetimeFigureOut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FE0D-350B-44C0-87E7-78A48F596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3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2246-0C1D-4C30-B93C-32D3A95C6757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A527-BDFC-48DA-A5AE-60D99AEC9171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F0F6-8BEB-494E-A33C-10B323CAAA93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4C71-F8E1-4903-A7F9-4D8C982284C0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342-AEE0-4647-8E0B-FFCF192BF5DD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031-0589-4150-936A-C5E73600FD74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6526-E9B0-4924-ADD9-9EE4D41ED5CE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016-2D46-4587-91F3-ED2BDC1DBFE0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5EA2-0F68-47A3-B08F-AF7930619214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2DD5-897A-4A52-B838-836CDA172E11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718-D7AE-461C-9499-A1B183C6C2E1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60C3-5A1E-40E4-908D-80C992D36FEB}" type="datetime1">
              <a:rPr lang="zh-TW" altLang="en-US" smtClean="0"/>
              <a:t>2015/2/10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Kibana</a:t>
            </a:r>
            <a:r>
              <a:rPr lang="en-US" altLang="zh-TW" dirty="0" smtClean="0"/>
              <a:t> panel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2015/02/10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3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 </a:t>
            </a:r>
            <a:r>
              <a:rPr lang="en-US" altLang="zh-TW" dirty="0" smtClean="0"/>
              <a:t>-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Displays the progress towards a fixed goal on a pie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12976"/>
            <a:ext cx="14192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4010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7704" y="5013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目標值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向下箭號 5"/>
          <p:cNvSpPr/>
          <p:nvPr/>
        </p:nvSpPr>
        <p:spPr>
          <a:xfrm rot="18782718">
            <a:off x="1753888" y="4683570"/>
            <a:ext cx="307632" cy="378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table, bar chart or pie chart based on the results of an </a:t>
            </a:r>
            <a:r>
              <a:rPr lang="en-US" altLang="zh-TW" dirty="0" err="1"/>
              <a:t>Elasticsearch</a:t>
            </a:r>
            <a:r>
              <a:rPr lang="en-US" altLang="zh-TW" dirty="0"/>
              <a:t> terms facet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適合應用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統計各個「字串」出現次數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e.g. </a:t>
            </a:r>
            <a:r>
              <a:rPr lang="zh-TW" altLang="en-US" dirty="0" smtClean="0"/>
              <a:t>每台主機的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3600400" cy="199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 - Terms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86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195736" y="221950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Source Value(String)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16200000">
            <a:off x="2710152" y="2566422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99591" y="2048924"/>
            <a:ext cx="200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terms, </a:t>
            </a:r>
            <a:r>
              <a:rPr lang="en-US" altLang="zh-TW" dirty="0" err="1" smtClean="0">
                <a:solidFill>
                  <a:schemeClr val="bg1"/>
                </a:solidFill>
              </a:rPr>
              <a:t>terms_stats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 rot="16200000">
            <a:off x="1184083" y="2395839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059832" y="21328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要顯示的字串數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16200000">
            <a:off x="3761269" y="2552438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770572" y="2170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排序方式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16200000">
            <a:off x="5129421" y="2582355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982543" y="1999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排除不顯示的字串</a:t>
            </a:r>
          </a:p>
        </p:txBody>
      </p:sp>
      <p:sp>
        <p:nvSpPr>
          <p:cNvPr id="21" name="向右箭號 20"/>
          <p:cNvSpPr/>
          <p:nvPr/>
        </p:nvSpPr>
        <p:spPr>
          <a:xfrm rot="16200000">
            <a:off x="6803057" y="2446201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51" y="4766984"/>
            <a:ext cx="1397174" cy="179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http://kibana.logstash.es/content/img/terms-b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1" y="4893555"/>
            <a:ext cx="2338816" cy="15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25" y="5206774"/>
            <a:ext cx="2522628" cy="112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129003" y="64722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925936" y="654467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522134" y="629702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Table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770571" y="39094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統計空欄位值數量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3960078" y="3957847"/>
            <a:ext cx="810494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413762" y="370230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「</a:t>
            </a:r>
            <a:r>
              <a:rPr lang="en-US" altLang="zh-TW" dirty="0" smtClean="0">
                <a:solidFill>
                  <a:schemeClr val="bg1"/>
                </a:solidFill>
              </a:rPr>
              <a:t>Queries</a:t>
            </a:r>
            <a:r>
              <a:rPr lang="zh-TW" altLang="en-US" dirty="0" smtClean="0">
                <a:solidFill>
                  <a:schemeClr val="bg1"/>
                </a:solidFill>
              </a:rPr>
              <a:t>」以外的值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4603269" y="3750708"/>
            <a:ext cx="810494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2" grpId="0"/>
      <p:bldP spid="13" grpId="0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 -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terms mode</a:t>
            </a:r>
          </a:p>
          <a:p>
            <a:pPr lvl="1"/>
            <a:r>
              <a:rPr lang="en-US" altLang="zh-TW" dirty="0" smtClean="0"/>
              <a:t>terms : </a:t>
            </a:r>
            <a:r>
              <a:rPr lang="zh-TW" altLang="en-US" dirty="0" smtClean="0"/>
              <a:t>統計同一個欄位各個值出現的次數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terms_stats</a:t>
            </a:r>
            <a:r>
              <a:rPr lang="en-US" altLang="zh-TW" dirty="0" smtClean="0"/>
              <a:t> : String</a:t>
            </a:r>
            <a:r>
              <a:rPr lang="zh-TW" altLang="en-US" dirty="0" smtClean="0"/>
              <a:t>與「數值」欄位比對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36" y="3789039"/>
            <a:ext cx="5245464" cy="30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39"/>
            <a:ext cx="3646465" cy="107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1475656" y="4864279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7559" y="5165678"/>
            <a:ext cx="240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數值欄位統計方式</a:t>
            </a:r>
            <a:endParaRPr lang="en-US" altLang="zh-TW" dirty="0" smtClean="0"/>
          </a:p>
          <a:p>
            <a:r>
              <a:rPr lang="en-US" altLang="zh-TW" dirty="0" smtClean="0"/>
              <a:t>total, mean, min, max…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32440" y="6021288"/>
            <a:ext cx="3600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80312" y="6003901"/>
            <a:ext cx="3600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00191" y="5627343"/>
            <a:ext cx="193514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16+847+947=1810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</a:t>
            </a:r>
            <a:r>
              <a:rPr lang="en-US" altLang="zh-TW" dirty="0" err="1" smtClean="0"/>
              <a:t>Sparklines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Sparklines</a:t>
            </a:r>
            <a:r>
              <a:rPr lang="en-US" altLang="zh-TW" dirty="0"/>
              <a:t> are tiny, simple, time series charts, shown separately.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475210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30" y="2672358"/>
            <a:ext cx="28384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>
          <a:xfrm rot="18062451">
            <a:off x="2609465" y="5653561"/>
            <a:ext cx="288031" cy="465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3906094" y="5398444"/>
            <a:ext cx="288031" cy="49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27107" y="5944958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與</a:t>
            </a:r>
            <a:r>
              <a:rPr lang="en-US" altLang="zh-TW" b="1" dirty="0" smtClean="0">
                <a:solidFill>
                  <a:schemeClr val="bg1"/>
                </a:solidFill>
              </a:rPr>
              <a:t>histogram</a:t>
            </a:r>
            <a:r>
              <a:rPr lang="zh-TW" altLang="en-US" b="1" dirty="0" smtClean="0">
                <a:solidFill>
                  <a:schemeClr val="bg1"/>
                </a:solidFill>
              </a:rPr>
              <a:t>相同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Displays </a:t>
            </a:r>
            <a:r>
              <a:rPr lang="en-US" altLang="zh-TW" dirty="0"/>
              <a:t>a map of shaded regions using a field containing a 2 letter country , or US state, code.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46085"/>
            <a:ext cx="2880320" cy="149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3" y="2620425"/>
            <a:ext cx="2885526" cy="23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60428"/>
            <a:ext cx="1534269" cy="153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03169"/>
            <a:ext cx="1944216" cy="13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8366" y="3501008"/>
            <a:ext cx="231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國碼</a:t>
            </a:r>
            <a:r>
              <a:rPr lang="en-US" altLang="zh-TW" dirty="0" smtClean="0"/>
              <a:t>(geoip.country_2)</a:t>
            </a:r>
          </a:p>
          <a:p>
            <a:r>
              <a:rPr lang="zh-TW" altLang="en-US" dirty="0" smtClean="0"/>
              <a:t>如 </a:t>
            </a:r>
            <a:r>
              <a:rPr lang="en-US" altLang="zh-TW" dirty="0" smtClean="0"/>
              <a:t>TW,CN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 rot="5197255">
            <a:off x="2744645" y="3548569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05892" y="6471686"/>
            <a:ext cx="72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33853" y="647168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usa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37191" y="6538614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europe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0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58" y="2849718"/>
            <a:ext cx="4962326" cy="24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ettermap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Displays geo points in clustered groups on a map.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45224"/>
            <a:ext cx="2250202" cy="109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5364088" y="3789040"/>
            <a:ext cx="837069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9"/>
          <a:stretch/>
        </p:blipFill>
        <p:spPr bwMode="auto">
          <a:xfrm>
            <a:off x="251520" y="3140968"/>
            <a:ext cx="3543300" cy="16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0" y="4956529"/>
            <a:ext cx="226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經緯度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geoip.location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:4.5,51.91669999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87532" y="57078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用欄位值作為註解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20648534">
            <a:off x="743779" y="4516598"/>
            <a:ext cx="360040" cy="435654"/>
          </a:xfrm>
          <a:prstGeom prst="downArrow">
            <a:avLst>
              <a:gd name="adj1" fmla="val 460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20648534">
            <a:off x="2431091" y="4465640"/>
            <a:ext cx="360040" cy="1282932"/>
          </a:xfrm>
          <a:prstGeom prst="downArrow">
            <a:avLst>
              <a:gd name="adj1" fmla="val 460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3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 </a:t>
            </a:r>
            <a:r>
              <a:rPr lang="en-US" altLang="zh-TW" dirty="0" smtClean="0"/>
              <a:t>- Stats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statistical panel for displaying aggregations using the </a:t>
            </a:r>
            <a:r>
              <a:rPr lang="en-US" altLang="zh-TW" dirty="0" err="1" smtClean="0"/>
              <a:t>Elasticsearch</a:t>
            </a:r>
            <a:r>
              <a:rPr lang="en-US" altLang="zh-TW" dirty="0" smtClean="0"/>
              <a:t> query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4723356" cy="210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72205"/>
            <a:ext cx="5567378" cy="174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5536" y="2708920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5214348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bytes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float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531685" y="4725144"/>
            <a:ext cx="34128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1835696" y="4720252"/>
            <a:ext cx="34128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38611" y="5296316"/>
            <a:ext cx="137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是否要顯示詳細資訊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95836" y="2755065"/>
            <a:ext cx="792088" cy="5040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732240" y="5313908"/>
            <a:ext cx="288032" cy="203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299728" y="5995727"/>
            <a:ext cx="504056" cy="14195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91880" y="5676013"/>
            <a:ext cx="504056" cy="169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757214" y="4293096"/>
            <a:ext cx="986694" cy="4271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5766" y="3306255"/>
            <a:ext cx="3328141" cy="6268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427984" y="5676013"/>
            <a:ext cx="4631274" cy="169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 </a:t>
            </a:r>
            <a:r>
              <a:rPr lang="en-US" altLang="zh-TW" dirty="0" smtClean="0"/>
              <a:t>- Column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pseudo panel that lets you add other panels to be arranged in a </a:t>
            </a:r>
            <a:r>
              <a:rPr lang="en-US" altLang="zh-TW" dirty="0" smtClean="0"/>
              <a:t>column.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5848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129697" y="45811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繼承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parent dashboard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763688" y="4077072"/>
            <a:ext cx="1008112" cy="67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1763688" y="494116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1763688" y="5074999"/>
            <a:ext cx="1008112" cy="802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paginated table of records matching your query or queries.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1354"/>
            <a:ext cx="6624736" cy="328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 rot="13964836">
            <a:off x="5090394" y="3615987"/>
            <a:ext cx="259356" cy="32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3392431"/>
            <a:ext cx="22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table</a:t>
            </a:r>
            <a:r>
              <a:rPr lang="zh-TW" altLang="en-US" dirty="0" smtClean="0">
                <a:solidFill>
                  <a:schemeClr val="bg1"/>
                </a:solidFill>
              </a:rPr>
              <a:t>要顯示哪些欄位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2203" y="5009735"/>
            <a:ext cx="231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欄位中符合</a:t>
            </a:r>
            <a:r>
              <a:rPr lang="en-US" altLang="zh-TW" dirty="0" smtClean="0">
                <a:solidFill>
                  <a:schemeClr val="bg1"/>
                </a:solidFill>
              </a:rPr>
              <a:t>Query</a:t>
            </a:r>
            <a:r>
              <a:rPr lang="zh-TW" altLang="en-US" dirty="0" smtClean="0">
                <a:solidFill>
                  <a:schemeClr val="bg1"/>
                </a:solidFill>
              </a:rPr>
              <a:t>條件的字串會被</a:t>
            </a:r>
            <a:r>
              <a:rPr lang="en-US" altLang="zh-TW" dirty="0" smtClean="0">
                <a:solidFill>
                  <a:schemeClr val="bg1"/>
                </a:solidFill>
              </a:rPr>
              <a:t>Highlight</a:t>
            </a:r>
            <a:r>
              <a:rPr lang="zh-TW" altLang="en-US" dirty="0" smtClean="0">
                <a:solidFill>
                  <a:schemeClr val="bg1"/>
                </a:solidFill>
              </a:rPr>
              <a:t>成紅字白底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9185698">
            <a:off x="5162402" y="4610018"/>
            <a:ext cx="259356" cy="46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2185645">
            <a:off x="3832518" y="5645509"/>
            <a:ext cx="259356" cy="256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96082" y="5928681"/>
            <a:ext cx="29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Table</a:t>
            </a:r>
            <a:r>
              <a:rPr lang="zh-TW" altLang="en-US" dirty="0" smtClean="0">
                <a:solidFill>
                  <a:schemeClr val="bg1"/>
                </a:solidFill>
              </a:rPr>
              <a:t>要載入幾筆查詢結果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Panel </a:t>
            </a:r>
            <a:r>
              <a:rPr lang="en-US" altLang="zh-TW" dirty="0" smtClean="0"/>
              <a:t>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General - </a:t>
            </a:r>
            <a:r>
              <a:rPr lang="zh-TW" altLang="en-US" dirty="0" smtClean="0"/>
              <a:t>各個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都有的屬性</a:t>
            </a:r>
            <a:endParaRPr lang="en-US" altLang="zh-TW" dirty="0" smtClean="0"/>
          </a:p>
          <a:p>
            <a:r>
              <a:rPr lang="en-US" altLang="zh-TW" dirty="0" smtClean="0"/>
              <a:t>Panels -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都有不同的屬性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Bettermap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Column</a:t>
            </a:r>
          </a:p>
          <a:p>
            <a:pPr lvl="1"/>
            <a:r>
              <a:rPr lang="en-US" altLang="zh-TW" dirty="0" smtClean="0"/>
              <a:t>Histogram</a:t>
            </a:r>
          </a:p>
          <a:p>
            <a:pPr lvl="1"/>
            <a:r>
              <a:rPr lang="en-US" altLang="zh-TW" dirty="0" smtClean="0"/>
              <a:t>Hits</a:t>
            </a:r>
          </a:p>
          <a:p>
            <a:pPr lvl="1"/>
            <a:r>
              <a:rPr lang="en-US" altLang="zh-TW" dirty="0" smtClean="0"/>
              <a:t>Map</a:t>
            </a:r>
          </a:p>
          <a:p>
            <a:pPr lvl="1"/>
            <a:r>
              <a:rPr lang="en-US" altLang="zh-TW" dirty="0" err="1" smtClean="0"/>
              <a:t>Sparklines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Stats</a:t>
            </a:r>
          </a:p>
          <a:p>
            <a:pPr lvl="1"/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 smtClean="0"/>
              <a:t>Terms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Trends</a:t>
            </a:r>
          </a:p>
          <a:p>
            <a:r>
              <a:rPr lang="en-US" altLang="zh-TW" dirty="0" smtClean="0"/>
              <a:t>Style - </a:t>
            </a:r>
            <a:r>
              <a:rPr lang="zh-TW" altLang="en-US" dirty="0" smtClean="0"/>
              <a:t>呈現的樣式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如顏色、直條圖、線性圖等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Queries - </a:t>
            </a:r>
            <a:r>
              <a:rPr lang="zh-TW" altLang="en-US" dirty="0" smtClean="0"/>
              <a:t>自定義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pinned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unpinned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selected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87162"/>
            <a:ext cx="49339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995409" y="5075892"/>
            <a:ext cx="1160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Panel</a:t>
            </a:r>
            <a:r>
              <a:rPr lang="zh-TW" altLang="en-US" dirty="0" smtClean="0"/>
              <a:t>寬度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400000">
            <a:off x="5345659" y="4671040"/>
            <a:ext cx="551272" cy="25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234074" y="5154268"/>
            <a:ext cx="2640430" cy="795012"/>
            <a:chOff x="-3420888" y="762405"/>
            <a:chExt cx="2640430" cy="795012"/>
          </a:xfrm>
        </p:grpSpPr>
        <p:grpSp>
          <p:nvGrpSpPr>
            <p:cNvPr id="10" name="群組 9"/>
            <p:cNvGrpSpPr/>
            <p:nvPr/>
          </p:nvGrpSpPr>
          <p:grpSpPr>
            <a:xfrm>
              <a:off x="-3420888" y="1196752"/>
              <a:ext cx="2640430" cy="360665"/>
              <a:chOff x="-4147190" y="4333051"/>
              <a:chExt cx="2640430" cy="360665"/>
            </a:xfr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147190" y="4365104"/>
                <a:ext cx="135255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8760" y="4350816"/>
                <a:ext cx="7620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向右箭號 13"/>
              <p:cNvSpPr/>
              <p:nvPr/>
            </p:nvSpPr>
            <p:spPr>
              <a:xfrm>
                <a:off x="-2746451" y="4333051"/>
                <a:ext cx="416823" cy="3463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-2513855" y="762405"/>
              <a:ext cx="94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Editable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向右箭號 14"/>
          <p:cNvSpPr/>
          <p:nvPr/>
        </p:nvSpPr>
        <p:spPr>
          <a:xfrm rot="5400000">
            <a:off x="5579415" y="4829839"/>
            <a:ext cx="1145211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95" y="1196832"/>
            <a:ext cx="3080117" cy="237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向右箭號 16"/>
          <p:cNvSpPr/>
          <p:nvPr/>
        </p:nvSpPr>
        <p:spPr>
          <a:xfrm rot="16200000">
            <a:off x="6492657" y="3658144"/>
            <a:ext cx="419525" cy="254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8615"/>
            <a:ext cx="3384376" cy="112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5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static text panel that can use plain text, markdown, or (sanitized)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4824536" cy="33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7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Message queue</a:t>
            </a:r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err="1"/>
              <a:t>RabbitMQ</a:t>
            </a:r>
            <a:endParaRPr lang="en-US" altLang="zh-TW" dirty="0"/>
          </a:p>
          <a:p>
            <a:r>
              <a:rPr lang="en-US" altLang="zh-TW" dirty="0" smtClean="0"/>
              <a:t>METRICS</a:t>
            </a:r>
          </a:p>
          <a:p>
            <a:pPr lvl="1"/>
            <a:r>
              <a:rPr lang="en-US" altLang="zh-TW" dirty="0" smtClean="0"/>
              <a:t>Riemann </a:t>
            </a:r>
            <a:r>
              <a:rPr lang="en-US" altLang="zh-TW" dirty="0" err="1" smtClean="0"/>
              <a:t>tunning</a:t>
            </a:r>
            <a:endParaRPr lang="en-US" altLang="zh-TW" dirty="0" smtClean="0"/>
          </a:p>
          <a:p>
            <a:r>
              <a:rPr lang="en-US" altLang="zh-TW" dirty="0" smtClean="0"/>
              <a:t>LOG</a:t>
            </a:r>
            <a:endParaRPr lang="en-US" altLang="zh-TW" dirty="0"/>
          </a:p>
          <a:p>
            <a:pPr lvl="1"/>
            <a:r>
              <a:rPr lang="en-US" altLang="zh-TW" dirty="0" err="1" smtClean="0"/>
              <a:t>Elasticsearch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elasticsearch-auth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+shield (30 day free trial)</a:t>
            </a:r>
          </a:p>
          <a:p>
            <a:pPr lvl="1"/>
            <a:r>
              <a:rPr lang="en-US" altLang="zh-TW" dirty="0" err="1" smtClean="0"/>
              <a:t>Logstash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欄位加解密</a:t>
            </a:r>
            <a:r>
              <a:rPr lang="en-US" altLang="zh-TW" dirty="0" smtClean="0"/>
              <a:t>	</a:t>
            </a:r>
          </a:p>
          <a:p>
            <a:pPr lvl="2"/>
            <a:r>
              <a:rPr lang="en-US" altLang="zh-TW" dirty="0" smtClean="0"/>
              <a:t>Windows - </a:t>
            </a:r>
            <a:r>
              <a:rPr lang="zh-TW" altLang="en-US" dirty="0" smtClean="0"/>
              <a:t>解決斷字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logstash</a:t>
            </a:r>
            <a:r>
              <a:rPr lang="en-US" altLang="zh-TW" dirty="0" smtClean="0"/>
              <a:t>-forwarder (Lumberjack)</a:t>
            </a:r>
          </a:p>
          <a:p>
            <a:pPr lvl="1"/>
            <a:r>
              <a:rPr lang="en-US" altLang="zh-TW" dirty="0" err="1" smtClean="0"/>
              <a:t>Kibana</a:t>
            </a:r>
            <a:endParaRPr lang="en-US" altLang="zh-TW" dirty="0" smtClean="0"/>
          </a:p>
          <a:p>
            <a:pPr lvl="2"/>
            <a:r>
              <a:rPr lang="zh-TW" altLang="en-US" strike="sngStrike" dirty="0" smtClean="0"/>
              <a:t>介紹各個</a:t>
            </a:r>
            <a:r>
              <a:rPr lang="en-US" altLang="zh-TW" strike="sngStrike" dirty="0" smtClean="0"/>
              <a:t>panel</a:t>
            </a:r>
          </a:p>
          <a:p>
            <a:pPr lvl="2"/>
            <a:r>
              <a:rPr lang="en-US" altLang="zh-TW" dirty="0" err="1" smtClean="0"/>
              <a:t>kibana</a:t>
            </a:r>
            <a:r>
              <a:rPr lang="en-US" altLang="zh-TW" dirty="0" smtClean="0"/>
              <a:t>-authentication-proxy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en-US" altLang="zh-TW" dirty="0" smtClean="0"/>
              <a:t>ueries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用途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過濾</a:t>
            </a:r>
            <a:r>
              <a:rPr lang="en-US" altLang="zh-TW" dirty="0" smtClean="0"/>
              <a:t>Source field value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dirty="0"/>
              <a:t>某些</a:t>
            </a:r>
            <a:r>
              <a:rPr lang="en-US" altLang="zh-TW" dirty="0"/>
              <a:t>panel</a:t>
            </a:r>
            <a:r>
              <a:rPr lang="zh-TW" altLang="en-US" dirty="0"/>
              <a:t>以</a:t>
            </a:r>
            <a:r>
              <a:rPr lang="en-US" altLang="zh-TW" dirty="0"/>
              <a:t>Query</a:t>
            </a:r>
            <a:r>
              <a:rPr lang="zh-TW" altLang="en-US" dirty="0"/>
              <a:t>條件當作</a:t>
            </a:r>
            <a:r>
              <a:rPr lang="en-US" altLang="zh-TW" dirty="0"/>
              <a:t>Source Value</a:t>
            </a:r>
            <a:r>
              <a:rPr lang="zh-TW" altLang="en-US" dirty="0"/>
              <a:t>，而不是以</a:t>
            </a:r>
            <a:r>
              <a:rPr lang="en-US" altLang="zh-TW" dirty="0"/>
              <a:t>Field</a:t>
            </a:r>
            <a:r>
              <a:rPr lang="zh-TW" altLang="en-US" dirty="0"/>
              <a:t>作為</a:t>
            </a:r>
            <a:r>
              <a:rPr lang="en-US" altLang="zh-TW" dirty="0"/>
              <a:t>Source Value</a:t>
            </a:r>
          </a:p>
          <a:p>
            <a:pPr lvl="2"/>
            <a:r>
              <a:rPr lang="en-US" altLang="zh-TW" dirty="0"/>
              <a:t>hits</a:t>
            </a:r>
            <a:r>
              <a:rPr lang="zh-TW" altLang="en-US" dirty="0"/>
              <a:t>、</a:t>
            </a:r>
            <a:r>
              <a:rPr lang="en-US" altLang="zh-TW" dirty="0" smtClean="0"/>
              <a:t>histogram(count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Trends</a:t>
            </a:r>
            <a:r>
              <a:rPr lang="zh-TW" altLang="en-US" dirty="0" smtClean="0"/>
              <a:t>、</a:t>
            </a:r>
            <a:r>
              <a:rPr lang="en-US" altLang="zh-TW" dirty="0"/>
              <a:t> Goal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55576" y="2276872"/>
            <a:ext cx="3384375" cy="2648799"/>
            <a:chOff x="467544" y="2852936"/>
            <a:chExt cx="3971491" cy="34562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208717"/>
              <a:ext cx="3971491" cy="3100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69"/>
            <a:stretch/>
          </p:blipFill>
          <p:spPr bwMode="auto">
            <a:xfrm>
              <a:off x="467544" y="2852936"/>
              <a:ext cx="3971491" cy="37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131675" y="2286392"/>
            <a:ext cx="3455503" cy="2321064"/>
            <a:chOff x="4668908" y="2868433"/>
            <a:chExt cx="4319599" cy="2747542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740"/>
            <a:stretch/>
          </p:blipFill>
          <p:spPr bwMode="auto">
            <a:xfrm>
              <a:off x="4668908" y="2868433"/>
              <a:ext cx="4319599" cy="46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908" y="3311719"/>
              <a:ext cx="4319599" cy="230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向右箭號 6"/>
          <p:cNvSpPr/>
          <p:nvPr/>
        </p:nvSpPr>
        <p:spPr>
          <a:xfrm>
            <a:off x="4355976" y="3274123"/>
            <a:ext cx="4892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1" y="4429637"/>
            <a:ext cx="4464496" cy="22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 rot="11540056" flipH="1">
            <a:off x="5121730" y="4843172"/>
            <a:ext cx="602001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-Hits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hits panel displays the number of hits for each of the queries on the </a:t>
            </a:r>
            <a:r>
              <a:rPr lang="en-US" altLang="zh-TW" dirty="0" smtClean="0"/>
              <a:t>dashboard.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情境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統計指令出現次數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3096344" cy="10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72854"/>
            <a:ext cx="2740199" cy="10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792659" y="5778520"/>
            <a:ext cx="27363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@fields.program:"</a:t>
            </a:r>
            <a:r>
              <a:rPr lang="en-US" altLang="zh-TW" dirty="0" err="1"/>
              <a:t>audispd</a:t>
            </a:r>
            <a:r>
              <a:rPr lang="en-US" altLang="zh-TW" dirty="0"/>
              <a:t>" AND (@message:"/</a:t>
            </a:r>
            <a:r>
              <a:rPr lang="en-US" altLang="zh-TW" dirty="0" err="1"/>
              <a:t>mmfs</a:t>
            </a:r>
            <a:r>
              <a:rPr lang="en-US" altLang="zh-TW" dirty="0"/>
              <a:t>" )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 rot="16200000" flipH="1">
            <a:off x="6823629" y="5369330"/>
            <a:ext cx="43204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-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755576" y="1604515"/>
            <a:ext cx="3024336" cy="1967654"/>
            <a:chOff x="1403648" y="2419953"/>
            <a:chExt cx="3024336" cy="196765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780928"/>
              <a:ext cx="3024336" cy="160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2679213" y="241995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PIE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903342" y="1689924"/>
            <a:ext cx="3071366" cy="1882245"/>
            <a:chOff x="4644008" y="1367107"/>
            <a:chExt cx="3071366" cy="188224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36439"/>
              <a:ext cx="3071366" cy="15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5220072" y="1367107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PIE(donut</a:t>
              </a:r>
              <a:r>
                <a:rPr lang="zh-TW" altLang="en-US" dirty="0" smtClean="0"/>
                <a:t>、</a:t>
              </a:r>
              <a:r>
                <a:rPr lang="en-US" altLang="zh-TW" dirty="0" err="1" smtClean="0"/>
                <a:t>tlit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55576" y="4371724"/>
            <a:ext cx="3312368" cy="834425"/>
            <a:chOff x="683568" y="4210425"/>
            <a:chExt cx="3312368" cy="834425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579757"/>
              <a:ext cx="3312368" cy="46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2090004" y="4210425"/>
              <a:ext cx="499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List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372200" y="4331204"/>
            <a:ext cx="752475" cy="969407"/>
            <a:chOff x="6313770" y="4384625"/>
            <a:chExt cx="752475" cy="969407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770" y="4753957"/>
              <a:ext cx="752475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6380595" y="4384625"/>
              <a:ext cx="61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total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2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Panel-Histogram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histogram panel allow for the display of time charts. 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40" y="2668933"/>
            <a:ext cx="5454178" cy="125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32" y="4345942"/>
            <a:ext cx="3240360" cy="18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6342191" y="3821061"/>
            <a:ext cx="288032" cy="50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095281" y="6150762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每條線為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分鐘內的總筆數</a:t>
            </a:r>
            <a:endParaRPr lang="zh-TW" alt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2" y="4329336"/>
            <a:ext cx="3330561" cy="18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2217728" y="3751162"/>
            <a:ext cx="323528" cy="50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005271" y="619330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r>
              <a:rPr lang="zh-TW" altLang="en-US" dirty="0" smtClean="0"/>
              <a:t>分鐘內平均每秒鐘的筆數</a:t>
            </a:r>
            <a:endParaRPr lang="zh-TW" altLang="en-US" dirty="0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56" y="4329336"/>
            <a:ext cx="3708920" cy="184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向右箭號 24"/>
          <p:cNvSpPr/>
          <p:nvPr/>
        </p:nvSpPr>
        <p:spPr>
          <a:xfrm rot="2978886">
            <a:off x="2941048" y="3855403"/>
            <a:ext cx="1069753" cy="28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333036" y="6175276"/>
            <a:ext cx="38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與前一個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相比增加</a:t>
            </a:r>
            <a:r>
              <a:rPr lang="zh-TW" altLang="en-US" dirty="0"/>
              <a:t>減少</a:t>
            </a:r>
            <a:r>
              <a:rPr lang="zh-TW" altLang="en-US" dirty="0" smtClean="0"/>
              <a:t>的筆數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521984" y="2668933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Browser, </a:t>
            </a:r>
            <a:r>
              <a:rPr lang="en-US" altLang="zh-TW" dirty="0" err="1" smtClean="0">
                <a:solidFill>
                  <a:schemeClr val="bg1"/>
                </a:solidFill>
              </a:rPr>
              <a:t>utc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5036400" y="3015848"/>
            <a:ext cx="390298" cy="2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2" grpId="0" animBg="1"/>
      <p:bldP spid="22" grpId="1" animBg="1"/>
      <p:bldP spid="23" grpId="0"/>
      <p:bldP spid="23" grpId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Panel-Histogram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Chart Value</a:t>
            </a:r>
          </a:p>
          <a:p>
            <a:pPr lvl="1"/>
            <a:r>
              <a:rPr lang="zh-TW" altLang="en-US" dirty="0" smtClean="0"/>
              <a:t>以「</a:t>
            </a:r>
            <a:r>
              <a:rPr lang="en-US" altLang="zh-TW" dirty="0" smtClean="0"/>
              <a:t>Queries</a:t>
            </a:r>
            <a:r>
              <a:rPr lang="zh-TW" altLang="en-US" dirty="0" smtClean="0"/>
              <a:t> 」作為</a:t>
            </a:r>
            <a:r>
              <a:rPr lang="en-US" altLang="zh-TW" dirty="0" smtClean="0"/>
              <a:t>Source Value</a:t>
            </a:r>
          </a:p>
          <a:p>
            <a:pPr lvl="2"/>
            <a:r>
              <a:rPr lang="en-US" altLang="zh-TW" dirty="0"/>
              <a:t>count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以「</a:t>
            </a:r>
            <a:r>
              <a:rPr lang="en-US" altLang="zh-TW" dirty="0" smtClean="0"/>
              <a:t>Field</a:t>
            </a:r>
            <a:r>
              <a:rPr lang="zh-TW" altLang="en-US" dirty="0"/>
              <a:t>」作為</a:t>
            </a:r>
            <a:r>
              <a:rPr lang="en-US" altLang="zh-TW" dirty="0"/>
              <a:t>Source Value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min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total</a:t>
            </a:r>
          </a:p>
          <a:p>
            <a:pPr lvl="3"/>
            <a:r>
              <a:rPr lang="zh-TW" altLang="en-US" dirty="0" smtClean="0"/>
              <a:t>以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時間為基準 </a:t>
            </a:r>
            <a:r>
              <a:rPr lang="en-US" altLang="zh-TW" dirty="0" smtClean="0"/>
              <a:t>e.g. Interval = 30m</a:t>
            </a:r>
          </a:p>
          <a:p>
            <a:pPr lvl="4"/>
            <a:r>
              <a:rPr lang="en-US" altLang="zh-TW" dirty="0"/>
              <a:t>min : </a:t>
            </a:r>
            <a:r>
              <a:rPr lang="zh-TW" altLang="en-US" dirty="0"/>
              <a:t>取</a:t>
            </a:r>
            <a:r>
              <a:rPr lang="en-US" altLang="zh-TW" dirty="0"/>
              <a:t>30</a:t>
            </a:r>
            <a:r>
              <a:rPr lang="zh-TW" altLang="en-US" dirty="0"/>
              <a:t>分鐘內最小值</a:t>
            </a:r>
            <a:endParaRPr lang="en-US" altLang="zh-TW" dirty="0"/>
          </a:p>
          <a:p>
            <a:pPr lvl="4"/>
            <a:r>
              <a:rPr lang="en-US" altLang="zh-TW" dirty="0"/>
              <a:t>total : </a:t>
            </a:r>
            <a:r>
              <a:rPr lang="zh-TW" altLang="en-US" dirty="0"/>
              <a:t>將</a:t>
            </a:r>
            <a:r>
              <a:rPr lang="en-US" altLang="zh-TW" dirty="0"/>
              <a:t>30</a:t>
            </a:r>
            <a:r>
              <a:rPr lang="zh-TW" altLang="en-US" dirty="0"/>
              <a:t>分鐘內的所有值加</a:t>
            </a:r>
            <a:r>
              <a:rPr lang="zh-TW" altLang="en-US" dirty="0" smtClean="0"/>
              <a:t>總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76815"/>
            <a:ext cx="2873068" cy="87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19" y="5826346"/>
            <a:ext cx="3629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19799" y="6057089"/>
            <a:ext cx="35183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chart value * scale = </a:t>
            </a:r>
            <a:r>
              <a:rPr lang="zh-TW" altLang="en-US" dirty="0" smtClean="0"/>
              <a:t>圖表呈現的值</a:t>
            </a:r>
            <a:endParaRPr lang="en-US" altLang="zh-TW" dirty="0" smtClean="0"/>
          </a:p>
          <a:p>
            <a:r>
              <a:rPr lang="en-US" altLang="zh-TW" dirty="0" smtClean="0"/>
              <a:t>      1000      *    4    =  4000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860032" y="6080217"/>
            <a:ext cx="351963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Histogram - chart makers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Chart </a:t>
            </a:r>
            <a:r>
              <a:rPr lang="en-US" altLang="zh-TW" dirty="0"/>
              <a:t>markers let you input a custom query to be used to draw your important events inline with a time series chart.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0" name="Picture 2" descr="chart_ma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63929"/>
            <a:ext cx="538110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240360" cy="17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 - Trends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stock-ticker style representation of how queries are moving over time.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5881462" y="3964128"/>
            <a:ext cx="2736304" cy="95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617766" y="3748103"/>
            <a:ext cx="0" cy="432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601542" y="3757644"/>
            <a:ext cx="0" cy="432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73408" y="3361590"/>
            <a:ext cx="68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NOW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3408" y="416297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06:10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5885571" y="3730922"/>
            <a:ext cx="0" cy="432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523832" y="412968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05:00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243912" y="412968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05:10</a:t>
            </a:r>
            <a:endParaRPr lang="zh-TW" altLang="en-US" dirty="0"/>
          </a:p>
        </p:txBody>
      </p:sp>
      <p:cxnSp>
        <p:nvCxnSpPr>
          <p:cNvPr id="32" name="肘形接點 31"/>
          <p:cNvCxnSpPr/>
          <p:nvPr/>
        </p:nvCxnSpPr>
        <p:spPr>
          <a:xfrm rot="16200000" flipH="1">
            <a:off x="7599647" y="2397608"/>
            <a:ext cx="33287" cy="2029496"/>
          </a:xfrm>
          <a:prstGeom prst="bentConnector3">
            <a:avLst>
              <a:gd name="adj1" fmla="val -977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847265" y="270892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Ago = 1h</a:t>
            </a:r>
            <a:endParaRPr lang="zh-TW" altLang="en-US" dirty="0"/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6239261" y="4133438"/>
            <a:ext cx="12700" cy="720080"/>
          </a:xfrm>
          <a:prstGeom prst="bentConnector3">
            <a:avLst>
              <a:gd name="adj1" fmla="val -1899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297782" y="4755931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Picker = 10m</a:t>
            </a:r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7884368" y="3757644"/>
            <a:ext cx="0" cy="4320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524328" y="41610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06:00</a:t>
            </a:r>
            <a:endParaRPr lang="zh-TW" altLang="en-US" dirty="0"/>
          </a:p>
        </p:txBody>
      </p:sp>
      <p:cxnSp>
        <p:nvCxnSpPr>
          <p:cNvPr id="43" name="肘形接點 42"/>
          <p:cNvCxnSpPr/>
          <p:nvPr/>
        </p:nvCxnSpPr>
        <p:spPr>
          <a:xfrm rot="5400000" flipH="1" flipV="1">
            <a:off x="8251375" y="4107556"/>
            <a:ext cx="12700" cy="720080"/>
          </a:xfrm>
          <a:prstGeom prst="bentConnector3">
            <a:avLst>
              <a:gd name="adj1" fmla="val -1899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45224"/>
            <a:ext cx="1766285" cy="13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882298"/>
            <a:ext cx="3312368" cy="6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直線單箭頭接點 41"/>
          <p:cNvCxnSpPr/>
          <p:nvPr/>
        </p:nvCxnSpPr>
        <p:spPr>
          <a:xfrm flipH="1">
            <a:off x="6297782" y="5085183"/>
            <a:ext cx="165474" cy="29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317978" y="5382164"/>
            <a:ext cx="193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比對兩段時間的變化百分比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51520" y="2996952"/>
            <a:ext cx="4752528" cy="2122198"/>
            <a:chOff x="251520" y="3437915"/>
            <a:chExt cx="4752528" cy="21221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37915"/>
              <a:ext cx="4752528" cy="212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向下箭號 45"/>
            <p:cNvSpPr/>
            <p:nvPr/>
          </p:nvSpPr>
          <p:spPr>
            <a:xfrm rot="18004327">
              <a:off x="2919852" y="4517450"/>
              <a:ext cx="242315" cy="3593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131840" y="47158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顛倒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顏色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8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11169</TotalTime>
  <Words>674</Words>
  <Application>Microsoft Office PowerPoint</Application>
  <PresentationFormat>如螢幕大小 (4:3)</PresentationFormat>
  <Paragraphs>172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Kibana panel介紹</vt:lpstr>
      <vt:lpstr>Panel Settings</vt:lpstr>
      <vt:lpstr>Queries</vt:lpstr>
      <vt:lpstr>Panel -Hits</vt:lpstr>
      <vt:lpstr>Hits - Style</vt:lpstr>
      <vt:lpstr>Panel-Histogram</vt:lpstr>
      <vt:lpstr>Panel-Histogram</vt:lpstr>
      <vt:lpstr>Histogram - chart makers</vt:lpstr>
      <vt:lpstr>Panel - Trends</vt:lpstr>
      <vt:lpstr>Panel - Goal</vt:lpstr>
      <vt:lpstr>Panel - Terms</vt:lpstr>
      <vt:lpstr>Panel - Terms</vt:lpstr>
      <vt:lpstr>Panel - Terms</vt:lpstr>
      <vt:lpstr>Panel - Sparklines</vt:lpstr>
      <vt:lpstr>Panel - Map</vt:lpstr>
      <vt:lpstr>Panel - Bettermap</vt:lpstr>
      <vt:lpstr>Panel - Stats</vt:lpstr>
      <vt:lpstr>Panel - Column</vt:lpstr>
      <vt:lpstr>Panel - Table</vt:lpstr>
      <vt:lpstr>Panel - text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陳政宇</cp:lastModifiedBy>
  <cp:revision>342</cp:revision>
  <dcterms:modified xsi:type="dcterms:W3CDTF">2015-02-10T01:47:40Z</dcterms:modified>
</cp:coreProperties>
</file>