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7847" y="0"/>
            <a:ext cx="10076687" cy="755599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630029" y="0"/>
            <a:ext cx="756285" cy="7557770"/>
          </a:xfrm>
          <a:custGeom>
            <a:avLst/>
            <a:gdLst/>
            <a:ahLst/>
            <a:cxnLst/>
            <a:rect l="l" t="t" r="r" b="b"/>
            <a:pathLst>
              <a:path w="756284" h="7557770">
                <a:moveTo>
                  <a:pt x="755904" y="6801612"/>
                </a:moveTo>
                <a:lnTo>
                  <a:pt x="0" y="6801612"/>
                </a:lnTo>
                <a:lnTo>
                  <a:pt x="0" y="7557503"/>
                </a:lnTo>
                <a:lnTo>
                  <a:pt x="755904" y="7557503"/>
                </a:lnTo>
                <a:lnTo>
                  <a:pt x="755904" y="6801612"/>
                </a:lnTo>
                <a:close/>
              </a:path>
              <a:path w="756284" h="7557770">
                <a:moveTo>
                  <a:pt x="755904" y="0"/>
                </a:moveTo>
                <a:lnTo>
                  <a:pt x="0" y="0"/>
                </a:lnTo>
                <a:lnTo>
                  <a:pt x="0" y="6045708"/>
                </a:lnTo>
                <a:lnTo>
                  <a:pt x="755904" y="6045708"/>
                </a:lnTo>
                <a:lnTo>
                  <a:pt x="75590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30034" y="6045707"/>
            <a:ext cx="756285" cy="756285"/>
          </a:xfrm>
          <a:custGeom>
            <a:avLst/>
            <a:gdLst/>
            <a:ahLst/>
            <a:cxnLst/>
            <a:rect l="l" t="t" r="r" b="b"/>
            <a:pathLst>
              <a:path w="756284" h="756284">
                <a:moveTo>
                  <a:pt x="755903" y="755903"/>
                </a:moveTo>
                <a:lnTo>
                  <a:pt x="755903" y="0"/>
                </a:lnTo>
                <a:lnTo>
                  <a:pt x="0" y="0"/>
                </a:lnTo>
                <a:lnTo>
                  <a:pt x="0" y="755903"/>
                </a:lnTo>
                <a:lnTo>
                  <a:pt x="755903" y="755903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1687" y="228098"/>
            <a:ext cx="4759325" cy="427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1200" y="1396214"/>
            <a:ext cx="5329555" cy="2012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ts val="8080"/>
              </a:lnSpc>
            </a:pPr>
            <a:r>
              <a:rPr spc="-145" dirty="0"/>
              <a:t>Programação</a:t>
            </a:r>
            <a:r>
              <a:rPr b="0" spc="-325" dirty="0">
                <a:latin typeface="Times New Roman"/>
                <a:cs typeface="Times New Roman"/>
              </a:rPr>
              <a:t> </a:t>
            </a:r>
            <a:r>
              <a:rPr spc="-25" dirty="0"/>
              <a:t>de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spc="-140" dirty="0"/>
              <a:t>Computadores</a:t>
            </a:r>
            <a:r>
              <a:rPr b="0" spc="-280" dirty="0">
                <a:latin typeface="Times New Roman"/>
                <a:cs typeface="Times New Roman"/>
              </a:rPr>
              <a:t> </a:t>
            </a:r>
            <a:r>
              <a:rPr spc="-45" dirty="0"/>
              <a:t>(PC</a:t>
            </a:r>
            <a:r>
              <a:rPr sz="5300" spc="-45" dirty="0"/>
              <a:t>)</a:t>
            </a:r>
            <a:endParaRPr sz="5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1" y="0"/>
            <a:ext cx="1626107" cy="7208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3772" y="5022069"/>
            <a:ext cx="7994015" cy="19875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Aula</a:t>
            </a:r>
            <a:r>
              <a:rPr sz="2600" spc="-15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04</a:t>
            </a:r>
            <a:r>
              <a:rPr sz="2600" spc="-40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–</a:t>
            </a:r>
            <a:r>
              <a:rPr sz="2600" spc="-25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3500" b="1" spc="-30" dirty="0">
                <a:solidFill>
                  <a:srgbClr val="0000FF"/>
                </a:solidFill>
                <a:latin typeface="Calibri"/>
                <a:cs typeface="Calibri"/>
              </a:rPr>
              <a:t>Prática</a:t>
            </a:r>
            <a:r>
              <a:rPr sz="3500" spc="-2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AD0101"/>
                </a:solidFill>
                <a:latin typeface="Calibri"/>
                <a:cs typeface="Calibri"/>
              </a:rPr>
              <a:t>Comandos:</a:t>
            </a:r>
            <a:endParaRPr sz="26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95"/>
              </a:spcBef>
              <a:buClr>
                <a:srgbClr val="AD0101"/>
              </a:buClr>
              <a:buFont typeface="Arial MT"/>
              <a:buChar char="•"/>
              <a:tabLst>
                <a:tab pos="390525" algn="l"/>
              </a:tabLst>
            </a:pPr>
            <a:r>
              <a:rPr sz="2400" b="1" dirty="0">
                <a:solidFill>
                  <a:srgbClr val="3F3F3F"/>
                </a:solidFill>
                <a:latin typeface="Calibri"/>
                <a:cs typeface="Calibri"/>
              </a:rPr>
              <a:t>Repetição:</a:t>
            </a:r>
            <a:r>
              <a:rPr sz="24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F3F3F"/>
                </a:solidFill>
                <a:latin typeface="Calibri"/>
                <a:cs typeface="Calibri"/>
              </a:rPr>
              <a:t>VETORES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2400">
              <a:latin typeface="Calibri"/>
              <a:cs typeface="Calibri"/>
            </a:endParaRPr>
          </a:p>
          <a:p>
            <a:pPr marL="4217035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Profa.</a:t>
            </a:r>
            <a:r>
              <a:rPr sz="2200" spc="-10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Dra.</a:t>
            </a:r>
            <a:r>
              <a:rPr sz="2200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Lúcia</a:t>
            </a:r>
            <a:r>
              <a:rPr sz="2200" spc="-8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spc="-90" dirty="0">
                <a:solidFill>
                  <a:srgbClr val="2F2F2F"/>
                </a:solidFill>
                <a:latin typeface="Calibri"/>
                <a:cs typeface="Calibri"/>
              </a:rPr>
              <a:t>F.</a:t>
            </a:r>
            <a:r>
              <a:rPr sz="2200" spc="-6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A.</a:t>
            </a:r>
            <a:r>
              <a:rPr sz="2200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Guimarães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159" y="6231635"/>
            <a:ext cx="1287780" cy="1321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4450" y="0"/>
            <a:ext cx="2042160" cy="11643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08242" y="6210300"/>
            <a:ext cx="1376171" cy="13456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5006" y="333253"/>
            <a:ext cx="105537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70" dirty="0">
                <a:solidFill>
                  <a:srgbClr val="2F2F2F"/>
                </a:solidFill>
                <a:latin typeface="Cambria"/>
                <a:cs typeface="Cambria"/>
              </a:rPr>
              <a:t>Python</a:t>
            </a:r>
            <a:endParaRPr sz="2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9253" y="0"/>
            <a:ext cx="9165590" cy="784860"/>
            <a:chOff x="309253" y="0"/>
            <a:chExt cx="9165590" cy="784860"/>
          </a:xfrm>
        </p:grpSpPr>
        <p:sp>
          <p:nvSpPr>
            <p:cNvPr id="4" name="object 4"/>
            <p:cNvSpPr/>
            <p:nvPr/>
          </p:nvSpPr>
          <p:spPr>
            <a:xfrm>
              <a:off x="586621" y="763523"/>
              <a:ext cx="8888095" cy="0"/>
            </a:xfrm>
            <a:custGeom>
              <a:avLst/>
              <a:gdLst/>
              <a:ahLst/>
              <a:cxnLst/>
              <a:rect l="l" t="t" r="r" b="b"/>
              <a:pathLst>
                <a:path w="8888095">
                  <a:moveTo>
                    <a:pt x="0" y="0"/>
                  </a:moveTo>
                  <a:lnTo>
                    <a:pt x="8887964" y="0"/>
                  </a:lnTo>
                </a:path>
              </a:pathLst>
            </a:custGeom>
            <a:ln w="41980">
              <a:solidFill>
                <a:srgbClr val="81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253" y="0"/>
              <a:ext cx="1626106" cy="71780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47761" y="2200153"/>
            <a:ext cx="418274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10" dirty="0">
                <a:solidFill>
                  <a:srgbClr val="000FFF"/>
                </a:solidFill>
                <a:latin typeface="Calibri"/>
                <a:cs typeface="Calibri"/>
              </a:rPr>
              <a:t>Lembre-</a:t>
            </a:r>
            <a:r>
              <a:rPr sz="3500" dirty="0">
                <a:solidFill>
                  <a:srgbClr val="000FFF"/>
                </a:solidFill>
                <a:latin typeface="Calibri"/>
                <a:cs typeface="Calibri"/>
              </a:rPr>
              <a:t>se</a:t>
            </a:r>
            <a:r>
              <a:rPr sz="3500" b="0" spc="-85" dirty="0">
                <a:solidFill>
                  <a:srgbClr val="000FFF"/>
                </a:solidFill>
                <a:latin typeface="Times New Roman"/>
                <a:cs typeface="Times New Roman"/>
              </a:rPr>
              <a:t> </a:t>
            </a:r>
            <a:r>
              <a:rPr sz="3500" spc="-10" dirty="0">
                <a:solidFill>
                  <a:srgbClr val="000FFF"/>
                </a:solidFill>
                <a:latin typeface="Calibri"/>
                <a:cs typeface="Calibri"/>
              </a:rPr>
              <a:t>sempre!!!!!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0612" y="3166970"/>
            <a:ext cx="4174490" cy="18726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7665" marR="5080" indent="-334010">
              <a:lnSpc>
                <a:spcPct val="132500"/>
              </a:lnSpc>
              <a:spcBef>
                <a:spcPts val="90"/>
              </a:spcBef>
            </a:pP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Só</a:t>
            </a:r>
            <a:r>
              <a:rPr sz="305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se</a:t>
            </a:r>
            <a:r>
              <a:rPr sz="3050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Aprende</a:t>
            </a:r>
            <a:r>
              <a:rPr sz="305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C00000"/>
                </a:solidFill>
                <a:latin typeface="Calibri"/>
                <a:cs typeface="Calibri"/>
              </a:rPr>
              <a:t>Programar</a:t>
            </a:r>
            <a:r>
              <a:rPr sz="305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C00000"/>
                </a:solidFill>
                <a:latin typeface="Calibri"/>
                <a:cs typeface="Calibri"/>
              </a:rPr>
              <a:t>PROGRAMANDO!!!!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050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prática</a:t>
            </a:r>
            <a:r>
              <a:rPr sz="305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é</a:t>
            </a:r>
            <a:r>
              <a:rPr sz="305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C00000"/>
                </a:solidFill>
                <a:latin typeface="Calibri"/>
                <a:cs typeface="Calibri"/>
              </a:rPr>
              <a:t>Fundamental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671570">
              <a:lnSpc>
                <a:spcPct val="100000"/>
              </a:lnSpc>
              <a:spcBef>
                <a:spcPts val="140"/>
              </a:spcBef>
            </a:pPr>
            <a:r>
              <a:rPr spc="-110" dirty="0"/>
              <a:t>Vetores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504" y="782047"/>
            <a:ext cx="8710930" cy="169354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389890" indent="-250825">
              <a:lnSpc>
                <a:spcPct val="100000"/>
              </a:lnSpc>
              <a:spcBef>
                <a:spcPts val="1460"/>
              </a:spcBef>
              <a:buClr>
                <a:srgbClr val="AD0101"/>
              </a:buClr>
              <a:buFont typeface="Arial MT"/>
              <a:buChar char="•"/>
              <a:tabLst>
                <a:tab pos="389890" algn="l"/>
              </a:tabLst>
            </a:pPr>
            <a:r>
              <a:rPr sz="3050" b="1" dirty="0">
                <a:latin typeface="Calibri"/>
                <a:cs typeface="Calibri"/>
              </a:rPr>
              <a:t>Exercícios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–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Vamos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praticar!!!!!</a:t>
            </a:r>
            <a:endParaRPr sz="3050">
              <a:latin typeface="Calibri"/>
              <a:cs typeface="Calibri"/>
            </a:endParaRPr>
          </a:p>
          <a:p>
            <a:pPr marL="390525" marR="5080" indent="-378460">
              <a:lnSpc>
                <a:spcPct val="121900"/>
              </a:lnSpc>
              <a:spcBef>
                <a:spcPts val="495"/>
              </a:spcBef>
              <a:tabLst>
                <a:tab pos="6265545" algn="l"/>
              </a:tabLst>
            </a:pPr>
            <a:r>
              <a:rPr sz="2600" dirty="0">
                <a:solidFill>
                  <a:srgbClr val="AD0101"/>
                </a:solidFill>
                <a:latin typeface="Calibri"/>
                <a:cs typeface="Calibri"/>
              </a:rPr>
              <a:t>1.</a:t>
            </a:r>
            <a:r>
              <a:rPr sz="2600" spc="330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Fazer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programa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faz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leitura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vetor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Calibri"/>
                <a:cs typeface="Calibri"/>
              </a:rPr>
              <a:t>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reais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tamanho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máximo</a:t>
            </a:r>
            <a:r>
              <a:rPr sz="2600" spc="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igual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20</a:t>
            </a:r>
            <a:r>
              <a:rPr sz="2600" spc="11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Calibri"/>
                <a:cs typeface="Calibri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deverá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ser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lido.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0034" y="2530861"/>
            <a:ext cx="79311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40" dirty="0">
                <a:latin typeface="Calibri"/>
                <a:cs typeface="Calibri"/>
              </a:rPr>
              <a:t>vetor.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2164" y="2450081"/>
            <a:ext cx="7569200" cy="1594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 marR="184785">
              <a:lnSpc>
                <a:spcPct val="121900"/>
              </a:lnSpc>
              <a:spcBef>
                <a:spcPts val="90"/>
              </a:spcBef>
              <a:tabLst>
                <a:tab pos="1257300" algn="l"/>
                <a:tab pos="1657985" algn="l"/>
                <a:tab pos="3270250" algn="l"/>
                <a:tab pos="3837304" algn="l"/>
                <a:tab pos="4831080" algn="l"/>
                <a:tab pos="5363210" algn="l"/>
                <a:tab pos="7024370" algn="l"/>
              </a:tabLst>
            </a:pPr>
            <a:r>
              <a:rPr sz="2600" spc="-10" dirty="0">
                <a:latin typeface="Calibri"/>
                <a:cs typeface="Calibri"/>
              </a:rPr>
              <a:t>Calcula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Calibri"/>
                <a:cs typeface="Calibri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Calibri"/>
                <a:cs typeface="Calibri"/>
              </a:rPr>
              <a:t>somatório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alibri"/>
                <a:cs typeface="Calibri"/>
              </a:rPr>
              <a:t>de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Calibri"/>
                <a:cs typeface="Calibri"/>
              </a:rPr>
              <a:t>todos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alibri"/>
                <a:cs typeface="Calibri"/>
              </a:rPr>
              <a:t>os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Calibri"/>
                <a:cs typeface="Calibri"/>
              </a:rPr>
              <a:t>elementos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alibri"/>
                <a:cs typeface="Calibri"/>
              </a:rPr>
              <a:t>do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Imprimir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vetor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lido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valor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somatório.</a:t>
            </a:r>
            <a:endParaRPr sz="2600">
              <a:latin typeface="Calibri"/>
              <a:cs typeface="Calibri"/>
            </a:endParaRPr>
          </a:p>
          <a:p>
            <a:pPr marL="263525" indent="-250825">
              <a:lnSpc>
                <a:spcPct val="100000"/>
              </a:lnSpc>
              <a:spcBef>
                <a:spcPts val="1870"/>
              </a:spcBef>
              <a:buClr>
                <a:srgbClr val="715F55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somatório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dado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por: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X[i];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0,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1,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...,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N-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504" y="4166105"/>
            <a:ext cx="8710295" cy="1478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5080" indent="-378460" algn="just">
              <a:lnSpc>
                <a:spcPct val="122100"/>
              </a:lnSpc>
              <a:spcBef>
                <a:spcPts val="95"/>
              </a:spcBef>
            </a:pPr>
            <a:r>
              <a:rPr sz="2600" dirty="0">
                <a:solidFill>
                  <a:srgbClr val="AD0101"/>
                </a:solidFill>
                <a:latin typeface="Calibri"/>
                <a:cs typeface="Calibri"/>
              </a:rPr>
              <a:t>2.</a:t>
            </a:r>
            <a:r>
              <a:rPr sz="2600" spc="345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Elaborar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programa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leia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vetor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máximo</a:t>
            </a:r>
            <a:r>
              <a:rPr sz="2600" spc="229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15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elementos</a:t>
            </a:r>
            <a:r>
              <a:rPr sz="2600" spc="3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inteiros.</a:t>
            </a:r>
            <a:r>
              <a:rPr sz="2600" spc="3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4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programa</a:t>
            </a:r>
            <a:r>
              <a:rPr sz="2600" spc="3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deverá</a:t>
            </a:r>
            <a:r>
              <a:rPr sz="2600" spc="3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imprimir</a:t>
            </a:r>
            <a:r>
              <a:rPr sz="2600" spc="3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3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vetor</a:t>
            </a:r>
            <a:r>
              <a:rPr sz="2600" spc="40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Calibri"/>
                <a:cs typeface="Calibri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informar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quantos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números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são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maiores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30.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2719" y="5853179"/>
            <a:ext cx="116268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972185" algn="l"/>
              </a:tabLst>
            </a:pPr>
            <a:r>
              <a:rPr sz="2600" spc="-10" dirty="0">
                <a:latin typeface="Calibri"/>
                <a:cs typeface="Calibri"/>
              </a:rPr>
              <a:t>seguir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Calibri"/>
                <a:cs typeface="Calibri"/>
              </a:rPr>
              <a:t>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504" y="5770876"/>
            <a:ext cx="7512684" cy="9950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5080" indent="-378460">
              <a:lnSpc>
                <a:spcPct val="122300"/>
              </a:lnSpc>
              <a:spcBef>
                <a:spcPts val="90"/>
              </a:spcBef>
              <a:tabLst>
                <a:tab pos="946785" algn="l"/>
                <a:tab pos="1522730" algn="l"/>
                <a:tab pos="2371725" algn="l"/>
                <a:tab pos="2845435" algn="l"/>
                <a:tab pos="3999229" algn="l"/>
                <a:tab pos="4469765" algn="l"/>
                <a:tab pos="5859780" algn="l"/>
                <a:tab pos="7138670" algn="l"/>
              </a:tabLst>
            </a:pPr>
            <a:r>
              <a:rPr sz="2600" dirty="0">
                <a:solidFill>
                  <a:srgbClr val="AD0101"/>
                </a:solidFill>
                <a:latin typeface="Calibri"/>
                <a:cs typeface="Calibri"/>
              </a:rPr>
              <a:t>3.</a:t>
            </a:r>
            <a:r>
              <a:rPr sz="2600" spc="325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Ler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alibri"/>
                <a:cs typeface="Calibri"/>
              </a:rPr>
              <a:t>um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Calibri"/>
                <a:cs typeface="Calibri"/>
              </a:rPr>
              <a:t>vetor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alibri"/>
                <a:cs typeface="Calibri"/>
              </a:rPr>
              <a:t>de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Calibri"/>
                <a:cs typeface="Calibri"/>
              </a:rPr>
              <a:t>inteiros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alibri"/>
                <a:cs typeface="Calibri"/>
              </a:rPr>
              <a:t>10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Calibri"/>
                <a:cs typeface="Calibri"/>
              </a:rPr>
              <a:t>posições.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Calibri"/>
                <a:cs typeface="Calibri"/>
              </a:rPr>
              <a:t>Escrever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valor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posição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maior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menor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elementos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lidos.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9283582" y="6455161"/>
            <a:ext cx="1101090" cy="1101090"/>
            <a:chOff x="9283582" y="6455161"/>
            <a:chExt cx="1101090" cy="110109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08470" y="6480048"/>
              <a:ext cx="1076065" cy="10759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299325" y="6470904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0" y="0"/>
                  </a:moveTo>
                  <a:lnTo>
                    <a:pt x="0" y="1085087"/>
                  </a:lnTo>
                </a:path>
                <a:path w="1085215" h="1085215">
                  <a:moveTo>
                    <a:pt x="1085090" y="0"/>
                  </a:move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671570">
              <a:lnSpc>
                <a:spcPct val="100000"/>
              </a:lnSpc>
              <a:spcBef>
                <a:spcPts val="140"/>
              </a:spcBef>
            </a:pPr>
            <a:r>
              <a:rPr spc="-110" dirty="0"/>
              <a:t>Vetores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504" y="782047"/>
            <a:ext cx="8710295" cy="329882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389890" indent="-250825">
              <a:lnSpc>
                <a:spcPct val="100000"/>
              </a:lnSpc>
              <a:spcBef>
                <a:spcPts val="1460"/>
              </a:spcBef>
              <a:buClr>
                <a:srgbClr val="AD0101"/>
              </a:buClr>
              <a:buFont typeface="Arial MT"/>
              <a:buChar char="•"/>
              <a:tabLst>
                <a:tab pos="389890" algn="l"/>
              </a:tabLst>
            </a:pPr>
            <a:r>
              <a:rPr sz="3050" b="1" dirty="0">
                <a:latin typeface="Calibri"/>
                <a:cs typeface="Calibri"/>
              </a:rPr>
              <a:t>Exercícios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–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Vamos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praticar!!!!!</a:t>
            </a:r>
            <a:endParaRPr sz="3050">
              <a:latin typeface="Calibri"/>
              <a:cs typeface="Calibri"/>
            </a:endParaRPr>
          </a:p>
          <a:p>
            <a:pPr marL="388620" marR="5715" indent="-376555" algn="just">
              <a:lnSpc>
                <a:spcPct val="121900"/>
              </a:lnSpc>
              <a:spcBef>
                <a:spcPts val="495"/>
              </a:spcBef>
              <a:buClr>
                <a:srgbClr val="AD0101"/>
              </a:buClr>
              <a:buAutoNum type="arabicPeriod" startAt="4"/>
              <a:tabLst>
                <a:tab pos="390525" algn="l"/>
              </a:tabLst>
            </a:pPr>
            <a:r>
              <a:rPr sz="2600" dirty="0">
                <a:latin typeface="Calibri"/>
                <a:cs typeface="Calibri"/>
              </a:rPr>
              <a:t>Fazer</a:t>
            </a:r>
            <a:r>
              <a:rPr sz="2600" spc="3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25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Calibri"/>
                <a:cs typeface="Calibri"/>
              </a:rPr>
              <a:t>programa</a:t>
            </a:r>
            <a:r>
              <a:rPr sz="2600" spc="2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Calibri"/>
                <a:cs typeface="Calibri"/>
              </a:rPr>
              <a:t>em</a:t>
            </a:r>
            <a:r>
              <a:rPr sz="2600" spc="3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3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25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Calibri"/>
                <a:cs typeface="Calibri"/>
              </a:rPr>
              <a:t>ler</a:t>
            </a:r>
            <a:r>
              <a:rPr sz="2600" spc="3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3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Calibri"/>
                <a:cs typeface="Calibri"/>
              </a:rPr>
              <a:t>vetor</a:t>
            </a:r>
            <a:r>
              <a:rPr sz="2600" spc="3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25" dirty="0">
                <a:latin typeface="Times New Roman"/>
                <a:cs typeface="Times New Roman"/>
              </a:rPr>
              <a:t>  </a:t>
            </a:r>
            <a:r>
              <a:rPr sz="2600" spc="-10" dirty="0">
                <a:latin typeface="Calibri"/>
                <a:cs typeface="Calibri"/>
              </a:rPr>
              <a:t>inteiros</a:t>
            </a:r>
            <a:r>
              <a:rPr sz="2600" spc="-10" dirty="0">
                <a:latin typeface="Times New Roman"/>
                <a:cs typeface="Times New Roman"/>
              </a:rPr>
              <a:t> 	</a:t>
            </a:r>
            <a:r>
              <a:rPr sz="2600" dirty="0">
                <a:latin typeface="Calibri"/>
                <a:cs typeface="Calibri"/>
              </a:rPr>
              <a:t>positivos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15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posições,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máximo.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Imprimir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quantidade</a:t>
            </a:r>
            <a:r>
              <a:rPr sz="2600" spc="-10" dirty="0">
                <a:latin typeface="Times New Roman"/>
                <a:cs typeface="Times New Roman"/>
              </a:rPr>
              <a:t> 	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números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pares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quantidade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múltiplos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  <a:p>
            <a:pPr marL="388620" marR="5080" indent="-376555" algn="just">
              <a:lnSpc>
                <a:spcPct val="122300"/>
              </a:lnSpc>
              <a:spcBef>
                <a:spcPts val="1205"/>
              </a:spcBef>
              <a:buClr>
                <a:srgbClr val="AD0101"/>
              </a:buClr>
              <a:buAutoNum type="arabicPeriod" startAt="4"/>
              <a:tabLst>
                <a:tab pos="390525" algn="l"/>
              </a:tabLst>
            </a:pPr>
            <a:r>
              <a:rPr sz="2600" dirty="0">
                <a:latin typeface="Calibri"/>
                <a:cs typeface="Calibri"/>
              </a:rPr>
              <a:t>Preencher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vetor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8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elementos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inteiros.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Mostrar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vetor</a:t>
            </a:r>
            <a:r>
              <a:rPr sz="2600" spc="-10" dirty="0">
                <a:latin typeface="Times New Roman"/>
                <a:cs typeface="Times New Roman"/>
              </a:rPr>
              <a:t> 	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informar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quantos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números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são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maiores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30.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283582" y="6455161"/>
            <a:ext cx="1101090" cy="1101090"/>
            <a:chOff x="9283582" y="6455161"/>
            <a:chExt cx="1101090" cy="11010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08470" y="6480048"/>
              <a:ext cx="1076065" cy="10759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299325" y="6470904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0" y="0"/>
                  </a:moveTo>
                  <a:lnTo>
                    <a:pt x="0" y="1085087"/>
                  </a:lnTo>
                </a:path>
                <a:path w="1085215" h="1085215">
                  <a:moveTo>
                    <a:pt x="1085090" y="0"/>
                  </a:move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671570">
              <a:lnSpc>
                <a:spcPct val="100000"/>
              </a:lnSpc>
              <a:spcBef>
                <a:spcPts val="140"/>
              </a:spcBef>
            </a:pPr>
            <a:r>
              <a:rPr spc="-110" dirty="0"/>
              <a:t>Vetores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504" y="736015"/>
            <a:ext cx="8711565" cy="524256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9890" indent="-250825">
              <a:lnSpc>
                <a:spcPct val="100000"/>
              </a:lnSpc>
              <a:spcBef>
                <a:spcPts val="1820"/>
              </a:spcBef>
              <a:buFont typeface="Arial MT"/>
              <a:buChar char="•"/>
              <a:tabLst>
                <a:tab pos="389890" algn="l"/>
              </a:tabLst>
            </a:pPr>
            <a:r>
              <a:rPr sz="3050" b="1" spc="-10" dirty="0">
                <a:solidFill>
                  <a:srgbClr val="AD0101"/>
                </a:solidFill>
                <a:latin typeface="Calibri"/>
                <a:cs typeface="Calibri"/>
              </a:rPr>
              <a:t>Desafios!!!</a:t>
            </a:r>
            <a:endParaRPr sz="3050">
              <a:latin typeface="Calibri"/>
              <a:cs typeface="Calibri"/>
            </a:endParaRPr>
          </a:p>
          <a:p>
            <a:pPr marL="390525" marR="5080" indent="-378460" algn="just">
              <a:lnSpc>
                <a:spcPct val="131200"/>
              </a:lnSpc>
              <a:spcBef>
                <a:spcPts val="459"/>
              </a:spcBef>
              <a:buClr>
                <a:srgbClr val="AD0101"/>
              </a:buClr>
              <a:buAutoNum type="arabicPeriod"/>
              <a:tabLst>
                <a:tab pos="390525" algn="l"/>
              </a:tabLst>
            </a:pPr>
            <a:r>
              <a:rPr sz="2400" spc="-10" dirty="0">
                <a:latin typeface="Calibri"/>
                <a:cs typeface="Calibri"/>
              </a:rPr>
              <a:t>Fazer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vetor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inteiros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positivos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15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posições,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máximo.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deverá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imprimir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média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dos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números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lidos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porcentagem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existentes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vetor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maior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média</a:t>
            </a:r>
            <a:endParaRPr sz="2400">
              <a:latin typeface="Calibri"/>
              <a:cs typeface="Calibri"/>
            </a:endParaRPr>
          </a:p>
          <a:p>
            <a:pPr marL="390525" marR="5080" indent="-378460" algn="just">
              <a:lnSpc>
                <a:spcPct val="131200"/>
              </a:lnSpc>
              <a:spcBef>
                <a:spcPts val="1215"/>
              </a:spcBef>
              <a:buClr>
                <a:srgbClr val="AD0101"/>
              </a:buClr>
              <a:buAutoNum type="arabicPeriod"/>
              <a:tabLst>
                <a:tab pos="390525" algn="l"/>
              </a:tabLst>
            </a:pPr>
            <a:r>
              <a:rPr sz="2400" dirty="0">
                <a:latin typeface="Calibri"/>
                <a:cs typeface="Calibri"/>
              </a:rPr>
              <a:t>Fazer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faz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leitura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vetor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X,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inteiros,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tamanho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máximo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igual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20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deverá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lido.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Gera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segundo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vetor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vetor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lido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ordem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inversa.</a:t>
            </a:r>
            <a:r>
              <a:rPr sz="2400" spc="5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Imprimir</a:t>
            </a:r>
            <a:r>
              <a:rPr sz="2400" spc="5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vetor</a:t>
            </a:r>
            <a:r>
              <a:rPr sz="2400" spc="5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lido</a:t>
            </a:r>
            <a:r>
              <a:rPr sz="2400" spc="6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vetor</a:t>
            </a:r>
            <a:r>
              <a:rPr sz="2400" spc="5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5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ordem</a:t>
            </a:r>
            <a:r>
              <a:rPr sz="2400" spc="5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Calibri"/>
                <a:cs typeface="Calibri"/>
              </a:rPr>
              <a:t>inversa.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Exemplo: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269371" y="6027420"/>
            <a:ext cx="9115425" cy="1529080"/>
            <a:chOff x="1269371" y="6027420"/>
            <a:chExt cx="9115425" cy="15290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08470" y="6480048"/>
              <a:ext cx="1076065" cy="10759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299325" y="6470904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0" y="0"/>
                  </a:moveTo>
                  <a:lnTo>
                    <a:pt x="0" y="1085087"/>
                  </a:lnTo>
                </a:path>
                <a:path w="1085215" h="1085215">
                  <a:moveTo>
                    <a:pt x="1085090" y="0"/>
                  </a:move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371" y="6027420"/>
              <a:ext cx="8051292" cy="13472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671570">
              <a:lnSpc>
                <a:spcPct val="100000"/>
              </a:lnSpc>
              <a:spcBef>
                <a:spcPts val="140"/>
              </a:spcBef>
            </a:pPr>
            <a:r>
              <a:rPr spc="-110" dirty="0"/>
              <a:t>Vetores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504" y="736015"/>
            <a:ext cx="8711565" cy="220853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9890" indent="-250825">
              <a:lnSpc>
                <a:spcPct val="100000"/>
              </a:lnSpc>
              <a:spcBef>
                <a:spcPts val="1820"/>
              </a:spcBef>
              <a:buFont typeface="Arial MT"/>
              <a:buChar char="•"/>
              <a:tabLst>
                <a:tab pos="389890" algn="l"/>
              </a:tabLst>
            </a:pPr>
            <a:r>
              <a:rPr sz="3050" b="1" spc="-10" dirty="0">
                <a:solidFill>
                  <a:srgbClr val="AD0101"/>
                </a:solidFill>
                <a:latin typeface="Calibri"/>
                <a:cs typeface="Calibri"/>
              </a:rPr>
              <a:t>Desafios!!!</a:t>
            </a:r>
            <a:endParaRPr sz="3050">
              <a:latin typeface="Calibri"/>
              <a:cs typeface="Calibri"/>
            </a:endParaRPr>
          </a:p>
          <a:p>
            <a:pPr marL="516890" marR="5080" indent="-504825" algn="just">
              <a:lnSpc>
                <a:spcPct val="131200"/>
              </a:lnSpc>
              <a:spcBef>
                <a:spcPts val="459"/>
              </a:spcBef>
            </a:pPr>
            <a:r>
              <a:rPr sz="2400" dirty="0">
                <a:solidFill>
                  <a:srgbClr val="AD0101"/>
                </a:solidFill>
                <a:latin typeface="Calibri"/>
                <a:cs typeface="Calibri"/>
              </a:rPr>
              <a:t>3.</a:t>
            </a:r>
            <a:r>
              <a:rPr sz="2400" spc="434" dirty="0">
                <a:solidFill>
                  <a:srgbClr val="AD0101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Fazer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vetor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inteiros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positivos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15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posições,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máximo.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deverá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ordenar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vetor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forma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crescente.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283582" y="6455161"/>
            <a:ext cx="1101090" cy="1101090"/>
            <a:chOff x="9283582" y="6455161"/>
            <a:chExt cx="1101090" cy="11010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08470" y="6480048"/>
              <a:ext cx="1076065" cy="10759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299325" y="6470904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0" y="0"/>
                  </a:moveTo>
                  <a:lnTo>
                    <a:pt x="0" y="1085087"/>
                  </a:lnTo>
                </a:path>
                <a:path w="1085215" h="1085215">
                  <a:moveTo>
                    <a:pt x="1085090" y="0"/>
                  </a:move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385</Words>
  <Application>Microsoft Office PowerPoint</Application>
  <PresentationFormat>Personalizar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 MT</vt:lpstr>
      <vt:lpstr>Calibri</vt:lpstr>
      <vt:lpstr>Cambria</vt:lpstr>
      <vt:lpstr>Times New Roman</vt:lpstr>
      <vt:lpstr>Office Theme</vt:lpstr>
      <vt:lpstr>Apresentação do PowerPoint</vt:lpstr>
      <vt:lpstr>Lembre-se sempre!!!!!</vt:lpstr>
      <vt:lpstr>Vetores</vt:lpstr>
      <vt:lpstr>Vetores</vt:lpstr>
      <vt:lpstr>Vetores</vt:lpstr>
      <vt:lpstr>Vetores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Computadores (PC)</dc:title>
  <cp:lastModifiedBy>PAULO CESAR DE ALVARENGA LUCCI</cp:lastModifiedBy>
  <cp:revision>5</cp:revision>
  <dcterms:created xsi:type="dcterms:W3CDTF">2024-07-08T13:48:59Z</dcterms:created>
  <dcterms:modified xsi:type="dcterms:W3CDTF">2024-07-15T11:34:35Z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2024-07-08T00:00:00Z</vt:filetime>
  </property>
  <property fmtid="{D5CDD505-2E9C-101B-9397-08002B2CF9AE}" pid="3" name="Producer">
    <vt:lpwstr>iLovePDF</vt:lpwstr>
  </property>
</Properties>
</file>