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F7F1E-A590-4E78-A444-0DE963D0A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886273-6C7A-4EFA-AC59-05EAF63D4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E8ABB9-C882-41FA-98C1-7C98B48B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8203-D7E2-48F3-A7E9-23E581AD0761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A33D9D-E4B4-41A0-B68E-6FAAD119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E60677-E96C-4861-81D7-360A120C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93D4-A18E-4794-836C-92401BF76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63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CDB9F-582E-4470-AA80-A146891A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7FA378-278B-487C-AE7A-68E423235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46A168-37B7-4173-9F7E-A7007F35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8203-D7E2-48F3-A7E9-23E581AD0761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4C8599-2BD0-42AD-941A-32754662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66FBB1-C1F2-4EE6-BFDD-E9D0FFE8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93D4-A18E-4794-836C-92401BF76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61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803339-27B7-41AF-8659-D24309B9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36EAF5-2022-4039-8769-C9D7C21AA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8DA56E-858A-4C63-AC95-41E0D97B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8203-D7E2-48F3-A7E9-23E581AD0761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2130F0-A267-4AA2-B77F-7003BD07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1DE4CF-38B3-4629-BA33-B7ECC2E5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93D4-A18E-4794-836C-92401BF76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28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A50A2-8388-490D-9742-CA98657A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46446D-8ED9-4F10-9929-DCD231F09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8EBD88-7FC6-459F-ACFB-9C02E0CB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8203-D7E2-48F3-A7E9-23E581AD0761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98D8AE-0687-487E-BFD3-74A5E5FF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80EDC4-A9F1-4358-98E8-1394EFF4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93D4-A18E-4794-836C-92401BF76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80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2AB58-AD1E-41C3-A7A6-D7FAE140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AF18EA-04AD-4C2C-85B8-B37FD87D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9FDE99-C26A-4A66-BB5C-E18316DF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8203-D7E2-48F3-A7E9-23E581AD0761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C4197E-AF0B-49BF-A9AA-C60DA345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E3403A-2CCB-4CF7-B5AC-045AAC87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93D4-A18E-4794-836C-92401BF76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79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95972-9C62-4B23-B6D2-BD50411B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C451F8-3EB3-4FC1-B1ED-0961DB952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AF7F98-C9B7-4E32-B21D-7CC310D8F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B3AEAE-66D6-4994-947C-77A7163B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8203-D7E2-48F3-A7E9-23E581AD0761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4C2D76-C15C-43E0-BC26-7077CA0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813E06-D77B-40C3-A3CA-99BBCD17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93D4-A18E-4794-836C-92401BF76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74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67937-74B6-4D69-83D2-9266888F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00B1F4-FF99-4140-B92A-A73781C8F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29F21C-7A9E-4BFA-A4EC-2F8E7FBF8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D3FF60B-6744-4AAE-9D35-FE46442C1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9CA98E7-4AC6-4183-9F0A-9AEFF9146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60B15FD-5CAD-4620-BBBF-9B09C200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8203-D7E2-48F3-A7E9-23E581AD0761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B4A18C-D8B5-4904-B04D-92357595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FFFCDD-EBD9-4744-B344-AFCC8F62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93D4-A18E-4794-836C-92401BF76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26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0C35B-5B3D-446D-843C-81C2B978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C8459F8-AB33-4A82-AF26-B2757ABE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8203-D7E2-48F3-A7E9-23E581AD0761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C78BFB-052A-4482-8A5C-CC10B464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F7C145-24B2-4D74-A5FF-E24E8FBB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93D4-A18E-4794-836C-92401BF76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94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444A177-7772-424C-9046-C240F8B9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8203-D7E2-48F3-A7E9-23E581AD0761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775918-6E92-438F-A63A-68DE8288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B387C0-5752-42F0-9134-8763D000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93D4-A18E-4794-836C-92401BF76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16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D7E52-8E33-4A41-A91A-F7F14262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C7C9D4-C4E1-410C-9185-35B0BD15B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63DB26-435D-4F26-BB33-14544C30A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393FF8-A3C9-4501-877F-F577C670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8203-D7E2-48F3-A7E9-23E581AD0761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C8E46A-36EE-4F7E-84F4-39E9028A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2562E9-4D67-4CF5-9EC8-C7D0C178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93D4-A18E-4794-836C-92401BF76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46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CB806-8683-4084-A020-8FA58575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9AB3AE-B8DC-4541-975A-927485E15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1B5535-23F9-455E-8FD9-8EE7501D4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6F192F-76B6-4B43-B37C-B52BB419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8203-D7E2-48F3-A7E9-23E581AD0761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91EC5F-B0CC-4B1D-A09E-6B711003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0ECFDD-4385-413F-AC2E-10190282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93D4-A18E-4794-836C-92401BF76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92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B221C3F-AF40-49F9-847B-713CB393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502C95-636B-4CA3-B5D2-D341B07C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2C2416-3D21-45DE-8E47-C48E558A7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88203-D7E2-48F3-A7E9-23E581AD0761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2F7F26-A1E3-48C5-B2B4-9607443EC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2BC8CB-E528-4006-AB77-9D78D31BE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93D4-A18E-4794-836C-92401BF76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16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CC1F5C6-A5EB-488D-B654-3701C32348D0}"/>
                  </a:ext>
                </a:extLst>
              </p:cNvPr>
              <p:cNvSpPr/>
              <p:nvPr/>
            </p:nvSpPr>
            <p:spPr>
              <a:xfrm>
                <a:off x="1603511" y="224500"/>
                <a:ext cx="10588489" cy="6532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pt-BR" sz="1400" spc="-30" dirty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Um sistema de 3 equações lineares é apresentado abaixo:</a:t>
                </a: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pt-BR" sz="14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pt-BR" sz="1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00⋅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pt-BR" sz="1400" b="0" i="1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01⋅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pt-BR" sz="1400" b="0" i="1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02⋅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pt-BR" sz="1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pt-BR" sz="1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pt-BR" sz="1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pt-BR" sz="1400" b="0" i="1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pt-BR" sz="1400" b="0" i="1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10⋅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pt-BR" sz="1400" b="0" i="1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pt-BR" sz="1400" b="0" i="1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11⋅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pt-BR" sz="1400" b="0" i="1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pt-BR" sz="1400" b="0" i="1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12⋅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pt-BR" sz="1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pt-BR" sz="1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pt-BR" sz="1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pt-BR" sz="1400" b="0" i="1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pt-BR" sz="1400" b="0" i="1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20⋅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pt-BR" sz="1400" b="0" i="1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pt-BR" sz="1400" b="0" i="1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21⋅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pt-BR" sz="1400" b="0" i="1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pt-BR" sz="1400" b="0" i="1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22⋅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pt-BR" sz="1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pt-BR" sz="1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pt-BR" sz="1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mr>
                      </m:m>
                    </m:oMath>
                  </m:oMathPara>
                </a14:m>
                <a:endParaRPr lang="pt-BR" sz="14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endParaRPr lang="pt-BR" sz="1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pt-BR" sz="14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Sua resolução pode ser feita através de um tratamento matricial, iniciado pela representação do sistema da seguinte forma:</a:t>
                </a: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  <m:r>
                                  <a:rPr lang="pt-B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00</m:t>
                                </m:r>
                              </m:e>
                              <m:e>
                                <m:r>
                                  <a:rPr lang="pt-B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  <m:r>
                                  <a:rPr lang="pt-B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01</m:t>
                                </m:r>
                              </m:e>
                              <m:e>
                                <m:r>
                                  <a:rPr lang="pt-B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  <m:r>
                                  <a:rPr lang="pt-B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  <m:r>
                                  <a:rPr lang="pt-B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pt-B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  <m:r>
                                  <a:rPr lang="pt-B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pt-B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  <m:r>
                                  <a:rPr lang="pt-B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  <m:r>
                                  <a:rPr lang="pt-B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pt-B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  <m:r>
                                  <a:rPr lang="pt-B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pt-B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  <m:r>
                                  <a:rPr lang="pt-B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22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4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4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endParaRPr lang="pt-BR" sz="1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pt-BR" sz="14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Através da inversa da matriz, obtemos os valores da solução do sistema linear, ou seja:</a:t>
                </a: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4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4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endParaRPr lang="pt-BR" sz="1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pt-BR" sz="14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Para isso devemos calcular a matriz inversa a partir dos dois passos abaixo:</a:t>
                </a: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endParaRPr lang="pt-BR" sz="14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sz="1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1400" b="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</m:d>
                      </m:e>
                    </m:func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00⋅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11⋅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22+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01⋅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12⋅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20+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02⋅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10⋅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21−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00⋅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12⋅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21−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01⋅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10⋅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22−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02⋅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11⋅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20</m:t>
                    </m:r>
                  </m:oMath>
                </a14:m>
                <a:endParaRPr lang="pt-BR" sz="14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endParaRPr lang="pt-BR" sz="14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𝐴𝑑𝑗</m:t>
                    </m:r>
                    <m:d>
                      <m:dPr>
                        <m:begChr m:val="["/>
                        <m:endChr m:val="]"/>
                        <m:ctrlPr>
                          <a:rPr lang="pt-BR" sz="1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𝑀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11⋅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22−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12⋅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21)</m:t>
                              </m:r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02⋅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21−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01⋅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22)</m:t>
                              </m:r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01⋅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12−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02⋅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11)</m:t>
                              </m:r>
                            </m:e>
                          </m:mr>
                          <m:m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12⋅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20−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10⋅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22)</m:t>
                              </m:r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00⋅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22−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02⋅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20)</m:t>
                              </m:r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02⋅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10−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00⋅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12)</m:t>
                              </m:r>
                            </m:e>
                          </m:mr>
                          <m:m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10⋅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21−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11⋅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20)</m:t>
                              </m:r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01⋅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20−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00⋅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21)</m:t>
                              </m:r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00⋅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11−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01⋅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sz="14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endParaRPr lang="pt-BR" sz="14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1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t-BR" sz="1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sz="1400" b="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det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⁡[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]</m:t>
                        </m:r>
                      </m:den>
                    </m:f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𝐴𝑑𝑗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pt-BR" spc="-30" dirty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342900" indent="-342900" algn="just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eriod" startAt="3"/>
                </a:pPr>
                <a:endParaRPr lang="pt-BR" spc="-30" dirty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pt-BR" u="sng" spc="-30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Desafio: Implemente um código em C que receba os 12 coeficientes (matriz M e vetor igualdade)</a:t>
                </a: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pt-BR" u="sng" spc="-30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do sistema linear 3x3, calcule e imprima o vetor solução utilizando funções. </a:t>
                </a:r>
                <a:endParaRPr lang="pt-BR" u="sng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CC1F5C6-A5EB-488D-B654-3701C32348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511" y="224500"/>
                <a:ext cx="10588489" cy="6532045"/>
              </a:xfrm>
              <a:prstGeom prst="rect">
                <a:avLst/>
              </a:prstGeom>
              <a:blipFill>
                <a:blip r:embed="rId2"/>
                <a:stretch>
                  <a:fillRect l="-461" t="-187" b="-6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9B634516-217C-47A8-86F4-D5ACEAD62F72}"/>
              </a:ext>
            </a:extLst>
          </p:cNvPr>
          <p:cNvSpPr/>
          <p:nvPr/>
        </p:nvSpPr>
        <p:spPr>
          <a:xfrm>
            <a:off x="0" y="0"/>
            <a:ext cx="149749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B821B62-FFBA-485C-B51D-C1C8B8F0E918}"/>
              </a:ext>
            </a:extLst>
          </p:cNvPr>
          <p:cNvSpPr/>
          <p:nvPr/>
        </p:nvSpPr>
        <p:spPr>
          <a:xfrm>
            <a:off x="5599182" y="1638300"/>
            <a:ext cx="1628636" cy="647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A3FC0A7-27EE-49B1-9221-EC146F0212CE}"/>
              </a:ext>
            </a:extLst>
          </p:cNvPr>
          <p:cNvCxnSpPr>
            <a:cxnSpLocks/>
          </p:cNvCxnSpPr>
          <p:nvPr/>
        </p:nvCxnSpPr>
        <p:spPr>
          <a:xfrm>
            <a:off x="5308600" y="1854200"/>
            <a:ext cx="29210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48027F-219C-46ED-B894-586BE36EFA7C}"/>
              </a:ext>
            </a:extLst>
          </p:cNvPr>
          <p:cNvSpPr txBox="1"/>
          <p:nvPr/>
        </p:nvSpPr>
        <p:spPr>
          <a:xfrm>
            <a:off x="4470040" y="1663700"/>
            <a:ext cx="853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Matriz M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C193E1C-0D17-4D06-A582-B639D6A890A1}"/>
              </a:ext>
            </a:extLst>
          </p:cNvPr>
          <p:cNvSpPr/>
          <p:nvPr/>
        </p:nvSpPr>
        <p:spPr>
          <a:xfrm>
            <a:off x="7293112" y="1638300"/>
            <a:ext cx="292100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AE51A0C-8A88-423E-91E4-798CA9EABE3B}"/>
              </a:ext>
            </a:extLst>
          </p:cNvPr>
          <p:cNvCxnSpPr/>
          <p:nvPr/>
        </p:nvCxnSpPr>
        <p:spPr>
          <a:xfrm flipH="1" flipV="1">
            <a:off x="7569200" y="2260600"/>
            <a:ext cx="304800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A6DEABD-3B15-45FA-BF5C-7F068955C2C4}"/>
              </a:ext>
            </a:extLst>
          </p:cNvPr>
          <p:cNvSpPr txBox="1"/>
          <p:nvPr/>
        </p:nvSpPr>
        <p:spPr>
          <a:xfrm>
            <a:off x="7836512" y="2259111"/>
            <a:ext cx="1179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Vetor solução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DEE0ED3-40BE-4E93-B6E7-721CC9B8D6DF}"/>
              </a:ext>
            </a:extLst>
          </p:cNvPr>
          <p:cNvSpPr/>
          <p:nvPr/>
        </p:nvSpPr>
        <p:spPr>
          <a:xfrm>
            <a:off x="7775160" y="1638300"/>
            <a:ext cx="355600" cy="6208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46FD4E8-F0BA-484B-8DFF-5FF9F525480C}"/>
              </a:ext>
            </a:extLst>
          </p:cNvPr>
          <p:cNvCxnSpPr/>
          <p:nvPr/>
        </p:nvCxnSpPr>
        <p:spPr>
          <a:xfrm flipH="1">
            <a:off x="8168860" y="1854200"/>
            <a:ext cx="4699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13A5668-A34C-4BB4-8D67-36B9AE6A7EC9}"/>
              </a:ext>
            </a:extLst>
          </p:cNvPr>
          <p:cNvSpPr txBox="1"/>
          <p:nvPr/>
        </p:nvSpPr>
        <p:spPr>
          <a:xfrm>
            <a:off x="8597779" y="1688548"/>
            <a:ext cx="1338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00B050"/>
                </a:solidFill>
              </a:rPr>
              <a:t>Vetor igualdade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189086D-EAF8-43BE-97D7-0499DD553637}"/>
              </a:ext>
            </a:extLst>
          </p:cNvPr>
          <p:cNvSpPr txBox="1"/>
          <p:nvPr/>
        </p:nvSpPr>
        <p:spPr>
          <a:xfrm>
            <a:off x="10081994" y="4212238"/>
            <a:ext cx="1713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(determinante de M)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71BF225-8620-41AC-BD20-DB80F1F5A9B1}"/>
              </a:ext>
            </a:extLst>
          </p:cNvPr>
          <p:cNvSpPr txBox="1"/>
          <p:nvPr/>
        </p:nvSpPr>
        <p:spPr>
          <a:xfrm>
            <a:off x="9361003" y="4936051"/>
            <a:ext cx="1823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(Matriz adjunta de M)</a:t>
            </a:r>
          </a:p>
        </p:txBody>
      </p:sp>
    </p:spTree>
    <p:extLst>
      <p:ext uri="{BB962C8B-B14F-4D97-AF65-F5344CB8AC3E}">
        <p14:creationId xmlns:p14="http://schemas.microsoft.com/office/powerpoint/2010/main" val="360970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CC1F5C6-A5EB-488D-B654-3701C32348D0}"/>
              </a:ext>
            </a:extLst>
          </p:cNvPr>
          <p:cNvSpPr/>
          <p:nvPr/>
        </p:nvSpPr>
        <p:spPr>
          <a:xfrm>
            <a:off x="1836371" y="141001"/>
            <a:ext cx="7983834" cy="336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16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Refaça o código implementado anteriormente utilizando as seguintes diretrizes: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B634516-217C-47A8-86F4-D5ACEAD62F72}"/>
              </a:ext>
            </a:extLst>
          </p:cNvPr>
          <p:cNvSpPr/>
          <p:nvPr/>
        </p:nvSpPr>
        <p:spPr>
          <a:xfrm>
            <a:off x="0" y="0"/>
            <a:ext cx="149749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DE70A79-E7C7-4AD3-9228-062DD2F2D729}"/>
              </a:ext>
            </a:extLst>
          </p:cNvPr>
          <p:cNvSpPr txBox="1"/>
          <p:nvPr/>
        </p:nvSpPr>
        <p:spPr>
          <a:xfrm>
            <a:off x="1836371" y="538349"/>
            <a:ext cx="3234395" cy="628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1300" spc="-3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1300" spc="-3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GetDeterminant</a:t>
            </a: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(M, </a:t>
            </a:r>
            <a:r>
              <a:rPr lang="pt-BR" sz="1300" spc="-3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det</a:t>
            </a: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360363" algn="just">
              <a:lnSpc>
                <a:spcPct val="107000"/>
              </a:lnSpc>
              <a:spcAft>
                <a:spcPts val="0"/>
              </a:spcAft>
            </a:pP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//Calcula determinante.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pt-BR" sz="1300" spc="-3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1300" spc="-3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1300" spc="-3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GetAdj</a:t>
            </a: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(M, </a:t>
            </a:r>
            <a:r>
              <a:rPr lang="pt-BR" sz="1300" spc="-3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adj</a:t>
            </a: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360363" algn="just">
              <a:lnSpc>
                <a:spcPct val="107000"/>
              </a:lnSpc>
              <a:spcAft>
                <a:spcPts val="0"/>
              </a:spcAft>
            </a:pP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//Preenche matriz adjunta.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pt-BR" sz="1300" spc="-3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1300" spc="-3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1300" spc="-3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Multiply</a:t>
            </a: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(M, b, </a:t>
            </a:r>
            <a:r>
              <a:rPr lang="pt-BR" sz="1300" spc="-3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sol</a:t>
            </a: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360363" algn="just">
              <a:lnSpc>
                <a:spcPct val="107000"/>
              </a:lnSpc>
              <a:spcAft>
                <a:spcPts val="0"/>
              </a:spcAft>
            </a:pP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//sol = M . b.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pt-BR" sz="1300" spc="-3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1300" spc="-3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1300" spc="-3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GetInv</a:t>
            </a: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(M, </a:t>
            </a:r>
            <a:r>
              <a:rPr lang="pt-BR" sz="1300" spc="-3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</a:t>
            </a: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360363" algn="just">
              <a:lnSpc>
                <a:spcPct val="107000"/>
              </a:lnSpc>
              <a:spcAft>
                <a:spcPts val="0"/>
              </a:spcAft>
            </a:pP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//Declara </a:t>
            </a:r>
            <a:r>
              <a:rPr lang="pt-BR" sz="1300" spc="-3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det</a:t>
            </a: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 adj.</a:t>
            </a:r>
          </a:p>
          <a:p>
            <a:pPr marL="360363" algn="just">
              <a:lnSpc>
                <a:spcPct val="107000"/>
              </a:lnSpc>
              <a:spcAft>
                <a:spcPts val="0"/>
              </a:spcAft>
            </a:pPr>
            <a:r>
              <a:rPr lang="pt-BR" sz="1300" spc="-3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GetDeterminant</a:t>
            </a: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(M, </a:t>
            </a:r>
            <a:r>
              <a:rPr lang="pt-BR" sz="1300" spc="-3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det</a:t>
            </a: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</a:p>
          <a:p>
            <a:pPr marL="360363" algn="just">
              <a:lnSpc>
                <a:spcPct val="107000"/>
              </a:lnSpc>
              <a:spcAft>
                <a:spcPts val="0"/>
              </a:spcAft>
            </a:pPr>
            <a:r>
              <a:rPr lang="pt-BR" sz="1300" spc="-3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GetAdj</a:t>
            </a: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(M, </a:t>
            </a:r>
            <a:r>
              <a:rPr lang="pt-BR" sz="1300" spc="-3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adj</a:t>
            </a: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</a:p>
          <a:p>
            <a:pPr marL="360363" algn="just">
              <a:lnSpc>
                <a:spcPct val="107000"/>
              </a:lnSpc>
              <a:spcAft>
                <a:spcPts val="0"/>
              </a:spcAft>
            </a:pP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//Preenche matriz inv.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pt-BR" sz="1300" spc="-3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1300" spc="-3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1300" spc="-3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GetSolution</a:t>
            </a: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(M, b, </a:t>
            </a:r>
            <a:r>
              <a:rPr lang="pt-BR" sz="1300" spc="-3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sol</a:t>
            </a: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360363" algn="just">
              <a:lnSpc>
                <a:spcPct val="107000"/>
              </a:lnSpc>
              <a:spcAft>
                <a:spcPts val="0"/>
              </a:spcAft>
            </a:pP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//Declara matriz </a:t>
            </a:r>
            <a:r>
              <a:rPr lang="pt-BR" sz="1300" spc="-3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</a:t>
            </a: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marL="360363" algn="just">
              <a:lnSpc>
                <a:spcPct val="107000"/>
              </a:lnSpc>
              <a:spcAft>
                <a:spcPts val="0"/>
              </a:spcAft>
            </a:pPr>
            <a:r>
              <a:rPr lang="pt-BR" sz="1300" spc="-3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GetInv</a:t>
            </a: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(M, </a:t>
            </a:r>
            <a:r>
              <a:rPr lang="pt-BR" sz="1300" spc="-3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</a:t>
            </a: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</a:p>
          <a:p>
            <a:pPr marL="360363" algn="just">
              <a:lnSpc>
                <a:spcPct val="107000"/>
              </a:lnSpc>
              <a:spcAft>
                <a:spcPts val="0"/>
              </a:spcAft>
            </a:pPr>
            <a:r>
              <a:rPr lang="pt-BR" sz="1300" spc="-3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Multiply</a:t>
            </a: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pt-BR" sz="1300" spc="-3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</a:t>
            </a: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b, </a:t>
            </a:r>
            <a:r>
              <a:rPr lang="pt-BR" sz="1300" spc="-3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sol</a:t>
            </a: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13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97C0F61-5CC3-4E79-8B39-14F9E479FA2A}"/>
              </a:ext>
            </a:extLst>
          </p:cNvPr>
          <p:cNvSpPr txBox="1"/>
          <p:nvPr/>
        </p:nvSpPr>
        <p:spPr>
          <a:xfrm>
            <a:off x="8491176" y="2450287"/>
            <a:ext cx="3728906" cy="3038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1500" spc="-3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pt-BR" sz="15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1500" spc="-3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main</a:t>
            </a:r>
            <a:r>
              <a:rPr lang="pt-BR" sz="15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15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360363" algn="just">
              <a:lnSpc>
                <a:spcPct val="107000"/>
              </a:lnSpc>
              <a:spcAft>
                <a:spcPts val="0"/>
              </a:spcAft>
            </a:pPr>
            <a:r>
              <a:rPr lang="pt-BR" sz="15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//Lê matriz (M).</a:t>
            </a:r>
          </a:p>
          <a:p>
            <a:pPr marL="360363" algn="just">
              <a:lnSpc>
                <a:spcPct val="107000"/>
              </a:lnSpc>
              <a:spcAft>
                <a:spcPts val="0"/>
              </a:spcAft>
            </a:pPr>
            <a:r>
              <a:rPr lang="pt-BR" sz="15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//Lê vetor igualdade (b).</a:t>
            </a:r>
          </a:p>
          <a:p>
            <a:pPr marL="360363" algn="just">
              <a:lnSpc>
                <a:spcPct val="107000"/>
              </a:lnSpc>
              <a:spcAft>
                <a:spcPts val="0"/>
              </a:spcAft>
            </a:pPr>
            <a:r>
              <a:rPr lang="pt-BR" sz="15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//Declara vetor solução (sol).</a:t>
            </a:r>
          </a:p>
          <a:p>
            <a:pPr marL="360363" algn="just">
              <a:lnSpc>
                <a:spcPct val="107000"/>
              </a:lnSpc>
              <a:spcAft>
                <a:spcPts val="0"/>
              </a:spcAft>
            </a:pPr>
            <a:endParaRPr lang="pt-BR" sz="1500" spc="-3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60363" algn="just">
              <a:lnSpc>
                <a:spcPct val="107000"/>
              </a:lnSpc>
              <a:spcAft>
                <a:spcPts val="0"/>
              </a:spcAft>
            </a:pPr>
            <a:r>
              <a:rPr lang="pt-BR" sz="15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//Chama função </a:t>
            </a:r>
            <a:r>
              <a:rPr lang="pt-BR" sz="1500" spc="-3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GetSolution</a:t>
            </a:r>
            <a:r>
              <a:rPr lang="pt-BR" sz="15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(M, b, </a:t>
            </a:r>
            <a:r>
              <a:rPr lang="pt-BR" sz="1500" spc="-3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sol</a:t>
            </a:r>
            <a:r>
              <a:rPr lang="pt-BR" sz="15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</a:p>
          <a:p>
            <a:pPr marL="360363" algn="just">
              <a:lnSpc>
                <a:spcPct val="107000"/>
              </a:lnSpc>
              <a:spcAft>
                <a:spcPts val="0"/>
              </a:spcAft>
            </a:pPr>
            <a:endParaRPr lang="pt-BR" sz="1500" spc="-3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60363" algn="just">
              <a:lnSpc>
                <a:spcPct val="107000"/>
              </a:lnSpc>
              <a:spcAft>
                <a:spcPts val="0"/>
              </a:spcAft>
            </a:pPr>
            <a:r>
              <a:rPr lang="pt-BR" sz="15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//Imprime solução;</a:t>
            </a:r>
          </a:p>
          <a:p>
            <a:pPr marL="360363" algn="just">
              <a:lnSpc>
                <a:spcPct val="107000"/>
              </a:lnSpc>
              <a:spcAft>
                <a:spcPts val="0"/>
              </a:spcAft>
            </a:pPr>
            <a:endParaRPr lang="pt-BR" sz="1500" spc="-3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60363" algn="just">
              <a:lnSpc>
                <a:spcPct val="107000"/>
              </a:lnSpc>
              <a:spcAft>
                <a:spcPts val="0"/>
              </a:spcAft>
            </a:pPr>
            <a:r>
              <a:rPr lang="pt-BR" sz="1500" spc="-3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pt-BR" sz="15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1500" spc="-3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9DBFE5E-28C4-47D4-B9F8-B220F9BEA3EF}"/>
              </a:ext>
            </a:extLst>
          </p:cNvPr>
          <p:cNvSpPr txBox="1"/>
          <p:nvPr/>
        </p:nvSpPr>
        <p:spPr>
          <a:xfrm>
            <a:off x="5548183" y="1269780"/>
            <a:ext cx="5630580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Todas as funções não apresentam retorno principal (são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pt-BR" sz="16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Os parâmetros em preto são entradas.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Os parâmetros em vermelho são retornos.</a:t>
            </a:r>
          </a:p>
        </p:txBody>
      </p:sp>
      <p:sp>
        <p:nvSpPr>
          <p:cNvPr id="14" name="Chave Direita 13">
            <a:extLst>
              <a:ext uri="{FF2B5EF4-FFF2-40B4-BE49-F238E27FC236}">
                <a16:creationId xmlns:a16="http://schemas.microsoft.com/office/drawing/2014/main" id="{63E53DD9-EA49-45B4-83E1-D2F4FFA1986A}"/>
              </a:ext>
            </a:extLst>
          </p:cNvPr>
          <p:cNvSpPr/>
          <p:nvPr/>
        </p:nvSpPr>
        <p:spPr>
          <a:xfrm>
            <a:off x="4890655" y="477632"/>
            <a:ext cx="518986" cy="6132961"/>
          </a:xfrm>
          <a:prstGeom prst="rightBrace">
            <a:avLst>
              <a:gd name="adj1" fmla="val 8333"/>
              <a:gd name="adj2" fmla="val 192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0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CC1F5C6-A5EB-488D-B654-3701C32348D0}"/>
                  </a:ext>
                </a:extLst>
              </p:cNvPr>
              <p:cNvSpPr/>
              <p:nvPr/>
            </p:nvSpPr>
            <p:spPr>
              <a:xfrm>
                <a:off x="1603511" y="512785"/>
                <a:ext cx="10588489" cy="4760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pt-BR" sz="1400" spc="-30" dirty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Exemplos para validação:</a:t>
                </a: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endParaRPr lang="pt-BR" sz="1400" spc="-30" dirty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pt-BR" sz="1400" spc="-30" dirty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1)</a:t>
                </a: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pt-BR" sz="14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pt-BR" sz="1400" b="0" i="1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⋅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pt-BR" sz="1400" b="0" i="1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⋅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+7⋅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pt-BR" sz="1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pt-BR" sz="1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e>
                        </m:mr>
                        <m:mr>
                          <m:e>
                            <m:r>
                              <a:rPr lang="pt-BR" sz="1400" i="1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⋅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+8⋅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+16⋅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pt-BR" sz="1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pt-BR" sz="1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</m:mr>
                        <m:mr>
                          <m:e>
                            <m:r>
                              <a:rPr lang="pt-BR" sz="1400" i="1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pt-BR" sz="1400" b="0" i="1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⋅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+12⋅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+9⋅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pt-BR" sz="1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pt-BR" sz="1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−11</m:t>
                            </m:r>
                          </m:e>
                        </m:mr>
                      </m:m>
                    </m:oMath>
                  </m:oMathPara>
                </a14:m>
                <a:endParaRPr lang="pt-BR" sz="14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pt-B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	Resposta:</a:t>
                </a:r>
                <a:endParaRPr lang="pt-BR" sz="14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4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4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50,634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39,136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−25,272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endParaRPr lang="pt-BR" sz="14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endParaRPr lang="pt-BR" sz="1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pt-BR" sz="1400" spc="-30" dirty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2)</a:t>
                </a: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pt-BR" sz="14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pt-BR" sz="1400" b="0" i="1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pt-BR" sz="1400" b="0" i="1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+3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⋅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pt-BR" sz="1400" b="0" i="1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⋅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pt-BR" sz="1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pt-BR" sz="1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</m:mr>
                        <m:mr>
                          <m:e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pt-BR" sz="1400" b="0" i="1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−14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⋅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pt-BR" sz="1400" b="0" i="1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−37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⋅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pt-BR" sz="1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pt-BR" sz="1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</m:mr>
                        <m:mr>
                          <m:e>
                            <m:r>
                              <a:rPr lang="pt-BR" sz="1400" i="1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pt-BR" sz="1400" b="0" i="1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⋅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+12⋅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pt-BR" sz="1400" b="0" i="1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⋅</m:t>
                            </m:r>
                            <m:r>
                              <a:rPr lang="pt-BR" sz="1400" i="1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pt-BR" sz="1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pt-BR" sz="1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</m:mr>
                      </m:m>
                    </m:oMath>
                  </m:oMathPara>
                </a14:m>
                <a:endParaRPr lang="pt-BR" sz="14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pt-B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	Resposta:</a:t>
                </a:r>
                <a:endParaRPr lang="pt-BR" sz="14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4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4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−0,977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1,736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−0,954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endParaRPr lang="pt-BR" sz="1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2CC1F5C6-A5EB-488D-B654-3701C32348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511" y="512785"/>
                <a:ext cx="10588489" cy="4760919"/>
              </a:xfrm>
              <a:prstGeom prst="rect">
                <a:avLst/>
              </a:prstGeom>
              <a:blipFill>
                <a:blip r:embed="rId2"/>
                <a:stretch>
                  <a:fillRect l="-173" t="-2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9B634516-217C-47A8-86F4-D5ACEAD62F72}"/>
              </a:ext>
            </a:extLst>
          </p:cNvPr>
          <p:cNvSpPr/>
          <p:nvPr/>
        </p:nvSpPr>
        <p:spPr>
          <a:xfrm>
            <a:off x="0" y="0"/>
            <a:ext cx="149749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465E405C-8BD7-EE56-58AD-9E5491B499D8}"/>
              </a:ext>
            </a:extLst>
          </p:cNvPr>
          <p:cNvCxnSpPr/>
          <p:nvPr/>
        </p:nvCxnSpPr>
        <p:spPr>
          <a:xfrm>
            <a:off x="1704513" y="2991775"/>
            <a:ext cx="7714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38871EC-D0C8-C7F5-75EF-B853A1383A66}"/>
              </a:ext>
            </a:extLst>
          </p:cNvPr>
          <p:cNvCxnSpPr/>
          <p:nvPr/>
        </p:nvCxnSpPr>
        <p:spPr>
          <a:xfrm>
            <a:off x="1704513" y="880369"/>
            <a:ext cx="7714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5421857-4E65-98B8-B6A0-F79E79A438FB}"/>
              </a:ext>
            </a:extLst>
          </p:cNvPr>
          <p:cNvCxnSpPr/>
          <p:nvPr/>
        </p:nvCxnSpPr>
        <p:spPr>
          <a:xfrm>
            <a:off x="1704513" y="5061752"/>
            <a:ext cx="7714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963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397</Words>
  <Application>Microsoft Office PowerPoint</Application>
  <PresentationFormat>Widescreen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P147316</dc:creator>
  <cp:lastModifiedBy>P147316</cp:lastModifiedBy>
  <cp:revision>30</cp:revision>
  <dcterms:created xsi:type="dcterms:W3CDTF">2024-08-16T10:33:21Z</dcterms:created>
  <dcterms:modified xsi:type="dcterms:W3CDTF">2024-09-04T10:59:46Z</dcterms:modified>
</cp:coreProperties>
</file>