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8" r:id="rId4"/>
    <p:sldId id="259" r:id="rId5"/>
    <p:sldId id="281" r:id="rId6"/>
    <p:sldId id="262" r:id="rId7"/>
    <p:sldId id="264" r:id="rId8"/>
    <p:sldId id="265" r:id="rId9"/>
    <p:sldId id="270" r:id="rId10"/>
    <p:sldId id="266" r:id="rId11"/>
    <p:sldId id="267" r:id="rId12"/>
    <p:sldId id="282" r:id="rId13"/>
    <p:sldId id="283" r:id="rId14"/>
    <p:sldId id="273" r:id="rId15"/>
    <p:sldId id="301" r:id="rId16"/>
    <p:sldId id="302" r:id="rId17"/>
    <p:sldId id="284" r:id="rId18"/>
    <p:sldId id="285" r:id="rId19"/>
    <p:sldId id="303" r:id="rId20"/>
    <p:sldId id="304" r:id="rId21"/>
    <p:sldId id="288" r:id="rId22"/>
    <p:sldId id="290" r:id="rId23"/>
    <p:sldId id="289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297" r:id="rId32"/>
  </p:sldIdLst>
  <p:sldSz cx="9144000" cy="6858000" type="screen4x3"/>
  <p:notesSz cx="6881813" cy="92964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Lato Light" panose="020F0302020204030203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4B59B0"/>
    <a:srgbClr val="D23369"/>
    <a:srgbClr val="429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990ECF-7873-406C-8FF6-01748F224BE5}">
  <a:tblStyle styleId="{3B990ECF-7873-406C-8FF6-01748F224BE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5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Thesis%20Research\Hate%20Speech\Experiments\annotation_contro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Thesis%20Research\Hate%20Speech\Experiments\annotation_contro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pPr>
            <a:r>
              <a:rPr lang="en-GB">
                <a:solidFill>
                  <a:schemeClr val="bg2"/>
                </a:solidFill>
              </a:rPr>
              <a:t>Control word</a:t>
            </a:r>
            <a:r>
              <a:rPr lang="en-GB" baseline="0">
                <a:solidFill>
                  <a:schemeClr val="bg2"/>
                </a:solidFill>
              </a:rPr>
              <a:t> "niggers"</a:t>
            </a:r>
          </a:p>
          <a:p>
            <a:pPr>
              <a:defRPr>
                <a:solidFill>
                  <a:schemeClr val="bg2"/>
                </a:solidFill>
              </a:defRPr>
            </a:pPr>
            <a:r>
              <a:rPr lang="en-GB">
                <a:solidFill>
                  <a:schemeClr val="bg2"/>
                </a:solidFill>
              </a:rPr>
              <a:t>Positive for Hate Speech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bg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9F-4D7C-935B-106974C1B23A}"/>
              </c:ext>
            </c:extLst>
          </c:dPt>
          <c:dPt>
            <c:idx val="1"/>
            <c:invertIfNegative val="0"/>
            <c:bubble3D val="0"/>
            <c:spPr>
              <a:solidFill>
                <a:srgbClr val="98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39F-4D7C-935B-106974C1B23A}"/>
              </c:ext>
            </c:extLst>
          </c:dPt>
          <c:dPt>
            <c:idx val="2"/>
            <c:invertIfNegative val="0"/>
            <c:bubble3D val="0"/>
            <c:spPr>
              <a:solidFill>
                <a:srgbClr val="98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9F-4D7C-935B-106974C1B23A}"/>
              </c:ext>
            </c:extLst>
          </c:dPt>
          <c:dPt>
            <c:idx val="3"/>
            <c:invertIfNegative val="0"/>
            <c:bubble3D val="0"/>
            <c:spPr>
              <a:solidFill>
                <a:srgbClr val="98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39F-4D7C-935B-106974C1B23A}"/>
              </c:ext>
            </c:extLst>
          </c:dPt>
          <c:dPt>
            <c:idx val="4"/>
            <c:invertIfNegative val="0"/>
            <c:bubble3D val="0"/>
            <c:spPr>
              <a:solidFill>
                <a:srgbClr val="98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9F-4D7C-935B-106974C1B23A}"/>
              </c:ext>
            </c:extLst>
          </c:dPt>
          <c:cat>
            <c:strRef>
              <c:f>Sheet1!$B$1:$B$5</c:f>
              <c:strCache>
                <c:ptCount val="5"/>
                <c:pt idx="0">
                  <c:v>Very Likely</c:v>
                </c:pt>
                <c:pt idx="1">
                  <c:v>Likely</c:v>
                </c:pt>
                <c:pt idx="2">
                  <c:v>Neutral</c:v>
                </c:pt>
                <c:pt idx="3">
                  <c:v>Unlikely</c:v>
                </c:pt>
                <c:pt idx="4">
                  <c:v>Very Unlikely</c:v>
                </c:pt>
              </c:strCache>
            </c:strRef>
          </c:cat>
          <c:val>
            <c:numRef>
              <c:f>Sheet1!$A$1:$A$5</c:f>
              <c:numCache>
                <c:formatCode>General</c:formatCode>
                <c:ptCount val="5"/>
                <c:pt idx="0">
                  <c:v>0.56833</c:v>
                </c:pt>
                <c:pt idx="1">
                  <c:v>0.21137</c:v>
                </c:pt>
                <c:pt idx="2">
                  <c:v>7.4639999999999998E-2</c:v>
                </c:pt>
                <c:pt idx="3">
                  <c:v>7.5620000000000007E-2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F-4D7C-935B-106974C1B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51720616"/>
        <c:axId val="451719632"/>
      </c:barChart>
      <c:catAx>
        <c:axId val="451720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2"/>
                    </a:solidFill>
                  </a:rPr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719632"/>
        <c:crosses val="autoZero"/>
        <c:auto val="1"/>
        <c:lblAlgn val="ctr"/>
        <c:lblOffset val="100"/>
        <c:noMultiLvlLbl val="0"/>
      </c:catAx>
      <c:valAx>
        <c:axId val="4517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2"/>
                    </a:solidFill>
                  </a:rPr>
                  <a:t>Majority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72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pPr>
            <a:r>
              <a:rPr lang="en-GB" dirty="0">
                <a:solidFill>
                  <a:schemeClr val="bg2"/>
                </a:solidFill>
              </a:rPr>
              <a:t>Control word</a:t>
            </a:r>
            <a:r>
              <a:rPr lang="en-GB" baseline="0" dirty="0">
                <a:solidFill>
                  <a:schemeClr val="bg2"/>
                </a:solidFill>
              </a:rPr>
              <a:t> "water"</a:t>
            </a:r>
          </a:p>
          <a:p>
            <a:pPr>
              <a:defRPr>
                <a:solidFill>
                  <a:schemeClr val="bg2"/>
                </a:solidFill>
              </a:defRPr>
            </a:pPr>
            <a:r>
              <a:rPr lang="en-GB" dirty="0">
                <a:solidFill>
                  <a:schemeClr val="bg2"/>
                </a:solidFill>
              </a:rPr>
              <a:t>Negative for Hate Speech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bg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Sheet1!$B$10:$B$14</c:f>
              <c:strCache>
                <c:ptCount val="5"/>
                <c:pt idx="0">
                  <c:v>Very Unlikely</c:v>
                </c:pt>
                <c:pt idx="1">
                  <c:v>Unlikely</c:v>
                </c:pt>
                <c:pt idx="2">
                  <c:v>Neutral</c:v>
                </c:pt>
                <c:pt idx="3">
                  <c:v>Likely</c:v>
                </c:pt>
                <c:pt idx="4">
                  <c:v>Very Likely</c:v>
                </c:pt>
              </c:strCache>
            </c:strRef>
          </c:cat>
          <c:val>
            <c:numRef>
              <c:f>Sheet1!$A$10:$A$14</c:f>
              <c:numCache>
                <c:formatCode>General</c:formatCode>
                <c:ptCount val="5"/>
                <c:pt idx="0">
                  <c:v>0.74299999999999999</c:v>
                </c:pt>
                <c:pt idx="1">
                  <c:v>0.11260000000000001</c:v>
                </c:pt>
                <c:pt idx="2">
                  <c:v>9.69E-2</c:v>
                </c:pt>
                <c:pt idx="3">
                  <c:v>0.03</c:v>
                </c:pt>
                <c:pt idx="4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F-4414-9449-8A11A73B6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51729472"/>
        <c:axId val="451732096"/>
      </c:barChart>
      <c:catAx>
        <c:axId val="45172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2"/>
                    </a:solidFill>
                  </a:rPr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732096"/>
        <c:crosses val="autoZero"/>
        <c:auto val="1"/>
        <c:lblAlgn val="ctr"/>
        <c:lblOffset val="100"/>
        <c:noMultiLvlLbl val="0"/>
      </c:catAx>
      <c:valAx>
        <c:axId val="4517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2"/>
                    </a:solidFill>
                  </a:rPr>
                  <a:t>Majority Percentage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72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C4D11-D2CF-45E8-8D7D-71980C44AC06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4D04A305-7D62-4AF1-815D-A38E48B322A1}">
      <dgm:prSet phldrT="[Text]" custT="1"/>
      <dgm:spPr/>
      <dgm:t>
        <a:bodyPr/>
        <a:lstStyle/>
        <a:p>
          <a:r>
            <a:rPr lang="en-US" sz="1600" b="1" dirty="0" err="1">
              <a:latin typeface="Lato Light" panose="020F0302020204030203" pitchFamily="34" charset="0"/>
            </a:rPr>
            <a:t>HateWords</a:t>
          </a:r>
          <a:endParaRPr lang="en-US" sz="1600" b="1" dirty="0">
            <a:latin typeface="Lato Light" panose="020F0302020204030203" pitchFamily="34" charset="0"/>
          </a:endParaRPr>
        </a:p>
      </dgm:t>
    </dgm:pt>
    <dgm:pt modelId="{12BB52FB-3C6D-4144-8B09-F344D2AB4541}" type="parTrans" cxnId="{93783143-28EF-493E-9437-C56D447CF4BF}">
      <dgm:prSet/>
      <dgm:spPr/>
      <dgm:t>
        <a:bodyPr/>
        <a:lstStyle/>
        <a:p>
          <a:endParaRPr lang="en-US"/>
        </a:p>
      </dgm:t>
    </dgm:pt>
    <dgm:pt modelId="{5ACEE3F7-42B5-47A2-B96F-F179638CBBE4}" type="sibTrans" cxnId="{93783143-28EF-493E-9437-C56D447CF4BF}">
      <dgm:prSet/>
      <dgm:spPr/>
      <dgm:t>
        <a:bodyPr/>
        <a:lstStyle/>
        <a:p>
          <a:endParaRPr lang="en-US"/>
        </a:p>
      </dgm:t>
    </dgm:pt>
    <dgm:pt modelId="{B095396A-C09D-4225-B3DF-78AD1E630C62}">
      <dgm:prSet phldrT="[Text]" custT="1"/>
      <dgm:spPr/>
      <dgm:t>
        <a:bodyPr/>
        <a:lstStyle/>
        <a:p>
          <a:r>
            <a:rPr lang="en-US" sz="1600" b="1" dirty="0" err="1">
              <a:latin typeface="Lato Light" panose="020F0302020204030203" pitchFamily="34" charset="0"/>
            </a:rPr>
            <a:t>SimilarSet</a:t>
          </a:r>
          <a:endParaRPr lang="en-US" sz="1600" b="1" dirty="0">
            <a:latin typeface="Lato Light" panose="020F0302020204030203" pitchFamily="34" charset="0"/>
          </a:endParaRPr>
        </a:p>
      </dgm:t>
    </dgm:pt>
    <dgm:pt modelId="{75DF2702-C99F-4BF0-8613-504171998E5D}" type="parTrans" cxnId="{492996F5-DEE4-46F0-8C7C-97B4F2BE7E76}">
      <dgm:prSet/>
      <dgm:spPr/>
      <dgm:t>
        <a:bodyPr/>
        <a:lstStyle/>
        <a:p>
          <a:endParaRPr lang="en-US"/>
        </a:p>
      </dgm:t>
    </dgm:pt>
    <dgm:pt modelId="{E6750A38-C13D-4A6D-B884-F80417847121}" type="sibTrans" cxnId="{492996F5-DEE4-46F0-8C7C-97B4F2BE7E76}">
      <dgm:prSet/>
      <dgm:spPr/>
      <dgm:t>
        <a:bodyPr/>
        <a:lstStyle/>
        <a:p>
          <a:endParaRPr lang="en-US"/>
        </a:p>
      </dgm:t>
    </dgm:pt>
    <dgm:pt modelId="{45DB2CFB-E9CE-40D0-9D85-74FB3646EE17}" type="pres">
      <dgm:prSet presAssocID="{905C4D11-D2CF-45E8-8D7D-71980C44AC06}" presName="compositeShape" presStyleCnt="0">
        <dgm:presLayoutVars>
          <dgm:chMax val="7"/>
          <dgm:dir/>
          <dgm:resizeHandles val="exact"/>
        </dgm:presLayoutVars>
      </dgm:prSet>
      <dgm:spPr/>
    </dgm:pt>
    <dgm:pt modelId="{7E803F5F-BFE4-4826-8897-4DEEF1D02739}" type="pres">
      <dgm:prSet presAssocID="{4D04A305-7D62-4AF1-815D-A38E48B322A1}" presName="circ1" presStyleLbl="vennNode1" presStyleIdx="0" presStyleCnt="2"/>
      <dgm:spPr/>
    </dgm:pt>
    <dgm:pt modelId="{74B276C3-3174-4C88-A6F8-14EE5E85639F}" type="pres">
      <dgm:prSet presAssocID="{4D04A305-7D62-4AF1-815D-A38E48B32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AC15CB-BBF4-46F1-80CF-D4F228814091}" type="pres">
      <dgm:prSet presAssocID="{B095396A-C09D-4225-B3DF-78AD1E630C62}" presName="circ2" presStyleLbl="vennNode1" presStyleIdx="1" presStyleCnt="2"/>
      <dgm:spPr/>
    </dgm:pt>
    <dgm:pt modelId="{F26C8EE6-4360-441F-9659-7643E53657CA}" type="pres">
      <dgm:prSet presAssocID="{B095396A-C09D-4225-B3DF-78AD1E630C6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98E7828-C20C-49E4-8C57-D64593BCCFED}" type="presOf" srcId="{905C4D11-D2CF-45E8-8D7D-71980C44AC06}" destId="{45DB2CFB-E9CE-40D0-9D85-74FB3646EE17}" srcOrd="0" destOrd="0" presId="urn:microsoft.com/office/officeart/2005/8/layout/venn1"/>
    <dgm:cxn modelId="{93783143-28EF-493E-9437-C56D447CF4BF}" srcId="{905C4D11-D2CF-45E8-8D7D-71980C44AC06}" destId="{4D04A305-7D62-4AF1-815D-A38E48B322A1}" srcOrd="0" destOrd="0" parTransId="{12BB52FB-3C6D-4144-8B09-F344D2AB4541}" sibTransId="{5ACEE3F7-42B5-47A2-B96F-F179638CBBE4}"/>
    <dgm:cxn modelId="{5E2F3358-2C93-41D0-8C26-D47BC7EF3285}" type="presOf" srcId="{4D04A305-7D62-4AF1-815D-A38E48B322A1}" destId="{7E803F5F-BFE4-4826-8897-4DEEF1D02739}" srcOrd="0" destOrd="0" presId="urn:microsoft.com/office/officeart/2005/8/layout/venn1"/>
    <dgm:cxn modelId="{154BDA80-D233-4A00-A9D4-4679A2362579}" type="presOf" srcId="{4D04A305-7D62-4AF1-815D-A38E48B322A1}" destId="{74B276C3-3174-4C88-A6F8-14EE5E85639F}" srcOrd="1" destOrd="0" presId="urn:microsoft.com/office/officeart/2005/8/layout/venn1"/>
    <dgm:cxn modelId="{3958A8D8-102F-452F-B56D-DBFB25A31915}" type="presOf" srcId="{B095396A-C09D-4225-B3DF-78AD1E630C62}" destId="{A1AC15CB-BBF4-46F1-80CF-D4F228814091}" srcOrd="0" destOrd="0" presId="urn:microsoft.com/office/officeart/2005/8/layout/venn1"/>
    <dgm:cxn modelId="{492996F5-DEE4-46F0-8C7C-97B4F2BE7E76}" srcId="{905C4D11-D2CF-45E8-8D7D-71980C44AC06}" destId="{B095396A-C09D-4225-B3DF-78AD1E630C62}" srcOrd="1" destOrd="0" parTransId="{75DF2702-C99F-4BF0-8613-504171998E5D}" sibTransId="{E6750A38-C13D-4A6D-B884-F80417847121}"/>
    <dgm:cxn modelId="{2F2CC3F9-3131-43F3-B5DF-D5E7803A9D18}" type="presOf" srcId="{B095396A-C09D-4225-B3DF-78AD1E630C62}" destId="{F26C8EE6-4360-441F-9659-7643E53657CA}" srcOrd="1" destOrd="0" presId="urn:microsoft.com/office/officeart/2005/8/layout/venn1"/>
    <dgm:cxn modelId="{87366B62-FE62-4B91-9850-0AB537FB3179}" type="presParOf" srcId="{45DB2CFB-E9CE-40D0-9D85-74FB3646EE17}" destId="{7E803F5F-BFE4-4826-8897-4DEEF1D02739}" srcOrd="0" destOrd="0" presId="urn:microsoft.com/office/officeart/2005/8/layout/venn1"/>
    <dgm:cxn modelId="{B50A9FCE-7F4E-41CC-9B99-68C97661562C}" type="presParOf" srcId="{45DB2CFB-E9CE-40D0-9D85-74FB3646EE17}" destId="{74B276C3-3174-4C88-A6F8-14EE5E85639F}" srcOrd="1" destOrd="0" presId="urn:microsoft.com/office/officeart/2005/8/layout/venn1"/>
    <dgm:cxn modelId="{6F4B4D5D-F08E-4F01-8E96-5B387BA12311}" type="presParOf" srcId="{45DB2CFB-E9CE-40D0-9D85-74FB3646EE17}" destId="{A1AC15CB-BBF4-46F1-80CF-D4F228814091}" srcOrd="2" destOrd="0" presId="urn:microsoft.com/office/officeart/2005/8/layout/venn1"/>
    <dgm:cxn modelId="{7F9D8351-982A-4829-97F9-C4DB13DD1923}" type="presParOf" srcId="{45DB2CFB-E9CE-40D0-9D85-74FB3646EE17}" destId="{F26C8EE6-4360-441F-9659-7643E53657C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C4D11-D2CF-45E8-8D7D-71980C44AC06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4D04A305-7D62-4AF1-815D-A38E48B322A1}">
      <dgm:prSet phldrT="[Text]" custT="1"/>
      <dgm:spPr/>
      <dgm:t>
        <a:bodyPr/>
        <a:lstStyle/>
        <a:p>
          <a:r>
            <a:rPr lang="en-US" sz="1600" b="1" dirty="0" err="1">
              <a:latin typeface="Lato Light" panose="020F0302020204030203" pitchFamily="34" charset="0"/>
            </a:rPr>
            <a:t>HateWords</a:t>
          </a:r>
          <a:endParaRPr lang="en-US" sz="1600" b="1" dirty="0">
            <a:latin typeface="Lato Light" panose="020F0302020204030203" pitchFamily="34" charset="0"/>
          </a:endParaRPr>
        </a:p>
      </dgm:t>
    </dgm:pt>
    <dgm:pt modelId="{12BB52FB-3C6D-4144-8B09-F344D2AB4541}" type="parTrans" cxnId="{93783143-28EF-493E-9437-C56D447CF4BF}">
      <dgm:prSet/>
      <dgm:spPr/>
      <dgm:t>
        <a:bodyPr/>
        <a:lstStyle/>
        <a:p>
          <a:endParaRPr lang="en-US"/>
        </a:p>
      </dgm:t>
    </dgm:pt>
    <dgm:pt modelId="{5ACEE3F7-42B5-47A2-B96F-F179638CBBE4}" type="sibTrans" cxnId="{93783143-28EF-493E-9437-C56D447CF4BF}">
      <dgm:prSet/>
      <dgm:spPr/>
      <dgm:t>
        <a:bodyPr/>
        <a:lstStyle/>
        <a:p>
          <a:endParaRPr lang="en-US"/>
        </a:p>
      </dgm:t>
    </dgm:pt>
    <dgm:pt modelId="{B095396A-C09D-4225-B3DF-78AD1E630C62}">
      <dgm:prSet phldrT="[Text]" custT="1"/>
      <dgm:spPr/>
      <dgm:t>
        <a:bodyPr/>
        <a:lstStyle/>
        <a:p>
          <a:r>
            <a:rPr lang="en-US" sz="1600" b="1" dirty="0" err="1">
              <a:latin typeface="Lato Light" panose="020F0302020204030203" pitchFamily="34" charset="0"/>
            </a:rPr>
            <a:t>RelatedSet</a:t>
          </a:r>
          <a:endParaRPr lang="en-US" sz="1600" b="1" dirty="0">
            <a:latin typeface="Lato Light" panose="020F0302020204030203" pitchFamily="34" charset="0"/>
          </a:endParaRPr>
        </a:p>
      </dgm:t>
    </dgm:pt>
    <dgm:pt modelId="{75DF2702-C99F-4BF0-8613-504171998E5D}" type="parTrans" cxnId="{492996F5-DEE4-46F0-8C7C-97B4F2BE7E76}">
      <dgm:prSet/>
      <dgm:spPr/>
      <dgm:t>
        <a:bodyPr/>
        <a:lstStyle/>
        <a:p>
          <a:endParaRPr lang="en-US"/>
        </a:p>
      </dgm:t>
    </dgm:pt>
    <dgm:pt modelId="{E6750A38-C13D-4A6D-B884-F80417847121}" type="sibTrans" cxnId="{492996F5-DEE4-46F0-8C7C-97B4F2BE7E76}">
      <dgm:prSet/>
      <dgm:spPr/>
      <dgm:t>
        <a:bodyPr/>
        <a:lstStyle/>
        <a:p>
          <a:endParaRPr lang="en-US"/>
        </a:p>
      </dgm:t>
    </dgm:pt>
    <dgm:pt modelId="{45DB2CFB-E9CE-40D0-9D85-74FB3646EE17}" type="pres">
      <dgm:prSet presAssocID="{905C4D11-D2CF-45E8-8D7D-71980C44AC06}" presName="compositeShape" presStyleCnt="0">
        <dgm:presLayoutVars>
          <dgm:chMax val="7"/>
          <dgm:dir/>
          <dgm:resizeHandles val="exact"/>
        </dgm:presLayoutVars>
      </dgm:prSet>
      <dgm:spPr/>
    </dgm:pt>
    <dgm:pt modelId="{7E803F5F-BFE4-4826-8897-4DEEF1D02739}" type="pres">
      <dgm:prSet presAssocID="{4D04A305-7D62-4AF1-815D-A38E48B322A1}" presName="circ1" presStyleLbl="vennNode1" presStyleIdx="0" presStyleCnt="2"/>
      <dgm:spPr/>
    </dgm:pt>
    <dgm:pt modelId="{74B276C3-3174-4C88-A6F8-14EE5E85639F}" type="pres">
      <dgm:prSet presAssocID="{4D04A305-7D62-4AF1-815D-A38E48B32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AC15CB-BBF4-46F1-80CF-D4F228814091}" type="pres">
      <dgm:prSet presAssocID="{B095396A-C09D-4225-B3DF-78AD1E630C62}" presName="circ2" presStyleLbl="vennNode1" presStyleIdx="1" presStyleCnt="2"/>
      <dgm:spPr/>
    </dgm:pt>
    <dgm:pt modelId="{F26C8EE6-4360-441F-9659-7643E53657CA}" type="pres">
      <dgm:prSet presAssocID="{B095396A-C09D-4225-B3DF-78AD1E630C6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98E7828-C20C-49E4-8C57-D64593BCCFED}" type="presOf" srcId="{905C4D11-D2CF-45E8-8D7D-71980C44AC06}" destId="{45DB2CFB-E9CE-40D0-9D85-74FB3646EE17}" srcOrd="0" destOrd="0" presId="urn:microsoft.com/office/officeart/2005/8/layout/venn1"/>
    <dgm:cxn modelId="{93783143-28EF-493E-9437-C56D447CF4BF}" srcId="{905C4D11-D2CF-45E8-8D7D-71980C44AC06}" destId="{4D04A305-7D62-4AF1-815D-A38E48B322A1}" srcOrd="0" destOrd="0" parTransId="{12BB52FB-3C6D-4144-8B09-F344D2AB4541}" sibTransId="{5ACEE3F7-42B5-47A2-B96F-F179638CBBE4}"/>
    <dgm:cxn modelId="{5E2F3358-2C93-41D0-8C26-D47BC7EF3285}" type="presOf" srcId="{4D04A305-7D62-4AF1-815D-A38E48B322A1}" destId="{7E803F5F-BFE4-4826-8897-4DEEF1D02739}" srcOrd="0" destOrd="0" presId="urn:microsoft.com/office/officeart/2005/8/layout/venn1"/>
    <dgm:cxn modelId="{154BDA80-D233-4A00-A9D4-4679A2362579}" type="presOf" srcId="{4D04A305-7D62-4AF1-815D-A38E48B322A1}" destId="{74B276C3-3174-4C88-A6F8-14EE5E85639F}" srcOrd="1" destOrd="0" presId="urn:microsoft.com/office/officeart/2005/8/layout/venn1"/>
    <dgm:cxn modelId="{3958A8D8-102F-452F-B56D-DBFB25A31915}" type="presOf" srcId="{B095396A-C09D-4225-B3DF-78AD1E630C62}" destId="{A1AC15CB-BBF4-46F1-80CF-D4F228814091}" srcOrd="0" destOrd="0" presId="urn:microsoft.com/office/officeart/2005/8/layout/venn1"/>
    <dgm:cxn modelId="{492996F5-DEE4-46F0-8C7C-97B4F2BE7E76}" srcId="{905C4D11-D2CF-45E8-8D7D-71980C44AC06}" destId="{B095396A-C09D-4225-B3DF-78AD1E630C62}" srcOrd="1" destOrd="0" parTransId="{75DF2702-C99F-4BF0-8613-504171998E5D}" sibTransId="{E6750A38-C13D-4A6D-B884-F80417847121}"/>
    <dgm:cxn modelId="{2F2CC3F9-3131-43F3-B5DF-D5E7803A9D18}" type="presOf" srcId="{B095396A-C09D-4225-B3DF-78AD1E630C62}" destId="{F26C8EE6-4360-441F-9659-7643E53657CA}" srcOrd="1" destOrd="0" presId="urn:microsoft.com/office/officeart/2005/8/layout/venn1"/>
    <dgm:cxn modelId="{87366B62-FE62-4B91-9850-0AB537FB3179}" type="presParOf" srcId="{45DB2CFB-E9CE-40D0-9D85-74FB3646EE17}" destId="{7E803F5F-BFE4-4826-8897-4DEEF1D02739}" srcOrd="0" destOrd="0" presId="urn:microsoft.com/office/officeart/2005/8/layout/venn1"/>
    <dgm:cxn modelId="{B50A9FCE-7F4E-41CC-9B99-68C97661562C}" type="presParOf" srcId="{45DB2CFB-E9CE-40D0-9D85-74FB3646EE17}" destId="{74B276C3-3174-4C88-A6F8-14EE5E85639F}" srcOrd="1" destOrd="0" presId="urn:microsoft.com/office/officeart/2005/8/layout/venn1"/>
    <dgm:cxn modelId="{6F4B4D5D-F08E-4F01-8E96-5B387BA12311}" type="presParOf" srcId="{45DB2CFB-E9CE-40D0-9D85-74FB3646EE17}" destId="{A1AC15CB-BBF4-46F1-80CF-D4F228814091}" srcOrd="2" destOrd="0" presId="urn:microsoft.com/office/officeart/2005/8/layout/venn1"/>
    <dgm:cxn modelId="{7F9D8351-982A-4829-97F9-C4DB13DD1923}" type="presParOf" srcId="{45DB2CFB-E9CE-40D0-9D85-74FB3646EE17}" destId="{F26C8EE6-4360-441F-9659-7643E53657C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03F5F-BFE4-4826-8897-4DEEF1D02739}">
      <dsp:nvSpPr>
        <dsp:cNvPr id="0" name=""/>
        <dsp:cNvSpPr/>
      </dsp:nvSpPr>
      <dsp:spPr>
        <a:xfrm>
          <a:off x="76938" y="74978"/>
          <a:ext cx="1897806" cy="189780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Lato Light" panose="020F0302020204030203" pitchFamily="34" charset="0"/>
            </a:rPr>
            <a:t>HateWords</a:t>
          </a:r>
          <a:endParaRPr lang="en-US" sz="1600" b="1" kern="1200" dirty="0">
            <a:latin typeface="Lato Light" panose="020F0302020204030203" pitchFamily="34" charset="0"/>
          </a:endParaRPr>
        </a:p>
      </dsp:txBody>
      <dsp:txXfrm>
        <a:off x="341947" y="298770"/>
        <a:ext cx="1094231" cy="1450222"/>
      </dsp:txXfrm>
    </dsp:sp>
    <dsp:sp modelId="{A1AC15CB-BBF4-46F1-80CF-D4F228814091}">
      <dsp:nvSpPr>
        <dsp:cNvPr id="0" name=""/>
        <dsp:cNvSpPr/>
      </dsp:nvSpPr>
      <dsp:spPr>
        <a:xfrm>
          <a:off x="1444726" y="74978"/>
          <a:ext cx="1897806" cy="189780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999542"/>
                <a:satOff val="-36611"/>
                <a:lumOff val="-2549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6999542"/>
                <a:satOff val="-36611"/>
                <a:lumOff val="-2549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6999542"/>
                <a:satOff val="-36611"/>
                <a:lumOff val="-2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Lato Light" panose="020F0302020204030203" pitchFamily="34" charset="0"/>
            </a:rPr>
            <a:t>SimilarSet</a:t>
          </a:r>
          <a:endParaRPr lang="en-US" sz="1600" b="1" kern="1200" dirty="0">
            <a:latin typeface="Lato Light" panose="020F0302020204030203" pitchFamily="34" charset="0"/>
          </a:endParaRPr>
        </a:p>
      </dsp:txBody>
      <dsp:txXfrm>
        <a:off x="1983293" y="298770"/>
        <a:ext cx="1094231" cy="1450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03F5F-BFE4-4826-8897-4DEEF1D02739}">
      <dsp:nvSpPr>
        <dsp:cNvPr id="0" name=""/>
        <dsp:cNvSpPr/>
      </dsp:nvSpPr>
      <dsp:spPr>
        <a:xfrm>
          <a:off x="78523" y="18637"/>
          <a:ext cx="1936915" cy="193691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Lato Light" panose="020F0302020204030203" pitchFamily="34" charset="0"/>
            </a:rPr>
            <a:t>HateWords</a:t>
          </a:r>
          <a:endParaRPr lang="en-US" sz="1600" b="1" kern="1200" dirty="0">
            <a:latin typeface="Lato Light" panose="020F0302020204030203" pitchFamily="34" charset="0"/>
          </a:endParaRPr>
        </a:p>
      </dsp:txBody>
      <dsp:txXfrm>
        <a:off x="348993" y="247041"/>
        <a:ext cx="1116780" cy="1480107"/>
      </dsp:txXfrm>
    </dsp:sp>
    <dsp:sp modelId="{A1AC15CB-BBF4-46F1-80CF-D4F228814091}">
      <dsp:nvSpPr>
        <dsp:cNvPr id="0" name=""/>
        <dsp:cNvSpPr/>
      </dsp:nvSpPr>
      <dsp:spPr>
        <a:xfrm>
          <a:off x="1474498" y="18637"/>
          <a:ext cx="1936915" cy="193691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999542"/>
                <a:satOff val="-36611"/>
                <a:lumOff val="-2549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6999542"/>
                <a:satOff val="-36611"/>
                <a:lumOff val="-2549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6999542"/>
                <a:satOff val="-36611"/>
                <a:lumOff val="-2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Lato Light" panose="020F0302020204030203" pitchFamily="34" charset="0"/>
            </a:rPr>
            <a:t>RelatedSet</a:t>
          </a:r>
          <a:endParaRPr lang="en-US" sz="1600" b="1" kern="1200" dirty="0">
            <a:latin typeface="Lato Light" panose="020F0302020204030203" pitchFamily="34" charset="0"/>
          </a:endParaRPr>
        </a:p>
      </dsp:txBody>
      <dsp:txXfrm>
        <a:off x="2024164" y="247041"/>
        <a:ext cx="1116780" cy="1480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EB77D-8CB8-482A-9E60-0C917EBAA7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7CF24-06B5-4F6D-A5D8-DF13E95545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2928A92-C0E6-464B-A584-9667AFA19057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E64AC-0B2F-4E4F-9524-E131E3B13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3EBEC-C31C-4B9A-A9EA-57CB778B37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680A179-F25E-4A55-B16F-F2E0437D5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47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dirty="0"/>
              <a:t>Allows for </a:t>
            </a:r>
            <a:r>
              <a:rPr lang="en-GB" dirty="0"/>
              <a:t>cosine </a:t>
            </a:r>
            <a:r>
              <a:rPr lang="en" dirty="0"/>
              <a:t>similarity measures.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Tx/>
              <a:buNone/>
              <a:tabLst/>
              <a:defRPr/>
            </a:pPr>
            <a:r>
              <a:rPr lang="en-US" b="0" i="0" dirty="0">
                <a:latin typeface="Lato Light"/>
                <a:ea typeface="Lato Light"/>
                <a:cs typeface="Lato Light"/>
                <a:sym typeface="Lato Light"/>
              </a:rPr>
              <a:t>Results are ranked by cosine similarity</a:t>
            </a:r>
          </a:p>
          <a:p>
            <a:pPr defTabSz="924458">
              <a:buClr>
                <a:schemeClr val="dk1"/>
              </a:buClr>
              <a:buSzPct val="25000"/>
            </a:pPr>
            <a:endParaRPr lang="en-US" dirty="0"/>
          </a:p>
          <a:p>
            <a:pPr defTabSz="924458">
              <a:buClr>
                <a:schemeClr val="dk1"/>
              </a:buClr>
              <a:buSzPct val="25000"/>
            </a:pPr>
            <a:r>
              <a:rPr lang="en-US" dirty="0"/>
              <a:t>We build a model using</a:t>
            </a:r>
            <a:r>
              <a:rPr lang="en-US" dirty="0">
                <a:latin typeface="Lato Light"/>
                <a:ea typeface="Lato Light"/>
                <a:cs typeface="Lato Light"/>
                <a:sym typeface="Lato Light"/>
              </a:rPr>
              <a:t> similarity and relatedness to identify code words.</a:t>
            </a:r>
          </a:p>
        </p:txBody>
      </p:sp>
    </p:spTree>
    <p:extLst>
      <p:ext uri="{BB962C8B-B14F-4D97-AF65-F5344CB8AC3E}">
        <p14:creationId xmlns:p14="http://schemas.microsoft.com/office/powerpoint/2010/main" val="251569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" sz="1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4659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None/>
              <a:tabLst/>
              <a:defRPr/>
            </a:pPr>
            <a:r>
              <a:rPr lang="en" sz="1000" dirty="0">
                <a:latin typeface="Lato Light"/>
                <a:ea typeface="Lato Light"/>
                <a:cs typeface="Lato Light"/>
                <a:sym typeface="Lato Light"/>
              </a:rPr>
              <a:t>PageRank is a means of identifying important links in a graph.</a:t>
            </a:r>
          </a:p>
          <a:p>
            <a:pPr>
              <a:buClr>
                <a:srgbClr val="000000"/>
              </a:buClr>
              <a:buSzPct val="25000"/>
            </a:pP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None/>
              <a:tabLst/>
              <a:defRPr/>
            </a:pPr>
            <a:r>
              <a:rPr lang="en-US" sz="1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Returns an initial list of hate speech </a:t>
            </a:r>
            <a:r>
              <a:rPr lang="en-US" sz="1000" dirty="0" err="1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neighbours</a:t>
            </a:r>
            <a:r>
              <a:rPr lang="en-US" sz="1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4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264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Shape 27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8182" y="4415790"/>
                <a:ext cx="5505450" cy="4183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2431" tIns="92431" rIns="92431" bIns="92431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1000" dirty="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General population of online text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Tx/>
                  <a:buNone/>
                  <a:tabLst/>
                  <a:defRPr/>
                </a:pPr>
                <a:r>
                  <a:rPr lang="en-US" sz="1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If </a:t>
                </a:r>
                <a:r>
                  <a:rPr lang="en-US" sz="10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US" sz="1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is a code word then it is likely to have a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  <a:ea typeface="Lato"/>
                        <a:cs typeface="Lato"/>
                        <a:sym typeface="Lato Light"/>
                      </a:rPr>
                      <m:t>𝑑𝑓</m:t>
                    </m:r>
                  </m:oMath>
                </a14:m>
                <a:r>
                  <a:rPr lang="en-US" sz="1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in </a:t>
                </a:r>
                <a:r>
                  <a:rPr lang="en-US" sz="1000" dirty="0" err="1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HaeTexts</a:t>
                </a:r>
                <a:endParaRPr lang="en-US" sz="1000" dirty="0">
                  <a:solidFill>
                    <a:srgbClr val="980000"/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>
                  <a:buClr>
                    <a:srgbClr val="000000"/>
                  </a:buClr>
                  <a:buSzPct val="25000"/>
                </a:pPr>
                <a:endParaRPr sz="100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76" name="Shape 27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8182" y="4415790"/>
                <a:ext cx="5505450" cy="4183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2431" tIns="92431" rIns="92431" bIns="92431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ct val="25000"/>
                </a:pPr>
                <a:r>
                  <a:rPr lang="en-US" sz="1000" dirty="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General population of online text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Tx/>
                  <a:buNone/>
                  <a:tabLst/>
                  <a:defRPr/>
                </a:pPr>
                <a:r>
                  <a:rPr lang="en-US" sz="1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If </a:t>
                </a:r>
                <a:r>
                  <a:rPr lang="en-US" sz="10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US" sz="1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is a code word then it is likely to have a </a:t>
                </a:r>
                <a:r>
                  <a:rPr lang="en-US" sz="900" i="0">
                    <a:latin typeface="Cambria Math" panose="02040503050406030204" pitchFamily="18" charset="0"/>
                    <a:ea typeface="Lato"/>
                    <a:cs typeface="Lato"/>
                    <a:sym typeface="Lato Light"/>
                  </a:rPr>
                  <a:t>𝑑𝑓</a:t>
                </a:r>
                <a:r>
                  <a:rPr lang="en-US" sz="1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in </a:t>
                </a:r>
                <a:r>
                  <a:rPr lang="en-US" sz="1000" dirty="0" err="1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HaeTexts</a:t>
                </a:r>
                <a:endParaRPr lang="en-US" sz="1000" dirty="0">
                  <a:solidFill>
                    <a:srgbClr val="980000"/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>
                  <a:buClr>
                    <a:srgbClr val="000000"/>
                  </a:buClr>
                  <a:buSzPct val="25000"/>
                </a:pPr>
                <a:endParaRPr sz="100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278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Refresher</a:t>
            </a:r>
          </a:p>
          <a:p>
            <a:pPr>
              <a:buClr>
                <a:srgbClr val="000000"/>
              </a:buClr>
              <a:buSzPct val="25000"/>
            </a:pPr>
            <a:endParaRPr lang="en-US"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Define primary and secondary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5386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21549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call this primary as we believe they are words that are close to known hate speech words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1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/>
              <a:t>Cases where people have killed themselves or been physically attacked because of hate speech.</a:t>
            </a:r>
          </a:p>
          <a:p>
            <a:pPr>
              <a:buClr>
                <a:schemeClr val="dk1"/>
              </a:buClr>
              <a:buSzPct val="25000"/>
            </a:pPr>
            <a:endParaRPr lang="en-US" dirty="0"/>
          </a:p>
          <a:p>
            <a:pPr>
              <a:buClr>
                <a:schemeClr val="dk1"/>
              </a:buClr>
              <a:buSzPct val="25000"/>
            </a:pPr>
            <a:r>
              <a:rPr lang="en-US" dirty="0"/>
              <a:t>German society didn’t change overnight. People were trained to hate the </a:t>
            </a:r>
            <a:r>
              <a:rPr lang="en-US" dirty="0" err="1"/>
              <a:t>jews</a:t>
            </a:r>
            <a:r>
              <a:rPr lang="en-US" dirty="0"/>
              <a:t> over time.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These are words we believe are linked to hate speech but not as close.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9819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81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2617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Primary: </a:t>
            </a:r>
            <a:r>
              <a:rPr lang="en-US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cuckservatives</a:t>
            </a: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primitives, niggers</a:t>
            </a:r>
          </a:p>
          <a:p>
            <a:pPr>
              <a:buClr>
                <a:srgbClr val="000000"/>
              </a:buClr>
              <a:buSzPct val="25000"/>
            </a:pPr>
            <a:endParaRPr lang="en-US"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11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Experiment: can people identify text as HS w/o the presence of known HS words and w/o knowing the meaning of the CW.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1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Can they identify based on </a:t>
            </a:r>
            <a:r>
              <a:rPr lang="en-US" sz="1100" b="0" i="0" u="none" strike="noStrike" kern="1200" cap="none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samples alone.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4634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87843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51960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Fix sizing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5517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Precision: number of selected items that are relevant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Recall: number of relevant items that are selected</a:t>
            </a:r>
          </a:p>
          <a:p>
            <a:pPr>
              <a:buClr>
                <a:srgbClr val="000000"/>
              </a:buClr>
              <a:buSzPct val="25000"/>
            </a:pP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75594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6771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26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/>
              <a:t>We need to find out what they are saying.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9326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/>
              <a:t>Saying “I hope she skypes me” </a:t>
            </a:r>
          </a:p>
          <a:p>
            <a:pPr>
              <a:buClr>
                <a:schemeClr val="dk1"/>
              </a:buClr>
              <a:buSzPct val="25000"/>
            </a:pPr>
            <a:endParaRPr lang="en-US" dirty="0"/>
          </a:p>
          <a:p>
            <a:pPr>
              <a:buClr>
                <a:schemeClr val="dk1"/>
              </a:buClr>
              <a:buSzPct val="25000"/>
            </a:pPr>
            <a:r>
              <a:rPr lang="en-US" dirty="0"/>
              <a:t>is a very different context from </a:t>
            </a:r>
          </a:p>
          <a:p>
            <a:pPr>
              <a:buClr>
                <a:schemeClr val="dk1"/>
              </a:buClr>
              <a:buSzPct val="25000"/>
            </a:pPr>
            <a:endParaRPr lang="en-US" dirty="0"/>
          </a:p>
          <a:p>
            <a:pPr>
              <a:buClr>
                <a:schemeClr val="dk1"/>
              </a:buClr>
              <a:buSzPct val="25000"/>
            </a:pPr>
            <a:r>
              <a:rPr lang="en-US" dirty="0"/>
              <a:t>“those skypes should be deported”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11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Each word has a stereotype that can be use for classification. </a:t>
            </a:r>
          </a:p>
          <a:p>
            <a:pPr>
              <a:buClr>
                <a:schemeClr val="dk1"/>
              </a:buClr>
              <a:buSzPct val="25000"/>
            </a:pP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Send them home.</a:t>
            </a:r>
          </a:p>
          <a:p>
            <a:pPr>
              <a:buClr>
                <a:schemeClr val="dk1"/>
              </a:buClr>
              <a:buSzPct val="25000"/>
            </a:pP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Map comments to vector space. Predict words based on comment.</a:t>
            </a:r>
          </a:p>
          <a:p>
            <a:pPr>
              <a:buClr>
                <a:schemeClr val="dk1"/>
              </a:buClr>
              <a:buSzPct val="25000"/>
            </a:pP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 defTabSz="924458">
              <a:buClr>
                <a:srgbClr val="000000"/>
              </a:buClr>
              <a:buSzPct val="25000"/>
            </a:pPr>
            <a:r>
              <a:rPr lang="en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good place to start the search.</a:t>
            </a:r>
          </a:p>
          <a:p>
            <a:pPr>
              <a:buClr>
                <a:srgbClr val="000000"/>
              </a:buClr>
              <a:buSzPct val="25000"/>
            </a:pPr>
            <a:endParaRPr lang="en"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Consists of website articles and titles, and tweets scrapped from the list provided by the SPLC.</a:t>
            </a:r>
            <a:endParaRPr lang="en" sz="1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8184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/>
              <a:t>Find code words.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/>
              <a:t>Two types of context.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/>
              <a:t>Treat words as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pPr>
              <a:buClr>
                <a:schemeClr val="dk1"/>
              </a:buClr>
              <a:buSzPct val="25000"/>
            </a:pPr>
            <a:endParaRPr lang="en-US" dirty="0"/>
          </a:p>
          <a:p>
            <a:pPr>
              <a:buClr>
                <a:schemeClr val="dk1"/>
              </a:buClr>
              <a:buSzPct val="25000"/>
            </a:pPr>
            <a:r>
              <a:rPr lang="en-US" dirty="0"/>
              <a:t>Frequently appear together</a:t>
            </a:r>
          </a:p>
          <a:p>
            <a:pPr>
              <a:buClr>
                <a:schemeClr val="dk1"/>
              </a:buClr>
              <a:buSzPct val="25000"/>
            </a:pPr>
            <a:endParaRPr lang="en-US" dirty="0"/>
          </a:p>
          <a:p>
            <a:pPr>
              <a:buClr>
                <a:schemeClr val="dk1"/>
              </a:buClr>
              <a:buSzPct val="25000"/>
            </a:pPr>
            <a:r>
              <a:rPr lang="en-GB" sz="1100" dirty="0">
                <a:latin typeface="Lato Light"/>
                <a:ea typeface="Lato Light"/>
                <a:cs typeface="Lato Light"/>
                <a:sym typeface="Lato Light"/>
              </a:rPr>
              <a:t>B</a:t>
            </a:r>
            <a:r>
              <a:rPr lang="en" sz="1100" dirty="0">
                <a:latin typeface="Lato Light"/>
                <a:ea typeface="Lato Light"/>
                <a:cs typeface="Lato Light"/>
                <a:sym typeface="Lato Light"/>
              </a:rPr>
              <a:t>ehave like each other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707360"/>
            <a:chOff x="6098378" y="3"/>
            <a:chExt cx="3045625" cy="2030571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2366962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7" y="3621215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707360"/>
            <a:chOff x="6098378" y="3"/>
            <a:chExt cx="3045625" cy="2030571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5"/>
            <a:ext cx="3045625" cy="2707360"/>
            <a:chOff x="6098378" y="3"/>
            <a:chExt cx="3045625" cy="2030571"/>
          </a:xfrm>
        </p:grpSpPr>
        <p:sp>
          <p:nvSpPr>
            <p:cNvPr id="24" name="Shape 2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0" y="5204762"/>
            <a:ext cx="9144000" cy="1653190"/>
            <a:chOff x="0" y="3903669"/>
            <a:chExt cx="9144000" cy="1239923"/>
          </a:xfrm>
        </p:grpSpPr>
        <p:sp>
          <p:nvSpPr>
            <p:cNvPr id="33" name="Shape 33"/>
            <p:cNvSpPr/>
            <p:nvPr/>
          </p:nvSpPr>
          <p:spPr>
            <a:xfrm>
              <a:off x="8154895" y="3903669"/>
              <a:ext cx="989098" cy="987898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6181161" y="3903669"/>
              <a:ext cx="989098" cy="987898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7170274" y="3903669"/>
              <a:ext cx="989098" cy="98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8154757" y="3903681"/>
              <a:ext cx="989098" cy="98789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4891594"/>
              <a:ext cx="9144000" cy="25199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1639966"/>
            <a:ext cx="3999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832400" y="1639966"/>
            <a:ext cx="3999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707360"/>
            <a:chOff x="6098378" y="3"/>
            <a:chExt cx="3045625" cy="2030571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5640766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598100" y="2366967"/>
            <a:ext cx="8222100" cy="18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Detecting contextual hate speech code words within social media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598100" y="4637246"/>
            <a:ext cx="8222100" cy="175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21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Jherez Taylor and Prof. Yi-Shin Chen</a:t>
            </a:r>
            <a:br>
              <a:rPr lang="en" sz="21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Co-Advisor: Prof. Chaur-Chin Chen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21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National Tsing Hua University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21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Institute of Information Systems and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dirty="0"/>
              <a:t>Learning </a:t>
            </a:r>
            <a:r>
              <a:rPr lang="en-GB" dirty="0"/>
              <a:t>Context</a:t>
            </a:r>
            <a:r>
              <a:rPr lang="en" dirty="0"/>
              <a:t> </a:t>
            </a:r>
            <a:r>
              <a:rPr lang="en-GB" dirty="0"/>
              <a:t>with Neural Embeddings</a:t>
            </a:r>
            <a:endParaRPr lang="en" dirty="0"/>
          </a:p>
        </p:txBody>
      </p:sp>
      <p:sp>
        <p:nvSpPr>
          <p:cNvPr id="220" name="Shape 220"/>
          <p:cNvSpPr txBox="1"/>
          <p:nvPr/>
        </p:nvSpPr>
        <p:spPr>
          <a:xfrm>
            <a:off x="330878" y="141123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US" sz="18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Map words to vector space.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Learn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relatedness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with </a:t>
            </a:r>
            <a:r>
              <a:rPr lang="en" sz="20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word2vec 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Predict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words that often appear together with a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target word </a:t>
            </a:r>
            <a:r>
              <a:rPr lang="en" sz="2000" b="1" i="1" dirty="0">
                <a:latin typeface="Lato Light" panose="020F0302020204030203" pitchFamily="34" charset="0"/>
                <a:ea typeface="Lato"/>
                <a:cs typeface="Lato"/>
                <a:sym typeface="Lato"/>
              </a:rPr>
              <a:t>w.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000" b="1" i="1" dirty="0">
                <a:latin typeface="Lato Light" panose="020F0302020204030203" pitchFamily="34" charset="0"/>
                <a:ea typeface="Lato"/>
                <a:cs typeface="Lato"/>
                <a:sym typeface="Lato"/>
              </a:rPr>
              <a:t>	</a:t>
            </a:r>
            <a:r>
              <a:rPr lang="en-GB" sz="2000" dirty="0">
                <a:latin typeface="Lato Light" panose="020F0302020204030203" pitchFamily="34" charset="0"/>
                <a:ea typeface="Lato"/>
                <a:cs typeface="Lato"/>
                <a:sym typeface="Lato"/>
              </a:rPr>
              <a:t>Context: </a:t>
            </a:r>
            <a:r>
              <a:rPr lang="en" sz="2000" b="1" i="1" dirty="0">
                <a:latin typeface="Lato Light" panose="020F0302020204030203" pitchFamily="34" charset="0"/>
                <a:ea typeface="Lato"/>
                <a:cs typeface="Lato"/>
                <a:sym typeface="Lato"/>
              </a:rPr>
              <a:t>w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and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the surrounding words in a given window.</a:t>
            </a:r>
            <a:endParaRPr lang="en" sz="2000" dirty="0"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20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[</a:t>
            </a:r>
            <a:r>
              <a:rPr lang="en-GB" sz="2000" i="1" dirty="0" err="1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Mikolov</a:t>
            </a:r>
            <a:r>
              <a:rPr lang="en-GB" sz="20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et al. 2016]</a:t>
            </a:r>
            <a:endParaRPr sz="2000" dirty="0"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endParaRPr lang="en" sz="2000" dirty="0"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Learn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similarity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with a variation of word2vec called </a:t>
            </a:r>
            <a:r>
              <a:rPr lang="en" sz="20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dependency2vec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Context: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syntactic dependencies in a sentence.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SD describe 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the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structure 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of a sentence.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</a:t>
            </a:r>
            <a:r>
              <a:rPr lang="en" sz="20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[</a:t>
            </a:r>
            <a:r>
              <a:rPr lang="en-GB" sz="2000" i="1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Levy and Goldberg ACL ’14]</a:t>
            </a:r>
            <a:endParaRPr lang="en" sz="2000" i="1" dirty="0"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sz="2000" dirty="0"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dirty="0"/>
              <a:t>Why do</a:t>
            </a:r>
            <a:r>
              <a:rPr lang="en-GB" dirty="0" err="1"/>
              <a:t>es</a:t>
            </a:r>
            <a:r>
              <a:rPr lang="en" dirty="0"/>
              <a:t> </a:t>
            </a:r>
            <a:r>
              <a:rPr lang="en-GB" dirty="0"/>
              <a:t>word context</a:t>
            </a:r>
            <a:r>
              <a:rPr lang="en" dirty="0"/>
              <a:t> matter?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37750" y="1304277"/>
            <a:ext cx="8668500" cy="5320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lang="en-US"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lang="en-US"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endParaRPr lang="en-US"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  <a:buFont typeface="Lato"/>
              <a:buNone/>
            </a:pPr>
            <a:endParaRPr lang="en-US" sz="1700" b="1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  <a:buFont typeface="Lato"/>
              <a:buNone/>
            </a:pPr>
            <a:r>
              <a:rPr lang="en-US" sz="1800" dirty="0">
                <a:latin typeface="Lato Light"/>
                <a:ea typeface="Lato Light"/>
                <a:cs typeface="Lato Light"/>
                <a:sym typeface="Lato Light"/>
              </a:rPr>
              <a:t>The presence of </a:t>
            </a:r>
            <a:r>
              <a:rPr lang="en-US" sz="1800" b="1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hate speech</a:t>
            </a:r>
            <a:r>
              <a:rPr lang="en-US" sz="1800" b="1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800" dirty="0">
                <a:latin typeface="Lato Light"/>
                <a:ea typeface="Lato Light"/>
                <a:cs typeface="Lato Light"/>
                <a:sym typeface="Lato Light"/>
              </a:rPr>
              <a:t>keywords under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skypes</a:t>
            </a:r>
            <a:r>
              <a:rPr lang="en-US" sz="1800" dirty="0">
                <a:latin typeface="Lato Light"/>
                <a:ea typeface="Lato Light"/>
                <a:cs typeface="Lato Light"/>
                <a:sym typeface="Lato Light"/>
              </a:rPr>
              <a:t> is surprising.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1800" dirty="0">
                <a:latin typeface="Lato Light"/>
                <a:ea typeface="Lato Light"/>
                <a:cs typeface="Lato Light"/>
                <a:sym typeface="Lato Light"/>
              </a:rPr>
              <a:t>Create different embeddings </a:t>
            </a:r>
            <a:r>
              <a:rPr lang="en-GB" sz="1800" dirty="0">
                <a:latin typeface="Lato Light"/>
                <a:ea typeface="Lato Light"/>
                <a:cs typeface="Lato Light"/>
                <a:sym typeface="Lato Light"/>
              </a:rPr>
              <a:t>to capture different word usage.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B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uild similarity and relatedness embeddings for </a:t>
            </a:r>
            <a:r>
              <a:rPr lang="en-GB" sz="1800" b="1" dirty="0" err="1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HateCommunity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en-GB" sz="1800" b="1" dirty="0" err="1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CleanTexts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lang="en"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  <a:buFont typeface="Lato"/>
              <a:buNone/>
            </a:pPr>
            <a:endParaRPr lang="en-US" sz="1800" b="1" dirty="0">
              <a:solidFill>
                <a:srgbClr val="00B05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  <a:buFont typeface="Lato"/>
              <a:buNone/>
            </a:pPr>
            <a:endParaRPr lang="en-US" sz="1800" b="1" dirty="0">
              <a:solidFill>
                <a:srgbClr val="00B05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1EF397-5F9D-49A0-B9D9-BBEC2E43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50599"/>
              </p:ext>
            </p:extLst>
          </p:nvPr>
        </p:nvGraphicFramePr>
        <p:xfrm>
          <a:off x="2882113" y="1411539"/>
          <a:ext cx="3417140" cy="3322320"/>
        </p:xfrm>
        <a:graphic>
          <a:graphicData uri="http://schemas.openxmlformats.org/drawingml/2006/table">
            <a:tbl>
              <a:tblPr firstRow="1" bandRow="1">
                <a:tableStyleId>{3B990ECF-7873-406C-8FF6-01748F224BE5}</a:tableStyleId>
              </a:tblPr>
              <a:tblGrid>
                <a:gridCol w="1708906">
                  <a:extLst>
                    <a:ext uri="{9D8B030D-6E8A-4147-A177-3AD203B41FA5}">
                      <a16:colId xmlns:a16="http://schemas.microsoft.com/office/drawing/2014/main" val="2462939114"/>
                    </a:ext>
                  </a:extLst>
                </a:gridCol>
                <a:gridCol w="1708234">
                  <a:extLst>
                    <a:ext uri="{9D8B030D-6E8A-4147-A177-3AD203B41FA5}">
                      <a16:colId xmlns:a16="http://schemas.microsoft.com/office/drawing/2014/main" val="10162764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skypes</a:t>
                      </a:r>
                      <a:endParaRPr lang="en-GB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2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9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skyped</a:t>
                      </a:r>
                    </a:p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facetime</a:t>
                      </a:r>
                    </a:p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Skype-</a:t>
                      </a:r>
                      <a:r>
                        <a:rPr lang="en-US" sz="22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ing</a:t>
                      </a:r>
                      <a:endParaRPr lang="en-US" sz="220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phone</a:t>
                      </a:r>
                      <a:endParaRPr lang="en-GB" sz="220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whatsapp</a:t>
                      </a:r>
                      <a:endParaRPr lang="en-US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line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snapchat</a:t>
                      </a:r>
                    </a:p>
                    <a:p>
                      <a:pPr algn="l"/>
                      <a:r>
                        <a:rPr lang="en-US" sz="2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imessage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254511"/>
                  </a:ext>
                </a:extLst>
              </a:tr>
              <a:tr h="335267">
                <a:tc>
                  <a:txBody>
                    <a:bodyPr/>
                    <a:lstStyle/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chat</a:t>
                      </a:r>
                    </a:p>
                    <a:p>
                      <a:pPr algn="l"/>
                      <a:r>
                        <a:rPr lang="en-US" sz="22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dropbox</a:t>
                      </a:r>
                      <a:endParaRPr lang="en-US" sz="220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kike</a:t>
                      </a:r>
                    </a:p>
                    <a:p>
                      <a:pPr algn="l"/>
                      <a:r>
                        <a:rPr lang="en-US" sz="22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Line</a:t>
                      </a:r>
                      <a:endParaRPr lang="en-GB" sz="220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980000"/>
                          </a:solidFill>
                          <a:latin typeface="Lato Light" panose="020F0302020204030203" pitchFamily="34" charset="0"/>
                        </a:rPr>
                        <a:t>cockroaches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rgbClr val="980000"/>
                          </a:solidFill>
                          <a:latin typeface="Lato Light" panose="020F0302020204030203" pitchFamily="34" charset="0"/>
                        </a:rPr>
                        <a:t>negroes</a:t>
                      </a:r>
                    </a:p>
                    <a:p>
                      <a:pPr algn="l"/>
                      <a:r>
                        <a:rPr lang="en-US" sz="2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facebook</a:t>
                      </a:r>
                      <a:endParaRPr lang="en-US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  <a:p>
                      <a:pPr algn="l"/>
                      <a:r>
                        <a:rPr lang="en-US" sz="2200" dirty="0">
                          <a:solidFill>
                            <a:srgbClr val="980000"/>
                          </a:solidFill>
                          <a:latin typeface="Lato Light" panose="020F0302020204030203" pitchFamily="34" charset="0"/>
                        </a:rPr>
                        <a:t>animals</a:t>
                      </a:r>
                      <a:endParaRPr lang="en-GB" sz="2200" dirty="0">
                        <a:solidFill>
                          <a:srgbClr val="980000"/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1424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8108F5-D624-4951-A885-B4E0E3A0035E}"/>
              </a:ext>
            </a:extLst>
          </p:cNvPr>
          <p:cNvSpPr txBox="1"/>
          <p:nvPr/>
        </p:nvSpPr>
        <p:spPr>
          <a:xfrm>
            <a:off x="4624554" y="4691011"/>
            <a:ext cx="154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 Light" panose="020F0302020204030203" pitchFamily="34" charset="0"/>
              </a:rPr>
              <a:t>Similarity</a:t>
            </a:r>
            <a:endParaRPr lang="en-GB" sz="2000" b="1" dirty="0">
              <a:latin typeface="Lato Light" panose="020F03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E24E5-5EBD-43A2-91C7-F96EBE05DA4B}"/>
              </a:ext>
            </a:extLst>
          </p:cNvPr>
          <p:cNvSpPr txBox="1"/>
          <p:nvPr/>
        </p:nvSpPr>
        <p:spPr>
          <a:xfrm>
            <a:off x="2737947" y="4690905"/>
            <a:ext cx="154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 Light" panose="020F0302020204030203" pitchFamily="34" charset="0"/>
              </a:rPr>
              <a:t>Relatedness</a:t>
            </a:r>
            <a:endParaRPr lang="en-GB" sz="2000" b="1" dirty="0">
              <a:latin typeface="Lato Light" panose="020F03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49285-F1A3-46C8-96A0-C4296B2EA1D0}"/>
              </a:ext>
            </a:extLst>
          </p:cNvPr>
          <p:cNvSpPr txBox="1"/>
          <p:nvPr/>
        </p:nvSpPr>
        <p:spPr>
          <a:xfrm>
            <a:off x="483476" y="3564232"/>
            <a:ext cx="208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Hate</a:t>
            </a: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Community</a:t>
            </a:r>
            <a:endParaRPr lang="en-GB" sz="2000" b="1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85A6F-449E-4324-A21D-98454285BDC7}"/>
              </a:ext>
            </a:extLst>
          </p:cNvPr>
          <p:cNvSpPr txBox="1"/>
          <p:nvPr/>
        </p:nvSpPr>
        <p:spPr>
          <a:xfrm>
            <a:off x="830129" y="2114577"/>
            <a:ext cx="185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Lato Light" panose="020F0302020204030203" pitchFamily="34" charset="0"/>
              </a:rPr>
              <a:t>CleanTexts</a:t>
            </a:r>
            <a:endParaRPr lang="en-GB" sz="2000" b="1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3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GB" dirty="0"/>
              <a:t>Intuition</a:t>
            </a:r>
            <a:endParaRPr lang="en" dirty="0"/>
          </a:p>
        </p:txBody>
      </p:sp>
      <p:sp>
        <p:nvSpPr>
          <p:cNvPr id="243" name="Shape 243"/>
          <p:cNvSpPr txBox="1"/>
          <p:nvPr/>
        </p:nvSpPr>
        <p:spPr>
          <a:xfrm>
            <a:off x="330878" y="141123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Us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e word frequency in our datasets as well as context to find code words.</a:t>
            </a:r>
            <a:endParaRPr lang="en" sz="2200" dirty="0">
              <a:solidFill>
                <a:srgbClr val="98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GB" sz="22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GB" sz="2000" b="1" i="1" dirty="0">
                <a:latin typeface="Lato Light"/>
                <a:ea typeface="Lato Light"/>
                <a:cs typeface="Lato Light"/>
                <a:sym typeface="Lato Light"/>
              </a:rPr>
              <a:t>high frequency in hate speech data + hate speech neighbours = possible code word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endParaRPr lang="en-US" sz="2000" b="1" i="1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Generate an initial list of words similar to </a:t>
            </a:r>
            <a:r>
              <a:rPr lang="en" sz="20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</a:t>
            </a:r>
            <a:r>
              <a:rPr lang="en-GB" sz="20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ateWords</a:t>
            </a:r>
            <a:r>
              <a:rPr lang="en-GB" sz="20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0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Impractical to do an exhaustive search of the vocabulary.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Need a way to generate neighbouring words as input.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	We can use PageRank.</a:t>
            </a:r>
            <a:endParaRPr lang="en" sz="2000" dirty="0">
              <a:solidFill>
                <a:srgbClr val="98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endParaRPr lang="en-GB" sz="2000" b="1" i="1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GB" dirty="0"/>
              <a:t>Finding word neighbours with PageRank</a:t>
            </a:r>
            <a:endParaRPr lang="en" dirty="0"/>
          </a:p>
        </p:txBody>
      </p:sp>
      <p:sp>
        <p:nvSpPr>
          <p:cNvPr id="265" name="Shape 265"/>
          <p:cNvSpPr txBox="1"/>
          <p:nvPr/>
        </p:nvSpPr>
        <p:spPr>
          <a:xfrm>
            <a:off x="311700" y="1319236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74023ED-CBD5-4046-860A-168F07C8E5FD}"/>
              </a:ext>
            </a:extLst>
          </p:cNvPr>
          <p:cNvSpPr/>
          <p:nvPr/>
        </p:nvSpPr>
        <p:spPr>
          <a:xfrm>
            <a:off x="5785753" y="1261331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niggers</a:t>
            </a:r>
            <a:endParaRPr lang="en-GB" sz="15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378575E-2F09-4146-9E81-DB843170D0A6}"/>
              </a:ext>
            </a:extLst>
          </p:cNvPr>
          <p:cNvSpPr/>
          <p:nvPr/>
        </p:nvSpPr>
        <p:spPr>
          <a:xfrm>
            <a:off x="3637390" y="1261331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faggots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5386A44-77E7-4F14-A98E-EDB750B2E6A0}"/>
              </a:ext>
            </a:extLst>
          </p:cNvPr>
          <p:cNvSpPr/>
          <p:nvPr/>
        </p:nvSpPr>
        <p:spPr>
          <a:xfrm>
            <a:off x="5871374" y="3263359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monkeys</a:t>
            </a:r>
            <a:endParaRPr lang="en-GB" sz="15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5B06C84-7F1E-4690-9A22-0E7270D3FF8D}"/>
              </a:ext>
            </a:extLst>
          </p:cNvPr>
          <p:cNvSpPr/>
          <p:nvPr/>
        </p:nvSpPr>
        <p:spPr>
          <a:xfrm>
            <a:off x="4381690" y="2736338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cunts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2E9C4DD-BA2E-400D-9793-44414405ED81}"/>
              </a:ext>
            </a:extLst>
          </p:cNvPr>
          <p:cNvSpPr/>
          <p:nvPr/>
        </p:nvSpPr>
        <p:spPr>
          <a:xfrm>
            <a:off x="7515783" y="2207350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animals</a:t>
            </a:r>
            <a:endParaRPr lang="en-GB" sz="17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19E75-A432-4625-98D9-A08A62B9A1BE}"/>
              </a:ext>
            </a:extLst>
          </p:cNvPr>
          <p:cNvSpPr txBox="1"/>
          <p:nvPr/>
        </p:nvSpPr>
        <p:spPr>
          <a:xfrm>
            <a:off x="5306563" y="4561807"/>
            <a:ext cx="3428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 panose="020F0302020204030203" pitchFamily="34" charset="0"/>
              </a:rPr>
              <a:t>Directed graph based on word similarity from </a:t>
            </a:r>
            <a:r>
              <a:rPr lang="en-GB" sz="2000" dirty="0" err="1">
                <a:solidFill>
                  <a:srgbClr val="980000"/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HateCommunity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 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  <a:p>
            <a:endParaRPr lang="en-GB" sz="2000" b="1" i="1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  <a:ea typeface="Lato"/>
              <a:cs typeface="Lato"/>
              <a:sym typeface="Lato Light"/>
            </a:endParaRPr>
          </a:p>
          <a:p>
            <a:r>
              <a:rPr lang="en" sz="20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</a:t>
            </a:r>
            <a:r>
              <a:rPr lang="en-GB" sz="20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ateWords</a:t>
            </a:r>
            <a:r>
              <a:rPr lang="en-GB" sz="20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are </a:t>
            </a:r>
            <a:r>
              <a:rPr lang="en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seed </a:t>
            </a:r>
            <a:r>
              <a:rPr lang="en-GB" sz="20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vertices</a:t>
            </a:r>
            <a:endParaRPr lang="en-GB" sz="2000" dirty="0">
              <a:latin typeface="Lato Light" panose="020F03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6F87B-EA3E-407F-A6F1-E259BAF7955C}"/>
              </a:ext>
            </a:extLst>
          </p:cNvPr>
          <p:cNvSpPr txBox="1"/>
          <p:nvPr/>
        </p:nvSpPr>
        <p:spPr>
          <a:xfrm>
            <a:off x="155433" y="5720160"/>
            <a:ext cx="4519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/>
                <a:sym typeface="Lato Light"/>
              </a:rPr>
              <a:t>A</a:t>
            </a:r>
            <a:r>
              <a:rPr lang="en-GB" sz="2000" dirty="0" err="1">
                <a:latin typeface="Lato Light"/>
                <a:sym typeface="Lato Light"/>
              </a:rPr>
              <a:t>ll</a:t>
            </a:r>
            <a:r>
              <a:rPr lang="en-GB" sz="2000" dirty="0">
                <a:latin typeface="Lato Light"/>
                <a:sym typeface="Lato Light"/>
              </a:rPr>
              <a:t> edges have the same weight.</a:t>
            </a:r>
          </a:p>
          <a:p>
            <a:r>
              <a:rPr lang="en-US" sz="2000" dirty="0">
                <a:latin typeface="Lato Light"/>
                <a:sym typeface="Lato Light"/>
              </a:rPr>
              <a:t>I</a:t>
            </a:r>
            <a:r>
              <a:rPr lang="en-GB" sz="2000" dirty="0">
                <a:latin typeface="Lato Light"/>
                <a:sym typeface="Lato Light"/>
              </a:rPr>
              <a:t>f we run PageRank all vertices would have the same value. </a:t>
            </a:r>
            <a:endParaRPr lang="en-GB" sz="2000" dirty="0"/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7A74164-0870-4618-80EC-D91DD693AC43}"/>
              </a:ext>
            </a:extLst>
          </p:cNvPr>
          <p:cNvGrpSpPr/>
          <p:nvPr/>
        </p:nvGrpSpPr>
        <p:grpSpPr>
          <a:xfrm>
            <a:off x="4935838" y="1630624"/>
            <a:ext cx="849915" cy="338554"/>
            <a:chOff x="4935838" y="1630624"/>
            <a:chExt cx="849915" cy="33855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2CBA0F-0D23-4CAC-B55E-223EBF323736}"/>
                </a:ext>
              </a:extLst>
            </p:cNvPr>
            <p:cNvCxnSpPr>
              <a:cxnSpLocks/>
              <a:stCxn id="2" idx="2"/>
              <a:endCxn id="6" idx="6"/>
            </p:cNvCxnSpPr>
            <p:nvPr/>
          </p:nvCxnSpPr>
          <p:spPr>
            <a:xfrm flipH="1">
              <a:off x="4935838" y="1910555"/>
              <a:ext cx="849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D1BCF-4F54-4BC6-8C65-4BBCE5259E4F}"/>
                </a:ext>
              </a:extLst>
            </p:cNvPr>
            <p:cNvSpPr txBox="1"/>
            <p:nvPr/>
          </p:nvSpPr>
          <p:spPr>
            <a:xfrm>
              <a:off x="5209151" y="163062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FEA2AD99-FD2F-4B49-BD0F-2DE05BA0CB3C}"/>
              </a:ext>
            </a:extLst>
          </p:cNvPr>
          <p:cNvGrpSpPr/>
          <p:nvPr/>
        </p:nvGrpSpPr>
        <p:grpSpPr>
          <a:xfrm>
            <a:off x="6894049" y="2129535"/>
            <a:ext cx="701420" cy="423342"/>
            <a:chOff x="6987129" y="1838924"/>
            <a:chExt cx="694222" cy="5496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279192-8598-4E06-A5B8-5A58DAF6389A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6987129" y="2150631"/>
              <a:ext cx="694222" cy="23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8DCB8E-78EE-4BCD-828A-F40F43DEF217}"/>
                </a:ext>
              </a:extLst>
            </p:cNvPr>
            <p:cNvSpPr txBox="1"/>
            <p:nvPr/>
          </p:nvSpPr>
          <p:spPr>
            <a:xfrm rot="1025888">
              <a:off x="7243424" y="1838924"/>
              <a:ext cx="303288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9507CFD-D234-4678-9321-4B3AEA2D2E67}"/>
              </a:ext>
            </a:extLst>
          </p:cNvPr>
          <p:cNvGrpSpPr/>
          <p:nvPr/>
        </p:nvGrpSpPr>
        <p:grpSpPr>
          <a:xfrm>
            <a:off x="5487320" y="2369626"/>
            <a:ext cx="488586" cy="556865"/>
            <a:chOff x="5487320" y="2369626"/>
            <a:chExt cx="488586" cy="5568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DD1927-6EDA-485E-90AF-119ED161B279}"/>
                </a:ext>
              </a:extLst>
            </p:cNvPr>
            <p:cNvCxnSpPr>
              <a:cxnSpLocks/>
              <a:stCxn id="2" idx="3"/>
              <a:endCxn id="8" idx="7"/>
            </p:cNvCxnSpPr>
            <p:nvPr/>
          </p:nvCxnSpPr>
          <p:spPr>
            <a:xfrm flipH="1">
              <a:off x="5489985" y="2369626"/>
              <a:ext cx="485921" cy="556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594E57-15D6-418B-A82A-2F0159DF9F02}"/>
                </a:ext>
              </a:extLst>
            </p:cNvPr>
            <p:cNvSpPr txBox="1"/>
            <p:nvPr/>
          </p:nvSpPr>
          <p:spPr>
            <a:xfrm rot="18658403">
              <a:off x="5504953" y="2373553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CB1F5CA-A8FE-42D3-A9C4-9178C2CB0858}"/>
              </a:ext>
            </a:extLst>
          </p:cNvPr>
          <p:cNvGrpSpPr/>
          <p:nvPr/>
        </p:nvGrpSpPr>
        <p:grpSpPr>
          <a:xfrm>
            <a:off x="6979669" y="2851551"/>
            <a:ext cx="536114" cy="601961"/>
            <a:chOff x="6979669" y="2851551"/>
            <a:chExt cx="536114" cy="60196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0CA623-AC27-4DEE-8900-94AE51293B3A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6979669" y="2856574"/>
              <a:ext cx="536114" cy="5969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216346-83AE-4E2E-A831-F007E800B60E}"/>
                </a:ext>
              </a:extLst>
            </p:cNvPr>
            <p:cNvSpPr txBox="1"/>
            <p:nvPr/>
          </p:nvSpPr>
          <p:spPr>
            <a:xfrm rot="18897946">
              <a:off x="7037159" y="2833918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7A8E271-F45E-4814-A4E0-A2773005B7FA}"/>
              </a:ext>
            </a:extLst>
          </p:cNvPr>
          <p:cNvSpPr txBox="1"/>
          <p:nvPr/>
        </p:nvSpPr>
        <p:spPr>
          <a:xfrm>
            <a:off x="857875" y="4629379"/>
            <a:ext cx="2060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latin typeface="Lato Light"/>
                <a:sym typeface="Lato Light"/>
              </a:rPr>
              <a:t>Re</a:t>
            </a:r>
            <a:r>
              <a:rPr lang="en-GB" sz="2000" dirty="0">
                <a:latin typeface="Lato Light"/>
                <a:sym typeface="Lato Light"/>
              </a:rPr>
              <a:t>peat process for leaf vertices.</a:t>
            </a:r>
            <a:endParaRPr lang="en-GB" sz="2000" dirty="0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BBB8684-C6D4-4D70-BC7B-EFA9E4E2D09E}"/>
              </a:ext>
            </a:extLst>
          </p:cNvPr>
          <p:cNvGrpSpPr/>
          <p:nvPr/>
        </p:nvGrpSpPr>
        <p:grpSpPr>
          <a:xfrm>
            <a:off x="7084201" y="1748279"/>
            <a:ext cx="798558" cy="498059"/>
            <a:chOff x="7084201" y="1748279"/>
            <a:chExt cx="1080806" cy="45907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341D1A8-6273-434B-9E2C-1AE9A15F25A2}"/>
                </a:ext>
              </a:extLst>
            </p:cNvPr>
            <p:cNvCxnSpPr>
              <a:cxnSpLocks/>
              <a:stCxn id="9" idx="0"/>
              <a:endCxn id="2" idx="6"/>
            </p:cNvCxnSpPr>
            <p:nvPr/>
          </p:nvCxnSpPr>
          <p:spPr>
            <a:xfrm flipH="1" flipV="1">
              <a:off x="7084201" y="1910555"/>
              <a:ext cx="1080806" cy="296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FD0849-3284-4F37-9E9C-4C61178189FE}"/>
                </a:ext>
              </a:extLst>
            </p:cNvPr>
            <p:cNvSpPr txBox="1"/>
            <p:nvPr/>
          </p:nvSpPr>
          <p:spPr>
            <a:xfrm rot="806640">
              <a:off x="7490997" y="1748279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A52ACB83-6671-4620-B3A9-0D64246166C7}"/>
              </a:ext>
            </a:extLst>
          </p:cNvPr>
          <p:cNvSpPr/>
          <p:nvPr/>
        </p:nvSpPr>
        <p:spPr>
          <a:xfrm>
            <a:off x="2450734" y="3370246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asshole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64A80733-696C-4A1F-9472-057562633039}"/>
              </a:ext>
            </a:extLst>
          </p:cNvPr>
          <p:cNvSpPr/>
          <p:nvPr/>
        </p:nvSpPr>
        <p:spPr>
          <a:xfrm>
            <a:off x="1611585" y="1637811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negroe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62F6EAF-6877-4155-A5C3-E381A9DBD3EC}"/>
              </a:ext>
            </a:extLst>
          </p:cNvPr>
          <p:cNvGrpSpPr/>
          <p:nvPr/>
        </p:nvGrpSpPr>
        <p:grpSpPr>
          <a:xfrm>
            <a:off x="2910033" y="1755060"/>
            <a:ext cx="727357" cy="531975"/>
            <a:chOff x="2910033" y="1755060"/>
            <a:chExt cx="727357" cy="531975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4D2E724-9AB0-48C1-B513-06CE09AAD593}"/>
                </a:ext>
              </a:extLst>
            </p:cNvPr>
            <p:cNvCxnSpPr>
              <a:cxnSpLocks/>
              <a:stCxn id="6" idx="2"/>
              <a:endCxn id="100" idx="6"/>
            </p:cNvCxnSpPr>
            <p:nvPr/>
          </p:nvCxnSpPr>
          <p:spPr>
            <a:xfrm flipH="1">
              <a:off x="2910033" y="1910555"/>
              <a:ext cx="727357" cy="376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CC4735-CD37-42D9-ABA2-0CF8BFCD3348}"/>
                </a:ext>
              </a:extLst>
            </p:cNvPr>
            <p:cNvSpPr txBox="1"/>
            <p:nvPr/>
          </p:nvSpPr>
          <p:spPr>
            <a:xfrm rot="19894008">
              <a:off x="3133730" y="1755060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9D1044E2-CDAE-458E-86A8-DA6A82D70B59}"/>
              </a:ext>
            </a:extLst>
          </p:cNvPr>
          <p:cNvGrpSpPr/>
          <p:nvPr/>
        </p:nvGrpSpPr>
        <p:grpSpPr>
          <a:xfrm>
            <a:off x="3559029" y="2559779"/>
            <a:ext cx="727585" cy="1000620"/>
            <a:chOff x="3559029" y="2559779"/>
            <a:chExt cx="727585" cy="100062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6CFE9F-D3C0-463E-A1E4-BCA6617E8593}"/>
                </a:ext>
              </a:extLst>
            </p:cNvPr>
            <p:cNvSpPr txBox="1"/>
            <p:nvPr/>
          </p:nvSpPr>
          <p:spPr>
            <a:xfrm rot="18252684">
              <a:off x="3637390" y="2795735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AC9E02D-3225-478E-9C04-8B033B0F0262}"/>
                </a:ext>
              </a:extLst>
            </p:cNvPr>
            <p:cNvCxnSpPr>
              <a:cxnSpLocks/>
              <a:stCxn id="6" idx="4"/>
              <a:endCxn id="99" idx="7"/>
            </p:cNvCxnSpPr>
            <p:nvPr/>
          </p:nvCxnSpPr>
          <p:spPr>
            <a:xfrm flipH="1">
              <a:off x="3559029" y="2559779"/>
              <a:ext cx="727585" cy="10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5161DAAA-E670-4B77-B855-77CD42212B65}"/>
              </a:ext>
            </a:extLst>
          </p:cNvPr>
          <p:cNvSpPr txBox="1"/>
          <p:nvPr/>
        </p:nvSpPr>
        <p:spPr>
          <a:xfrm>
            <a:off x="317511" y="2711669"/>
            <a:ext cx="1926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302020204030203" pitchFamily="34" charset="0"/>
              </a:rPr>
              <a:t>niggers: 0.097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faggots: 0.1505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cunts: 0.1505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monkeys: 0.1505</a:t>
            </a:r>
          </a:p>
          <a:p>
            <a:r>
              <a:rPr lang="en-US" sz="1600" dirty="0" err="1">
                <a:latin typeface="Lato Light" panose="020F0302020204030203" pitchFamily="34" charset="0"/>
              </a:rPr>
              <a:t>negroe</a:t>
            </a:r>
            <a:r>
              <a:rPr lang="en-US" sz="1600" dirty="0">
                <a:latin typeface="Lato Light" panose="020F0302020204030203" pitchFamily="34" charset="0"/>
              </a:rPr>
              <a:t>: 0.1505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asshole: 0.1505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animals: 0.1505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 </a:t>
            </a:r>
            <a:endParaRPr lang="en-GB" sz="1600" dirty="0">
              <a:latin typeface="Lato Light" panose="020F03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" grpId="0"/>
      <p:bldP spid="3" grpId="1"/>
      <p:bldP spid="5" grpId="0"/>
      <p:bldP spid="83" grpId="0"/>
      <p:bldP spid="83" grpId="1"/>
      <p:bldP spid="99" grpId="0" animBg="1"/>
      <p:bldP spid="100" grpId="0" animBg="1"/>
      <p:bldP spid="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GB" dirty="0"/>
              <a:t>Finding word neighbours with PageRank</a:t>
            </a:r>
            <a:endParaRPr lang="en" dirty="0"/>
          </a:p>
        </p:txBody>
      </p:sp>
      <p:sp>
        <p:nvSpPr>
          <p:cNvPr id="265" name="Shape 265"/>
          <p:cNvSpPr txBox="1"/>
          <p:nvPr/>
        </p:nvSpPr>
        <p:spPr>
          <a:xfrm>
            <a:off x="311700" y="1316224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lang="en-US" sz="18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8E271-F45E-4814-A4E0-A2773005B7FA}"/>
              </a:ext>
            </a:extLst>
          </p:cNvPr>
          <p:cNvSpPr txBox="1"/>
          <p:nvPr/>
        </p:nvSpPr>
        <p:spPr>
          <a:xfrm>
            <a:off x="209713" y="1217407"/>
            <a:ext cx="206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/>
                <a:sym typeface="Lato Light"/>
              </a:rPr>
              <a:t>Give hate speech words a higher importance.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14D25-B448-4F0C-9A4A-6AB1DA51E958}"/>
              </a:ext>
            </a:extLst>
          </p:cNvPr>
          <p:cNvSpPr/>
          <p:nvPr/>
        </p:nvSpPr>
        <p:spPr>
          <a:xfrm>
            <a:off x="5968049" y="1181338"/>
            <a:ext cx="1631894" cy="1338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boost</a:t>
            </a:r>
          </a:p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Stored counts for each word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D1181-135A-4D34-ABBE-A9723748E7B2}"/>
              </a:ext>
            </a:extLst>
          </p:cNvPr>
          <p:cNvSpPr txBox="1"/>
          <p:nvPr/>
        </p:nvSpPr>
        <p:spPr>
          <a:xfrm>
            <a:off x="2830786" y="1253991"/>
            <a:ext cx="240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to Light"/>
                <a:sym typeface="Lato Light"/>
              </a:rPr>
              <a:t>Generate initial output for all words in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Lato Light"/>
                <a:sym typeface="Lato Light"/>
              </a:rPr>
              <a:t>HateWords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to Light"/>
                <a:sym typeface="Lato Light"/>
              </a:rPr>
              <a:t> as list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FBAC91-9E81-4E04-80D1-76F38A64CCC9}"/>
              </a:ext>
            </a:extLst>
          </p:cNvPr>
          <p:cNvSpPr/>
          <p:nvPr/>
        </p:nvSpPr>
        <p:spPr>
          <a:xfrm>
            <a:off x="5238911" y="1710479"/>
            <a:ext cx="367862" cy="200258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5D2C7C-3782-4EF4-88D0-F8E9C211A56D}"/>
                  </a:ext>
                </a:extLst>
              </p:cNvPr>
              <p:cNvSpPr txBox="1"/>
              <p:nvPr/>
            </p:nvSpPr>
            <p:spPr>
              <a:xfrm>
                <a:off x="1431736" y="2687626"/>
                <a:ext cx="7303045" cy="365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latin typeface="Lato Light"/>
                    <a:sym typeface="Lato Light"/>
                  </a:rPr>
                  <a:t>count(nigger) = 10000</a:t>
                </a:r>
              </a:p>
              <a:p>
                <a:r>
                  <a:rPr lang="en-US" sz="1800" i="1" dirty="0">
                    <a:latin typeface="Lato Light"/>
                    <a:sym typeface="Lato Light"/>
                  </a:rPr>
                  <a:t>boost(nigger) = 10</a:t>
                </a:r>
              </a:p>
              <a:p>
                <a:r>
                  <a:rPr lang="en-US" sz="1800" i="1" dirty="0" err="1">
                    <a:latin typeface="Lato Light"/>
                    <a:sym typeface="Lato Light"/>
                  </a:rPr>
                  <a:t>cosineSim</a:t>
                </a:r>
                <a:r>
                  <a:rPr lang="en-US" sz="1800" i="1" dirty="0">
                    <a:latin typeface="Lato Light"/>
                    <a:sym typeface="Lato Light"/>
                  </a:rPr>
                  <a:t>(nigger, faggots) = 0.92</a:t>
                </a:r>
              </a:p>
              <a:p>
                <a:endParaRPr lang="en-US" sz="1800" i="1" dirty="0">
                  <a:latin typeface="Lato Light"/>
                  <a:sym typeface="Lato Light"/>
                </a:endParaRPr>
              </a:p>
              <a:p>
                <a:r>
                  <a:rPr lang="en-US" sz="1800" i="1" dirty="0">
                    <a:latin typeface="Lato Light"/>
                    <a:sym typeface="Lato Light"/>
                  </a:rPr>
                  <a:t>count(animals) = 2000</a:t>
                </a:r>
              </a:p>
              <a:p>
                <a:r>
                  <a:rPr lang="en-US" sz="1800" i="1" dirty="0">
                    <a:latin typeface="Lato Light"/>
                    <a:sym typeface="Lato Light"/>
                  </a:rPr>
                  <a:t>boost(animals) = 0</a:t>
                </a:r>
              </a:p>
              <a:p>
                <a:r>
                  <a:rPr lang="en-US" sz="1800" i="1" dirty="0" err="1">
                    <a:latin typeface="Lato Light"/>
                    <a:sym typeface="Lato Light"/>
                  </a:rPr>
                  <a:t>cosineSim</a:t>
                </a:r>
                <a:r>
                  <a:rPr lang="en-US" sz="1800" i="1" dirty="0">
                    <a:latin typeface="Lato Light"/>
                    <a:sym typeface="Lato Light"/>
                  </a:rPr>
                  <a:t>(animals, monkeys) = 0.67</a:t>
                </a:r>
              </a:p>
              <a:p>
                <a:endParaRPr lang="en-US" sz="1600" b="0" i="1" dirty="0">
                  <a:latin typeface="Cambria Math" panose="02040503050406030204" pitchFamily="18" charset="0"/>
                  <a:sym typeface="Lato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𝑤𝑡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Lato Light"/>
                            </a:rPr>
                            <m:t>𝑛𝑖𝑔𝑔𝑒𝑟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Lato Light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Lato Light"/>
                            </a:rPr>
                            <m:t>𝑓𝑎𝑔𝑔𝑜𝑡𝑠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sym typeface="Lato Light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Lato Light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Lato Light"/>
                                </a:rPr>
                                <m:t>10000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∗10+0.92=40.92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sym typeface="Lato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𝑤𝑡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𝑎𝑛𝑖𝑚𝑎𝑙𝑠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𝑚𝑜𝑛𝑘𝑒𝑦𝑠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Lato Light"/>
                        </a:rPr>
                        <m:t>)=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sym typeface="Lato Light"/>
                        </a:rPr>
                        <m:t>0.67</m:t>
                      </m:r>
                    </m:oMath>
                  </m:oMathPara>
                </a14:m>
                <a:endParaRPr lang="en-US" sz="1600" dirty="0">
                  <a:latin typeface="Lato Light"/>
                  <a:sym typeface="Lato Light"/>
                </a:endParaRPr>
              </a:p>
              <a:p>
                <a:endParaRPr lang="en-US" sz="1600" i="1" dirty="0">
                  <a:latin typeface="Cambria Math" panose="02040503050406030204" pitchFamily="18" charset="0"/>
                  <a:ea typeface="Lato Light"/>
                  <a:cs typeface="Lato Light"/>
                  <a:sym typeface="Lato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𝑤𝑡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𝑓𝑟𝑒𝑞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sym typeface="Lato Light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sym typeface="Lat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sym typeface="Lato Light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sym typeface="Lat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𝑏𝑜𝑜𝑠𝑡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𝑐𝑜𝑠𝑖𝑛𝑒𝑆𝑖𝑚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 Light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 Light"/>
                                </a:rPr>
                                <m:t>𝑏𝑜𝑜𝑠𝑡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𝑐𝑜𝑠𝑖𝑛𝑒𝑆𝑖𝑚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sym typeface="Lat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sym typeface="Lat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Lato Light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 Light"/>
                                </a:rPr>
                                <m:t>∉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 Light"/>
                                </a:rPr>
                                <m:t>𝑏𝑜𝑜𝑠𝑡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5D2C7C-3782-4EF4-88D0-F8E9C211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736" y="2687626"/>
                <a:ext cx="7303045" cy="3655744"/>
              </a:xfrm>
              <a:prstGeom prst="rect">
                <a:avLst/>
              </a:prstGeom>
              <a:blipFill>
                <a:blip r:embed="rId3"/>
                <a:stretch>
                  <a:fillRect l="-751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2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4" grpId="0" animBg="1"/>
      <p:bldP spid="3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GB" dirty="0"/>
              <a:t>Finding word neighbours with PageRank</a:t>
            </a:r>
            <a:endParaRPr lang="en" dirty="0"/>
          </a:p>
        </p:txBody>
      </p:sp>
      <p:sp>
        <p:nvSpPr>
          <p:cNvPr id="265" name="Shape 265"/>
          <p:cNvSpPr txBox="1"/>
          <p:nvPr/>
        </p:nvSpPr>
        <p:spPr>
          <a:xfrm>
            <a:off x="311700" y="1319236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74023ED-CBD5-4046-860A-168F07C8E5FD}"/>
              </a:ext>
            </a:extLst>
          </p:cNvPr>
          <p:cNvSpPr/>
          <p:nvPr/>
        </p:nvSpPr>
        <p:spPr>
          <a:xfrm>
            <a:off x="5785753" y="1261331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niggers</a:t>
            </a:r>
            <a:endParaRPr lang="en-GB" sz="15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378575E-2F09-4146-9E81-DB843170D0A6}"/>
              </a:ext>
            </a:extLst>
          </p:cNvPr>
          <p:cNvSpPr/>
          <p:nvPr/>
        </p:nvSpPr>
        <p:spPr>
          <a:xfrm>
            <a:off x="3637390" y="1261331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faggots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5386A44-77E7-4F14-A98E-EDB750B2E6A0}"/>
              </a:ext>
            </a:extLst>
          </p:cNvPr>
          <p:cNvSpPr/>
          <p:nvPr/>
        </p:nvSpPr>
        <p:spPr>
          <a:xfrm>
            <a:off x="5871374" y="3263359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monkeys</a:t>
            </a:r>
            <a:endParaRPr lang="en-GB" sz="15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5B06C84-7F1E-4690-9A22-0E7270D3FF8D}"/>
              </a:ext>
            </a:extLst>
          </p:cNvPr>
          <p:cNvSpPr/>
          <p:nvPr/>
        </p:nvSpPr>
        <p:spPr>
          <a:xfrm>
            <a:off x="4381690" y="2736338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cunts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2E9C4DD-BA2E-400D-9793-44414405ED81}"/>
              </a:ext>
            </a:extLst>
          </p:cNvPr>
          <p:cNvSpPr/>
          <p:nvPr/>
        </p:nvSpPr>
        <p:spPr>
          <a:xfrm>
            <a:off x="7515783" y="2207350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animals</a:t>
            </a:r>
            <a:endParaRPr lang="en-GB" sz="17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7A74164-0870-4618-80EC-D91DD693AC43}"/>
              </a:ext>
            </a:extLst>
          </p:cNvPr>
          <p:cNvGrpSpPr/>
          <p:nvPr/>
        </p:nvGrpSpPr>
        <p:grpSpPr>
          <a:xfrm>
            <a:off x="4935838" y="1622731"/>
            <a:ext cx="849915" cy="338554"/>
            <a:chOff x="4935838" y="1622731"/>
            <a:chExt cx="849915" cy="33855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2CBA0F-0D23-4CAC-B55E-223EBF323736}"/>
                </a:ext>
              </a:extLst>
            </p:cNvPr>
            <p:cNvCxnSpPr>
              <a:cxnSpLocks/>
              <a:stCxn id="2" idx="2"/>
              <a:endCxn id="6" idx="6"/>
            </p:cNvCxnSpPr>
            <p:nvPr/>
          </p:nvCxnSpPr>
          <p:spPr>
            <a:xfrm flipH="1">
              <a:off x="4935838" y="1910555"/>
              <a:ext cx="849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D1BCF-4F54-4BC6-8C65-4BBCE5259E4F}"/>
                </a:ext>
              </a:extLst>
            </p:cNvPr>
            <p:cNvSpPr txBox="1"/>
            <p:nvPr/>
          </p:nvSpPr>
          <p:spPr>
            <a:xfrm>
              <a:off x="5043327" y="1622731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40.92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FEA2AD99-FD2F-4B49-BD0F-2DE05BA0CB3C}"/>
              </a:ext>
            </a:extLst>
          </p:cNvPr>
          <p:cNvGrpSpPr/>
          <p:nvPr/>
        </p:nvGrpSpPr>
        <p:grpSpPr>
          <a:xfrm>
            <a:off x="6894051" y="2151577"/>
            <a:ext cx="970737" cy="401298"/>
            <a:chOff x="6987129" y="1867543"/>
            <a:chExt cx="960775" cy="52100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279192-8598-4E06-A5B8-5A58DAF6389A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6987129" y="2150631"/>
              <a:ext cx="694222" cy="23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8DCB8E-78EE-4BCD-828A-F40F43DEF217}"/>
                </a:ext>
              </a:extLst>
            </p:cNvPr>
            <p:cNvSpPr txBox="1"/>
            <p:nvPr/>
          </p:nvSpPr>
          <p:spPr>
            <a:xfrm rot="1025888">
              <a:off x="7234357" y="1867543"/>
              <a:ext cx="713547" cy="439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0.72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9507CFD-D234-4678-9321-4B3AEA2D2E67}"/>
              </a:ext>
            </a:extLst>
          </p:cNvPr>
          <p:cNvGrpSpPr/>
          <p:nvPr/>
        </p:nvGrpSpPr>
        <p:grpSpPr>
          <a:xfrm>
            <a:off x="5474171" y="2192948"/>
            <a:ext cx="501735" cy="733543"/>
            <a:chOff x="5474171" y="2192948"/>
            <a:chExt cx="501735" cy="73354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DD1927-6EDA-485E-90AF-119ED161B279}"/>
                </a:ext>
              </a:extLst>
            </p:cNvPr>
            <p:cNvCxnSpPr>
              <a:cxnSpLocks/>
              <a:stCxn id="2" idx="3"/>
              <a:endCxn id="8" idx="7"/>
            </p:cNvCxnSpPr>
            <p:nvPr/>
          </p:nvCxnSpPr>
          <p:spPr>
            <a:xfrm flipH="1">
              <a:off x="5489985" y="2369626"/>
              <a:ext cx="485921" cy="556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594E57-15D6-418B-A82A-2F0159DF9F02}"/>
                </a:ext>
              </a:extLst>
            </p:cNvPr>
            <p:cNvSpPr txBox="1"/>
            <p:nvPr/>
          </p:nvSpPr>
          <p:spPr>
            <a:xfrm rot="18658403">
              <a:off x="5290589" y="2376530"/>
              <a:ext cx="705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40.89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CB1F5CA-A8FE-42D3-A9C4-9178C2CB0858}"/>
              </a:ext>
            </a:extLst>
          </p:cNvPr>
          <p:cNvGrpSpPr/>
          <p:nvPr/>
        </p:nvGrpSpPr>
        <p:grpSpPr>
          <a:xfrm>
            <a:off x="6979669" y="2681337"/>
            <a:ext cx="536114" cy="772175"/>
            <a:chOff x="6979669" y="2681337"/>
            <a:chExt cx="536114" cy="7721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0CA623-AC27-4DEE-8900-94AE51293B3A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6979669" y="2856574"/>
              <a:ext cx="536114" cy="5969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216346-83AE-4E2E-A831-F007E800B60E}"/>
                </a:ext>
              </a:extLst>
            </p:cNvPr>
            <p:cNvSpPr txBox="1"/>
            <p:nvPr/>
          </p:nvSpPr>
          <p:spPr>
            <a:xfrm rot="18897946">
              <a:off x="6859640" y="2847028"/>
              <a:ext cx="669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0.67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BBB8684-C6D4-4D70-BC7B-EFA9E4E2D09E}"/>
              </a:ext>
            </a:extLst>
          </p:cNvPr>
          <p:cNvGrpSpPr/>
          <p:nvPr/>
        </p:nvGrpSpPr>
        <p:grpSpPr>
          <a:xfrm>
            <a:off x="7084203" y="1808329"/>
            <a:ext cx="912149" cy="438011"/>
            <a:chOff x="7084201" y="1803627"/>
            <a:chExt cx="1234545" cy="403723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341D1A8-6273-434B-9E2C-1AE9A15F25A2}"/>
                </a:ext>
              </a:extLst>
            </p:cNvPr>
            <p:cNvCxnSpPr>
              <a:cxnSpLocks/>
              <a:stCxn id="9" idx="0"/>
              <a:endCxn id="2" idx="6"/>
            </p:cNvCxnSpPr>
            <p:nvPr/>
          </p:nvCxnSpPr>
          <p:spPr>
            <a:xfrm flipH="1" flipV="1">
              <a:off x="7084201" y="1910555"/>
              <a:ext cx="1080806" cy="296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FD0849-3284-4F37-9E9C-4C61178189FE}"/>
                </a:ext>
              </a:extLst>
            </p:cNvPr>
            <p:cNvSpPr txBox="1"/>
            <p:nvPr/>
          </p:nvSpPr>
          <p:spPr>
            <a:xfrm rot="806640">
              <a:off x="7483711" y="1803627"/>
              <a:ext cx="835035" cy="31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0.81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A52ACB83-6671-4620-B3A9-0D64246166C7}"/>
              </a:ext>
            </a:extLst>
          </p:cNvPr>
          <p:cNvSpPr/>
          <p:nvPr/>
        </p:nvSpPr>
        <p:spPr>
          <a:xfrm>
            <a:off x="2450734" y="3370246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asshole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64A80733-696C-4A1F-9472-057562633039}"/>
              </a:ext>
            </a:extLst>
          </p:cNvPr>
          <p:cNvSpPr/>
          <p:nvPr/>
        </p:nvSpPr>
        <p:spPr>
          <a:xfrm>
            <a:off x="1611585" y="1637811"/>
            <a:ext cx="1298448" cy="12984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rPr>
              <a:t>negroe</a:t>
            </a:r>
            <a:endParaRPr lang="en-GB" sz="1800" dirty="0">
              <a:solidFill>
                <a:schemeClr val="bg2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62F6EAF-6877-4155-A5C3-E381A9DBD3EC}"/>
              </a:ext>
            </a:extLst>
          </p:cNvPr>
          <p:cNvGrpSpPr/>
          <p:nvPr/>
        </p:nvGrpSpPr>
        <p:grpSpPr>
          <a:xfrm>
            <a:off x="2857998" y="1747724"/>
            <a:ext cx="841009" cy="539311"/>
            <a:chOff x="2857998" y="1747724"/>
            <a:chExt cx="841009" cy="53931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4D2E724-9AB0-48C1-B513-06CE09AAD593}"/>
                </a:ext>
              </a:extLst>
            </p:cNvPr>
            <p:cNvCxnSpPr>
              <a:cxnSpLocks/>
              <a:stCxn id="6" idx="2"/>
              <a:endCxn id="100" idx="6"/>
            </p:cNvCxnSpPr>
            <p:nvPr/>
          </p:nvCxnSpPr>
          <p:spPr>
            <a:xfrm flipH="1">
              <a:off x="2910033" y="1910555"/>
              <a:ext cx="727357" cy="376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CC4735-CD37-42D9-ABA2-0CF8BFCD3348}"/>
                </a:ext>
              </a:extLst>
            </p:cNvPr>
            <p:cNvSpPr txBox="1"/>
            <p:nvPr/>
          </p:nvSpPr>
          <p:spPr>
            <a:xfrm rot="19894008">
              <a:off x="2857998" y="1747724"/>
              <a:ext cx="841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33.63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9D1044E2-CDAE-458E-86A8-DA6A82D70B59}"/>
              </a:ext>
            </a:extLst>
          </p:cNvPr>
          <p:cNvGrpSpPr/>
          <p:nvPr/>
        </p:nvGrpSpPr>
        <p:grpSpPr>
          <a:xfrm>
            <a:off x="3559029" y="2511234"/>
            <a:ext cx="727585" cy="1049165"/>
            <a:chOff x="3559029" y="2511234"/>
            <a:chExt cx="727585" cy="104916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6CFE9F-D3C0-463E-A1E4-BCA6617E8593}"/>
                </a:ext>
              </a:extLst>
            </p:cNvPr>
            <p:cNvSpPr txBox="1"/>
            <p:nvPr/>
          </p:nvSpPr>
          <p:spPr>
            <a:xfrm rot="18252684">
              <a:off x="3400122" y="2757213"/>
              <a:ext cx="830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ato Light" panose="020F0302020204030203" pitchFamily="34" charset="0"/>
                </a:rPr>
                <a:t>25.71</a:t>
              </a:r>
              <a:endParaRPr lang="en-GB" sz="1600" dirty="0">
                <a:latin typeface="Lato Light" panose="020F0302020204030203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AC9E02D-3225-478E-9C04-8B033B0F0262}"/>
                </a:ext>
              </a:extLst>
            </p:cNvPr>
            <p:cNvCxnSpPr>
              <a:cxnSpLocks/>
              <a:stCxn id="6" idx="4"/>
              <a:endCxn id="99" idx="7"/>
            </p:cNvCxnSpPr>
            <p:nvPr/>
          </p:nvCxnSpPr>
          <p:spPr>
            <a:xfrm flipH="1">
              <a:off x="3559029" y="2559779"/>
              <a:ext cx="727585" cy="10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AB98E88-192E-4D6C-A1C1-C84F53BDCD88}"/>
              </a:ext>
            </a:extLst>
          </p:cNvPr>
          <p:cNvSpPr txBox="1"/>
          <p:nvPr/>
        </p:nvSpPr>
        <p:spPr>
          <a:xfrm>
            <a:off x="155433" y="5185923"/>
            <a:ext cx="451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/>
                <a:sym typeface="Lato Light"/>
              </a:rPr>
              <a:t>By doing this, known hate speech words</a:t>
            </a:r>
          </a:p>
          <a:p>
            <a:r>
              <a:rPr lang="en-US" sz="2000" dirty="0">
                <a:latin typeface="Lato Light"/>
                <a:sym typeface="Lato Light"/>
              </a:rPr>
              <a:t>pass on their weight</a:t>
            </a:r>
            <a:endParaRPr lang="en-GB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5F478C-EA83-4ACB-B527-299CE5586C56}"/>
              </a:ext>
            </a:extLst>
          </p:cNvPr>
          <p:cNvSpPr txBox="1"/>
          <p:nvPr/>
        </p:nvSpPr>
        <p:spPr>
          <a:xfrm>
            <a:off x="4964923" y="5185923"/>
            <a:ext cx="4029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/>
                <a:sym typeface="Lato Light"/>
              </a:rPr>
              <a:t>Allows us to find important </a:t>
            </a:r>
            <a:r>
              <a:rPr lang="en-US" sz="2000" dirty="0" err="1">
                <a:latin typeface="Lato Light"/>
                <a:sym typeface="Lato Light"/>
              </a:rPr>
              <a:t>neighbours</a:t>
            </a:r>
            <a:r>
              <a:rPr lang="en-US" sz="2000" dirty="0">
                <a:latin typeface="Lato Light"/>
                <a:sym typeface="Lato Light"/>
              </a:rPr>
              <a:t> of hate speech words</a:t>
            </a:r>
            <a:endParaRPr lang="en-GB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C7D1C-9A1F-46F1-A319-7D3F6B32C2B8}"/>
              </a:ext>
            </a:extLst>
          </p:cNvPr>
          <p:cNvSpPr txBox="1"/>
          <p:nvPr/>
        </p:nvSpPr>
        <p:spPr>
          <a:xfrm>
            <a:off x="320893" y="2606591"/>
            <a:ext cx="1926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302020204030203" pitchFamily="34" charset="0"/>
              </a:rPr>
              <a:t>niggers: 0.097</a:t>
            </a:r>
          </a:p>
          <a:p>
            <a:r>
              <a:rPr lang="en-US" sz="1600" b="1" dirty="0">
                <a:latin typeface="Lato Light" panose="020F0302020204030203" pitchFamily="34" charset="0"/>
              </a:rPr>
              <a:t>faggots: 0.132</a:t>
            </a:r>
          </a:p>
          <a:p>
            <a:r>
              <a:rPr lang="en-US" sz="1600" b="1" dirty="0">
                <a:latin typeface="Lato Light" panose="020F0302020204030203" pitchFamily="34" charset="0"/>
              </a:rPr>
              <a:t>cunts: 0.176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monkeys: 0.0753</a:t>
            </a:r>
          </a:p>
          <a:p>
            <a:r>
              <a:rPr lang="en-US" sz="1600" b="1" dirty="0" err="1">
                <a:latin typeface="Lato Light" panose="020F0302020204030203" pitchFamily="34" charset="0"/>
              </a:rPr>
              <a:t>negroe</a:t>
            </a:r>
            <a:r>
              <a:rPr lang="en-US" sz="1600" b="1" dirty="0">
                <a:latin typeface="Lato Light" panose="020F0302020204030203" pitchFamily="34" charset="0"/>
              </a:rPr>
              <a:t>: 0.251</a:t>
            </a:r>
          </a:p>
          <a:p>
            <a:r>
              <a:rPr lang="en-US" sz="1600" b="1" dirty="0">
                <a:latin typeface="Lato Light" panose="020F0302020204030203" pitchFamily="34" charset="0"/>
              </a:rPr>
              <a:t>asshole: 0.215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animals: 0.0753</a:t>
            </a:r>
          </a:p>
          <a:p>
            <a:r>
              <a:rPr lang="en-US" sz="1600" dirty="0">
                <a:latin typeface="Lato Light" panose="020F0302020204030203" pitchFamily="34" charset="0"/>
              </a:rPr>
              <a:t> </a:t>
            </a:r>
            <a:endParaRPr lang="en-GB" sz="1600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99" grpId="0" animBg="1"/>
      <p:bldP spid="100" grpId="0" animBg="1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GB" dirty="0"/>
              <a:t>Trimming word neighbours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Shape 279"/>
              <p:cNvSpPr txBox="1"/>
              <p:nvPr/>
            </p:nvSpPr>
            <p:spPr>
              <a:xfrm>
                <a:off x="308197" y="1308727"/>
                <a:ext cx="8668500" cy="4941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The graph can get huge, so we need to trim.</a:t>
                </a:r>
                <a:endParaRPr lang="en-US" sz="20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Trim the list</a:t>
                </a: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000" b="1" i="1" dirty="0">
                    <a:latin typeface="Lato Light" panose="020F0302020204030203" pitchFamily="34" charset="0"/>
                    <a:ea typeface="Lato"/>
                    <a:cs typeface="Lato"/>
                    <a:sym typeface="Lato Ligh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o"/>
                        <a:cs typeface="Lato"/>
                        <a:sym typeface="Lato Light"/>
                      </a:rPr>
                      <m:t>𝑑𝑓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Lato"/>
                        <a:cs typeface="Lato"/>
                        <a:sym typeface="Lato Light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𝑑𝑜𝑐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𝑐𝑜𝑢𝑛𝑡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Lato Light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</a:t>
                </a: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where </a:t>
                </a:r>
                <a:r>
                  <a:rPr lang="en-US" sz="1800" b="1" i="1" dirty="0">
                    <a:latin typeface="Lato Light" panose="020F0302020204030203" pitchFamily="34" charset="0"/>
                    <a:ea typeface="Lato"/>
                    <a:cs typeface="Lato"/>
                    <a:sym typeface="Lato"/>
                  </a:rPr>
                  <a:t>w</a:t>
                </a: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is a given word and </a:t>
                </a:r>
                <a:r>
                  <a:rPr lang="en-US" sz="1800" b="1" i="1" dirty="0">
                    <a:latin typeface="Lato Light" panose="020F0302020204030203" pitchFamily="34" charset="0"/>
                    <a:ea typeface="Lato"/>
                    <a:cs typeface="Lato"/>
                    <a:sym typeface="Lato"/>
                  </a:rPr>
                  <a:t>N</a:t>
                </a: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is number of documents in a dataset</a:t>
                </a:r>
              </a:p>
              <a:p>
                <a:pPr lvl="0" indent="45720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keep(</a:t>
                </a:r>
                <a:r>
                  <a:rPr lang="en-US" sz="18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)	if it appears in a higher fraction of </a:t>
                </a:r>
                <a:r>
                  <a:rPr lang="en-US" sz="1800" dirty="0" err="1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HateCommunity</a:t>
                </a:r>
                <a:r>
                  <a:rPr lang="en-US" sz="1800" dirty="0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than </a:t>
                </a:r>
                <a:r>
                  <a:rPr lang="en-US" sz="1800" dirty="0" err="1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CleanTexts</a:t>
                </a:r>
                <a:endParaRPr lang="en-US" sz="1800" dirty="0">
                  <a:solidFill>
                    <a:srgbClr val="980000"/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 indent="45720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remove(</a:t>
                </a:r>
                <a:r>
                  <a:rPr lang="en-US" sz="1800" b="1" i="1" dirty="0">
                    <a:latin typeface="Lato Light" panose="020F0302020204030203" pitchFamily="34" charset="0"/>
                    <a:ea typeface="Lato"/>
                    <a:cs typeface="Lato"/>
                    <a:sym typeface="Lato"/>
                  </a:rPr>
                  <a:t>w</a:t>
                </a: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) otherwise</a:t>
                </a:r>
              </a:p>
              <a:p>
                <a:pPr lvl="0" indent="45720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remove(</a:t>
                </a:r>
                <a:r>
                  <a:rPr lang="en-US" sz="1800" b="1" i="1" dirty="0">
                    <a:latin typeface="Lato Light" panose="020F0302020204030203" pitchFamily="34" charset="0"/>
                    <a:ea typeface="Lato"/>
                    <a:cs typeface="Lato"/>
                    <a:sym typeface="Lato"/>
                  </a:rPr>
                  <a:t>w</a:t>
                </a:r>
                <a:r>
                  <a:rPr lang="en-US" sz="18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) if is a known hate speech keywords</a:t>
                </a: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000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Unlikely that hate speech users would frequently use animals with its normal meaning</a:t>
                </a:r>
                <a:endParaRPr lang="en-US" sz="19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79" name="Shape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97" y="1308727"/>
                <a:ext cx="8668500" cy="4941425"/>
              </a:xfrm>
              <a:prstGeom prst="rect">
                <a:avLst/>
              </a:prstGeom>
              <a:blipFill>
                <a:blip r:embed="rId3"/>
                <a:stretch>
                  <a:fillRect l="-9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22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/>
              <a:t>Code word ranking</a:t>
            </a:r>
            <a:endParaRPr lang="en" dirty="0"/>
          </a:p>
        </p:txBody>
      </p:sp>
      <p:sp>
        <p:nvSpPr>
          <p:cNvPr id="272" name="Shape 272"/>
          <p:cNvSpPr txBox="1"/>
          <p:nvPr/>
        </p:nvSpPr>
        <p:spPr>
          <a:xfrm>
            <a:off x="269778" y="1357066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Lato"/>
              <a:buNone/>
            </a:pPr>
            <a:endParaRPr sz="2200" dirty="0">
              <a:latin typeface="Lato Light" panose="020F0302020204030203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Shape 258" descr="Copy of Top Level Flowchart - Top Level Framework (1).png">
            <a:extLst>
              <a:ext uri="{FF2B5EF4-FFF2-40B4-BE49-F238E27FC236}">
                <a16:creationId xmlns:a16="http://schemas.microsoft.com/office/drawing/2014/main" id="{2DCCCE28-3491-462F-ADAB-A0AABDCEA8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8" y="1167580"/>
            <a:ext cx="823159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8BB8B1-0593-4FDF-AF44-E7ADB99BAB95}"/>
              </a:ext>
            </a:extLst>
          </p:cNvPr>
          <p:cNvSpPr/>
          <p:nvPr/>
        </p:nvSpPr>
        <p:spPr>
          <a:xfrm>
            <a:off x="4211146" y="3328275"/>
            <a:ext cx="2645103" cy="1058042"/>
          </a:xfrm>
          <a:prstGeom prst="rect">
            <a:avLst/>
          </a:prstGeom>
          <a:noFill/>
          <a:ln>
            <a:solidFill>
              <a:srgbClr val="9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2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/>
              <a:t>Code word ranking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Shape 272"/>
              <p:cNvSpPr txBox="1"/>
              <p:nvPr/>
            </p:nvSpPr>
            <p:spPr>
              <a:xfrm>
                <a:off x="269778" y="1357066"/>
                <a:ext cx="8668500" cy="51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Code words are supposed to be secret.</a:t>
                </a: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endParaRPr lang="en-US" sz="20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Fetching </a:t>
                </a:r>
                <a:r>
                  <a:rPr lang="en-US" sz="2000" dirty="0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related</a:t>
                </a: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or </a:t>
                </a:r>
                <a:r>
                  <a:rPr lang="en-US" sz="2000" dirty="0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similar</a:t>
                </a: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words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980000"/>
                        </a:solidFill>
                        <a:latin typeface="Lato Light" panose="020F0302020204030203" pitchFamily="34" charset="0"/>
                        <a:ea typeface="Lato Light"/>
                        <a:cs typeface="Lato Light"/>
                        <a:sym typeface="Lato Light"/>
                      </a:rPr>
                      <m:t>CleanTexts</m:t>
                    </m:r>
                  </m:oMath>
                </a14:m>
                <a:r>
                  <a:rPr lang="en" sz="2000" baseline="-25000" dirty="0">
                    <a:solidFill>
                      <a:srgbClr val="980000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</a:t>
                </a: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is not enough to find hate speech code words.</a:t>
                </a:r>
              </a:p>
              <a:p>
                <a:pPr marL="0" lvl="0" indent="0" rt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Font typeface="Lato"/>
                  <a:buNone/>
                </a:pPr>
                <a:endParaRPr lang="en-US" sz="20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Doing the same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980000"/>
                        </a:solidFill>
                        <a:latin typeface="Lato Light" panose="020F0302020204030203" pitchFamily="34" charset="0"/>
                        <a:ea typeface="Lato Light"/>
                        <a:cs typeface="Lato Light"/>
                        <a:sym typeface="Lato Light"/>
                      </a:rPr>
                      <m:t>HateCommunity</m:t>
                    </m:r>
                  </m:oMath>
                </a14:m>
                <a:r>
                  <a:rPr lang="en" sz="2000" baseline="-25000" dirty="0">
                    <a:solidFill>
                      <a:srgbClr val="980000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might reveal a hate speech link but infer nothing about frequency of use.</a:t>
                </a: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We must also consider the frequency of a word in</a:t>
                </a:r>
                <a:r>
                  <a:rPr lang="en-US" sz="2000" dirty="0">
                    <a:solidFill>
                      <a:srgbClr val="980000"/>
                    </a:solidFill>
                    <a:ea typeface="Lato Light"/>
                    <a:cs typeface="Lato Light"/>
                    <a:sym typeface="Lato Light"/>
                  </a:rPr>
                  <a:t> </a:t>
                </a:r>
                <a:r>
                  <a:rPr lang="en-US" sz="2000" dirty="0" err="1">
                    <a:solidFill>
                      <a:srgbClr val="980000"/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HateCommunity</a:t>
                </a:r>
                <a:r>
                  <a:rPr lang="en-US" sz="2000" b="1" dirty="0">
                    <a:solidFill>
                      <a:srgbClr val="980000"/>
                    </a:solidFill>
                    <a:ea typeface="Lato Light"/>
                    <a:cs typeface="Lato Light"/>
                    <a:sym typeface="Lato Light"/>
                  </a:rPr>
                  <a:t> </a:t>
                </a:r>
                <a:r>
                  <a:rPr lang="en-US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vs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980000"/>
                        </a:solidFill>
                        <a:latin typeface="Lato Light" panose="020F0302020204030203" pitchFamily="34" charset="0"/>
                        <a:ea typeface="Lato Light"/>
                        <a:cs typeface="Lato Light"/>
                        <a:sym typeface="Lato Light"/>
                      </a:rPr>
                      <m:t>CleanTexts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.</a:t>
                </a:r>
                <a:endParaRPr sz="20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72" name="Shape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8" y="1357066"/>
                <a:ext cx="8668500" cy="5144700"/>
              </a:xfrm>
              <a:prstGeom prst="rect">
                <a:avLst/>
              </a:prstGeom>
              <a:blipFill>
                <a:blip r:embed="rId3"/>
                <a:stretch>
                  <a:fillRect l="-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2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/>
              <a:t>Code word ranking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Shape 272"/>
              <p:cNvSpPr txBox="1"/>
              <p:nvPr/>
            </p:nvSpPr>
            <p:spPr>
              <a:xfrm>
                <a:off x="269778" y="1356966"/>
                <a:ext cx="8668500" cy="51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buClr>
                    <a:srgbClr val="000000"/>
                  </a:buClr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𝑚𝑎𝑡𝑐h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@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𝑘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 </m:t>
                    </m:r>
                  </m:oMath>
                </a14:m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= number of matches in top </a:t>
                </a:r>
                <a:r>
                  <a:rPr lang="en-GB" sz="20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k</a:t>
                </a:r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word output 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2000" i="1" dirty="0" err="1">
                    <a:latin typeface="Cambria Math" panose="02040503050406030204" pitchFamily="18" charset="0"/>
                    <a:ea typeface="Lato Light"/>
                    <a:cs typeface="Lato Light"/>
                    <a:sym typeface="Lato Light"/>
                  </a:rPr>
                  <a:t>df</a:t>
                </a:r>
                <a:r>
                  <a:rPr lang="en-US" sz="2000" i="1" dirty="0">
                    <a:latin typeface="Cambria Math" panose="02040503050406030204" pitchFamily="18" charset="0"/>
                    <a:ea typeface="Lato Light"/>
                    <a:cs typeface="Lato Light"/>
                    <a:sym typeface="Lato Light"/>
                  </a:rPr>
                  <a:t>  </a:t>
                </a:r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= document frequency in a dataset</a:t>
                </a:r>
                <a:endParaRPr lang="en-US" sz="2000" i="1" dirty="0">
                  <a:latin typeface="Cambria Math" panose="02040503050406030204" pitchFamily="18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buClr>
                    <a:srgbClr val="000000"/>
                  </a:buClr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𝑠𝑖𝑚𝑖𝑙𝑎𝑟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_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𝑠𝑒𝑡</m:t>
                    </m:r>
                  </m:oMath>
                </a14:m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= similarity neighbours of a word </a:t>
                </a:r>
                <a:r>
                  <a:rPr lang="en-GB" sz="20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from </a:t>
                </a:r>
                <a:r>
                  <a:rPr lang="en-GB" sz="2000" dirty="0" err="1">
                    <a:solidFill>
                      <a:srgbClr val="980000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HateCommmunity</a:t>
                </a:r>
                <a:endParaRPr lang="en-GB" sz="2000" b="1" i="1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buClr>
                    <a:srgbClr val="000000"/>
                  </a:buClr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𝑟𝑒𝑙𝑎𝑡𝑒𝑑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_</m:t>
                    </m:r>
                    <m:r>
                      <a:rPr lang="en-GB" sz="2000" i="1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𝑠𝑒𝑡</m:t>
                    </m:r>
                  </m:oMath>
                </a14:m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= relatedness neighbours a word </a:t>
                </a:r>
                <a:r>
                  <a:rPr lang="en-GB" sz="20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GB" sz="20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from </a:t>
                </a:r>
                <a:r>
                  <a:rPr lang="en-GB" sz="2000" dirty="0" err="1">
                    <a:solidFill>
                      <a:srgbClr val="980000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HateCommunity</a:t>
                </a:r>
                <a:endParaRPr lang="en-GB" sz="2000" dirty="0">
                  <a:solidFill>
                    <a:srgbClr val="980000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lvl="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𝑓𝑟𝑒𝑞𝑢𝑒𝑛𝑐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  <m:t>𝑐h𝑒𝑐𝑘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𝑑𝑓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  <m:t> ∈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 Light"/>
                              <a:sym typeface="Lato Light"/>
                            </a:rPr>
                            <m:t>𝐻𝑎𝑡𝑒𝑇𝑒𝑥𝑡𝑠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𝑑𝑓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 ∈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𝐶𝑙𝑒𝑎𝑛𝑇𝑒𝑥𝑡𝑠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 Light"/>
                          <a:sym typeface="Lato Light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srgbClr val="980000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lvl="0">
                  <a:buClr>
                    <a:srgbClr val="000000"/>
                  </a:buClr>
                </a:pPr>
                <a:endParaRPr lang="en-US" sz="2000" i="1" dirty="0">
                  <a:solidFill>
                    <a:srgbClr val="980000"/>
                  </a:solidFill>
                  <a:latin typeface="Lato Light"/>
                  <a:sym typeface="Lato Light"/>
                </a:endParaRPr>
              </a:p>
              <a:p>
                <a:pPr lvl="0">
                  <a:buClr>
                    <a:srgbClr val="000000"/>
                  </a:buClr>
                </a:pPr>
                <a:endParaRPr lang="en-GB" sz="2000" i="1" dirty="0">
                  <a:latin typeface="Cambria Math" panose="02040503050406030204" pitchFamily="18" charset="0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A word is a primary code word if:</a:t>
                </a: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Lato Light"/>
                            <a:cs typeface="Lato Light"/>
                            <a:sym typeface="Lato Light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Lato Light"/>
                                <a:cs typeface="Lato Light"/>
                                <a:sym typeface="Lato Light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Lato Light"/>
                                <a:cs typeface="Lato Light"/>
                                <a:sym typeface="Lato Light"/>
                              </a:rPr>
                              <m:t>𝑠𝑖𝑧𝑒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Lato Light"/>
                                    <a:cs typeface="Lato Light"/>
                                    <a:sym typeface="Lato Light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Lato Light"/>
                                    <a:cs typeface="Lato Light"/>
                                    <a:sym typeface="Lato Light"/>
                                  </a:rPr>
                                  <m:t>𝑒𝑖𝑡h𝑒𝑟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Lato Light"/>
                                    <a:cs typeface="Lato Light"/>
                                    <a:sym typeface="Lato Light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Lato Light"/>
                                    <a:cs typeface="Lato Light"/>
                                    <a:sym typeface="Lato Light"/>
                                  </a:rPr>
                                  <m:t>𝑖𝑛𝑡𝑒𝑟𝑠𝑒𝑐𝑡𝑖𝑜𝑛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Lato Light"/>
                                <a:cs typeface="Lato Light"/>
                                <a:sym typeface="Lato Light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𝑚𝑎𝑡𝑐h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@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⋀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𝑓𝑟𝑒𝑞𝑢𝑒𝑛𝑐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 Light"/>
                            <a:sym typeface="Lato Light"/>
                          </a:rPr>
                          <m:t>𝑐h𝑒𝑐𝑘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</a:t>
                </a:r>
              </a:p>
            </p:txBody>
          </p:sp>
        </mc:Choice>
        <mc:Fallback xmlns="">
          <p:sp>
            <p:nvSpPr>
              <p:cNvPr id="272" name="Shape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8" y="1356966"/>
                <a:ext cx="8668500" cy="5144700"/>
              </a:xfrm>
              <a:prstGeom prst="rect">
                <a:avLst/>
              </a:prstGeom>
              <a:blipFill>
                <a:blip r:embed="rId3"/>
                <a:stretch>
                  <a:fillRect l="-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007CB6C-8582-455C-B3FA-0C433F65E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215100"/>
              </p:ext>
            </p:extLst>
          </p:nvPr>
        </p:nvGraphicFramePr>
        <p:xfrm>
          <a:off x="634017" y="3097049"/>
          <a:ext cx="3419472" cy="2047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8C485E-4B39-4863-A93F-38BDC7655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803675"/>
              </p:ext>
            </p:extLst>
          </p:nvPr>
        </p:nvGraphicFramePr>
        <p:xfrm>
          <a:off x="5023443" y="3097049"/>
          <a:ext cx="3489938" cy="197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435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84050" y="58351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0600" y="144808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en-US" sz="18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Hate Speech </a:t>
            </a:r>
            <a:r>
              <a:rPr lang="en-US" sz="1800" dirty="0">
                <a:latin typeface="Lato Light"/>
                <a:ea typeface="Lato Light"/>
                <a:cs typeface="Lato Light"/>
                <a:sym typeface="Lato Light"/>
              </a:rPr>
              <a:t>is “any advocacy of national, racial or religious hatred that constitutes incitement to discrimination,  hostility or violence” </a:t>
            </a:r>
            <a:endParaRPr lang="en"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ct val="25000"/>
            </a:pPr>
            <a:endParaRPr lang="en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Why should we understand hate speech?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Physical consequences for affected groups.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	Conditioning people to hate can be disastrous. [</a:t>
            </a:r>
            <a:r>
              <a:rPr lang="en-US" sz="1900" i="1" dirty="0">
                <a:latin typeface="Lato Light"/>
                <a:ea typeface="Lato Light"/>
                <a:cs typeface="Lato Light"/>
                <a:sym typeface="Lato Light"/>
              </a:rPr>
              <a:t>1930s Germany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	Loss of business revenue.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endParaRPr lang="en" sz="19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Why is </a:t>
            </a:r>
            <a:r>
              <a:rPr lang="en" sz="190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Hate Speech </a:t>
            </a: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difficult to analyse</a:t>
            </a:r>
            <a:r>
              <a:rPr lang="en" sz="190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	Hard</a:t>
            </a:r>
            <a:r>
              <a:rPr lang="en" sz="190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to identify.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900" dirty="0"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	Subjective </a:t>
            </a:r>
            <a:r>
              <a:rPr lang="en-GB" sz="1900" dirty="0"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perceptions of </a:t>
            </a:r>
            <a:r>
              <a:rPr lang="en" sz="1900" dirty="0"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word usage.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900" dirty="0"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	Frequent introduction of new terms. </a:t>
            </a:r>
            <a:endParaRPr sz="19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32781" y="623843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Code word ranking: Secondary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Shape 279"/>
              <p:cNvSpPr txBox="1"/>
              <p:nvPr/>
            </p:nvSpPr>
            <p:spPr>
              <a:xfrm>
                <a:off x="308197" y="1312230"/>
                <a:ext cx="8668500" cy="51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We implement a secondary condition for words that fail Primary</a:t>
                </a: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endParaRPr lang="en-US" sz="22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With a word </a:t>
                </a:r>
                <a:r>
                  <a:rPr lang="en-US" sz="2200" b="1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build a similarity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𝐺</m:t>
                    </m:r>
                  </m:oMath>
                </a14:m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as previously described</a:t>
                </a: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endParaRPr lang="en-US" sz="22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A word </a:t>
                </a:r>
                <a:r>
                  <a:rPr lang="en-US" sz="2200" i="1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w</a:t>
                </a: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 is a secondary code word if 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𝐺</m:t>
                    </m:r>
                  </m:oMath>
                </a14:m>
                <a:endParaRPr lang="en-US" sz="2200" b="0" dirty="0">
                  <a:latin typeface="Lato Light" panose="020F0302020204030203" pitchFamily="34" charset="0"/>
                  <a:ea typeface="Cambria Math" panose="02040503050406030204" pitchFamily="18" charset="0"/>
                  <a:cs typeface="Lato Light"/>
                  <a:sym typeface="Lato Light"/>
                </a:endParaRP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 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Light"/>
                        <a:sym typeface="Lato Light"/>
                      </a:rPr>
                      <m:t>𝐻𝑊</m:t>
                    </m:r>
                  </m:oMath>
                </a14:m>
                <a:endParaRPr lang="en-US" sz="2200" dirty="0">
                  <a:latin typeface="Lato Light" panose="020F0302020204030203" pitchFamily="34" charset="0"/>
                  <a:ea typeface="Lato Light"/>
                  <a:cs typeface="Lato Light"/>
                  <a:sym typeface="Lato Light"/>
                </a:endParaRP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buClr>
                    <a:srgbClr val="000000"/>
                  </a:buClr>
                  <a:buSzPct val="25000"/>
                </a:pPr>
                <a:r>
                  <a:rPr lang="en-US" sz="2200" dirty="0">
                    <a:latin typeface="Lato Light" panose="020F0302020204030203" pitchFamily="34" charset="0"/>
                    <a:ea typeface="Lato Light"/>
                    <a:cs typeface="Lato Light"/>
                    <a:sym typeface="Lato Light"/>
                  </a:rPr>
                  <a:t>	</a:t>
                </a:r>
              </a:p>
            </p:txBody>
          </p:sp>
        </mc:Choice>
        <mc:Fallback xmlns="">
          <p:sp>
            <p:nvSpPr>
              <p:cNvPr id="279" name="Shape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97" y="1312230"/>
                <a:ext cx="8668500" cy="5144700"/>
              </a:xfrm>
              <a:prstGeom prst="rect">
                <a:avLst/>
              </a:prstGeom>
              <a:blipFill>
                <a:blip r:embed="rId3"/>
                <a:stretch>
                  <a:fillRect l="-9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144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GB" sz="4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046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Data Collection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Twitter data was collected during the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2016 US Presidential Elections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2017 US Presidential Inauguration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2017 Manchester bombing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Various points in 2017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" sz="2200" dirty="0">
              <a:solidFill>
                <a:srgbClr val="98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GB" sz="22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CleanTexts</a:t>
            </a:r>
            <a:r>
              <a:rPr lang="en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and </a:t>
            </a:r>
            <a:r>
              <a:rPr lang="en-US" sz="22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HateTexts</a:t>
            </a:r>
            <a:r>
              <a:rPr lang="en-GB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10M tweets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GB" sz="22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HateCommunity</a:t>
            </a:r>
            <a:r>
              <a:rPr lang="en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: 400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 tweets and articles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008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Evaluation Setup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04005-09C4-41B7-8FF5-A441DF01F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18853"/>
              </p:ext>
            </p:extLst>
          </p:nvPr>
        </p:nvGraphicFramePr>
        <p:xfrm>
          <a:off x="500408" y="1593159"/>
          <a:ext cx="2382929" cy="4079240"/>
        </p:xfrm>
        <a:graphic>
          <a:graphicData uri="http://schemas.openxmlformats.org/drawingml/2006/table">
            <a:tbl>
              <a:tblPr firstRow="1" bandRow="1">
                <a:tableStyleId>{3B990ECF-7873-406C-8FF6-01748F224BE5}</a:tableStyleId>
              </a:tblPr>
              <a:tblGrid>
                <a:gridCol w="2382929">
                  <a:extLst>
                    <a:ext uri="{9D8B030D-6E8A-4147-A177-3AD203B41FA5}">
                      <a16:colId xmlns:a16="http://schemas.microsoft.com/office/drawing/2014/main" val="89841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Code words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44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niggers [positive control]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7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snake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41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googles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97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cuckservatives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829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skypes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creatures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1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moslems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30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cockroaches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01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water [negative control]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92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primitives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5204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68DDF0-BF27-4836-B4C6-3DD2FE9BFCA9}"/>
              </a:ext>
            </a:extLst>
          </p:cNvPr>
          <p:cNvSpPr txBox="1"/>
          <p:nvPr/>
        </p:nvSpPr>
        <p:spPr>
          <a:xfrm>
            <a:off x="3464561" y="4870700"/>
            <a:ext cx="5679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ato Light" panose="020F0302020204030203" pitchFamily="34" charset="0"/>
              </a:rPr>
              <a:t>Another cop killed and set on fire by googles</a:t>
            </a:r>
          </a:p>
          <a:p>
            <a:endParaRPr lang="en-US" sz="1800" i="1" dirty="0">
              <a:latin typeface="Lato Light" panose="020F0302020204030203" pitchFamily="34" charset="0"/>
            </a:endParaRPr>
          </a:p>
          <a:p>
            <a:r>
              <a:rPr lang="en-US" sz="1800" i="1" dirty="0">
                <a:latin typeface="Lato Light" panose="020F0302020204030203" pitchFamily="34" charset="0"/>
              </a:rPr>
              <a:t>Strange mixed breed creatures jailed for killing white woman</a:t>
            </a:r>
          </a:p>
          <a:p>
            <a:endParaRPr lang="en-US" sz="1800" i="1" dirty="0">
              <a:latin typeface="Lato Light" panose="020F0302020204030203" pitchFamily="34" charset="0"/>
            </a:endParaRPr>
          </a:p>
          <a:p>
            <a:r>
              <a:rPr lang="en-US" sz="1800" i="1" dirty="0">
                <a:latin typeface="Lato Light" panose="020F0302020204030203" pitchFamily="34" charset="0"/>
              </a:rPr>
              <a:t>Germany must disinfect her land. One cockroach at a time</a:t>
            </a:r>
            <a:endParaRPr lang="en-GB" sz="1800" i="1" dirty="0">
              <a:latin typeface="Lato Light" panose="020F03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F88A8-6903-429B-B03E-FC36C24A9F0E}"/>
              </a:ext>
            </a:extLst>
          </p:cNvPr>
          <p:cNvSpPr txBox="1"/>
          <p:nvPr/>
        </p:nvSpPr>
        <p:spPr>
          <a:xfrm>
            <a:off x="2883337" y="1400927"/>
            <a:ext cx="6338123" cy="365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Designed an experiment to see if annotators could infer the use of hate speech with only code words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5 samples for each word 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Ratings from Very unlikely to very likely [0 to 4]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	3 separate experiments from different partitions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	&gt; 45 annotators for each experiment 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244CA-56FD-460E-A9D3-5B981D6896F1}"/>
              </a:ext>
            </a:extLst>
          </p:cNvPr>
          <p:cNvSpPr txBox="1"/>
          <p:nvPr/>
        </p:nvSpPr>
        <p:spPr>
          <a:xfrm>
            <a:off x="6546679" y="463541"/>
            <a:ext cx="2357820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55 Primary code words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  <a:ea typeface="Lato Light"/>
                <a:cs typeface="Lato Light"/>
                <a:sym typeface="Lato Light"/>
              </a:rPr>
              <a:t>262 Secondary code words</a:t>
            </a:r>
          </a:p>
        </p:txBody>
      </p:sp>
    </p:spTree>
    <p:extLst>
      <p:ext uri="{BB962C8B-B14F-4D97-AF65-F5344CB8AC3E}">
        <p14:creationId xmlns:p14="http://schemas.microsoft.com/office/powerpoint/2010/main" val="42231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Evaluation: Control results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Most participants were able to correctly answer the control across all 3 experiments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517B4D8-81B0-4E53-8309-A42EC0D42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646629"/>
              </p:ext>
            </p:extLst>
          </p:nvPr>
        </p:nvGraphicFramePr>
        <p:xfrm>
          <a:off x="308197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3F0630-41DA-46F3-8942-2E3D507A2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311356"/>
              </p:ext>
            </p:extLst>
          </p:nvPr>
        </p:nvGraphicFramePr>
        <p:xfrm>
          <a:off x="4642447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9126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Evaluation: Annotator Agreement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Created ground truth and aggregate majority annotator ratings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Ratings &gt; 2 were labelled as Hate Speech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Ratings &lt; 2 were labelled as Not Hate Speech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Krippendorff’s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 Alpha agreement scores using majority ratings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HateCommunity:</a:t>
            </a:r>
            <a:r>
              <a:rPr lang="en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K=0.871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GB" sz="22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CleanTexts</a:t>
            </a:r>
            <a:r>
              <a:rPr lang="en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 = 0.676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Hate</a:t>
            </a:r>
            <a:r>
              <a:rPr lang="en-GB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Texts: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 = 0.807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18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Evaluation: Aggregate Classification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Confusion Matrix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6EC4E-9FB8-49A9-AC63-BFEEE9C7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98" y="571258"/>
            <a:ext cx="6074467" cy="5915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855EA-7C43-4EC7-8DA1-F0CEE082C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00" y="526711"/>
            <a:ext cx="6181346" cy="6019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FB7B2-3DD4-4322-A625-FEECBAF0F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252" y="574513"/>
            <a:ext cx="6199655" cy="58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Evaluation: Aggregate Classification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70D1E4-56F2-4607-9030-F237F4FD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84458"/>
              </p:ext>
            </p:extLst>
          </p:nvPr>
        </p:nvGraphicFramePr>
        <p:xfrm>
          <a:off x="758612" y="1537258"/>
          <a:ext cx="7767669" cy="4283298"/>
        </p:xfrm>
        <a:graphic>
          <a:graphicData uri="http://schemas.openxmlformats.org/drawingml/2006/table">
            <a:tbl>
              <a:tblPr firstRow="1" bandRow="1">
                <a:tableStyleId>{3B990ECF-7873-406C-8FF6-01748F224BE5}</a:tableStyleId>
              </a:tblPr>
              <a:tblGrid>
                <a:gridCol w="2318220">
                  <a:extLst>
                    <a:ext uri="{9D8B030D-6E8A-4147-A177-3AD203B41FA5}">
                      <a16:colId xmlns:a16="http://schemas.microsoft.com/office/drawing/2014/main" val="1013331414"/>
                    </a:ext>
                  </a:extLst>
                </a:gridCol>
                <a:gridCol w="1456770">
                  <a:extLst>
                    <a:ext uri="{9D8B030D-6E8A-4147-A177-3AD203B41FA5}">
                      <a16:colId xmlns:a16="http://schemas.microsoft.com/office/drawing/2014/main" val="895488712"/>
                    </a:ext>
                  </a:extLst>
                </a:gridCol>
                <a:gridCol w="1754660">
                  <a:extLst>
                    <a:ext uri="{9D8B030D-6E8A-4147-A177-3AD203B41FA5}">
                      <a16:colId xmlns:a16="http://schemas.microsoft.com/office/drawing/2014/main" val="2027956299"/>
                    </a:ext>
                  </a:extLst>
                </a:gridCol>
                <a:gridCol w="2238019">
                  <a:extLst>
                    <a:ext uri="{9D8B030D-6E8A-4147-A177-3AD203B41FA5}">
                      <a16:colId xmlns:a16="http://schemas.microsoft.com/office/drawing/2014/main" val="3865004983"/>
                    </a:ext>
                  </a:extLst>
                </a:gridCol>
              </a:tblGrid>
              <a:tr h="991458">
                <a:tc>
                  <a:txBody>
                    <a:bodyPr/>
                    <a:lstStyle/>
                    <a:p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20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Hate Speech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Not Hate Speech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189151"/>
                  </a:ext>
                </a:extLst>
              </a:tr>
              <a:tr h="991458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HateCommunity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Precision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Recall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F1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0.88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1.00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0.93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1.00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0.67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0.80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857849"/>
                  </a:ext>
                </a:extLst>
              </a:tr>
              <a:tr h="991458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CleanTexts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Precision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Recall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F1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1.00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0.75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0.86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0.86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1.00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0.92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557019"/>
                  </a:ext>
                </a:extLst>
              </a:tr>
              <a:tr h="991458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HateTexts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Precision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Recall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F1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0.75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0.75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0.75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0.83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0.83</a:t>
                      </a:r>
                    </a:p>
                    <a:p>
                      <a:pPr algn="r"/>
                      <a:r>
                        <a:rPr lang="en-US"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0.83</a:t>
                      </a:r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08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26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Conclusions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We propose our dynamic method for learning out-of-dictionary hate speech code words.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Our annotation experiment showed that it is possible to infer hate speech without knowing the meaning of the code word.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Hate speech is not dependent on a vocabulary, it is an issue of context.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We hope to implement a method to automatically update our model.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932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GB" sz="4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you. </a:t>
            </a:r>
            <a:br>
              <a:rPr lang="en-GB" sz="4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4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&amp; A.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22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84050" y="58351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dirty="0"/>
              <a:t>Motivation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00600" y="144808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 Light"/>
                <a:ea typeface="Lato Light"/>
                <a:cs typeface="Lato Light"/>
                <a:sym typeface="Lato Light"/>
              </a:rPr>
              <a:t>Anyone who isn’t white doesn’t deserve to live here. Those foreign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________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2400" dirty="0">
                <a:latin typeface="Lato Light"/>
                <a:ea typeface="Lato Light"/>
                <a:cs typeface="Lato Light"/>
                <a:sym typeface="Lato Light"/>
              </a:rPr>
              <a:t>should be deported.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32781" y="623843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D291-1C01-4A5C-A065-C21594671ECA}"/>
              </a:ext>
            </a:extLst>
          </p:cNvPr>
          <p:cNvSpPr txBox="1"/>
          <p:nvPr/>
        </p:nvSpPr>
        <p:spPr>
          <a:xfrm>
            <a:off x="1313790" y="3355441"/>
            <a:ext cx="117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niggers</a:t>
            </a:r>
            <a:endParaRPr lang="en-GB" sz="2400" b="1" dirty="0">
              <a:solidFill>
                <a:srgbClr val="98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4AFB7-F81C-435D-AC5D-1DFA11DDE26A}"/>
              </a:ext>
            </a:extLst>
          </p:cNvPr>
          <p:cNvSpPr txBox="1"/>
          <p:nvPr/>
        </p:nvSpPr>
        <p:spPr>
          <a:xfrm>
            <a:off x="284050" y="4581177"/>
            <a:ext cx="645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sz="2400" i="1" dirty="0">
                <a:latin typeface="Lato Light"/>
                <a:ea typeface="Lato Light"/>
                <a:cs typeface="Lato Light"/>
                <a:sym typeface="Lato Light"/>
              </a:rPr>
              <a:t>Use of known </a:t>
            </a:r>
            <a:r>
              <a:rPr lang="en" sz="2400" i="1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hate speech </a:t>
            </a:r>
            <a:r>
              <a:rPr lang="en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keyword. </a:t>
            </a:r>
            <a:r>
              <a:rPr lang="en-GB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Easy to catch.</a:t>
            </a:r>
            <a:endParaRPr lang="en" sz="2400" i="1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36AE-02C1-4B02-AFC5-B87E44E7144D}"/>
              </a:ext>
            </a:extLst>
          </p:cNvPr>
          <p:cNvSpPr txBox="1"/>
          <p:nvPr/>
        </p:nvSpPr>
        <p:spPr>
          <a:xfrm>
            <a:off x="1346126" y="3317905"/>
            <a:ext cx="1005840" cy="4389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8F31F-700E-4B61-9CE9-71CEECC25332}"/>
              </a:ext>
            </a:extLst>
          </p:cNvPr>
          <p:cNvSpPr txBox="1"/>
          <p:nvPr/>
        </p:nvSpPr>
        <p:spPr>
          <a:xfrm>
            <a:off x="401036" y="4665066"/>
            <a:ext cx="6290550" cy="650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5" name="Shape 155"/>
          <p:cNvSpPr txBox="1"/>
          <p:nvPr/>
        </p:nvSpPr>
        <p:spPr>
          <a:xfrm>
            <a:off x="1270784" y="3231170"/>
            <a:ext cx="1180097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chemeClr val="tx1"/>
                </a:solidFill>
                <a:latin typeface="Lato Light" panose="020B0604020202020204" charset="0"/>
                <a:ea typeface="Lato"/>
                <a:cs typeface="Lato"/>
                <a:sym typeface="Lato"/>
              </a:rPr>
              <a:t>animals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8F205B-93FC-4358-A4DA-ED1893FCAFB3}"/>
              </a:ext>
            </a:extLst>
          </p:cNvPr>
          <p:cNvSpPr txBox="1"/>
          <p:nvPr/>
        </p:nvSpPr>
        <p:spPr>
          <a:xfrm>
            <a:off x="327230" y="4546939"/>
            <a:ext cx="58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sz="2400" i="1" dirty="0">
                <a:latin typeface="Lato Light"/>
                <a:ea typeface="Lato Light"/>
                <a:cs typeface="Lato Light"/>
                <a:sym typeface="Lato Light"/>
              </a:rPr>
              <a:t>Use of </a:t>
            </a:r>
            <a:r>
              <a:rPr lang="en" sz="2400" b="1" i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inoffesive</a:t>
            </a:r>
            <a:r>
              <a:rPr lang="en" sz="2400" i="1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keyword. </a:t>
            </a:r>
            <a:r>
              <a:rPr lang="en-GB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Can infer the intent.</a:t>
            </a:r>
            <a:endParaRPr lang="en" sz="2400" i="1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8FFA5-FA08-4619-BB95-52C828B0997B}"/>
              </a:ext>
            </a:extLst>
          </p:cNvPr>
          <p:cNvSpPr txBox="1"/>
          <p:nvPr/>
        </p:nvSpPr>
        <p:spPr>
          <a:xfrm>
            <a:off x="284050" y="4569356"/>
            <a:ext cx="5801440" cy="649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F9887-6743-40C2-956B-A33B33B0D23F}"/>
              </a:ext>
            </a:extLst>
          </p:cNvPr>
          <p:cNvSpPr txBox="1"/>
          <p:nvPr/>
        </p:nvSpPr>
        <p:spPr>
          <a:xfrm>
            <a:off x="343780" y="4546939"/>
            <a:ext cx="612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This is weird</a:t>
            </a:r>
            <a:r>
              <a:rPr lang="en-GB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. Isn’t </a:t>
            </a:r>
            <a:r>
              <a:rPr lang="en-GB" sz="2400" b="1" i="1" dirty="0">
                <a:solidFill>
                  <a:srgbClr val="00B050"/>
                </a:solidFill>
                <a:latin typeface="Lato Light"/>
                <a:ea typeface="Lato Light"/>
                <a:cs typeface="Lato Light"/>
                <a:sym typeface="Lato Light"/>
              </a:rPr>
              <a:t>Skype</a:t>
            </a:r>
            <a:r>
              <a:rPr lang="en-GB" sz="2400" i="1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 a company?</a:t>
            </a:r>
            <a:endParaRPr lang="en" sz="2400" i="1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63AD1-B626-4334-84A9-12F1168DCF6E}"/>
              </a:ext>
            </a:extLst>
          </p:cNvPr>
          <p:cNvSpPr txBox="1"/>
          <p:nvPr/>
        </p:nvSpPr>
        <p:spPr>
          <a:xfrm>
            <a:off x="1366346" y="3370316"/>
            <a:ext cx="1033516" cy="385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6" name="Shape 156"/>
          <p:cNvSpPr txBox="1"/>
          <p:nvPr/>
        </p:nvSpPr>
        <p:spPr>
          <a:xfrm>
            <a:off x="1331902" y="3231788"/>
            <a:ext cx="14565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B050"/>
                </a:solidFill>
                <a:latin typeface="Lato Light" panose="020F0302020204030203" pitchFamily="34" charset="0"/>
                <a:ea typeface="Lato"/>
                <a:cs typeface="Lato"/>
                <a:sym typeface="Lato"/>
              </a:rPr>
              <a:t>skypes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90EDC-0251-4775-99E3-205C02DF5839}"/>
              </a:ext>
            </a:extLst>
          </p:cNvPr>
          <p:cNvSpPr txBox="1"/>
          <p:nvPr/>
        </p:nvSpPr>
        <p:spPr>
          <a:xfrm>
            <a:off x="4577489" y="5273585"/>
            <a:ext cx="446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i="1" dirty="0">
                <a:latin typeface="Lato Light"/>
                <a:sym typeface="Lato Light"/>
              </a:rPr>
              <a:t>Code words </a:t>
            </a:r>
            <a:r>
              <a:rPr lang="en-US" sz="2400" i="1" dirty="0">
                <a:latin typeface="Lato Light"/>
                <a:sym typeface="Lato Light"/>
              </a:rPr>
              <a:t>act like Morse code</a:t>
            </a:r>
          </a:p>
          <a:p>
            <a:r>
              <a:rPr lang="en-US" sz="2400" i="1" dirty="0">
                <a:latin typeface="Lato Light"/>
                <a:sym typeface="Lato Light"/>
              </a:rPr>
              <a:t>for extremist groups.</a:t>
            </a:r>
            <a:endParaRPr lang="en-GB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55" grpId="0"/>
      <p:bldP spid="18" grpId="0"/>
      <p:bldP spid="2" grpId="0" animBg="1"/>
      <p:bldP spid="12" grpId="0"/>
      <p:bldP spid="3" grpId="0" animBg="1"/>
      <p:bldP spid="156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Evaluation: Ranking Distribution</a:t>
            </a:r>
            <a:endParaRPr lang="en" dirty="0"/>
          </a:p>
        </p:txBody>
      </p:sp>
      <p:sp>
        <p:nvSpPr>
          <p:cNvPr id="279" name="Shape 279"/>
          <p:cNvSpPr txBox="1"/>
          <p:nvPr/>
        </p:nvSpPr>
        <p:spPr>
          <a:xfrm>
            <a:off x="308197" y="130872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02392B-EA42-4694-B8A2-4AF12FDED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47333"/>
              </p:ext>
            </p:extLst>
          </p:nvPr>
        </p:nvGraphicFramePr>
        <p:xfrm>
          <a:off x="382698" y="1206926"/>
          <a:ext cx="8378603" cy="5144701"/>
        </p:xfrm>
        <a:graphic>
          <a:graphicData uri="http://schemas.openxmlformats.org/drawingml/2006/table">
            <a:tbl>
              <a:tblPr firstRow="1" bandRow="1">
                <a:tableStyleId>{3B990ECF-7873-406C-8FF6-01748F224BE5}</a:tableStyleId>
              </a:tblPr>
              <a:tblGrid>
                <a:gridCol w="1861326">
                  <a:extLst>
                    <a:ext uri="{9D8B030D-6E8A-4147-A177-3AD203B41FA5}">
                      <a16:colId xmlns:a16="http://schemas.microsoft.com/office/drawing/2014/main" val="48296582"/>
                    </a:ext>
                  </a:extLst>
                </a:gridCol>
                <a:gridCol w="1627393">
                  <a:extLst>
                    <a:ext uri="{9D8B030D-6E8A-4147-A177-3AD203B41FA5}">
                      <a16:colId xmlns:a16="http://schemas.microsoft.com/office/drawing/2014/main" val="2557137818"/>
                    </a:ext>
                  </a:extLst>
                </a:gridCol>
                <a:gridCol w="1493684">
                  <a:extLst>
                    <a:ext uri="{9D8B030D-6E8A-4147-A177-3AD203B41FA5}">
                      <a16:colId xmlns:a16="http://schemas.microsoft.com/office/drawing/2014/main" val="3747709450"/>
                    </a:ext>
                  </a:extLst>
                </a:gridCol>
                <a:gridCol w="1612537">
                  <a:extLst>
                    <a:ext uri="{9D8B030D-6E8A-4147-A177-3AD203B41FA5}">
                      <a16:colId xmlns:a16="http://schemas.microsoft.com/office/drawing/2014/main" val="1660812310"/>
                    </a:ext>
                  </a:extLst>
                </a:gridCol>
                <a:gridCol w="1783663">
                  <a:extLst>
                    <a:ext uri="{9D8B030D-6E8A-4147-A177-3AD203B41FA5}">
                      <a16:colId xmlns:a16="http://schemas.microsoft.com/office/drawing/2014/main" val="179101939"/>
                    </a:ext>
                  </a:extLst>
                </a:gridCol>
              </a:tblGrid>
              <a:tr h="3727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HateCommunity</a:t>
                      </a:r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 Results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40488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Ground Truth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Annotators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48863"/>
                  </a:ext>
                </a:extLst>
              </a:tr>
              <a:tr h="6595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Words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Label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Majority percentage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Label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Majority percentage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702694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Niggers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0.68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18350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Snakes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Unlikely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0.4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Neutral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0.26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056644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Googles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0.41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737849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Cuckservatives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Unlikely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0.36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216365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Skypes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0.3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703695"/>
                  </a:ext>
                </a:extLst>
              </a:tr>
              <a:tr h="3845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Creatures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0.6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0.4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610251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Moslems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0.8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0.39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259191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Cockroaches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0.40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07063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Water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unlikely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1.0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unlikely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0.65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6896228"/>
                  </a:ext>
                </a:extLst>
              </a:tr>
              <a:tr h="372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Primitives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0.6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Very likely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Lato Light" panose="020F0302020204030203" pitchFamily="34" charset="0"/>
                        </a:rPr>
                        <a:t>0.37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7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/>
              <a:t>Challenges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28250" y="141123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0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Code Word: </a:t>
            </a:r>
            <a:r>
              <a:rPr lang="en" sz="2000" i="1" dirty="0">
                <a:latin typeface="Lato Light"/>
                <a:ea typeface="Lato Light"/>
                <a:cs typeface="Lato Light"/>
                <a:sym typeface="Lato Light"/>
              </a:rPr>
              <a:t>“a word or phrase that has a secret meaning or that is used instead of another word or phrase to avoid speaking directly”</a:t>
            </a:r>
            <a:r>
              <a:rPr lang="en" sz="2000" dirty="0">
                <a:latin typeface="Lato Light"/>
                <a:ea typeface="Lato Light"/>
                <a:cs typeface="Lato Light"/>
                <a:sym typeface="Lato Light"/>
              </a:rPr>
              <a:t> Merriam-Webster</a:t>
            </a:r>
            <a:endParaRPr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latin typeface="Lato Light"/>
                <a:ea typeface="Lato Light"/>
                <a:cs typeface="Lato Light"/>
                <a:sym typeface="Lato Light"/>
              </a:rPr>
              <a:t>Code words are used infrequently </a:t>
            </a:r>
            <a:r>
              <a:rPr lang="en-GB" sz="2000" dirty="0">
                <a:latin typeface="Lato Light"/>
                <a:ea typeface="Lato Light"/>
                <a:cs typeface="Lato Light"/>
                <a:sym typeface="Lato Light"/>
              </a:rPr>
              <a:t>but constantly introduced.</a:t>
            </a:r>
            <a:endParaRPr lang="en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latin typeface="Lato Light"/>
                <a:ea typeface="Lato Light"/>
                <a:cs typeface="Lato Light"/>
                <a:sym typeface="Lato Light"/>
              </a:rPr>
              <a:t>The context determines the hate speech meaning of a word.</a:t>
            </a:r>
            <a:endParaRPr lang="en-GB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latin typeface="Lato Light"/>
                <a:ea typeface="Lato Light"/>
                <a:cs typeface="Lato Light"/>
                <a:sym typeface="Lato Light"/>
              </a:rPr>
              <a:t>Difficult to understand using a fixed dictionary, dynamic vocabulary.</a:t>
            </a:r>
            <a:br>
              <a:rPr lang="en" sz="200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en" sz="2000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934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dirty="0"/>
              <a:t>Objective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28250" y="141123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2200" dirty="0">
                <a:latin typeface="Lato Light"/>
                <a:ea typeface="Lato Light"/>
                <a:cs typeface="Lato Light"/>
                <a:sym typeface="Lato Light"/>
              </a:rPr>
              <a:t>Dynamically </a:t>
            </a:r>
            <a:r>
              <a:rPr lang="en" sz="2200" u="none" strike="noStrike" cap="none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identify </a:t>
            </a:r>
            <a:r>
              <a:rPr lang="en" sz="2200" u="none" strike="noStrike" cap="none" dirty="0">
                <a:latin typeface="Lato Light"/>
                <a:ea typeface="Lato Light"/>
                <a:cs typeface="Lato Light"/>
                <a:sym typeface="Lato Light"/>
              </a:rPr>
              <a:t>out-of-dictionary</a:t>
            </a:r>
            <a:r>
              <a:rPr lang="en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2200" u="none" strike="noStrike" cap="none" dirty="0">
                <a:latin typeface="Lato Light"/>
                <a:ea typeface="Lato Light"/>
                <a:cs typeface="Lato Light"/>
                <a:sym typeface="Lato Light"/>
              </a:rPr>
              <a:t>hate speech</a:t>
            </a:r>
            <a:r>
              <a:rPr lang="en" sz="2200" u="none" strike="noStrike" cap="none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code words</a:t>
            </a:r>
          </a:p>
          <a:p>
            <a:pPr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 Light"/>
                <a:ea typeface="Lato Light"/>
                <a:cs typeface="Lato Light"/>
                <a:sym typeface="Lato Light"/>
              </a:rPr>
              <a:t>Consider word usage based on different corpora.</a:t>
            </a:r>
          </a:p>
          <a:p>
            <a:pPr indent="457200">
              <a:lnSpc>
                <a:spcPct val="200000"/>
              </a:lnSpc>
            </a:pPr>
            <a:r>
              <a:rPr lang="en-US" sz="2200" dirty="0">
                <a:latin typeface="Lato Light"/>
                <a:ea typeface="Lato Light"/>
                <a:cs typeface="Lato Light"/>
                <a:sym typeface="Lato Light"/>
              </a:rPr>
              <a:t>Use hate speech word </a:t>
            </a:r>
            <a:r>
              <a:rPr lang="en-US" sz="2200" dirty="0" err="1">
                <a:latin typeface="Lato Light"/>
                <a:ea typeface="Lato Light"/>
                <a:cs typeface="Lato Light"/>
                <a:sym typeface="Lato Light"/>
              </a:rPr>
              <a:t>neighbours</a:t>
            </a:r>
            <a:r>
              <a:rPr lang="en-US" sz="2200" dirty="0">
                <a:latin typeface="Lato Light"/>
                <a:ea typeface="Lato Light"/>
                <a:cs typeface="Lato Light"/>
                <a:sym typeface="Lato Light"/>
              </a:rPr>
              <a:t> to expand the dictionary.</a:t>
            </a:r>
          </a:p>
          <a:p>
            <a:pPr indent="457200">
              <a:lnSpc>
                <a:spcPct val="200000"/>
              </a:lnSpc>
            </a:pPr>
            <a:r>
              <a:rPr lang="en-US" sz="2200" dirty="0">
                <a:latin typeface="Lato Light"/>
                <a:ea typeface="Lato Light"/>
                <a:cs typeface="Lato Light"/>
                <a:sym typeface="Lato Light"/>
              </a:rPr>
              <a:t>Through the context of word </a:t>
            </a:r>
            <a:r>
              <a:rPr lang="en-US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similarity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Lato Light"/>
                <a:ea typeface="Lato Light"/>
                <a:cs typeface="Lato Light"/>
                <a:sym typeface="Lato Light"/>
              </a:rPr>
              <a:t>and</a:t>
            </a:r>
            <a:r>
              <a:rPr lang="en-US" sz="22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relatedness.</a:t>
            </a:r>
            <a:endParaRPr lang="en-US" sz="22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ct val="25000"/>
            </a:pPr>
            <a:endParaRPr lang="en" sz="2200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91766"/>
            <a:ext cx="85206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84405" y="1227282"/>
            <a:ext cx="8520600" cy="52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GB" sz="2000" b="1" i="0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Stereotypes and</a:t>
            </a:r>
            <a:r>
              <a:rPr lang="en" sz="2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Othering Language (</a:t>
            </a:r>
            <a:r>
              <a:rPr lang="en-GB" sz="2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“Us vs Them”)</a:t>
            </a:r>
            <a:endParaRPr lang="en" sz="2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“D</a:t>
            </a:r>
            <a:r>
              <a:rPr lang="en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etecting hate speech on the world wide web</a:t>
            </a: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”</a:t>
            </a:r>
            <a:r>
              <a:rPr lang="en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[</a:t>
            </a: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Warner and Hirschberg </a:t>
            </a:r>
            <a:r>
              <a:rPr lang="en-GB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20</a:t>
            </a: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12]</a:t>
            </a: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“Us and them: identifying cyber hate on Twitter” [Burnap and Williams 2016]</a:t>
            </a:r>
            <a:endParaRPr lang="en-GB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i="1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Need for annotation of paragraphs stereotypes.</a:t>
            </a: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</a:t>
            </a:r>
            <a:r>
              <a:rPr lang="en-GB" b="1" i="1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 vs Them terms are mostly event specific.</a:t>
            </a:r>
            <a:endParaRPr lang="en" b="1" i="1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000" b="1" i="0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Code word </a:t>
            </a:r>
            <a:r>
              <a:rPr lang="en-GB" sz="2000" b="1" i="0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lang="en" sz="2000" b="1" i="0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“</a:t>
            </a:r>
            <a:r>
              <a:rPr lang="en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Detecting the Hate Code on Social Media</a:t>
            </a: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”</a:t>
            </a:r>
            <a:r>
              <a:rPr lang="en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[</a:t>
            </a:r>
            <a:r>
              <a:rPr lang="en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R. Magu et al., 2017]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b="1" i="1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Used a static list of code words, unable to identify new ones.</a:t>
            </a:r>
            <a:endParaRPr lang="en" b="1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i="0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Neural Embedding models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“</a:t>
            </a:r>
            <a:r>
              <a:rPr lang="en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Hate Speech Detection with Comment Embeddings</a:t>
            </a: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”</a:t>
            </a:r>
            <a:r>
              <a:rPr lang="en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[</a:t>
            </a:r>
            <a:r>
              <a:rPr lang="en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Djuric, N. et al., 2015]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“</a:t>
            </a:r>
            <a:r>
              <a:rPr lang="en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Abusive Language Detection in Online User Content</a:t>
            </a:r>
            <a:r>
              <a:rPr lang="en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”</a:t>
            </a:r>
            <a:r>
              <a:rPr lang="en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[</a:t>
            </a:r>
            <a:r>
              <a:rPr lang="en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C. Nobata. et al, </a:t>
            </a:r>
            <a:r>
              <a:rPr lang="en-GB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</a:t>
            </a:r>
            <a:r>
              <a:rPr lang="en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16]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Not fit for low frequency words.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4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/>
              <a:t>The </a:t>
            </a:r>
            <a:r>
              <a:rPr lang="en-GB" dirty="0"/>
              <a:t>importance of data partitioning</a:t>
            </a:r>
            <a:endParaRPr lang="en" dirty="0"/>
          </a:p>
        </p:txBody>
      </p:sp>
      <p:sp>
        <p:nvSpPr>
          <p:cNvPr id="243" name="Shape 243"/>
          <p:cNvSpPr txBox="1"/>
          <p:nvPr/>
        </p:nvSpPr>
        <p:spPr>
          <a:xfrm>
            <a:off x="330878" y="1411233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There are </a:t>
            </a: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communities of users that share hateful content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P</a:t>
            </a: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rimary source for new code words.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	We assume code words </a:t>
            </a: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here </a:t>
            </a: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have a higher document frequency.</a:t>
            </a:r>
            <a:endParaRPr lang="en" sz="2000" dirty="0">
              <a:solidFill>
                <a:srgbClr val="98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rgbClr val="980000"/>
              </a:buClr>
              <a:buSzPct val="25000"/>
              <a:buFont typeface="Lato"/>
              <a:buNone/>
            </a:pPr>
            <a:r>
              <a:rPr lang="en" sz="18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</a:t>
            </a:r>
            <a:r>
              <a:rPr lang="en-GB" sz="18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ateWords</a:t>
            </a:r>
            <a:r>
              <a:rPr lang="en" sz="18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en" sz="1800" dirty="0">
                <a:latin typeface="Lato Light"/>
                <a:ea typeface="Lato Light"/>
                <a:cs typeface="Lato Light"/>
                <a:sym typeface="Lato Light"/>
              </a:rPr>
              <a:t>= {</a:t>
            </a:r>
            <a:r>
              <a:rPr lang="en" sz="1800" i="1" dirty="0">
                <a:latin typeface="Lato Light"/>
                <a:ea typeface="Lato Light"/>
                <a:cs typeface="Lato Light"/>
                <a:sym typeface="Lato Light"/>
              </a:rPr>
              <a:t>hw</a:t>
            </a:r>
            <a:r>
              <a:rPr lang="en" sz="1800" i="1" baseline="-25000" dirty="0">
                <a:latin typeface="Lato Light"/>
                <a:ea typeface="Lato Light"/>
                <a:cs typeface="Lato Light"/>
                <a:sym typeface="Lato Light"/>
              </a:rPr>
              <a:t>1</a:t>
            </a:r>
            <a:r>
              <a:rPr lang="en" sz="1800" dirty="0">
                <a:latin typeface="Lato Light"/>
                <a:ea typeface="Lato Light"/>
                <a:cs typeface="Lato Light"/>
                <a:sym typeface="Lato Light"/>
              </a:rPr>
              <a:t>,</a:t>
            </a:r>
            <a:r>
              <a:rPr lang="en" sz="1800" i="1" dirty="0">
                <a:latin typeface="Lato Light"/>
                <a:ea typeface="Lato Light"/>
                <a:cs typeface="Lato Light"/>
                <a:sym typeface="Lato Light"/>
              </a:rPr>
              <a:t>hw</a:t>
            </a:r>
            <a:r>
              <a:rPr lang="en" sz="1800" i="1" baseline="-25000" dirty="0">
                <a:latin typeface="Lato Light"/>
                <a:ea typeface="Lato Light"/>
                <a:cs typeface="Lato Light"/>
                <a:sym typeface="Lato Light"/>
              </a:rPr>
              <a:t>2</a:t>
            </a:r>
            <a:r>
              <a:rPr lang="en" sz="1800" dirty="0">
                <a:latin typeface="Lato Light"/>
                <a:ea typeface="Lato Light"/>
                <a:cs typeface="Lato Light"/>
                <a:sym typeface="Lato Light"/>
              </a:rPr>
              <a:t>,...,</a:t>
            </a:r>
            <a:r>
              <a:rPr lang="en" sz="1800" i="1" dirty="0">
                <a:latin typeface="Lato Light"/>
                <a:ea typeface="Lato Light"/>
                <a:cs typeface="Lato Light"/>
                <a:sym typeface="Lato Light"/>
              </a:rPr>
              <a:t>hw</a:t>
            </a:r>
            <a:r>
              <a:rPr lang="en" sz="1800" i="1" baseline="-25000" dirty="0">
                <a:latin typeface="Lato Light"/>
                <a:ea typeface="Lato Light"/>
                <a:cs typeface="Lato Light"/>
                <a:sym typeface="Lato Light"/>
              </a:rPr>
              <a:t>n</a:t>
            </a:r>
            <a:r>
              <a:rPr lang="en" sz="1800" dirty="0">
                <a:latin typeface="Lato Light"/>
                <a:ea typeface="Lato Light"/>
                <a:cs typeface="Lato Light"/>
                <a:sym typeface="Lato Light"/>
              </a:rPr>
              <a:t>} where </a:t>
            </a:r>
            <a:r>
              <a:rPr lang="en" sz="1800" i="1" dirty="0">
                <a:latin typeface="Lato Light"/>
                <a:ea typeface="Lato Light"/>
                <a:cs typeface="Lato Light"/>
                <a:sym typeface="Lato Light"/>
              </a:rPr>
              <a:t>hw</a:t>
            </a:r>
            <a:r>
              <a:rPr lang="en" sz="1800" i="1" baseline="-25000" dirty="0">
                <a:latin typeface="Lato Light"/>
                <a:ea typeface="Lato Light"/>
                <a:cs typeface="Lato Light"/>
                <a:sym typeface="Lato Light"/>
              </a:rPr>
              <a:t>n </a:t>
            </a:r>
            <a:r>
              <a:rPr lang="en" sz="1800" dirty="0">
                <a:latin typeface="Lato Light"/>
                <a:ea typeface="Lato Light"/>
                <a:cs typeface="Lato Light"/>
                <a:sym typeface="Lato Light"/>
              </a:rPr>
              <a:t>refers to a known hate speech word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rgbClr val="980000"/>
              </a:buClr>
              <a:buSzPct val="25000"/>
              <a:buFont typeface="Lato"/>
              <a:buNone/>
            </a:pPr>
            <a:r>
              <a:rPr lang="en" i="1" dirty="0">
                <a:latin typeface="Lato Light"/>
                <a:ea typeface="Lato Light"/>
                <a:cs typeface="Lato Light"/>
                <a:sym typeface="Lato Light"/>
              </a:rPr>
              <a:t>Obtain</a:t>
            </a:r>
            <a:r>
              <a:rPr lang="en-GB" i="1" dirty="0" err="1">
                <a:latin typeface="Lato Light"/>
                <a:ea typeface="Lato Light"/>
                <a:cs typeface="Lato Light"/>
                <a:sym typeface="Lato Light"/>
              </a:rPr>
              <a:t>ed</a:t>
            </a:r>
            <a:r>
              <a:rPr lang="en" i="1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GB" i="1" dirty="0">
                <a:latin typeface="Lato Light"/>
                <a:ea typeface="Lato Light"/>
                <a:cs typeface="Lato Light"/>
                <a:sym typeface="Lato Light"/>
              </a:rPr>
              <a:t>from the </a:t>
            </a:r>
            <a:r>
              <a:rPr lang="en-GB" i="1" dirty="0" err="1">
                <a:latin typeface="Lato Light"/>
                <a:ea typeface="Lato Light"/>
                <a:cs typeface="Lato Light"/>
                <a:sym typeface="Lato Light"/>
              </a:rPr>
              <a:t>HateBase</a:t>
            </a:r>
            <a:r>
              <a:rPr lang="en-GB" i="1" dirty="0">
                <a:latin typeface="Lato Light"/>
                <a:ea typeface="Lato Light"/>
                <a:cs typeface="Lato Light"/>
                <a:sym typeface="Lato Light"/>
              </a:rPr>
              <a:t> Organisation</a:t>
            </a:r>
            <a:endParaRPr i="1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endParaRPr lang="en" sz="19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Create partitions</a:t>
            </a:r>
          </a:p>
          <a:p>
            <a:pPr lvl="0" indent="4572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19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Hate</a:t>
            </a:r>
            <a:r>
              <a:rPr lang="en-GB" sz="19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Community</a:t>
            </a: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: articles and the tweets of users </a:t>
            </a: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in the </a:t>
            </a:r>
            <a:r>
              <a:rPr lang="en-GB" sz="1900" dirty="0" err="1">
                <a:latin typeface="Lato Light"/>
                <a:ea typeface="Lato Light"/>
                <a:cs typeface="Lato Light"/>
                <a:sym typeface="Lato Light"/>
              </a:rPr>
              <a:t>authour</a:t>
            </a:r>
            <a:r>
              <a:rPr lang="en-GB" sz="1900" dirty="0">
                <a:latin typeface="Lato Light"/>
                <a:ea typeface="Lato Light"/>
                <a:cs typeface="Lato Light"/>
                <a:sym typeface="Lato Light"/>
              </a:rPr>
              <a:t> network.</a:t>
            </a:r>
            <a:endParaRPr lang="en" sz="19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 indent="4572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" sz="19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Clean</a:t>
            </a:r>
            <a:r>
              <a:rPr lang="en-GB" sz="19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Texts</a:t>
            </a:r>
            <a:r>
              <a:rPr lang="en" sz="1900" dirty="0">
                <a:latin typeface="Lato Light"/>
                <a:ea typeface="Lato Light"/>
                <a:cs typeface="Lato Light"/>
                <a:sym typeface="Lato Light"/>
              </a:rPr>
              <a:t>: tweets collected without terms, filtering against </a:t>
            </a:r>
            <a:r>
              <a:rPr lang="en" sz="19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H</a:t>
            </a:r>
            <a:r>
              <a:rPr lang="en-GB" sz="1900" dirty="0" err="1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ateWords</a:t>
            </a:r>
            <a:r>
              <a:rPr lang="en" sz="1900" dirty="0">
                <a:solidFill>
                  <a:srgbClr val="980000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lang="en-GB" sz="1900" dirty="0"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ct val="25000"/>
            </a:pPr>
            <a:r>
              <a:rPr lang="en-GB" sz="1900" b="1" dirty="0">
                <a:latin typeface="Lato Light"/>
                <a:ea typeface="Lato Light"/>
                <a:cs typeface="Lato Light"/>
                <a:sym typeface="Lato Light"/>
              </a:rPr>
              <a:t>Partition the data to </a:t>
            </a:r>
            <a:r>
              <a:rPr lang="en" sz="1900" b="1" dirty="0">
                <a:latin typeface="Lato Light"/>
                <a:ea typeface="Lato Light"/>
                <a:cs typeface="Lato Light"/>
                <a:sym typeface="Lato Light"/>
              </a:rPr>
              <a:t>reflect word usage </a:t>
            </a:r>
            <a:r>
              <a:rPr lang="en-GB" sz="1900" b="1" dirty="0">
                <a:latin typeface="Lato Light"/>
                <a:ea typeface="Lato Light"/>
                <a:cs typeface="Lato Light"/>
                <a:sym typeface="Lato Light"/>
              </a:rPr>
              <a:t>under contexts.</a:t>
            </a:r>
            <a:endParaRPr lang="en" sz="1900" b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endParaRPr lang="en" sz="20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GB" dirty="0"/>
              <a:t>What is word context?</a:t>
            </a:r>
            <a:endParaRPr lang="en" dirty="0"/>
          </a:p>
        </p:txBody>
      </p:sp>
      <p:sp>
        <p:nvSpPr>
          <p:cNvPr id="213" name="Shape 213"/>
          <p:cNvSpPr txBox="1"/>
          <p:nvPr/>
        </p:nvSpPr>
        <p:spPr>
          <a:xfrm>
            <a:off x="340631" y="1511517"/>
            <a:ext cx="8668500" cy="51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sz="2200" dirty="0">
                <a:latin typeface="Lato Light"/>
                <a:ea typeface="Lato Light"/>
                <a:cs typeface="Lato Light"/>
                <a:sym typeface="Lato Light"/>
              </a:rPr>
              <a:t>Distributional hypothesis: words that appear in the same contexts share semantic meaning </a:t>
            </a:r>
            <a:r>
              <a:rPr lang="en-US" sz="2200" i="1" dirty="0">
                <a:latin typeface="Lato Light"/>
                <a:ea typeface="Lato Light"/>
                <a:cs typeface="Lato Light"/>
                <a:sym typeface="Lato Light"/>
              </a:rPr>
              <a:t>[Z.S. Harris, 1954]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endParaRPr lang="en-U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endParaRPr lang="en-U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endParaRPr lang="en-U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endParaRPr lang="en-U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endParaRPr lang="en-U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endParaRPr lang="en-US" sz="2000" dirty="0"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sz="2200" dirty="0">
                <a:latin typeface="Lato Light"/>
                <a:ea typeface="Lato Light"/>
                <a:cs typeface="Lato Light"/>
                <a:sym typeface="Lato Light"/>
              </a:rPr>
              <a:t>Context modeling can allow us to find </a:t>
            </a:r>
            <a:r>
              <a:rPr lang="en-GB" sz="2200" dirty="0">
                <a:latin typeface="Lato Light"/>
                <a:ea typeface="Lato Light"/>
                <a:cs typeface="Lato Light"/>
                <a:sym typeface="Lato Light"/>
              </a:rPr>
              <a:t>neighbouring</a:t>
            </a:r>
            <a:r>
              <a:rPr lang="en-US" sz="2200" dirty="0">
                <a:latin typeface="Lato Light"/>
                <a:ea typeface="Lato Light"/>
                <a:cs typeface="Lato Light"/>
                <a:sym typeface="Lato Light"/>
              </a:rPr>
              <a:t> hate speech words.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7522DA8-8F9F-43DB-B227-A95D0C08B769}"/>
              </a:ext>
            </a:extLst>
          </p:cNvPr>
          <p:cNvGrpSpPr/>
          <p:nvPr/>
        </p:nvGrpSpPr>
        <p:grpSpPr>
          <a:xfrm>
            <a:off x="2236111" y="2642850"/>
            <a:ext cx="5236542" cy="3022225"/>
            <a:chOff x="2236111" y="2642850"/>
            <a:chExt cx="5236542" cy="302222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F441DC-6A05-45C1-B7CE-2A70181D16D0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>
              <a:off x="4473570" y="3719784"/>
              <a:ext cx="0" cy="36408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5CC720-BE7A-433D-9A5D-6CBE96173D06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6113849" y="3719786"/>
              <a:ext cx="1" cy="36408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AF9B18-EACE-4E7E-8A42-97557D73ECDB}"/>
                </a:ext>
              </a:extLst>
            </p:cNvPr>
            <p:cNvSpPr/>
            <p:nvPr/>
          </p:nvSpPr>
          <p:spPr>
            <a:xfrm>
              <a:off x="2236111" y="3317763"/>
              <a:ext cx="1133856" cy="40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</a:rPr>
                <a:t>the</a:t>
              </a:r>
              <a:endParaRPr lang="en-GB" sz="22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260650-1F12-44D7-A4E7-1F5DC9C128B6}"/>
                </a:ext>
              </a:extLst>
            </p:cNvPr>
            <p:cNvSpPr/>
            <p:nvPr/>
          </p:nvSpPr>
          <p:spPr>
            <a:xfrm>
              <a:off x="3906642" y="3317763"/>
              <a:ext cx="1133856" cy="40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</a:rPr>
                <a:t>man</a:t>
              </a:r>
              <a:endParaRPr lang="en-GB" sz="22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C593EF-DB80-4F3C-BF96-04E094456798}"/>
                </a:ext>
              </a:extLst>
            </p:cNvPr>
            <p:cNvSpPr/>
            <p:nvPr/>
          </p:nvSpPr>
          <p:spPr>
            <a:xfrm>
              <a:off x="5545959" y="3317765"/>
              <a:ext cx="1135780" cy="40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</a:rPr>
                <a:t>jumps</a:t>
              </a:r>
              <a:endParaRPr lang="en-GB" sz="22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787907-5535-4DD2-8D74-1B4C0C0EBBEA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3369967" y="3518774"/>
              <a:ext cx="536675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E37C12-8E09-41D5-9B8E-C62C7A6AFED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040498" y="3518774"/>
              <a:ext cx="505461" cy="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A466A-F387-47F9-8EE9-FDB7162C04E6}"/>
                </a:ext>
              </a:extLst>
            </p:cNvPr>
            <p:cNvSpPr/>
            <p:nvPr/>
          </p:nvSpPr>
          <p:spPr>
            <a:xfrm>
              <a:off x="3906642" y="4083867"/>
              <a:ext cx="1133856" cy="40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</a:rPr>
                <a:t>boy</a:t>
              </a:r>
              <a:endParaRPr lang="en-GB" sz="22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7E7A93-AE77-421A-847B-E0CB2849D15A}"/>
                </a:ext>
              </a:extLst>
            </p:cNvPr>
            <p:cNvSpPr/>
            <p:nvPr/>
          </p:nvSpPr>
          <p:spPr>
            <a:xfrm>
              <a:off x="5545959" y="4083868"/>
              <a:ext cx="1135781" cy="40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</a:rPr>
                <a:t>plays</a:t>
              </a:r>
              <a:endParaRPr lang="en-GB" sz="22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12009D-A469-4B03-968B-B583A88E0FF4}"/>
                </a:ext>
              </a:extLst>
            </p:cNvPr>
            <p:cNvSpPr/>
            <p:nvPr/>
          </p:nvSpPr>
          <p:spPr>
            <a:xfrm>
              <a:off x="5545959" y="4852159"/>
              <a:ext cx="1137324" cy="40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2">
                      <a:lumMod val="50000"/>
                    </a:schemeClr>
                  </a:solidFill>
                  <a:latin typeface="Lato Light" panose="020F0302020204030203" pitchFamily="34" charset="0"/>
                </a:rPr>
                <a:t>talks</a:t>
              </a:r>
              <a:endParaRPr lang="en-GB" sz="2200" dirty="0">
                <a:solidFill>
                  <a:schemeClr val="bg2">
                    <a:lumMod val="50000"/>
                  </a:schemeClr>
                </a:solidFill>
                <a:latin typeface="Lato Light" panose="020F0302020204030203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3E7D14-5C34-4FD4-B642-BF3C3C00C3D7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6113850" y="4485889"/>
              <a:ext cx="771" cy="3662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E8E039-7228-4951-BB7B-1F1D74680412}"/>
                </a:ext>
              </a:extLst>
            </p:cNvPr>
            <p:cNvCxnSpPr>
              <a:cxnSpLocks/>
            </p:cNvCxnSpPr>
            <p:nvPr/>
          </p:nvCxnSpPr>
          <p:spPr>
            <a:xfrm>
              <a:off x="2426137" y="3114565"/>
              <a:ext cx="4291725" cy="0"/>
            </a:xfrm>
            <a:prstGeom prst="straightConnector1">
              <a:avLst/>
            </a:prstGeom>
            <a:ln>
              <a:solidFill>
                <a:srgbClr val="D2336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1FAA23D-DCAA-4286-8D39-83908C20B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256" y="3359807"/>
              <a:ext cx="0" cy="1894373"/>
            </a:xfrm>
            <a:prstGeom prst="straightConnector1">
              <a:avLst/>
            </a:prstGeom>
            <a:ln>
              <a:solidFill>
                <a:srgbClr val="4B59B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EC8852-9277-4EC6-99A3-ACCB2D01058D}"/>
                </a:ext>
              </a:extLst>
            </p:cNvPr>
            <p:cNvSpPr txBox="1"/>
            <p:nvPr/>
          </p:nvSpPr>
          <p:spPr>
            <a:xfrm>
              <a:off x="2864069" y="2642850"/>
              <a:ext cx="3415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D23369"/>
                  </a:solidFill>
                  <a:latin typeface="Lato Light" panose="020F0302020204030203" pitchFamily="34" charset="0"/>
                </a:rPr>
                <a:t>Relatedness: word collocation</a:t>
              </a:r>
              <a:endParaRPr lang="en-GB" sz="2000" b="1" dirty="0">
                <a:solidFill>
                  <a:srgbClr val="D23369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C87DD6-2373-488B-9B57-CAC05D3E3F32}"/>
                </a:ext>
              </a:extLst>
            </p:cNvPr>
            <p:cNvSpPr txBox="1"/>
            <p:nvPr/>
          </p:nvSpPr>
          <p:spPr>
            <a:xfrm>
              <a:off x="6980210" y="3212662"/>
              <a:ext cx="492443" cy="24524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>
                  <a:solidFill>
                    <a:srgbClr val="4B59B0"/>
                  </a:solidFill>
                  <a:latin typeface="Lato Light" panose="020F0302020204030203" pitchFamily="34" charset="0"/>
                </a:rPr>
                <a:t>Similarity: </a:t>
              </a:r>
              <a:r>
                <a:rPr lang="en-US" sz="2000" b="1" dirty="0" err="1">
                  <a:solidFill>
                    <a:srgbClr val="4B59B0"/>
                  </a:solidFill>
                  <a:latin typeface="Lato Light" panose="020F0302020204030203" pitchFamily="34" charset="0"/>
                </a:rPr>
                <a:t>behaviour</a:t>
              </a:r>
              <a:endParaRPr lang="en-GB" sz="2000" b="1" dirty="0">
                <a:solidFill>
                  <a:srgbClr val="4B59B0"/>
                </a:solidFill>
                <a:latin typeface="Lato Light" panose="020F030202020403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1649</Words>
  <Application>Microsoft Office PowerPoint</Application>
  <PresentationFormat>On-screen Show (4:3)</PresentationFormat>
  <Paragraphs>498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Lato</vt:lpstr>
      <vt:lpstr>Arial</vt:lpstr>
      <vt:lpstr>Roboto</vt:lpstr>
      <vt:lpstr>Lato Light</vt:lpstr>
      <vt:lpstr>Cambria Math</vt:lpstr>
      <vt:lpstr>geometric</vt:lpstr>
      <vt:lpstr>simple-light-2</vt:lpstr>
      <vt:lpstr>Detecting contextual hate speech code words within social media</vt:lpstr>
      <vt:lpstr>Background</vt:lpstr>
      <vt:lpstr>Motivation</vt:lpstr>
      <vt:lpstr>Challenges</vt:lpstr>
      <vt:lpstr>Objective</vt:lpstr>
      <vt:lpstr>Related Work</vt:lpstr>
      <vt:lpstr>Methodology</vt:lpstr>
      <vt:lpstr>The importance of data partitioning</vt:lpstr>
      <vt:lpstr>What is word context?</vt:lpstr>
      <vt:lpstr>Learning Context with Neural Embeddings</vt:lpstr>
      <vt:lpstr>Why does word context matter?</vt:lpstr>
      <vt:lpstr>Intuition</vt:lpstr>
      <vt:lpstr>Finding word neighbours with PageRank</vt:lpstr>
      <vt:lpstr>Finding word neighbours with PageRank</vt:lpstr>
      <vt:lpstr>Finding word neighbours with PageRank</vt:lpstr>
      <vt:lpstr>Trimming word neighbours</vt:lpstr>
      <vt:lpstr>Code word ranking</vt:lpstr>
      <vt:lpstr>Code word ranking</vt:lpstr>
      <vt:lpstr>Code word ranking</vt:lpstr>
      <vt:lpstr>Code word ranking: Secondary</vt:lpstr>
      <vt:lpstr>Evaluation</vt:lpstr>
      <vt:lpstr>Data Collection</vt:lpstr>
      <vt:lpstr>Evaluation Setup</vt:lpstr>
      <vt:lpstr>Evaluation: Control results</vt:lpstr>
      <vt:lpstr>Evaluation: Annotator Agreement</vt:lpstr>
      <vt:lpstr>Evaluation: Aggregate Classification</vt:lpstr>
      <vt:lpstr>Evaluation: Aggregate Classification</vt:lpstr>
      <vt:lpstr>Conclusions</vt:lpstr>
      <vt:lpstr>Thank you.  Q &amp; A.</vt:lpstr>
      <vt:lpstr>Evaluation: Ranking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Jherez Taylor</dc:creator>
  <cp:lastModifiedBy>Jherez Taylor</cp:lastModifiedBy>
  <cp:revision>595</cp:revision>
  <cp:lastPrinted>2017-07-23T12:30:59Z</cp:lastPrinted>
  <dcterms:modified xsi:type="dcterms:W3CDTF">2017-09-04T09:55:06Z</dcterms:modified>
</cp:coreProperties>
</file>