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300" r:id="rId2"/>
    <p:sldId id="301" r:id="rId3"/>
    <p:sldId id="303" r:id="rId4"/>
    <p:sldId id="302" r:id="rId5"/>
    <p:sldId id="312" r:id="rId6"/>
    <p:sldId id="316" r:id="rId7"/>
    <p:sldId id="317" r:id="rId8"/>
    <p:sldId id="313" r:id="rId9"/>
    <p:sldId id="318" r:id="rId10"/>
    <p:sldId id="319" r:id="rId11"/>
    <p:sldId id="320" r:id="rId12"/>
    <p:sldId id="321" r:id="rId13"/>
  </p:sldIdLst>
  <p:sldSz cx="9144000" cy="5143500" type="screen16x9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Galagarza Garcia" initials="MGG" lastIdx="1" clrIdx="0"/>
  <p:cmAuthor id="1" name="Rosane Uribe" initials="Rosan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51411" autoAdjust="0"/>
  </p:normalViewPr>
  <p:slideViewPr>
    <p:cSldViewPr>
      <p:cViewPr varScale="1">
        <p:scale>
          <a:sx n="117" d="100"/>
          <a:sy n="117" d="100"/>
        </p:scale>
        <p:origin x="-690" y="-96"/>
      </p:cViewPr>
      <p:guideLst>
        <p:guide orient="horz" pos="1620"/>
        <p:guide pos="2880"/>
      </p:guideLst>
    </p:cSldViewPr>
  </p:slideViewPr>
  <p:outlineViewPr>
    <p:cViewPr varScale="1">
      <p:scale>
        <a:sx n="170" d="200"/>
        <a:sy n="170" d="200"/>
      </p:scale>
      <p:origin x="7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0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4T01:54:09.764" idx="1">
    <p:pos x="10" y="10"/>
    <p:text>La redacción no es la misma del sílabo.</p:tex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65100" y="141288"/>
            <a:ext cx="29114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PE">
                <a:cs typeface="Arial" charset="0"/>
              </a:rPr>
              <a:t>División de Alta Tecnología</a:t>
            </a:r>
          </a:p>
          <a:p>
            <a:pPr>
              <a:defRPr/>
            </a:pPr>
            <a:r>
              <a:rPr lang="es-PE">
                <a:cs typeface="Arial" charset="0"/>
              </a:rPr>
              <a:t>FORENSE LAB</a:t>
            </a:r>
          </a:p>
          <a:p>
            <a:pPr>
              <a:defRPr/>
            </a:pPr>
            <a:endParaRPr lang="es-PE">
              <a:solidFill>
                <a:schemeClr val="bg1"/>
              </a:solidFill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0" y="581025"/>
            <a:ext cx="7294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598E44CC-3693-490F-A777-4A755D5824A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pic>
        <p:nvPicPr>
          <p:cNvPr id="14341" name="9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46038"/>
            <a:ext cx="863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695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2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4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5" name="AutoShape 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6" name="AutoShape 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8" name="AutoShape 9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9" name="AutoShape 10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0" name="AutoShape 1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1" name="AutoShape 1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2" name="AutoShape 1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3" name="AutoShape 1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4" name="AutoShape 1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5" name="AutoShape 1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6" name="AutoShape 1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7" name="AutoShape 1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8" name="AutoShape 19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9" name="AutoShape 20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10" name="AutoShape 2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11" name="AutoShape 2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12" name="AutoShape 2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13" name="AutoShape 2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384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316" name="Rectangle 2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3988" y="768350"/>
            <a:ext cx="6753225" cy="379888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100" name="Rectangle 28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41975" cy="45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PE" noProof="0" smtClean="0"/>
          </a:p>
        </p:txBody>
      </p: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384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67B2841A-BF0B-4B05-8902-EFFA64EF426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672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315" name="Rectangl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13316" name="Rectangl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D2B1B02B-9750-4786-BBE2-96138FFCD66C}" type="slidenum">
              <a:rPr lang="es-PE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s-PE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8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 smtClean="0"/>
              <a:t>Objetivos Generales</a:t>
            </a:r>
          </a:p>
          <a:p>
            <a:r>
              <a:rPr lang="es-PE" dirty="0" smtClean="0"/>
              <a:t>Después de completar</a:t>
            </a:r>
            <a:r>
              <a:rPr lang="es-PE" baseline="0" dirty="0" smtClean="0"/>
              <a:t> esta sesión, usted debería estar en la capacidad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 smtClean="0"/>
              <a:t>Entender claramente la diferencia entre un algoritmo (representado</a:t>
            </a:r>
            <a:r>
              <a:rPr lang="es-PE" baseline="0" dirty="0" smtClean="0"/>
              <a:t> por un lenguaje humano) </a:t>
            </a:r>
            <a:r>
              <a:rPr lang="es-PE" dirty="0" smtClean="0"/>
              <a:t>y un pseudocódigo</a:t>
            </a:r>
            <a:r>
              <a:rPr lang="es-PE" baseline="0" dirty="0" smtClean="0"/>
              <a:t> (representado por un lenguaje de maquina)</a:t>
            </a:r>
            <a:endParaRPr lang="es-P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 smtClean="0"/>
              <a:t>Conocer todos los elementos (recursos) que participan en el diseño de un algoritmo.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Diseñar un algoritmo utilizando entrada de datos (información), operaciones (cálculos) para obtener un resultados.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7B2841A-BF0B-4B05-8902-EFFA64EF426D}" type="slidenum">
              <a:rPr lang="es-PE" smtClean="0"/>
              <a:pPr>
                <a:defRPr/>
              </a:pPr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842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PE" b="1" dirty="0" smtClean="0"/>
              <a:t>¿Qué es un algoritmo?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Es la representación de una lógica utilizando mecanismos lo mas </a:t>
            </a:r>
            <a:r>
              <a:rPr lang="es-PE" baseline="0" dirty="0" smtClean="0"/>
              <a:t>cercano al </a:t>
            </a:r>
            <a:r>
              <a:rPr lang="es-PE" dirty="0" smtClean="0"/>
              <a:t>lenguaje</a:t>
            </a:r>
            <a:r>
              <a:rPr lang="es-PE" baseline="0" dirty="0" smtClean="0"/>
              <a:t> humano</a:t>
            </a: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b="1" dirty="0" smtClean="0"/>
              <a:t>¿Qué es un pseudocódigo?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Es la representación de un algoritmo lógica utilizando un lenguaje</a:t>
            </a:r>
            <a:r>
              <a:rPr lang="es-PE" baseline="0" dirty="0" smtClean="0"/>
              <a:t> de programación especifico</a:t>
            </a: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b="1" dirty="0" smtClean="0"/>
              <a:t>Diagramas de flujos o flujogramas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b="0" dirty="0" smtClean="0"/>
              <a:t>Es un elemento gráfico que apoya la representación</a:t>
            </a:r>
            <a:r>
              <a:rPr lang="es-PE" b="0" baseline="0" dirty="0" smtClean="0"/>
              <a:t> de un algoritmo o pseudocodigo</a:t>
            </a:r>
            <a:endParaRPr lang="es-PE" b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b="1" dirty="0" smtClean="0"/>
              <a:t>Uso de variables en la programación de aplicaciones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b="0" dirty="0" smtClean="0"/>
              <a:t>Es un espacio reservados</a:t>
            </a:r>
            <a:r>
              <a:rPr lang="es-PE" b="0" baseline="0" dirty="0" smtClean="0"/>
              <a:t> de memoria destinado para el almacenamiento de información como una fecha, nombre o un código</a:t>
            </a:r>
            <a:endParaRPr lang="es-PE" b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b="1" dirty="0" smtClean="0"/>
              <a:t>Input / 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b="0" dirty="0" smtClean="0"/>
              <a:t>INPUT es </a:t>
            </a:r>
            <a:r>
              <a:rPr lang="es-PE" b="0" baseline="0" dirty="0" smtClean="0"/>
              <a:t>un valor (dato) que necesita un programa para procesar mientras que el Output la información procesada.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b="0" baseline="0" dirty="0" smtClean="0"/>
              <a:t>Por ejemplo: si tenemos un programa que calcula su sueldo, se necesita saber como dato de entrada (INPUT) el sueldo bruto, luego el sistema procesara la información y realizará los descuentos de ley, el resultado final será el OUTPUT.</a:t>
            </a:r>
            <a:endParaRPr lang="es-PE" b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b="1" dirty="0" smtClean="0"/>
              <a:t>Los operadores aritméticos</a:t>
            </a:r>
          </a:p>
          <a:p>
            <a:r>
              <a:rPr lang="es-PE" b="0" i="0" dirty="0" smtClean="0"/>
              <a:t>+, -, /, *</a:t>
            </a:r>
            <a:endParaRPr lang="es-PE" b="0" i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7B2841A-BF0B-4B05-8902-EFFA64EF426D}" type="slidenum">
              <a:rPr lang="es-PE" smtClean="0"/>
              <a:pPr>
                <a:defRPr/>
              </a:pPr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952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un algoritmo?</a:t>
            </a:r>
          </a:p>
          <a:p>
            <a:pPr marL="180000" marR="0" lvl="1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E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Modelo que representa la lógica de cómo se desarrolla la solución a un problema sin necesidad aun de codificarlo en un lenguaje de programación.</a:t>
            </a:r>
          </a:p>
          <a:p>
            <a:pPr marL="18000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s-PE" sz="10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Características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preciso,</a:t>
            </a:r>
            <a:r>
              <a:rPr lang="es-PE" sz="1000" kern="1200" baseline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</a:t>
            </a: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indicando la realización de cada paso ordenadamente.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estar bien definido, si se sigue un algoritmo más de una vez, los  resultados deben ser los  mismos.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tener un fin; es decir, deberá ser finito.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independiente al lenguaje de programación, es decir debe ser general.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estar documentado para permitir su fácil interpretación por cualquier persona.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lo más específico posible dentro del tenor del problema planteado.</a:t>
            </a:r>
            <a:endParaRPr lang="es-PE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7B2841A-BF0B-4B05-8902-EFFA64EF426D}" type="slidenum">
              <a:rPr lang="es-PE" smtClean="0"/>
              <a:pPr>
                <a:defRPr/>
              </a:pPr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149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un algoritmo?</a:t>
            </a:r>
          </a:p>
          <a:p>
            <a:pPr marL="180000" marR="0" lvl="1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E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Modelo que representa la lógica de cómo se desarrolla la solución a un problema sin necesidad aun de codificarlo en un lenguaje de programación.</a:t>
            </a:r>
          </a:p>
          <a:p>
            <a:pPr marL="18000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s-PE" sz="10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Características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preciso,</a:t>
            </a:r>
            <a:r>
              <a:rPr lang="es-PE" sz="1000" kern="1200" baseline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</a:t>
            </a: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indicando la realización de cada paso ordenadamente.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estar bien definido, si se sigue un algoritmo más de una vez, los  resultados deben ser los  mismos.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tener un fin; es decir, deberá ser finito.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independiente al lenguaje de programación, es decir debe ser general.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estar documentado para permitir su fácil interpretación por cualquier persona.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lo más específico posible dentro del tenor del problema planteado.</a:t>
            </a:r>
            <a:endParaRPr lang="es-PE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7B2841A-BF0B-4B05-8902-EFFA64EF426D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2043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un algoritmo?</a:t>
            </a:r>
          </a:p>
          <a:p>
            <a:pPr marL="180000" marR="0" lvl="1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E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Modelo que representa la lógica de cómo se desarrolla la solución a un problema sin necesidad aun de codificarlo en un lenguaje de programación.</a:t>
            </a:r>
          </a:p>
          <a:p>
            <a:pPr marL="18000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s-PE" sz="10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Características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preciso,</a:t>
            </a:r>
            <a:r>
              <a:rPr lang="es-PE" sz="1000" kern="1200" baseline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</a:t>
            </a: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indicando la realización de cada paso ordenadamente.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estar bien definido, si se sigue un algoritmo más de una vez, los  resultados deben ser los  mismos.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tener un fin; es decir, deberá ser finito.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independiente al lenguaje de programación, es decir debe ser general.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estar documentado para permitir su fácil interpretación por cualquier persona.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lo más específico posible dentro del tenor del problema planteado.</a:t>
            </a:r>
            <a:endParaRPr lang="es-PE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7B2841A-BF0B-4B05-8902-EFFA64EF426D}" type="slidenum">
              <a:rPr lang="es-PE" smtClean="0"/>
              <a:pPr>
                <a:defRPr/>
              </a:pPr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942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un algoritmo?</a:t>
            </a:r>
          </a:p>
          <a:p>
            <a:pPr marL="180000" marR="0" lvl="1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E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Modelo que representa la lógica de cómo se desarrolla la solución a un problema sin necesidad aun de codificarlo en un lenguaje de programación.</a:t>
            </a:r>
          </a:p>
          <a:p>
            <a:pPr marL="18000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s-PE" sz="10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Características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preciso,</a:t>
            </a:r>
            <a:r>
              <a:rPr lang="es-PE" sz="1000" kern="1200" baseline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</a:t>
            </a: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indicando la realización de cada paso ordenadamente.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estar bien definido, si se sigue un algoritmo más de una vez, los  resultados deben ser los  mismos.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tener un fin; es decir, deberá ser finito.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independiente al lenguaje de programación, es decir debe ser general.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estar documentado para permitir su fácil interpretación por cualquier persona.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lo más específico posible dentro del tenor del problema planteado.</a:t>
            </a:r>
            <a:endParaRPr lang="es-PE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7B2841A-BF0B-4B05-8902-EFFA64EF426D}" type="slidenum">
              <a:rPr lang="es-PE" smtClean="0"/>
              <a:pPr>
                <a:defRPr/>
              </a:pPr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938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un algoritmo?</a:t>
            </a:r>
          </a:p>
          <a:p>
            <a:pPr marL="180000" marR="0" lvl="1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E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Modelo que representa la lógica de cómo se desarrolla la solución a un problema sin necesidad aun de codificarlo en un lenguaje de programación.</a:t>
            </a:r>
          </a:p>
          <a:p>
            <a:pPr marL="18000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s-PE" sz="10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Características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preciso,</a:t>
            </a:r>
            <a:r>
              <a:rPr lang="es-PE" sz="1000" kern="1200" baseline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</a:t>
            </a: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indicando la realización de cada paso ordenadamente.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estar bien definido, si se sigue un algoritmo más de una vez, los  resultados deben ser los  mismos.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tener un fin; es decir, deberá ser finito.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independiente al lenguaje de programación, es decir debe ser general.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estar documentado para permitir su fácil interpretación por cualquier persona.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lo más específico posible dentro del tenor del problema planteado.</a:t>
            </a:r>
            <a:endParaRPr lang="es-PE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7B2841A-BF0B-4B05-8902-EFFA64EF426D}" type="slidenum">
              <a:rPr lang="es-PE" smtClean="0"/>
              <a:pPr>
                <a:defRPr/>
              </a:pPr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274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rát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-9144" y="0"/>
            <a:ext cx="1456944" cy="516636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Rectángulo"/>
          <p:cNvSpPr/>
          <p:nvPr userDrawn="1"/>
        </p:nvSpPr>
        <p:spPr>
          <a:xfrm>
            <a:off x="1541311" y="-7204"/>
            <a:ext cx="7616952" cy="516636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angle 7"/>
          <p:cNvSpPr/>
          <p:nvPr userDrawn="1"/>
        </p:nvSpPr>
        <p:spPr>
          <a:xfrm>
            <a:off x="-9144" y="3410741"/>
            <a:ext cx="9162288" cy="67665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>
              <a:latin typeface="+mj-lt"/>
            </a:endParaRPr>
          </a:p>
        </p:txBody>
      </p:sp>
      <p:sp>
        <p:nvSpPr>
          <p:cNvPr id="10" name="Rectangle 8"/>
          <p:cNvSpPr/>
          <p:nvPr userDrawn="1"/>
        </p:nvSpPr>
        <p:spPr>
          <a:xfrm>
            <a:off x="-9144" y="3488388"/>
            <a:ext cx="1453896" cy="5188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>
              <a:latin typeface="+mj-lt"/>
            </a:endParaRPr>
          </a:p>
        </p:txBody>
      </p:sp>
      <p:sp>
        <p:nvSpPr>
          <p:cNvPr id="15" name="Slide Number Placeholder 12"/>
          <p:cNvSpPr txBox="1">
            <a:spLocks/>
          </p:cNvSpPr>
          <p:nvPr userDrawn="1"/>
        </p:nvSpPr>
        <p:spPr>
          <a:xfrm>
            <a:off x="50292" y="2322908"/>
            <a:ext cx="1447800" cy="497684"/>
          </a:xfrm>
          <a:prstGeom prst="rect">
            <a:avLst/>
          </a:prstGeom>
        </p:spPr>
        <p:txBody>
          <a:bodyPr rtlCol="0" anchor="ctr"/>
          <a:lstStyle>
            <a:defPPr>
              <a:defRPr lang="en-GB"/>
            </a:defPPr>
            <a:lvl1pPr algn="l" defTabSz="449263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0" lang="es-ES" sz="2800"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endParaRPr lang="es-PE" dirty="0">
              <a:latin typeface="+mj-lt"/>
            </a:endParaRPr>
          </a:p>
        </p:txBody>
      </p:sp>
      <p:grpSp>
        <p:nvGrpSpPr>
          <p:cNvPr id="16" name="15 Grupo"/>
          <p:cNvGrpSpPr/>
          <p:nvPr userDrawn="1"/>
        </p:nvGrpSpPr>
        <p:grpSpPr>
          <a:xfrm>
            <a:off x="6195335" y="296069"/>
            <a:ext cx="2299181" cy="517705"/>
            <a:chOff x="64840" y="4629098"/>
            <a:chExt cx="2083157" cy="376107"/>
          </a:xfrm>
        </p:grpSpPr>
        <p:pic>
          <p:nvPicPr>
            <p:cNvPr id="17" name="8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3"/>
            <a:stretch/>
          </p:blipFill>
          <p:spPr bwMode="auto">
            <a:xfrm>
              <a:off x="635829" y="4631407"/>
              <a:ext cx="1512168" cy="333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7 Imagen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718"/>
            <a:stretch/>
          </p:blipFill>
          <p:spPr bwMode="auto">
            <a:xfrm>
              <a:off x="64840" y="4629098"/>
              <a:ext cx="551939" cy="3761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Rectangle 11"/>
          <p:cNvSpPr txBox="1">
            <a:spLocks/>
          </p:cNvSpPr>
          <p:nvPr userDrawn="1"/>
        </p:nvSpPr>
        <p:spPr>
          <a:xfrm>
            <a:off x="-9144" y="3488388"/>
            <a:ext cx="1463040" cy="52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es-ES" sz="1800" b="1" kern="1200" cap="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defTabSz="914400">
              <a:buClrTx/>
              <a:buSzTx/>
              <a:buFontTx/>
            </a:pPr>
            <a:endParaRPr lang="es-PE" dirty="0"/>
          </a:p>
        </p:txBody>
      </p:sp>
      <p:pic>
        <p:nvPicPr>
          <p:cNvPr id="13" name="12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01" y="281192"/>
            <a:ext cx="1148602" cy="547458"/>
          </a:xfrm>
          <a:prstGeom prst="rect">
            <a:avLst/>
          </a:prstGeom>
        </p:spPr>
      </p:pic>
      <p:cxnSp>
        <p:nvCxnSpPr>
          <p:cNvPr id="3" name="2 Conector recto de flecha"/>
          <p:cNvCxnSpPr/>
          <p:nvPr userDrawn="1"/>
        </p:nvCxnSpPr>
        <p:spPr>
          <a:xfrm>
            <a:off x="6051319" y="152053"/>
            <a:ext cx="0" cy="792088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8"/>
          <p:cNvSpPr/>
          <p:nvPr userDrawn="1"/>
        </p:nvSpPr>
        <p:spPr>
          <a:xfrm>
            <a:off x="1541310" y="3488388"/>
            <a:ext cx="7611833" cy="5188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s-ES">
              <a:latin typeface="+mj-lt"/>
            </a:endParaRPr>
          </a:p>
        </p:txBody>
      </p:sp>
      <p:sp>
        <p:nvSpPr>
          <p:cNvPr id="22" name="21 CuadroTexto"/>
          <p:cNvSpPr txBox="1"/>
          <p:nvPr userDrawn="1"/>
        </p:nvSpPr>
        <p:spPr>
          <a:xfrm>
            <a:off x="6126853" y="857325"/>
            <a:ext cx="2837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800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</a:rPr>
              <a:t>Copyright © Todos los Derechos </a:t>
            </a:r>
            <a:r>
              <a:rPr lang="es-ES" sz="800" dirty="0" smtClean="0">
                <a:solidFill>
                  <a:schemeClr val="bg1">
                    <a:lumMod val="75000"/>
                  </a:schemeClr>
                </a:solidFill>
                <a:effectLst/>
                <a:latin typeface="+mj-lt"/>
              </a:rPr>
              <a:t>Reservados - Cibertec Perú SAC</a:t>
            </a:r>
            <a:endParaRPr lang="en-US" sz="800" dirty="0">
              <a:solidFill>
                <a:schemeClr val="bg1">
                  <a:lumMod val="7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957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74340"/>
            <a:ext cx="8075240" cy="857250"/>
          </a:xfrm>
        </p:spPr>
        <p:txBody>
          <a:bodyPr>
            <a:normAutofit/>
          </a:bodyPr>
          <a:lstStyle>
            <a:lvl1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A605DD-CC1B-4093-8CB6-606A828AE481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4" name="7 Imag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19"/>
          <a:stretch>
            <a:fillRect/>
          </a:stretch>
        </p:blipFill>
        <p:spPr bwMode="auto">
          <a:xfrm>
            <a:off x="31900" y="51470"/>
            <a:ext cx="755575" cy="47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60302" y="1444130"/>
            <a:ext cx="8221545" cy="335986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s-PE" noProof="0" dirty="0" smtClean="0"/>
              <a:t>Haga clic para modificar el estilo de texto del patrón</a:t>
            </a:r>
          </a:p>
          <a:p>
            <a:pPr lvl="1"/>
            <a:r>
              <a:rPr lang="es-PE" noProof="0" dirty="0" smtClean="0"/>
              <a:t>Segundo nivel</a:t>
            </a:r>
          </a:p>
          <a:p>
            <a:pPr lvl="2"/>
            <a:r>
              <a:rPr lang="es-PE" noProof="0" dirty="0" smtClean="0"/>
              <a:t>Tercer nivel</a:t>
            </a:r>
          </a:p>
          <a:p>
            <a:pPr lvl="3"/>
            <a:r>
              <a:rPr lang="es-PE" noProof="0" dirty="0" smtClean="0"/>
              <a:t>Cuarto nivel</a:t>
            </a:r>
          </a:p>
          <a:p>
            <a:pPr lvl="4"/>
            <a:r>
              <a:rPr lang="es-PE" noProof="0" dirty="0" smtClean="0"/>
              <a:t>Quinto nivel</a:t>
            </a:r>
            <a:endParaRPr lang="es-PE" noProof="0" dirty="0"/>
          </a:p>
        </p:txBody>
      </p:sp>
    </p:spTree>
    <p:extLst>
      <p:ext uri="{BB962C8B-B14F-4D97-AF65-F5344CB8AC3E}">
        <p14:creationId xmlns:p14="http://schemas.microsoft.com/office/powerpoint/2010/main" val="286797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62880" y="1445530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noProof="0" dirty="0" smtClean="0"/>
              <a:t>Haga clic para modificar el estilo de texto del patrón</a:t>
            </a:r>
          </a:p>
          <a:p>
            <a:pPr lvl="1"/>
            <a:r>
              <a:rPr lang="es-PE" noProof="0" dirty="0" smtClean="0"/>
              <a:t>Segundo nivel</a:t>
            </a:r>
          </a:p>
          <a:p>
            <a:pPr lvl="2"/>
            <a:r>
              <a:rPr lang="es-PE" noProof="0" dirty="0" smtClean="0"/>
              <a:t>Tercer nivel</a:t>
            </a:r>
          </a:p>
          <a:p>
            <a:pPr lvl="3"/>
            <a:r>
              <a:rPr lang="es-PE" noProof="0" dirty="0" smtClean="0"/>
              <a:t>Cuarto nivel</a:t>
            </a:r>
          </a:p>
          <a:p>
            <a:pPr lvl="4"/>
            <a:r>
              <a:rPr lang="es-PE" noProof="0" dirty="0" smtClean="0"/>
              <a:t>Quinto nivel</a:t>
            </a:r>
            <a:endParaRPr lang="es-PE" noProof="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53880" y="1445530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noProof="0" dirty="0" smtClean="0"/>
              <a:t>Haga clic para modificar el estilo de texto del patrón</a:t>
            </a:r>
          </a:p>
          <a:p>
            <a:pPr lvl="1"/>
            <a:r>
              <a:rPr lang="es-PE" noProof="0" dirty="0" smtClean="0"/>
              <a:t>Segundo nivel</a:t>
            </a:r>
          </a:p>
          <a:p>
            <a:pPr lvl="2"/>
            <a:r>
              <a:rPr lang="es-PE" noProof="0" dirty="0" smtClean="0"/>
              <a:t>Tercer nivel</a:t>
            </a:r>
          </a:p>
          <a:p>
            <a:pPr lvl="3"/>
            <a:r>
              <a:rPr lang="es-PE" noProof="0" dirty="0" smtClean="0"/>
              <a:t>Cuarto nivel</a:t>
            </a:r>
          </a:p>
          <a:p>
            <a:pPr lvl="4"/>
            <a:r>
              <a:rPr lang="es-PE" noProof="0" dirty="0" smtClean="0"/>
              <a:t>Quinto nivel</a:t>
            </a:r>
            <a:endParaRPr lang="es-PE" noProof="0" dirty="0"/>
          </a:p>
        </p:txBody>
      </p:sp>
      <p:sp>
        <p:nvSpPr>
          <p:cNvPr id="5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+mn-lt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C41F861-142B-482D-99F3-3B40B6F192F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425" y="274340"/>
            <a:ext cx="8096250" cy="857250"/>
          </a:xfr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s-PE" sz="24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0385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0302" y="1444130"/>
            <a:ext cx="8221545" cy="335986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s-PE" noProof="0" dirty="0" smtClean="0"/>
              <a:t>Haga clic para modificar el estilo de texto del patrón</a:t>
            </a:r>
          </a:p>
          <a:p>
            <a:pPr lvl="1"/>
            <a:r>
              <a:rPr lang="es-PE" noProof="0" dirty="0" smtClean="0"/>
              <a:t>Segundo nivel</a:t>
            </a:r>
          </a:p>
          <a:p>
            <a:pPr lvl="2"/>
            <a:r>
              <a:rPr lang="es-PE" noProof="0" dirty="0" smtClean="0"/>
              <a:t>Tercer nivel</a:t>
            </a:r>
          </a:p>
          <a:p>
            <a:pPr lvl="3"/>
            <a:r>
              <a:rPr lang="es-PE" noProof="0" dirty="0" smtClean="0"/>
              <a:t>Cuarto nivel</a:t>
            </a:r>
          </a:p>
          <a:p>
            <a:pPr lvl="4"/>
            <a:r>
              <a:rPr lang="es-PE" noProof="0" dirty="0" smtClean="0"/>
              <a:t>Quinto nivel</a:t>
            </a:r>
            <a:endParaRPr lang="es-PE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A51C0810-3B0D-45F5-869E-872A7EDE5AC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21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07704" y="1563638"/>
            <a:ext cx="5486400" cy="308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1C739BC-58FD-4107-9C9A-AD6382965E3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842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j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1C739BC-58FD-4107-9C9A-AD6382965E3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4" name="3 Rectángulo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52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95375"/>
            <a:ext cx="9144000" cy="23931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129904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90550" y="1129904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951"/>
            <a:ext cx="533400" cy="183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s-ES" sz="1400" b="1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BBA605DD-CC1B-4093-8CB6-606A828AE48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590550" y="274340"/>
            <a:ext cx="80962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654670" y="1452455"/>
            <a:ext cx="8165802" cy="327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PE" noProof="0" dirty="0" smtClean="0"/>
              <a:t>Haga clic para modificar el estilo de texto del patrón</a:t>
            </a:r>
          </a:p>
          <a:p>
            <a:pPr lvl="1"/>
            <a:r>
              <a:rPr lang="es-PE" noProof="0" dirty="0" smtClean="0"/>
              <a:t>Segundo nivel</a:t>
            </a:r>
          </a:p>
          <a:p>
            <a:pPr lvl="2"/>
            <a:r>
              <a:rPr lang="es-PE" noProof="0" dirty="0" smtClean="0"/>
              <a:t>Tercer nivel</a:t>
            </a:r>
          </a:p>
          <a:p>
            <a:pPr lvl="3"/>
            <a:r>
              <a:rPr lang="es-PE" noProof="0" dirty="0" smtClean="0"/>
              <a:t>Cuarto nivel</a:t>
            </a:r>
          </a:p>
          <a:p>
            <a:pPr lvl="4"/>
            <a:r>
              <a:rPr lang="es-PE" noProof="0" dirty="0" smtClean="0"/>
              <a:t>Quinto nivel</a:t>
            </a:r>
            <a:endParaRPr lang="es-P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9" r:id="rId2"/>
    <p:sldLayoutId id="2147483735" r:id="rId3"/>
    <p:sldLayoutId id="2147483736" r:id="rId4"/>
    <p:sldLayoutId id="2147483737" r:id="rId5"/>
    <p:sldLayoutId id="2147483738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24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charset="2"/>
        <a:buChar char="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charset="2"/>
        <a:buChar char="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49262" y="3475955"/>
            <a:ext cx="7594738" cy="50405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s-ES" sz="28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algn="ctr" defTabSz="914400">
              <a:buClrTx/>
              <a:buSzTx/>
              <a:buFontTx/>
            </a:pPr>
            <a:r>
              <a:rPr lang="es-ES_tradnl" sz="2400" dirty="0" smtClean="0">
                <a:solidFill>
                  <a:schemeClr val="bg1"/>
                </a:solidFill>
              </a:rPr>
              <a:t>ASP.NET MVC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3" name="2 Marcador de número de diapositiva"/>
          <p:cNvSpPr txBox="1">
            <a:spLocks/>
          </p:cNvSpPr>
          <p:nvPr/>
        </p:nvSpPr>
        <p:spPr>
          <a:xfrm>
            <a:off x="24508" y="3475955"/>
            <a:ext cx="1403648" cy="504056"/>
          </a:xfrm>
          <a:prstGeom prst="rect">
            <a:avLst/>
          </a:prstGeom>
        </p:spPr>
        <p:txBody>
          <a:bodyPr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defTabSz="914400" eaLnBrk="0" hangingPunct="0">
              <a:buClrTx/>
              <a:buSzTx/>
              <a:buFontTx/>
              <a:defRPr/>
            </a:pP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rPr>
              <a:t>15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Agregar un View y </a:t>
            </a:r>
            <a:r>
              <a:rPr lang="es-PE" dirty="0" err="1"/>
              <a:t>Action</a:t>
            </a:r>
            <a:r>
              <a:rPr lang="es-PE" dirty="0"/>
              <a:t> </a:t>
            </a:r>
            <a:r>
              <a:rPr lang="es-PE" dirty="0" err="1"/>
              <a:t>Method</a:t>
            </a:r>
            <a:r>
              <a:rPr lang="es-PE" dirty="0"/>
              <a:t> que permita mostrar un listado de </a:t>
            </a:r>
            <a:r>
              <a:rPr lang="es-PE" dirty="0" smtClean="0"/>
              <a:t>la entidad </a:t>
            </a:r>
            <a:r>
              <a:rPr lang="es-PE" dirty="0" err="1" smtClean="0"/>
              <a:t>Products</a:t>
            </a:r>
            <a:r>
              <a:rPr lang="es-PE" dirty="0" smtClean="0"/>
              <a:t> </a:t>
            </a:r>
            <a:r>
              <a:rPr lang="es-PE" dirty="0"/>
              <a:t>que se tiene en Base de Datos.</a:t>
            </a:r>
            <a:endParaRPr lang="es-PE" b="1" dirty="0"/>
          </a:p>
          <a:p>
            <a:endParaRPr lang="es-PE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Tarea </a:t>
            </a:r>
            <a:r>
              <a:rPr lang="es-PE" dirty="0" smtClean="0"/>
              <a:t>15: </a:t>
            </a:r>
            <a:r>
              <a:rPr lang="es-PE" dirty="0">
                <a:effectLst/>
              </a:rPr>
              <a:t>Agregar una Capa de Presentación Web con el uso del patrón </a:t>
            </a:r>
            <a:r>
              <a:rPr lang="es-PE" dirty="0" err="1">
                <a:effectLst/>
              </a:rPr>
              <a:t>Model</a:t>
            </a:r>
            <a:r>
              <a:rPr lang="es-PE" dirty="0">
                <a:effectLst/>
              </a:rPr>
              <a:t> View </a:t>
            </a:r>
            <a:r>
              <a:rPr lang="es-PE" dirty="0" err="1">
                <a:effectLst/>
              </a:rPr>
              <a:t>Controller</a:t>
            </a:r>
            <a:r>
              <a:rPr lang="es-ES_tradnl" dirty="0" smtClean="0">
                <a:effectLst/>
              </a:rPr>
              <a:t>.</a:t>
            </a:r>
            <a:endParaRPr lang="es-P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30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obtener información adicional, puede consultar: </a:t>
            </a:r>
            <a:endParaRPr lang="es-ES" dirty="0" smtClean="0"/>
          </a:p>
          <a:p>
            <a:r>
              <a:rPr lang="es-PE" u="sng" dirty="0"/>
              <a:t>http://www.asp.net/mvc/overview/getting-started/introduction/getting-started</a:t>
            </a:r>
          </a:p>
          <a:p>
            <a:r>
              <a:rPr lang="es-PE" u="sng" dirty="0" smtClean="0"/>
              <a:t>http</a:t>
            </a:r>
            <a:r>
              <a:rPr lang="es-PE" u="sng" dirty="0"/>
              <a:t>://www.asp.net/mvc/overview/getting-started/database-first-development/setting-up-database</a:t>
            </a:r>
          </a:p>
          <a:p>
            <a:r>
              <a:rPr lang="es-PE" u="sng" dirty="0" smtClean="0"/>
              <a:t>http</a:t>
            </a:r>
            <a:r>
              <a:rPr lang="es-PE" u="sng" dirty="0"/>
              <a:t>://www.asp.net/vnext/overview/aspnet-vnext/vc</a:t>
            </a:r>
            <a:endParaRPr lang="es-PE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Lecturas adicionales</a:t>
            </a:r>
          </a:p>
        </p:txBody>
      </p:sp>
    </p:spTree>
    <p:extLst>
      <p:ext uri="{BB962C8B-B14F-4D97-AF65-F5344CB8AC3E}">
        <p14:creationId xmlns:p14="http://schemas.microsoft.com/office/powerpoint/2010/main" val="6745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/>
              <a:t>HTTP es el protocolo detrás de la </a:t>
            </a:r>
            <a:r>
              <a:rPr lang="es-PE" dirty="0" smtClean="0"/>
              <a:t>WWW en cada transacción web el HTTP </a:t>
            </a:r>
            <a:r>
              <a:rPr lang="es-PE" dirty="0"/>
              <a:t>se invoca. </a:t>
            </a:r>
            <a:r>
              <a:rPr lang="es-PE" dirty="0" smtClean="0"/>
              <a:t>Es </a:t>
            </a:r>
            <a:r>
              <a:rPr lang="es-PE" dirty="0"/>
              <a:t>útil porque proporciona una forma estandarizada para que las computadoras se comuniquen entre </a:t>
            </a:r>
            <a:r>
              <a:rPr lang="es-PE" dirty="0" smtClean="0"/>
              <a:t>sí, especificando cómo </a:t>
            </a:r>
            <a:r>
              <a:rPr lang="es-PE" dirty="0"/>
              <a:t>los clientes solicitan los datos y cómo los servidores responden a estas peticiones.</a:t>
            </a:r>
          </a:p>
          <a:p>
            <a:r>
              <a:rPr lang="es-ES" dirty="0"/>
              <a:t>El modelo de arquitectura </a:t>
            </a:r>
            <a:r>
              <a:rPr lang="es-ES" dirty="0" err="1"/>
              <a:t>Model</a:t>
            </a:r>
            <a:r>
              <a:rPr lang="es-ES" dirty="0"/>
              <a:t> View </a:t>
            </a:r>
            <a:r>
              <a:rPr lang="es-ES" dirty="0" err="1"/>
              <a:t>Controller</a:t>
            </a:r>
            <a:r>
              <a:rPr lang="es-ES" dirty="0"/>
              <a:t> (MVC) separa una aplicación en </a:t>
            </a:r>
            <a:r>
              <a:rPr lang="es-ES" dirty="0" smtClean="0"/>
              <a:t>3 componentes:</a:t>
            </a:r>
          </a:p>
          <a:p>
            <a:pPr lvl="1"/>
            <a:r>
              <a:rPr lang="es-ES" dirty="0" smtClean="0"/>
              <a:t>Modelo</a:t>
            </a:r>
          </a:p>
          <a:p>
            <a:pPr lvl="1"/>
            <a:r>
              <a:rPr lang="es-ES" dirty="0" smtClean="0"/>
              <a:t>Vista</a:t>
            </a:r>
          </a:p>
          <a:p>
            <a:pPr lvl="1"/>
            <a:r>
              <a:rPr lang="es-ES" smtClean="0"/>
              <a:t>Controlador</a:t>
            </a:r>
            <a:endParaRPr lang="es-ES" dirty="0" smtClean="0"/>
          </a:p>
          <a:p>
            <a:r>
              <a:rPr lang="es-ES" dirty="0"/>
              <a:t>El marco de ASP.NET MVC es una alternativa al modelo de formularios Web </a:t>
            </a:r>
            <a:r>
              <a:rPr lang="es-ES" dirty="0" err="1"/>
              <a:t>Forms</a:t>
            </a:r>
            <a:r>
              <a:rPr lang="es-ES" dirty="0"/>
              <a:t> de ASP.NET para crear aplicaciones web. </a:t>
            </a:r>
            <a:endParaRPr lang="es-PE" dirty="0"/>
          </a:p>
          <a:p>
            <a:endParaRPr lang="es-PE" dirty="0"/>
          </a:p>
          <a:p>
            <a:pPr lvl="1"/>
            <a:endParaRPr lang="es-PE" dirty="0"/>
          </a:p>
          <a:p>
            <a:endParaRPr lang="es-PE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Resumen</a:t>
            </a:r>
          </a:p>
        </p:txBody>
      </p:sp>
    </p:spTree>
    <p:extLst>
      <p:ext uri="{BB962C8B-B14F-4D97-AF65-F5344CB8AC3E}">
        <p14:creationId xmlns:p14="http://schemas.microsoft.com/office/powerpoint/2010/main" val="7535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Generales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Reconocer el patrón MVC y los conceptos base de ASP.NET MVC</a:t>
            </a:r>
            <a:r>
              <a:rPr lang="es-ES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412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Contenido de Agenda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Introducción al protocolo HTTP</a:t>
            </a:r>
          </a:p>
          <a:p>
            <a:r>
              <a:rPr lang="es-ES_tradnl" dirty="0" smtClean="0"/>
              <a:t>Introducción al patrón MVC</a:t>
            </a:r>
          </a:p>
          <a:p>
            <a:r>
              <a:rPr lang="es-ES_tradnl" dirty="0" smtClean="0"/>
              <a:t>Características de MVC</a:t>
            </a:r>
          </a:p>
        </p:txBody>
      </p:sp>
    </p:spTree>
    <p:extLst>
      <p:ext uri="{BB962C8B-B14F-4D97-AF65-F5344CB8AC3E}">
        <p14:creationId xmlns:p14="http://schemas.microsoft.com/office/powerpoint/2010/main" val="28836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302" y="1444130"/>
            <a:ext cx="8221545" cy="3503884"/>
          </a:xfrm>
        </p:spPr>
        <p:txBody>
          <a:bodyPr>
            <a:normAutofit/>
          </a:bodyPr>
          <a:lstStyle/>
          <a:p>
            <a:r>
              <a:rPr lang="es-ES_tradnl" b="1" dirty="0" err="1" smtClean="0"/>
              <a:t>URLs</a:t>
            </a:r>
            <a:r>
              <a:rPr lang="es-ES_tradnl" b="1" dirty="0" smtClean="0"/>
              <a:t> (estructura)</a:t>
            </a:r>
          </a:p>
          <a:p>
            <a:r>
              <a:rPr lang="es-ES_tradnl" b="1" dirty="0" smtClean="0"/>
              <a:t>Transacción HTTP</a:t>
            </a:r>
          </a:p>
          <a:p>
            <a:pPr lvl="1"/>
            <a:r>
              <a:rPr lang="es-ES_tradnl" b="1" dirty="0" err="1" smtClean="0"/>
              <a:t>Request</a:t>
            </a:r>
            <a:endParaRPr lang="es-ES_tradnl" b="1" dirty="0" smtClean="0"/>
          </a:p>
          <a:p>
            <a:pPr lvl="2"/>
            <a:r>
              <a:rPr lang="es-ES_tradnl" b="1" dirty="0" smtClean="0"/>
              <a:t>Métodos del Cliente (GET, POST)</a:t>
            </a:r>
          </a:p>
          <a:p>
            <a:pPr lvl="1"/>
            <a:r>
              <a:rPr lang="es-ES_tradnl" b="1" dirty="0" smtClean="0"/>
              <a:t>Response</a:t>
            </a:r>
          </a:p>
          <a:p>
            <a:pPr lvl="2"/>
            <a:r>
              <a:rPr lang="es-ES_tradnl" b="1" dirty="0" smtClean="0"/>
              <a:t>Status </a:t>
            </a:r>
            <a:r>
              <a:rPr lang="es-ES_tradnl" b="1" dirty="0" err="1" smtClean="0"/>
              <a:t>Codes</a:t>
            </a:r>
            <a:r>
              <a:rPr lang="es-ES_tradnl" b="1" dirty="0" smtClean="0"/>
              <a:t> (200, 404, 500)</a:t>
            </a:r>
          </a:p>
          <a:p>
            <a:endParaRPr lang="es-PE" dirty="0"/>
          </a:p>
          <a:p>
            <a:endParaRPr lang="es-PE" dirty="0"/>
          </a:p>
          <a:p>
            <a:endParaRPr lang="es-PE" dirty="0">
              <a:latin typeface="Verdan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 Introducción al protocolo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302" y="1444130"/>
            <a:ext cx="8221545" cy="35038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/>
          </a:p>
          <a:p>
            <a:endParaRPr lang="es-PE" dirty="0">
              <a:latin typeface="Verdan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 Introducción al patrón MVC</a:t>
            </a:r>
            <a:endParaRPr lang="en-US" dirty="0"/>
          </a:p>
        </p:txBody>
      </p:sp>
      <p:grpSp>
        <p:nvGrpSpPr>
          <p:cNvPr id="14" name="Grupo 13"/>
          <p:cNvGrpSpPr/>
          <p:nvPr/>
        </p:nvGrpSpPr>
        <p:grpSpPr>
          <a:xfrm>
            <a:off x="323528" y="1319556"/>
            <a:ext cx="8489219" cy="3753031"/>
            <a:chOff x="552451" y="1507523"/>
            <a:chExt cx="7804149" cy="4656146"/>
          </a:xfrm>
        </p:grpSpPr>
        <p:sp>
          <p:nvSpPr>
            <p:cNvPr id="15" name="Rectangle 33"/>
            <p:cNvSpPr/>
            <p:nvPr/>
          </p:nvSpPr>
          <p:spPr bwMode="gray">
            <a:xfrm>
              <a:off x="552452" y="4696904"/>
              <a:ext cx="7804148" cy="146676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45719" tIns="45719" rIns="45719" bIns="45719" anchor="ctr"/>
            <a:lstStyle/>
            <a:p>
              <a:pPr algn="ctr" defTabSz="914061">
                <a:defRPr/>
              </a:pPr>
              <a:r>
                <a:rPr lang="en-US" sz="5400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ASP.NET</a:t>
              </a:r>
              <a:endParaRPr lang="en-US" sz="5400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35"/>
            <p:cNvSpPr/>
            <p:nvPr/>
          </p:nvSpPr>
          <p:spPr bwMode="gray">
            <a:xfrm>
              <a:off x="552451" y="3143426"/>
              <a:ext cx="1216427" cy="1445937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45719" tIns="45719" rIns="45719" bIns="45719" anchor="ctr"/>
            <a:lstStyle/>
            <a:p>
              <a:pPr algn="ctr" defTabSz="914061">
                <a:defRPr/>
              </a:pPr>
              <a:r>
                <a:rPr lang="en-US" sz="3200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Web</a:t>
              </a:r>
            </a:p>
            <a:p>
              <a:pPr algn="ctr" defTabSz="914061">
                <a:defRPr/>
              </a:pPr>
              <a:r>
                <a:rPr lang="en-US" sz="3200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Forms</a:t>
              </a:r>
              <a:endParaRPr lang="en-US" sz="3200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36"/>
            <p:cNvSpPr/>
            <p:nvPr/>
          </p:nvSpPr>
          <p:spPr bwMode="gray">
            <a:xfrm>
              <a:off x="552451" y="1507523"/>
              <a:ext cx="4940300" cy="1528363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45719" tIns="45719" rIns="45719" bIns="45719" anchor="ctr"/>
            <a:lstStyle/>
            <a:p>
              <a:pPr algn="ctr" defTabSz="914061">
                <a:defRPr/>
              </a:pPr>
              <a:r>
                <a:rPr lang="en-US" sz="5400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Sites</a:t>
              </a:r>
              <a:endParaRPr lang="en-US" sz="5400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37"/>
            <p:cNvSpPr/>
            <p:nvPr/>
          </p:nvSpPr>
          <p:spPr bwMode="gray">
            <a:xfrm>
              <a:off x="1869996" y="3143426"/>
              <a:ext cx="1216427" cy="1445937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45719" tIns="45719" rIns="45719" bIns="45719" anchor="ctr"/>
            <a:lstStyle/>
            <a:p>
              <a:pPr algn="ctr" defTabSz="914061">
                <a:defRPr/>
              </a:pPr>
              <a:r>
                <a:rPr lang="en-US" sz="3200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Web</a:t>
              </a:r>
            </a:p>
            <a:p>
              <a:pPr algn="ctr" defTabSz="914061">
                <a:defRPr/>
              </a:pPr>
              <a:r>
                <a:rPr lang="en-US" sz="3200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Pages</a:t>
              </a:r>
              <a:endParaRPr lang="en-US" sz="3200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38"/>
            <p:cNvSpPr/>
            <p:nvPr/>
          </p:nvSpPr>
          <p:spPr bwMode="gray">
            <a:xfrm>
              <a:off x="3187539" y="3143425"/>
              <a:ext cx="3851515" cy="60897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45719" tIns="45719" rIns="45719" bIns="45719" anchor="ctr"/>
            <a:lstStyle/>
            <a:p>
              <a:pPr algn="ctr" defTabSz="914061">
                <a:defRPr/>
              </a:pPr>
              <a:r>
                <a:rPr lang="en-US" sz="3200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Single Page Apps</a:t>
              </a:r>
              <a:endParaRPr lang="en-US" sz="3200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39"/>
            <p:cNvSpPr/>
            <p:nvPr/>
          </p:nvSpPr>
          <p:spPr bwMode="gray">
            <a:xfrm>
              <a:off x="3187540" y="3859946"/>
              <a:ext cx="2305211" cy="729417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45719" tIns="45719" rIns="45719" bIns="45719" anchor="ctr"/>
            <a:lstStyle/>
            <a:p>
              <a:pPr algn="ctr" defTabSz="914061">
                <a:defRPr/>
              </a:pPr>
              <a:r>
                <a:rPr lang="en-US" sz="3200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MVC</a:t>
              </a:r>
              <a:endParaRPr lang="en-US" sz="3200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40"/>
            <p:cNvSpPr/>
            <p:nvPr/>
          </p:nvSpPr>
          <p:spPr bwMode="gray">
            <a:xfrm>
              <a:off x="5593868" y="3859946"/>
              <a:ext cx="1445187" cy="729417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45719" tIns="45719" rIns="45719" bIns="45719" anchor="ctr"/>
            <a:lstStyle/>
            <a:p>
              <a:pPr algn="ctr" defTabSz="914061">
                <a:defRPr/>
              </a:pPr>
              <a:r>
                <a:rPr lang="en-US" sz="3200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Web API</a:t>
              </a:r>
              <a:endParaRPr lang="en-US" sz="3200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41"/>
            <p:cNvSpPr/>
            <p:nvPr/>
          </p:nvSpPr>
          <p:spPr bwMode="gray">
            <a:xfrm>
              <a:off x="7140173" y="3143426"/>
              <a:ext cx="1216427" cy="1445937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45719" tIns="45719" rIns="45719" bIns="45719" anchor="ctr"/>
            <a:lstStyle/>
            <a:p>
              <a:pPr algn="ctr" defTabSz="914061">
                <a:defRPr/>
              </a:pPr>
              <a:r>
                <a:rPr lang="en-US" sz="3200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SignalR</a:t>
              </a:r>
              <a:endParaRPr lang="en-US" sz="3200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42"/>
            <p:cNvSpPr/>
            <p:nvPr/>
          </p:nvSpPr>
          <p:spPr bwMode="gray">
            <a:xfrm>
              <a:off x="5593868" y="1507524"/>
              <a:ext cx="2762732" cy="1528363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45719" tIns="45719" rIns="45719" bIns="45719" anchor="ctr"/>
            <a:lstStyle/>
            <a:p>
              <a:pPr algn="ctr" defTabSz="914061">
                <a:defRPr/>
              </a:pPr>
              <a:r>
                <a:rPr lang="en-US" sz="5400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Services</a:t>
              </a:r>
              <a:endParaRPr lang="en-US" sz="5400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5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302" y="1444130"/>
            <a:ext cx="8221545" cy="3503884"/>
          </a:xfrm>
        </p:spPr>
        <p:txBody>
          <a:bodyPr>
            <a:normAutofit/>
          </a:bodyPr>
          <a:lstStyle/>
          <a:p>
            <a:r>
              <a:rPr lang="es-ES_tradnl" dirty="0" smtClean="0"/>
              <a:t>MVC es un patrón arquitectural orientado </a:t>
            </a:r>
            <a:r>
              <a:rPr lang="es-ES_tradnl" b="1" dirty="0" smtClean="0"/>
              <a:t>solo a la presentación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MVC </a:t>
            </a:r>
            <a:r>
              <a:rPr lang="es-ES_tradnl" b="1" dirty="0" smtClean="0"/>
              <a:t>no es igual al patrón de 3 capas</a:t>
            </a:r>
            <a:r>
              <a:rPr lang="es-ES_tradnl" dirty="0" smtClean="0"/>
              <a:t>.</a:t>
            </a:r>
            <a:endParaRPr lang="es-PE" dirty="0"/>
          </a:p>
          <a:p>
            <a:endParaRPr lang="es-PE" dirty="0">
              <a:latin typeface="Verdan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 Introducción al patrón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60"/>
          <p:cNvGrpSpPr>
            <a:grpSpLocks/>
          </p:cNvGrpSpPr>
          <p:nvPr/>
        </p:nvGrpSpPr>
        <p:grpSpPr bwMode="auto">
          <a:xfrm>
            <a:off x="4163963" y="1858293"/>
            <a:ext cx="514350" cy="1293812"/>
            <a:chOff x="5751512" y="2676655"/>
            <a:chExt cx="685800" cy="1293628"/>
          </a:xfrm>
        </p:grpSpPr>
        <p:sp>
          <p:nvSpPr>
            <p:cNvPr id="40" name="Left Arrow 61"/>
            <p:cNvSpPr/>
            <p:nvPr/>
          </p:nvSpPr>
          <p:spPr bwMode="auto">
            <a:xfrm rot="16200000">
              <a:off x="5447598" y="3162602"/>
              <a:ext cx="1293628" cy="321733"/>
            </a:xfrm>
            <a:prstGeom prst="leftArrow">
              <a:avLst/>
            </a:prstGeom>
            <a:solidFill>
              <a:srgbClr val="5F5F5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 charset="0"/>
              </a:endParaRPr>
            </a:p>
          </p:txBody>
        </p:sp>
        <p:sp>
          <p:nvSpPr>
            <p:cNvPr id="41" name="Freeform 62"/>
            <p:cNvSpPr>
              <a:spLocks noEditPoints="1"/>
            </p:cNvSpPr>
            <p:nvPr/>
          </p:nvSpPr>
          <p:spPr bwMode="black">
            <a:xfrm>
              <a:off x="5751512" y="3065537"/>
              <a:ext cx="685800" cy="530150"/>
            </a:xfrm>
            <a:custGeom>
              <a:avLst/>
              <a:gdLst>
                <a:gd name="T0" fmla="*/ 874 w 1429"/>
                <a:gd name="T1" fmla="*/ 611 h 1104"/>
                <a:gd name="T2" fmla="*/ 874 w 1429"/>
                <a:gd name="T3" fmla="*/ 611 h 1104"/>
                <a:gd name="T4" fmla="*/ 874 w 1429"/>
                <a:gd name="T5" fmla="*/ 572 h 1104"/>
                <a:gd name="T6" fmla="*/ 1429 w 1429"/>
                <a:gd name="T7" fmla="*/ 572 h 1104"/>
                <a:gd name="T8" fmla="*/ 1429 w 1429"/>
                <a:gd name="T9" fmla="*/ 1017 h 1104"/>
                <a:gd name="T10" fmla="*/ 1341 w 1429"/>
                <a:gd name="T11" fmla="*/ 1104 h 1104"/>
                <a:gd name="T12" fmla="*/ 88 w 1429"/>
                <a:gd name="T13" fmla="*/ 1104 h 1104"/>
                <a:gd name="T14" fmla="*/ 0 w 1429"/>
                <a:gd name="T15" fmla="*/ 1017 h 1104"/>
                <a:gd name="T16" fmla="*/ 0 w 1429"/>
                <a:gd name="T17" fmla="*/ 572 h 1104"/>
                <a:gd name="T18" fmla="*/ 577 w 1429"/>
                <a:gd name="T19" fmla="*/ 572 h 1104"/>
                <a:gd name="T20" fmla="*/ 577 w 1429"/>
                <a:gd name="T21" fmla="*/ 611 h 1104"/>
                <a:gd name="T22" fmla="*/ 665 w 1429"/>
                <a:gd name="T23" fmla="*/ 698 h 1104"/>
                <a:gd name="T24" fmla="*/ 786 w 1429"/>
                <a:gd name="T25" fmla="*/ 698 h 1104"/>
                <a:gd name="T26" fmla="*/ 874 w 1429"/>
                <a:gd name="T27" fmla="*/ 611 h 1104"/>
                <a:gd name="T28" fmla="*/ 1341 w 1429"/>
                <a:gd name="T29" fmla="*/ 214 h 1104"/>
                <a:gd name="T30" fmla="*/ 1429 w 1429"/>
                <a:gd name="T31" fmla="*/ 297 h 1104"/>
                <a:gd name="T32" fmla="*/ 1429 w 1429"/>
                <a:gd name="T33" fmla="*/ 528 h 1104"/>
                <a:gd name="T34" fmla="*/ 874 w 1429"/>
                <a:gd name="T35" fmla="*/ 528 h 1104"/>
                <a:gd name="T36" fmla="*/ 874 w 1429"/>
                <a:gd name="T37" fmla="*/ 489 h 1104"/>
                <a:gd name="T38" fmla="*/ 786 w 1429"/>
                <a:gd name="T39" fmla="*/ 407 h 1104"/>
                <a:gd name="T40" fmla="*/ 665 w 1429"/>
                <a:gd name="T41" fmla="*/ 407 h 1104"/>
                <a:gd name="T42" fmla="*/ 577 w 1429"/>
                <a:gd name="T43" fmla="*/ 489 h 1104"/>
                <a:gd name="T44" fmla="*/ 577 w 1429"/>
                <a:gd name="T45" fmla="*/ 528 h 1104"/>
                <a:gd name="T46" fmla="*/ 0 w 1429"/>
                <a:gd name="T47" fmla="*/ 528 h 1104"/>
                <a:gd name="T48" fmla="*/ 0 w 1429"/>
                <a:gd name="T49" fmla="*/ 297 h 1104"/>
                <a:gd name="T50" fmla="*/ 88 w 1429"/>
                <a:gd name="T51" fmla="*/ 214 h 1104"/>
                <a:gd name="T52" fmla="*/ 258 w 1429"/>
                <a:gd name="T53" fmla="*/ 214 h 1104"/>
                <a:gd name="T54" fmla="*/ 258 w 1429"/>
                <a:gd name="T55" fmla="*/ 104 h 1104"/>
                <a:gd name="T56" fmla="*/ 384 w 1429"/>
                <a:gd name="T57" fmla="*/ 0 h 1104"/>
                <a:gd name="T58" fmla="*/ 1039 w 1429"/>
                <a:gd name="T59" fmla="*/ 0 h 1104"/>
                <a:gd name="T60" fmla="*/ 1165 w 1429"/>
                <a:gd name="T61" fmla="*/ 104 h 1104"/>
                <a:gd name="T62" fmla="*/ 1165 w 1429"/>
                <a:gd name="T63" fmla="*/ 214 h 1104"/>
                <a:gd name="T64" fmla="*/ 1341 w 1429"/>
                <a:gd name="T65" fmla="*/ 214 h 1104"/>
                <a:gd name="T66" fmla="*/ 1082 w 1429"/>
                <a:gd name="T67" fmla="*/ 214 h 1104"/>
                <a:gd name="T68" fmla="*/ 1082 w 1429"/>
                <a:gd name="T69" fmla="*/ 214 h 1104"/>
                <a:gd name="T70" fmla="*/ 1082 w 1429"/>
                <a:gd name="T71" fmla="*/ 104 h 1104"/>
                <a:gd name="T72" fmla="*/ 1039 w 1429"/>
                <a:gd name="T73" fmla="*/ 77 h 1104"/>
                <a:gd name="T74" fmla="*/ 384 w 1429"/>
                <a:gd name="T75" fmla="*/ 77 h 1104"/>
                <a:gd name="T76" fmla="*/ 335 w 1429"/>
                <a:gd name="T77" fmla="*/ 104 h 1104"/>
                <a:gd name="T78" fmla="*/ 335 w 1429"/>
                <a:gd name="T79" fmla="*/ 214 h 1104"/>
                <a:gd name="T80" fmla="*/ 1082 w 1429"/>
                <a:gd name="T81" fmla="*/ 21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9" h="1104">
                  <a:moveTo>
                    <a:pt x="874" y="611"/>
                  </a:moveTo>
                  <a:cubicBezTo>
                    <a:pt x="874" y="611"/>
                    <a:pt x="874" y="611"/>
                    <a:pt x="874" y="611"/>
                  </a:cubicBezTo>
                  <a:cubicBezTo>
                    <a:pt x="874" y="572"/>
                    <a:pt x="874" y="572"/>
                    <a:pt x="874" y="572"/>
                  </a:cubicBezTo>
                  <a:cubicBezTo>
                    <a:pt x="874" y="572"/>
                    <a:pt x="874" y="572"/>
                    <a:pt x="1429" y="572"/>
                  </a:cubicBezTo>
                  <a:cubicBezTo>
                    <a:pt x="1429" y="572"/>
                    <a:pt x="1429" y="572"/>
                    <a:pt x="1429" y="1017"/>
                  </a:cubicBezTo>
                  <a:cubicBezTo>
                    <a:pt x="1429" y="1066"/>
                    <a:pt x="1390" y="1104"/>
                    <a:pt x="1341" y="1104"/>
                  </a:cubicBezTo>
                  <a:cubicBezTo>
                    <a:pt x="1341" y="1104"/>
                    <a:pt x="1341" y="1104"/>
                    <a:pt x="88" y="1104"/>
                  </a:cubicBezTo>
                  <a:cubicBezTo>
                    <a:pt x="44" y="1104"/>
                    <a:pt x="0" y="1066"/>
                    <a:pt x="0" y="1017"/>
                  </a:cubicBezTo>
                  <a:cubicBezTo>
                    <a:pt x="0" y="1017"/>
                    <a:pt x="0" y="1017"/>
                    <a:pt x="0" y="572"/>
                  </a:cubicBezTo>
                  <a:cubicBezTo>
                    <a:pt x="0" y="572"/>
                    <a:pt x="0" y="572"/>
                    <a:pt x="577" y="572"/>
                  </a:cubicBezTo>
                  <a:cubicBezTo>
                    <a:pt x="577" y="572"/>
                    <a:pt x="577" y="572"/>
                    <a:pt x="577" y="611"/>
                  </a:cubicBezTo>
                  <a:cubicBezTo>
                    <a:pt x="577" y="660"/>
                    <a:pt x="615" y="698"/>
                    <a:pt x="665" y="698"/>
                  </a:cubicBezTo>
                  <a:cubicBezTo>
                    <a:pt x="665" y="698"/>
                    <a:pt x="665" y="698"/>
                    <a:pt x="786" y="698"/>
                  </a:cubicBezTo>
                  <a:cubicBezTo>
                    <a:pt x="835" y="698"/>
                    <a:pt x="874" y="660"/>
                    <a:pt x="874" y="611"/>
                  </a:cubicBezTo>
                  <a:close/>
                  <a:moveTo>
                    <a:pt x="1341" y="214"/>
                  </a:moveTo>
                  <a:cubicBezTo>
                    <a:pt x="1390" y="214"/>
                    <a:pt x="1429" y="253"/>
                    <a:pt x="1429" y="297"/>
                  </a:cubicBezTo>
                  <a:cubicBezTo>
                    <a:pt x="1429" y="297"/>
                    <a:pt x="1429" y="297"/>
                    <a:pt x="1429" y="528"/>
                  </a:cubicBezTo>
                  <a:cubicBezTo>
                    <a:pt x="1429" y="528"/>
                    <a:pt x="1429" y="528"/>
                    <a:pt x="874" y="528"/>
                  </a:cubicBezTo>
                  <a:cubicBezTo>
                    <a:pt x="874" y="528"/>
                    <a:pt x="874" y="528"/>
                    <a:pt x="874" y="489"/>
                  </a:cubicBezTo>
                  <a:cubicBezTo>
                    <a:pt x="874" y="445"/>
                    <a:pt x="835" y="407"/>
                    <a:pt x="786" y="407"/>
                  </a:cubicBezTo>
                  <a:cubicBezTo>
                    <a:pt x="786" y="407"/>
                    <a:pt x="786" y="407"/>
                    <a:pt x="665" y="407"/>
                  </a:cubicBezTo>
                  <a:cubicBezTo>
                    <a:pt x="615" y="407"/>
                    <a:pt x="577" y="445"/>
                    <a:pt x="577" y="489"/>
                  </a:cubicBezTo>
                  <a:cubicBezTo>
                    <a:pt x="577" y="489"/>
                    <a:pt x="577" y="489"/>
                    <a:pt x="577" y="528"/>
                  </a:cubicBezTo>
                  <a:cubicBezTo>
                    <a:pt x="577" y="528"/>
                    <a:pt x="577" y="528"/>
                    <a:pt x="0" y="528"/>
                  </a:cubicBezTo>
                  <a:cubicBezTo>
                    <a:pt x="0" y="528"/>
                    <a:pt x="0" y="528"/>
                    <a:pt x="0" y="297"/>
                  </a:cubicBezTo>
                  <a:cubicBezTo>
                    <a:pt x="0" y="253"/>
                    <a:pt x="44" y="214"/>
                    <a:pt x="88" y="214"/>
                  </a:cubicBezTo>
                  <a:cubicBezTo>
                    <a:pt x="88" y="214"/>
                    <a:pt x="88" y="214"/>
                    <a:pt x="258" y="214"/>
                  </a:cubicBezTo>
                  <a:cubicBezTo>
                    <a:pt x="258" y="214"/>
                    <a:pt x="258" y="214"/>
                    <a:pt x="258" y="104"/>
                  </a:cubicBezTo>
                  <a:cubicBezTo>
                    <a:pt x="258" y="44"/>
                    <a:pt x="313" y="0"/>
                    <a:pt x="384" y="0"/>
                  </a:cubicBezTo>
                  <a:cubicBezTo>
                    <a:pt x="384" y="0"/>
                    <a:pt x="384" y="0"/>
                    <a:pt x="1039" y="0"/>
                  </a:cubicBezTo>
                  <a:cubicBezTo>
                    <a:pt x="1110" y="0"/>
                    <a:pt x="1165" y="44"/>
                    <a:pt x="1165" y="104"/>
                  </a:cubicBezTo>
                  <a:cubicBezTo>
                    <a:pt x="1165" y="104"/>
                    <a:pt x="1165" y="104"/>
                    <a:pt x="1165" y="214"/>
                  </a:cubicBezTo>
                  <a:cubicBezTo>
                    <a:pt x="1165" y="214"/>
                    <a:pt x="1165" y="214"/>
                    <a:pt x="1341" y="214"/>
                  </a:cubicBezTo>
                  <a:close/>
                  <a:moveTo>
                    <a:pt x="1082" y="214"/>
                  </a:moveTo>
                  <a:cubicBezTo>
                    <a:pt x="1082" y="214"/>
                    <a:pt x="1082" y="214"/>
                    <a:pt x="1082" y="214"/>
                  </a:cubicBezTo>
                  <a:cubicBezTo>
                    <a:pt x="1082" y="104"/>
                    <a:pt x="1082" y="104"/>
                    <a:pt x="1082" y="104"/>
                  </a:cubicBezTo>
                  <a:cubicBezTo>
                    <a:pt x="1082" y="93"/>
                    <a:pt x="1066" y="77"/>
                    <a:pt x="1039" y="77"/>
                  </a:cubicBezTo>
                  <a:cubicBezTo>
                    <a:pt x="1039" y="77"/>
                    <a:pt x="1039" y="77"/>
                    <a:pt x="384" y="77"/>
                  </a:cubicBezTo>
                  <a:cubicBezTo>
                    <a:pt x="352" y="77"/>
                    <a:pt x="335" y="93"/>
                    <a:pt x="335" y="104"/>
                  </a:cubicBezTo>
                  <a:cubicBezTo>
                    <a:pt x="335" y="104"/>
                    <a:pt x="335" y="104"/>
                    <a:pt x="335" y="214"/>
                  </a:cubicBezTo>
                  <a:cubicBezTo>
                    <a:pt x="335" y="214"/>
                    <a:pt x="335" y="214"/>
                    <a:pt x="1082" y="214"/>
                  </a:cubicBezTo>
                  <a:close/>
                </a:path>
              </a:pathLst>
            </a:custGeom>
            <a:solidFill>
              <a:srgbClr val="8CC60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sz="2400" kern="0">
                <a:solidFill>
                  <a:srgbClr val="292929"/>
                </a:solidFill>
                <a:latin typeface="Segoe UI"/>
                <a:cs typeface="Arial" charset="0"/>
              </a:endParaRPr>
            </a:p>
          </p:txBody>
        </p:sp>
      </p:grpSp>
      <p:grpSp>
        <p:nvGrpSpPr>
          <p:cNvPr id="42" name="Group 64"/>
          <p:cNvGrpSpPr>
            <a:grpSpLocks/>
          </p:cNvGrpSpPr>
          <p:nvPr/>
        </p:nvGrpSpPr>
        <p:grpSpPr bwMode="auto">
          <a:xfrm>
            <a:off x="3923928" y="4443958"/>
            <a:ext cx="1093788" cy="530225"/>
            <a:chOff x="4179236" y="5380624"/>
            <a:chExt cx="1457976" cy="530225"/>
          </a:xfrm>
        </p:grpSpPr>
        <p:sp>
          <p:nvSpPr>
            <p:cNvPr id="43" name="Freeform 65"/>
            <p:cNvSpPr>
              <a:spLocks noEditPoints="1"/>
            </p:cNvSpPr>
            <p:nvPr/>
          </p:nvSpPr>
          <p:spPr bwMode="black">
            <a:xfrm>
              <a:off x="4951604" y="5380624"/>
              <a:ext cx="685608" cy="530225"/>
            </a:xfrm>
            <a:custGeom>
              <a:avLst/>
              <a:gdLst>
                <a:gd name="T0" fmla="*/ 874 w 1429"/>
                <a:gd name="T1" fmla="*/ 611 h 1104"/>
                <a:gd name="T2" fmla="*/ 874 w 1429"/>
                <a:gd name="T3" fmla="*/ 611 h 1104"/>
                <a:gd name="T4" fmla="*/ 874 w 1429"/>
                <a:gd name="T5" fmla="*/ 572 h 1104"/>
                <a:gd name="T6" fmla="*/ 1429 w 1429"/>
                <a:gd name="T7" fmla="*/ 572 h 1104"/>
                <a:gd name="T8" fmla="*/ 1429 w 1429"/>
                <a:gd name="T9" fmla="*/ 1017 h 1104"/>
                <a:gd name="T10" fmla="*/ 1341 w 1429"/>
                <a:gd name="T11" fmla="*/ 1104 h 1104"/>
                <a:gd name="T12" fmla="*/ 88 w 1429"/>
                <a:gd name="T13" fmla="*/ 1104 h 1104"/>
                <a:gd name="T14" fmla="*/ 0 w 1429"/>
                <a:gd name="T15" fmla="*/ 1017 h 1104"/>
                <a:gd name="T16" fmla="*/ 0 w 1429"/>
                <a:gd name="T17" fmla="*/ 572 h 1104"/>
                <a:gd name="T18" fmla="*/ 577 w 1429"/>
                <a:gd name="T19" fmla="*/ 572 h 1104"/>
                <a:gd name="T20" fmla="*/ 577 w 1429"/>
                <a:gd name="T21" fmla="*/ 611 h 1104"/>
                <a:gd name="T22" fmla="*/ 665 w 1429"/>
                <a:gd name="T23" fmla="*/ 698 h 1104"/>
                <a:gd name="T24" fmla="*/ 786 w 1429"/>
                <a:gd name="T25" fmla="*/ 698 h 1104"/>
                <a:gd name="T26" fmla="*/ 874 w 1429"/>
                <a:gd name="T27" fmla="*/ 611 h 1104"/>
                <a:gd name="T28" fmla="*/ 1341 w 1429"/>
                <a:gd name="T29" fmla="*/ 214 h 1104"/>
                <a:gd name="T30" fmla="*/ 1429 w 1429"/>
                <a:gd name="T31" fmla="*/ 297 h 1104"/>
                <a:gd name="T32" fmla="*/ 1429 w 1429"/>
                <a:gd name="T33" fmla="*/ 528 h 1104"/>
                <a:gd name="T34" fmla="*/ 874 w 1429"/>
                <a:gd name="T35" fmla="*/ 528 h 1104"/>
                <a:gd name="T36" fmla="*/ 874 w 1429"/>
                <a:gd name="T37" fmla="*/ 489 h 1104"/>
                <a:gd name="T38" fmla="*/ 786 w 1429"/>
                <a:gd name="T39" fmla="*/ 407 h 1104"/>
                <a:gd name="T40" fmla="*/ 665 w 1429"/>
                <a:gd name="T41" fmla="*/ 407 h 1104"/>
                <a:gd name="T42" fmla="*/ 577 w 1429"/>
                <a:gd name="T43" fmla="*/ 489 h 1104"/>
                <a:gd name="T44" fmla="*/ 577 w 1429"/>
                <a:gd name="T45" fmla="*/ 528 h 1104"/>
                <a:gd name="T46" fmla="*/ 0 w 1429"/>
                <a:gd name="T47" fmla="*/ 528 h 1104"/>
                <a:gd name="T48" fmla="*/ 0 w 1429"/>
                <a:gd name="T49" fmla="*/ 297 h 1104"/>
                <a:gd name="T50" fmla="*/ 88 w 1429"/>
                <a:gd name="T51" fmla="*/ 214 h 1104"/>
                <a:gd name="T52" fmla="*/ 258 w 1429"/>
                <a:gd name="T53" fmla="*/ 214 h 1104"/>
                <a:gd name="T54" fmla="*/ 258 w 1429"/>
                <a:gd name="T55" fmla="*/ 104 h 1104"/>
                <a:gd name="T56" fmla="*/ 384 w 1429"/>
                <a:gd name="T57" fmla="*/ 0 h 1104"/>
                <a:gd name="T58" fmla="*/ 1039 w 1429"/>
                <a:gd name="T59" fmla="*/ 0 h 1104"/>
                <a:gd name="T60" fmla="*/ 1165 w 1429"/>
                <a:gd name="T61" fmla="*/ 104 h 1104"/>
                <a:gd name="T62" fmla="*/ 1165 w 1429"/>
                <a:gd name="T63" fmla="*/ 214 h 1104"/>
                <a:gd name="T64" fmla="*/ 1341 w 1429"/>
                <a:gd name="T65" fmla="*/ 214 h 1104"/>
                <a:gd name="T66" fmla="*/ 1082 w 1429"/>
                <a:gd name="T67" fmla="*/ 214 h 1104"/>
                <a:gd name="T68" fmla="*/ 1082 w 1429"/>
                <a:gd name="T69" fmla="*/ 214 h 1104"/>
                <a:gd name="T70" fmla="*/ 1082 w 1429"/>
                <a:gd name="T71" fmla="*/ 104 h 1104"/>
                <a:gd name="T72" fmla="*/ 1039 w 1429"/>
                <a:gd name="T73" fmla="*/ 77 h 1104"/>
                <a:gd name="T74" fmla="*/ 384 w 1429"/>
                <a:gd name="T75" fmla="*/ 77 h 1104"/>
                <a:gd name="T76" fmla="*/ 335 w 1429"/>
                <a:gd name="T77" fmla="*/ 104 h 1104"/>
                <a:gd name="T78" fmla="*/ 335 w 1429"/>
                <a:gd name="T79" fmla="*/ 214 h 1104"/>
                <a:gd name="T80" fmla="*/ 1082 w 1429"/>
                <a:gd name="T81" fmla="*/ 21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9" h="1104">
                  <a:moveTo>
                    <a:pt x="874" y="611"/>
                  </a:moveTo>
                  <a:cubicBezTo>
                    <a:pt x="874" y="611"/>
                    <a:pt x="874" y="611"/>
                    <a:pt x="874" y="611"/>
                  </a:cubicBezTo>
                  <a:cubicBezTo>
                    <a:pt x="874" y="572"/>
                    <a:pt x="874" y="572"/>
                    <a:pt x="874" y="572"/>
                  </a:cubicBezTo>
                  <a:cubicBezTo>
                    <a:pt x="874" y="572"/>
                    <a:pt x="874" y="572"/>
                    <a:pt x="1429" y="572"/>
                  </a:cubicBezTo>
                  <a:cubicBezTo>
                    <a:pt x="1429" y="572"/>
                    <a:pt x="1429" y="572"/>
                    <a:pt x="1429" y="1017"/>
                  </a:cubicBezTo>
                  <a:cubicBezTo>
                    <a:pt x="1429" y="1066"/>
                    <a:pt x="1390" y="1104"/>
                    <a:pt x="1341" y="1104"/>
                  </a:cubicBezTo>
                  <a:cubicBezTo>
                    <a:pt x="1341" y="1104"/>
                    <a:pt x="1341" y="1104"/>
                    <a:pt x="88" y="1104"/>
                  </a:cubicBezTo>
                  <a:cubicBezTo>
                    <a:pt x="44" y="1104"/>
                    <a:pt x="0" y="1066"/>
                    <a:pt x="0" y="1017"/>
                  </a:cubicBezTo>
                  <a:cubicBezTo>
                    <a:pt x="0" y="1017"/>
                    <a:pt x="0" y="1017"/>
                    <a:pt x="0" y="572"/>
                  </a:cubicBezTo>
                  <a:cubicBezTo>
                    <a:pt x="0" y="572"/>
                    <a:pt x="0" y="572"/>
                    <a:pt x="577" y="572"/>
                  </a:cubicBezTo>
                  <a:cubicBezTo>
                    <a:pt x="577" y="572"/>
                    <a:pt x="577" y="572"/>
                    <a:pt x="577" y="611"/>
                  </a:cubicBezTo>
                  <a:cubicBezTo>
                    <a:pt x="577" y="660"/>
                    <a:pt x="615" y="698"/>
                    <a:pt x="665" y="698"/>
                  </a:cubicBezTo>
                  <a:cubicBezTo>
                    <a:pt x="665" y="698"/>
                    <a:pt x="665" y="698"/>
                    <a:pt x="786" y="698"/>
                  </a:cubicBezTo>
                  <a:cubicBezTo>
                    <a:pt x="835" y="698"/>
                    <a:pt x="874" y="660"/>
                    <a:pt x="874" y="611"/>
                  </a:cubicBezTo>
                  <a:close/>
                  <a:moveTo>
                    <a:pt x="1341" y="214"/>
                  </a:moveTo>
                  <a:cubicBezTo>
                    <a:pt x="1390" y="214"/>
                    <a:pt x="1429" y="253"/>
                    <a:pt x="1429" y="297"/>
                  </a:cubicBezTo>
                  <a:cubicBezTo>
                    <a:pt x="1429" y="297"/>
                    <a:pt x="1429" y="297"/>
                    <a:pt x="1429" y="528"/>
                  </a:cubicBezTo>
                  <a:cubicBezTo>
                    <a:pt x="1429" y="528"/>
                    <a:pt x="1429" y="528"/>
                    <a:pt x="874" y="528"/>
                  </a:cubicBezTo>
                  <a:cubicBezTo>
                    <a:pt x="874" y="528"/>
                    <a:pt x="874" y="528"/>
                    <a:pt x="874" y="489"/>
                  </a:cubicBezTo>
                  <a:cubicBezTo>
                    <a:pt x="874" y="445"/>
                    <a:pt x="835" y="407"/>
                    <a:pt x="786" y="407"/>
                  </a:cubicBezTo>
                  <a:cubicBezTo>
                    <a:pt x="786" y="407"/>
                    <a:pt x="786" y="407"/>
                    <a:pt x="665" y="407"/>
                  </a:cubicBezTo>
                  <a:cubicBezTo>
                    <a:pt x="615" y="407"/>
                    <a:pt x="577" y="445"/>
                    <a:pt x="577" y="489"/>
                  </a:cubicBezTo>
                  <a:cubicBezTo>
                    <a:pt x="577" y="489"/>
                    <a:pt x="577" y="489"/>
                    <a:pt x="577" y="528"/>
                  </a:cubicBezTo>
                  <a:cubicBezTo>
                    <a:pt x="577" y="528"/>
                    <a:pt x="577" y="528"/>
                    <a:pt x="0" y="528"/>
                  </a:cubicBezTo>
                  <a:cubicBezTo>
                    <a:pt x="0" y="528"/>
                    <a:pt x="0" y="528"/>
                    <a:pt x="0" y="297"/>
                  </a:cubicBezTo>
                  <a:cubicBezTo>
                    <a:pt x="0" y="253"/>
                    <a:pt x="44" y="214"/>
                    <a:pt x="88" y="214"/>
                  </a:cubicBezTo>
                  <a:cubicBezTo>
                    <a:pt x="88" y="214"/>
                    <a:pt x="88" y="214"/>
                    <a:pt x="258" y="214"/>
                  </a:cubicBezTo>
                  <a:cubicBezTo>
                    <a:pt x="258" y="214"/>
                    <a:pt x="258" y="214"/>
                    <a:pt x="258" y="104"/>
                  </a:cubicBezTo>
                  <a:cubicBezTo>
                    <a:pt x="258" y="44"/>
                    <a:pt x="313" y="0"/>
                    <a:pt x="384" y="0"/>
                  </a:cubicBezTo>
                  <a:cubicBezTo>
                    <a:pt x="384" y="0"/>
                    <a:pt x="384" y="0"/>
                    <a:pt x="1039" y="0"/>
                  </a:cubicBezTo>
                  <a:cubicBezTo>
                    <a:pt x="1110" y="0"/>
                    <a:pt x="1165" y="44"/>
                    <a:pt x="1165" y="104"/>
                  </a:cubicBezTo>
                  <a:cubicBezTo>
                    <a:pt x="1165" y="104"/>
                    <a:pt x="1165" y="104"/>
                    <a:pt x="1165" y="214"/>
                  </a:cubicBezTo>
                  <a:cubicBezTo>
                    <a:pt x="1165" y="214"/>
                    <a:pt x="1165" y="214"/>
                    <a:pt x="1341" y="214"/>
                  </a:cubicBezTo>
                  <a:close/>
                  <a:moveTo>
                    <a:pt x="1082" y="214"/>
                  </a:moveTo>
                  <a:cubicBezTo>
                    <a:pt x="1082" y="214"/>
                    <a:pt x="1082" y="214"/>
                    <a:pt x="1082" y="214"/>
                  </a:cubicBezTo>
                  <a:cubicBezTo>
                    <a:pt x="1082" y="104"/>
                    <a:pt x="1082" y="104"/>
                    <a:pt x="1082" y="104"/>
                  </a:cubicBezTo>
                  <a:cubicBezTo>
                    <a:pt x="1082" y="93"/>
                    <a:pt x="1066" y="77"/>
                    <a:pt x="1039" y="77"/>
                  </a:cubicBezTo>
                  <a:cubicBezTo>
                    <a:pt x="1039" y="77"/>
                    <a:pt x="1039" y="77"/>
                    <a:pt x="384" y="77"/>
                  </a:cubicBezTo>
                  <a:cubicBezTo>
                    <a:pt x="352" y="77"/>
                    <a:pt x="335" y="93"/>
                    <a:pt x="335" y="104"/>
                  </a:cubicBezTo>
                  <a:cubicBezTo>
                    <a:pt x="335" y="104"/>
                    <a:pt x="335" y="104"/>
                    <a:pt x="335" y="214"/>
                  </a:cubicBezTo>
                  <a:cubicBezTo>
                    <a:pt x="335" y="214"/>
                    <a:pt x="335" y="214"/>
                    <a:pt x="1082" y="214"/>
                  </a:cubicBezTo>
                  <a:close/>
                </a:path>
              </a:pathLst>
            </a:custGeom>
            <a:solidFill>
              <a:srgbClr val="8CC60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sz="2400" kern="0">
                <a:solidFill>
                  <a:srgbClr val="292929"/>
                </a:solidFill>
                <a:latin typeface="Segoe UI"/>
                <a:cs typeface="Arial" charset="0"/>
              </a:endParaRPr>
            </a:p>
          </p:txBody>
        </p:sp>
        <p:sp>
          <p:nvSpPr>
            <p:cNvPr id="44" name="Right Arrow 66"/>
            <p:cNvSpPr/>
            <p:nvPr/>
          </p:nvSpPr>
          <p:spPr bwMode="auto">
            <a:xfrm flipH="1">
              <a:off x="4179236" y="5447299"/>
              <a:ext cx="647519" cy="396875"/>
            </a:xfrm>
            <a:prstGeom prst="rightArrow">
              <a:avLst/>
            </a:prstGeom>
            <a:solidFill>
              <a:srgbClr val="DDDDDD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 charset="0"/>
              </a:endParaRPr>
            </a:p>
          </p:txBody>
        </p:sp>
      </p:grpSp>
      <p:grpSp>
        <p:nvGrpSpPr>
          <p:cNvPr id="45" name="Group 67"/>
          <p:cNvGrpSpPr>
            <a:grpSpLocks/>
          </p:cNvGrpSpPr>
          <p:nvPr/>
        </p:nvGrpSpPr>
        <p:grpSpPr bwMode="auto">
          <a:xfrm>
            <a:off x="3563888" y="872455"/>
            <a:ext cx="4587875" cy="998538"/>
            <a:chOff x="4951412" y="1690578"/>
            <a:chExt cx="6117081" cy="999461"/>
          </a:xfrm>
        </p:grpSpPr>
        <p:sp>
          <p:nvSpPr>
            <p:cNvPr id="46" name="Rectangle 68"/>
            <p:cNvSpPr/>
            <p:nvPr/>
          </p:nvSpPr>
          <p:spPr bwMode="auto">
            <a:xfrm>
              <a:off x="4951412" y="1690578"/>
              <a:ext cx="2286000" cy="999460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defTabSz="914099">
                <a:defRPr/>
              </a:pPr>
              <a:r>
                <a:rPr 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Arial" charset="0"/>
                </a:rPr>
                <a:t>Controller</a:t>
              </a:r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7356143" y="1690579"/>
              <a:ext cx="3712350" cy="999460"/>
            </a:xfrm>
            <a:prstGeom prst="rect">
              <a:avLst/>
            </a:prstGeom>
          </p:spPr>
          <p:txBody>
            <a:bodyPr lIns="0" tIns="0" rIns="0" bIns="0"/>
            <a:lstStyle>
              <a:lvl1pPr marL="460375" indent="-4603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32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855663" indent="-395288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8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1258888" indent="-40322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4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604963" indent="-3460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0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941513" indent="-3365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0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64">
                <a:spcBef>
                  <a:spcPts val="1200"/>
                </a:spcBef>
                <a:buFont typeface="Arial" pitchFamily="34" charset="0"/>
                <a:buNone/>
                <a:defRPr/>
              </a:pPr>
              <a:r>
                <a:rPr lang="en-US" sz="2400" dirty="0">
                  <a:solidFill>
                    <a:srgbClr val="00AEEF"/>
                  </a:solidFill>
                  <a:latin typeface="Segoe UI"/>
                </a:rPr>
                <a:t>Controller</a:t>
              </a:r>
            </a:p>
            <a:p>
              <a:pPr marL="0" lvl="1" indent="0" defTabSz="685864">
                <a:spcBef>
                  <a:spcPts val="600"/>
                </a:spcBef>
                <a:buFont typeface="Arial" pitchFamily="34" charset="0"/>
                <a:buNone/>
                <a:defRPr/>
              </a:pPr>
              <a:r>
                <a:rPr lang="en-US" sz="2000" dirty="0" err="1" smtClean="0">
                  <a:latin typeface="Segoe UI"/>
                </a:rPr>
                <a:t>Recupera</a:t>
              </a:r>
              <a:r>
                <a:rPr lang="en-US" sz="2000" dirty="0" smtClean="0">
                  <a:latin typeface="Segoe UI"/>
                </a:rPr>
                <a:t> el Model</a:t>
              </a:r>
              <a:endParaRPr lang="en-US" sz="2000" dirty="0">
                <a:latin typeface="Segoe UI"/>
              </a:endParaRPr>
            </a:p>
          </p:txBody>
        </p:sp>
      </p:grpSp>
      <p:grpSp>
        <p:nvGrpSpPr>
          <p:cNvPr id="48" name="Group 70"/>
          <p:cNvGrpSpPr>
            <a:grpSpLocks/>
          </p:cNvGrpSpPr>
          <p:nvPr/>
        </p:nvGrpSpPr>
        <p:grpSpPr bwMode="auto">
          <a:xfrm>
            <a:off x="3563888" y="3144168"/>
            <a:ext cx="4587875" cy="1006475"/>
            <a:chOff x="4951412" y="3963196"/>
            <a:chExt cx="6117081" cy="1006547"/>
          </a:xfrm>
        </p:grpSpPr>
        <p:sp>
          <p:nvSpPr>
            <p:cNvPr id="49" name="Rectangle 71"/>
            <p:cNvSpPr/>
            <p:nvPr/>
          </p:nvSpPr>
          <p:spPr bwMode="auto">
            <a:xfrm>
              <a:off x="4951412" y="3970283"/>
              <a:ext cx="2286000" cy="999460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defTabSz="914099">
                <a:defRPr/>
              </a:pPr>
              <a:r>
                <a:rPr 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Arial" charset="0"/>
                </a:rPr>
                <a:t>View</a:t>
              </a:r>
            </a:p>
          </p:txBody>
        </p: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7418424" y="3963196"/>
              <a:ext cx="3650069" cy="999460"/>
            </a:xfrm>
            <a:prstGeom prst="rect">
              <a:avLst/>
            </a:prstGeom>
          </p:spPr>
          <p:txBody>
            <a:bodyPr lIns="0" tIns="0" rIns="0" bIns="0"/>
            <a:lstStyle>
              <a:lvl1pPr marL="460375" indent="-4603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32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855663" indent="-395288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8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1258888" indent="-40322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4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604963" indent="-3460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0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941513" indent="-3365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0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64">
                <a:spcBef>
                  <a:spcPts val="1200"/>
                </a:spcBef>
                <a:buFont typeface="Arial" pitchFamily="34" charset="0"/>
                <a:buNone/>
                <a:defRPr/>
              </a:pPr>
              <a:r>
                <a:rPr lang="en-US" sz="2400" dirty="0">
                  <a:solidFill>
                    <a:srgbClr val="00AEEF"/>
                  </a:solidFill>
                  <a:latin typeface="Segoe UI"/>
                </a:rPr>
                <a:t>View</a:t>
              </a:r>
            </a:p>
            <a:p>
              <a:pPr marL="0" lvl="1" indent="0" defTabSz="685864">
                <a:spcBef>
                  <a:spcPts val="600"/>
                </a:spcBef>
                <a:buFont typeface="Arial" pitchFamily="34" charset="0"/>
                <a:buNone/>
                <a:defRPr/>
              </a:pPr>
              <a:r>
                <a:rPr lang="en-US" sz="2000" dirty="0" err="1" smtClean="0">
                  <a:latin typeface="Segoe UI"/>
                </a:rPr>
                <a:t>Representa</a:t>
              </a:r>
              <a:r>
                <a:rPr lang="en-US" sz="2000" dirty="0" smtClean="0">
                  <a:latin typeface="Segoe UI"/>
                </a:rPr>
                <a:t> el Model de </a:t>
              </a:r>
              <a:r>
                <a:rPr lang="en-US" sz="2000" dirty="0" err="1" smtClean="0">
                  <a:latin typeface="Segoe UI"/>
                </a:rPr>
                <a:t>manera</a:t>
              </a:r>
              <a:r>
                <a:rPr lang="en-US" sz="2000" dirty="0" smtClean="0">
                  <a:latin typeface="Segoe UI"/>
                </a:rPr>
                <a:t> visual</a:t>
              </a:r>
              <a:endParaRPr lang="en-US" sz="2000" dirty="0">
                <a:latin typeface="Segoe UI"/>
              </a:endParaRPr>
            </a:p>
          </p:txBody>
        </p:sp>
      </p:grpSp>
      <p:sp>
        <p:nvSpPr>
          <p:cNvPr id="51" name="Right Arrow 73"/>
          <p:cNvSpPr/>
          <p:nvPr/>
        </p:nvSpPr>
        <p:spPr bwMode="auto">
          <a:xfrm>
            <a:off x="1309638" y="871942"/>
            <a:ext cx="1714500" cy="999459"/>
          </a:xfrm>
          <a:prstGeom prst="rightArrow">
            <a:avLst/>
          </a:prstGeom>
          <a:solidFill>
            <a:srgbClr val="5F5F5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 charset="0"/>
              </a:rPr>
              <a:t>Request</a:t>
            </a:r>
          </a:p>
        </p:txBody>
      </p:sp>
      <p:sp>
        <p:nvSpPr>
          <p:cNvPr id="52" name="Left Arrow 75"/>
          <p:cNvSpPr/>
          <p:nvPr/>
        </p:nvSpPr>
        <p:spPr bwMode="auto">
          <a:xfrm>
            <a:off x="1309638" y="3144559"/>
            <a:ext cx="1714500" cy="999459"/>
          </a:xfrm>
          <a:prstGeom prst="leftArrow">
            <a:avLst/>
          </a:prstGeom>
          <a:solidFill>
            <a:srgbClr val="5F5F5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 charset="0"/>
              </a:rPr>
              <a:t>Response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4819601" y="2393280"/>
            <a:ext cx="857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55663" indent="-395288" defTabSz="6858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403225" defTabSz="685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4963" indent="-346075" defTabSz="6858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1513" indent="-336550" defTabSz="6858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98713" indent="-336550" defTabSz="6858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5913" indent="-336550" defTabSz="6858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3113" indent="-336550" defTabSz="6858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0313" indent="-336550" defTabSz="6858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SzPct val="80000"/>
              <a:buFont typeface="Arial" panose="020B0604020202020204" pitchFamily="34" charset="0"/>
              <a:buNone/>
            </a:pPr>
            <a:r>
              <a:rPr lang="en-US" altLang="es-PE" sz="2200">
                <a:solidFill>
                  <a:srgbClr val="00AEEF"/>
                </a:solidFill>
                <a:latin typeface="Segoe UI" panose="020B0502040204020203" pitchFamily="34" charset="0"/>
              </a:rPr>
              <a:t>Model</a:t>
            </a:r>
          </a:p>
        </p:txBody>
      </p:sp>
      <p:sp>
        <p:nvSpPr>
          <p:cNvPr id="54" name="TextBox 79"/>
          <p:cNvSpPr txBox="1">
            <a:spLocks noChangeArrowheads="1"/>
          </p:cNvSpPr>
          <p:nvPr/>
        </p:nvSpPr>
        <p:spPr bwMode="auto">
          <a:xfrm>
            <a:off x="1835101" y="2329780"/>
            <a:ext cx="11287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PE" sz="6000">
                <a:solidFill>
                  <a:srgbClr val="8CC600"/>
                </a:solidFill>
                <a:latin typeface="Segoe UI Symbol" panose="020B0502040204020203" pitchFamily="34" charset="0"/>
              </a:rPr>
              <a:t></a:t>
            </a:r>
            <a:endParaRPr lang="en-US" altLang="es-PE" sz="2400">
              <a:solidFill>
                <a:srgbClr val="8CC600"/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TextBox 78"/>
          <p:cNvSpPr txBox="1">
            <a:spLocks noChangeArrowheads="1"/>
          </p:cNvSpPr>
          <p:nvPr/>
        </p:nvSpPr>
        <p:spPr bwMode="auto">
          <a:xfrm>
            <a:off x="2139901" y="2591718"/>
            <a:ext cx="7127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PE" sz="4800">
                <a:solidFill>
                  <a:srgbClr val="00AEEF"/>
                </a:solidFill>
                <a:latin typeface="Segoe UI Symbol" panose="020B0502040204020203" pitchFamily="34" charset="0"/>
              </a:rPr>
              <a:t></a:t>
            </a:r>
            <a:endParaRPr lang="en-US" altLang="es-PE">
              <a:solidFill>
                <a:srgbClr val="00AEEF"/>
              </a:solidFill>
              <a:latin typeface="Segoe UI Symbol" panose="020B0502040204020203" pitchFamily="34" charset="0"/>
            </a:endParaRPr>
          </a:p>
        </p:txBody>
      </p:sp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590550" y="274340"/>
            <a:ext cx="8096250" cy="857250"/>
          </a:xfrm>
        </p:spPr>
        <p:txBody>
          <a:bodyPr/>
          <a:lstStyle/>
          <a:p>
            <a:r>
              <a:rPr lang="es-PE" dirty="0" smtClean="0"/>
              <a:t>2 Introducción al patrón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altLang="es-PE" dirty="0"/>
              <a:t>Fomenta código más </a:t>
            </a:r>
            <a:r>
              <a:rPr lang="es-ES_tradnl" altLang="es-PE" dirty="0" smtClean="0"/>
              <a:t>ordenado/organizado.</a:t>
            </a:r>
            <a:endParaRPr lang="es-ES_tradnl" altLang="es-PE" dirty="0"/>
          </a:p>
          <a:p>
            <a:r>
              <a:rPr lang="es-ES_tradnl" altLang="es-PE" dirty="0"/>
              <a:t>Aplicaciones con menos </a:t>
            </a:r>
            <a:r>
              <a:rPr lang="es-ES_tradnl" altLang="es-PE" dirty="0" smtClean="0"/>
              <a:t>código.</a:t>
            </a:r>
            <a:endParaRPr lang="es-ES_tradnl" altLang="es-PE" dirty="0"/>
          </a:p>
          <a:p>
            <a:r>
              <a:rPr lang="es-ES_tradnl" altLang="es-PE" dirty="0"/>
              <a:t>Fácil integración con </a:t>
            </a:r>
            <a:r>
              <a:rPr lang="es-ES_tradnl" altLang="es-PE" dirty="0" err="1" smtClean="0"/>
              <a:t>Javascript</a:t>
            </a:r>
            <a:r>
              <a:rPr lang="es-ES_tradnl" altLang="es-PE" dirty="0" smtClean="0"/>
              <a:t>/</a:t>
            </a:r>
            <a:r>
              <a:rPr lang="es-ES_tradnl" altLang="es-PE" dirty="0" err="1" smtClean="0"/>
              <a:t>jQuery</a:t>
            </a:r>
            <a:r>
              <a:rPr lang="es-ES_tradnl" altLang="es-PE" dirty="0" smtClean="0"/>
              <a:t>.</a:t>
            </a:r>
            <a:endParaRPr lang="es-ES_tradnl" altLang="es-PE" dirty="0"/>
          </a:p>
          <a:p>
            <a:r>
              <a:rPr lang="es-ES_tradnl" altLang="es-PE" dirty="0"/>
              <a:t>No se maneja </a:t>
            </a:r>
            <a:r>
              <a:rPr lang="es-ES_tradnl" altLang="es-PE" dirty="0" err="1"/>
              <a:t>ViewState</a:t>
            </a:r>
            <a:r>
              <a:rPr lang="es-ES_tradnl" altLang="es-PE" dirty="0"/>
              <a:t> (páginas más livianas</a:t>
            </a:r>
            <a:r>
              <a:rPr lang="es-ES_tradnl" altLang="es-PE" dirty="0" smtClean="0"/>
              <a:t>).</a:t>
            </a:r>
            <a:endParaRPr lang="es-ES_tradnl" altLang="es-PE" dirty="0"/>
          </a:p>
          <a:p>
            <a:r>
              <a:rPr lang="es-ES_tradnl" altLang="es-PE" dirty="0"/>
              <a:t>“Mayor control</a:t>
            </a:r>
            <a:r>
              <a:rPr lang="es-ES_tradnl" altLang="es-PE" dirty="0" smtClean="0"/>
              <a:t>”.</a:t>
            </a:r>
          </a:p>
          <a:p>
            <a:pPr marL="0" indent="0">
              <a:buNone/>
            </a:pPr>
            <a:endParaRPr lang="es-ES_tradnl" altLang="es-PE" dirty="0"/>
          </a:p>
          <a:p>
            <a:pPr marL="0" indent="0">
              <a:buNone/>
            </a:pPr>
            <a:r>
              <a:rPr lang="es-ES_tradnl" altLang="es-PE" b="1" dirty="0" smtClean="0"/>
              <a:t>Ventajas de </a:t>
            </a:r>
            <a:r>
              <a:rPr lang="es-ES_tradnl" altLang="es-PE" b="1" dirty="0" err="1" smtClean="0"/>
              <a:t>WebForms</a:t>
            </a:r>
            <a:r>
              <a:rPr lang="es-ES_tradnl" altLang="es-PE" b="1" dirty="0" smtClean="0"/>
              <a:t> frente a MVC</a:t>
            </a:r>
          </a:p>
          <a:p>
            <a:r>
              <a:rPr lang="es-ES_tradnl" altLang="es-PE" dirty="0" smtClean="0"/>
              <a:t>RAD</a:t>
            </a:r>
          </a:p>
          <a:p>
            <a:r>
              <a:rPr lang="es-ES_tradnl" altLang="es-PE" dirty="0" smtClean="0"/>
              <a:t>Programación familiar basada en eventos</a:t>
            </a:r>
          </a:p>
          <a:p>
            <a:r>
              <a:rPr lang="es-ES_tradnl" altLang="es-PE" dirty="0" smtClean="0"/>
              <a:t>Controles de datos que contienen HTML, CSS y JS (grillas, </a:t>
            </a:r>
            <a:r>
              <a:rPr lang="es-ES_tradnl" altLang="es-PE" dirty="0" err="1" smtClean="0"/>
              <a:t>repeaters</a:t>
            </a:r>
            <a:r>
              <a:rPr lang="es-ES_tradnl" altLang="es-PE" dirty="0" smtClean="0"/>
              <a:t>, etc.)</a:t>
            </a:r>
            <a:endParaRPr lang="es-PE" dirty="0">
              <a:latin typeface="Verdan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3 Características de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Diseñar una aplicación Web que utilice ASP.NET MVC</a:t>
            </a:r>
            <a:r>
              <a:rPr lang="es-PE" dirty="0" smtClean="0"/>
              <a:t>:</a:t>
            </a:r>
            <a:endParaRPr lang="es-PE" altLang="zh-CN" dirty="0" smtClean="0">
              <a:ea typeface="SimSun" pitchFamily="2" charset="-122"/>
            </a:endParaRPr>
          </a:p>
          <a:p>
            <a:pPr marL="0" indent="0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Al </a:t>
            </a:r>
            <a:r>
              <a:rPr lang="es-PE" altLang="zh-CN" dirty="0">
                <a:ea typeface="SimSun" pitchFamily="2" charset="-122"/>
              </a:rPr>
              <a:t>finalizar el laboratorio, el alumno logrará:</a:t>
            </a:r>
          </a:p>
          <a:p>
            <a:pPr lvl="0"/>
            <a:r>
              <a:rPr lang="es-PE" dirty="0"/>
              <a:t>Crear un proyecto MVC que permita el mantenimiento la entidad  </a:t>
            </a:r>
            <a:r>
              <a:rPr lang="es-PE" dirty="0" err="1"/>
              <a:t>Products</a:t>
            </a:r>
            <a:r>
              <a:rPr lang="es-PE" dirty="0"/>
              <a:t> de </a:t>
            </a:r>
            <a:r>
              <a:rPr lang="es-PE" dirty="0" err="1"/>
              <a:t>AdventureWorks</a:t>
            </a:r>
            <a:r>
              <a:rPr lang="es-PE" dirty="0"/>
              <a:t> utilizando los métodos definidos en la capa de Business </a:t>
            </a:r>
            <a:r>
              <a:rPr lang="es-PE" dirty="0" err="1"/>
              <a:t>Logic</a:t>
            </a:r>
            <a:r>
              <a:rPr lang="es-PE" dirty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Laboratorio </a:t>
            </a:r>
            <a:r>
              <a:rPr lang="es-PE" dirty="0" smtClean="0"/>
              <a:t>15: </a:t>
            </a:r>
            <a:r>
              <a:rPr lang="es-PE" dirty="0">
                <a:effectLst/>
              </a:rPr>
              <a:t>Implementar el patrón </a:t>
            </a:r>
            <a:r>
              <a:rPr lang="es-PE" dirty="0" err="1">
                <a:effectLst/>
              </a:rPr>
              <a:t>Model</a:t>
            </a:r>
            <a:r>
              <a:rPr lang="es-PE" dirty="0">
                <a:effectLst/>
              </a:rPr>
              <a:t> View </a:t>
            </a:r>
            <a:r>
              <a:rPr lang="es-PE" dirty="0" err="1">
                <a:effectLst/>
              </a:rPr>
              <a:t>Controller</a:t>
            </a:r>
            <a:r>
              <a:rPr lang="es-PE" dirty="0">
                <a:effectLst/>
              </a:rPr>
              <a:t> a la capa de presentación de una aplicación Web</a:t>
            </a:r>
            <a:endParaRPr lang="es-P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8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btitulos y Textos del contenido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6735</TotalTime>
  <Words>1237</Words>
  <Application>Microsoft Office PowerPoint</Application>
  <PresentationFormat>Presentación en pantalla (16:9)</PresentationFormat>
  <Paragraphs>144</Paragraphs>
  <Slides>12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Subtitulos y Textos del contenido</vt:lpstr>
      <vt:lpstr>Presentación de PowerPoint</vt:lpstr>
      <vt:lpstr>Objetivos Generales</vt:lpstr>
      <vt:lpstr>Contenido de Agenda</vt:lpstr>
      <vt:lpstr>1 Introducción al protocolo HTTP</vt:lpstr>
      <vt:lpstr>2 Introducción al patrón MVC</vt:lpstr>
      <vt:lpstr>2 Introducción al patrón MVC</vt:lpstr>
      <vt:lpstr>2 Introducción al patrón MVC</vt:lpstr>
      <vt:lpstr>3 Características de MVC</vt:lpstr>
      <vt:lpstr>Laboratorio 15: Implementar el patrón Model View Controller a la capa de presentación de una aplicación Web</vt:lpstr>
      <vt:lpstr>Tarea 15: Agregar una Capa de Presentación Web con el uso del patrón Model View Controller.</vt:lpstr>
      <vt:lpstr>Lecturas adicionales</vt:lpstr>
      <vt:lpstr>Resumen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Direccion de Sistemas</dc:creator>
  <cp:lastModifiedBy>Jorge Caceres Chávez</cp:lastModifiedBy>
  <cp:revision>601</cp:revision>
  <cp:lastPrinted>1601-01-01T00:00:00Z</cp:lastPrinted>
  <dcterms:created xsi:type="dcterms:W3CDTF">2008-01-22T15:11:41Z</dcterms:created>
  <dcterms:modified xsi:type="dcterms:W3CDTF">2015-08-10T17:40:59Z</dcterms:modified>
</cp:coreProperties>
</file>