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4"/>
  </p:notesMasterIdLst>
  <p:sldIdLst>
    <p:sldId id="594" r:id="rId2"/>
    <p:sldId id="595" r:id="rId3"/>
    <p:sldId id="688" r:id="rId4"/>
    <p:sldId id="689" r:id="rId5"/>
    <p:sldId id="637" r:id="rId6"/>
    <p:sldId id="638" r:id="rId7"/>
    <p:sldId id="690" r:id="rId8"/>
    <p:sldId id="639" r:id="rId9"/>
    <p:sldId id="636" r:id="rId10"/>
    <p:sldId id="597" r:id="rId11"/>
    <p:sldId id="693" r:id="rId12"/>
    <p:sldId id="640" r:id="rId13"/>
    <p:sldId id="641" r:id="rId14"/>
    <p:sldId id="692" r:id="rId15"/>
    <p:sldId id="615" r:id="rId16"/>
    <p:sldId id="602" r:id="rId17"/>
    <p:sldId id="670" r:id="rId18"/>
    <p:sldId id="695" r:id="rId19"/>
    <p:sldId id="696" r:id="rId20"/>
    <p:sldId id="700" r:id="rId21"/>
    <p:sldId id="697" r:id="rId22"/>
    <p:sldId id="658" r:id="rId23"/>
    <p:sldId id="659" r:id="rId24"/>
    <p:sldId id="669" r:id="rId25"/>
    <p:sldId id="698" r:id="rId26"/>
    <p:sldId id="671" r:id="rId27"/>
    <p:sldId id="672" r:id="rId28"/>
    <p:sldId id="673" r:id="rId29"/>
    <p:sldId id="674" r:id="rId30"/>
    <p:sldId id="675" r:id="rId31"/>
    <p:sldId id="677" r:id="rId32"/>
    <p:sldId id="679" r:id="rId33"/>
    <p:sldId id="681" r:id="rId34"/>
    <p:sldId id="680" r:id="rId35"/>
    <p:sldId id="682" r:id="rId36"/>
    <p:sldId id="683" r:id="rId37"/>
    <p:sldId id="699" r:id="rId38"/>
    <p:sldId id="684" r:id="rId39"/>
    <p:sldId id="685" r:id="rId40"/>
    <p:sldId id="686" r:id="rId41"/>
    <p:sldId id="661" r:id="rId42"/>
    <p:sldId id="687" r:id="rId43"/>
    <p:sldId id="662" r:id="rId44"/>
    <p:sldId id="663" r:id="rId45"/>
    <p:sldId id="664" r:id="rId46"/>
    <p:sldId id="665" r:id="rId47"/>
    <p:sldId id="666" r:id="rId48"/>
    <p:sldId id="668" r:id="rId49"/>
    <p:sldId id="608" r:id="rId50"/>
    <p:sldId id="609" r:id="rId51"/>
    <p:sldId id="610" r:id="rId52"/>
    <p:sldId id="611" r:id="rId53"/>
  </p:sldIdLst>
  <p:sldSz cx="12192000" cy="8229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3890A54-EE3C-4E2F-91C6-F88A26D0CAB5}">
          <p14:sldIdLst>
            <p14:sldId id="594"/>
            <p14:sldId id="595"/>
            <p14:sldId id="688"/>
            <p14:sldId id="689"/>
            <p14:sldId id="637"/>
            <p14:sldId id="638"/>
            <p14:sldId id="690"/>
            <p14:sldId id="639"/>
            <p14:sldId id="636"/>
            <p14:sldId id="597"/>
            <p14:sldId id="693"/>
            <p14:sldId id="640"/>
            <p14:sldId id="641"/>
            <p14:sldId id="692"/>
            <p14:sldId id="615"/>
            <p14:sldId id="602"/>
            <p14:sldId id="670"/>
            <p14:sldId id="695"/>
            <p14:sldId id="696"/>
            <p14:sldId id="700"/>
            <p14:sldId id="697"/>
            <p14:sldId id="658"/>
            <p14:sldId id="659"/>
            <p14:sldId id="669"/>
            <p14:sldId id="698"/>
            <p14:sldId id="671"/>
            <p14:sldId id="672"/>
            <p14:sldId id="673"/>
            <p14:sldId id="674"/>
            <p14:sldId id="675"/>
            <p14:sldId id="677"/>
            <p14:sldId id="679"/>
            <p14:sldId id="681"/>
            <p14:sldId id="680"/>
            <p14:sldId id="682"/>
            <p14:sldId id="683"/>
            <p14:sldId id="699"/>
            <p14:sldId id="684"/>
            <p14:sldId id="685"/>
            <p14:sldId id="686"/>
            <p14:sldId id="661"/>
            <p14:sldId id="687"/>
            <p14:sldId id="662"/>
            <p14:sldId id="663"/>
            <p14:sldId id="664"/>
            <p14:sldId id="665"/>
            <p14:sldId id="666"/>
            <p14:sldId id="668"/>
            <p14:sldId id="608"/>
            <p14:sldId id="609"/>
            <p14:sldId id="610"/>
            <p14:sldId id="611"/>
          </p14:sldIdLst>
        </p14:section>
      </p14:sectionLst>
    </p:ext>
    <p:ext uri="{EFAFB233-063F-42B5-8137-9DF3F51BA10A}">
      <p15:sldGuideLst xmlns:p15="http://schemas.microsoft.com/office/powerpoint/2012/main">
        <p15:guide id="1" orient="horz" pos="2592"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pak" initials="d" lastIdx="0" clrIdx="0">
    <p:extLst>
      <p:ext uri="{19B8F6BF-5375-455C-9EA6-DF929625EA0E}">
        <p15:presenceInfo xmlns:p15="http://schemas.microsoft.com/office/powerpoint/2012/main" userId="dipa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8F63"/>
    <a:srgbClr val="F0681C"/>
    <a:srgbClr val="0097A7"/>
    <a:srgbClr val="E40524"/>
    <a:srgbClr val="34495E"/>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94660"/>
  </p:normalViewPr>
  <p:slideViewPr>
    <p:cSldViewPr>
      <p:cViewPr varScale="1">
        <p:scale>
          <a:sx n="73" d="100"/>
          <a:sy n="73" d="100"/>
        </p:scale>
        <p:origin x="1181" y="48"/>
      </p:cViewPr>
      <p:guideLst>
        <p:guide orient="horz" pos="2592"/>
        <p:guide pos="384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25.emf"/><Relationship Id="rId7" Type="http://schemas.openxmlformats.org/officeDocument/2006/relationships/image" Target="../media/image29.emf"/><Relationship Id="rId2" Type="http://schemas.openxmlformats.org/officeDocument/2006/relationships/image" Target="../media/image24.emf"/><Relationship Id="rId1" Type="http://schemas.openxmlformats.org/officeDocument/2006/relationships/image" Target="../media/image23.emf"/><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25.emf"/><Relationship Id="rId7" Type="http://schemas.openxmlformats.org/officeDocument/2006/relationships/image" Target="../media/image29.emf"/><Relationship Id="rId2" Type="http://schemas.openxmlformats.org/officeDocument/2006/relationships/image" Target="../media/image24.emf"/><Relationship Id="rId1" Type="http://schemas.openxmlformats.org/officeDocument/2006/relationships/image" Target="../media/image23.emf"/><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image" Target="../media/image34.emf"/><Relationship Id="rId7" Type="http://schemas.openxmlformats.org/officeDocument/2006/relationships/image" Target="../media/image38.emf"/><Relationship Id="rId2" Type="http://schemas.openxmlformats.org/officeDocument/2006/relationships/image" Target="../media/image33.emf"/><Relationship Id="rId1" Type="http://schemas.openxmlformats.org/officeDocument/2006/relationships/image" Target="../media/image32.emf"/><Relationship Id="rId6" Type="http://schemas.openxmlformats.org/officeDocument/2006/relationships/image" Target="../media/image37.emf"/><Relationship Id="rId5" Type="http://schemas.openxmlformats.org/officeDocument/2006/relationships/image" Target="../media/image36.emf"/><Relationship Id="rId4" Type="http://schemas.openxmlformats.org/officeDocument/2006/relationships/image" Target="../media/image35.emf"/><Relationship Id="rId9" Type="http://schemas.openxmlformats.org/officeDocument/2006/relationships/image" Target="../media/image40.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8.emf"/><Relationship Id="rId13" Type="http://schemas.openxmlformats.org/officeDocument/2006/relationships/image" Target="../media/image53.emf"/><Relationship Id="rId18" Type="http://schemas.openxmlformats.org/officeDocument/2006/relationships/image" Target="../media/image58.emf"/><Relationship Id="rId3" Type="http://schemas.openxmlformats.org/officeDocument/2006/relationships/image" Target="../media/image43.emf"/><Relationship Id="rId7" Type="http://schemas.openxmlformats.org/officeDocument/2006/relationships/image" Target="../media/image47.emf"/><Relationship Id="rId12" Type="http://schemas.openxmlformats.org/officeDocument/2006/relationships/image" Target="../media/image52.emf"/><Relationship Id="rId17" Type="http://schemas.openxmlformats.org/officeDocument/2006/relationships/image" Target="../media/image57.emf"/><Relationship Id="rId2" Type="http://schemas.openxmlformats.org/officeDocument/2006/relationships/image" Target="../media/image42.emf"/><Relationship Id="rId16" Type="http://schemas.openxmlformats.org/officeDocument/2006/relationships/image" Target="../media/image56.emf"/><Relationship Id="rId20" Type="http://schemas.openxmlformats.org/officeDocument/2006/relationships/image" Target="../media/image60.emf"/><Relationship Id="rId1" Type="http://schemas.openxmlformats.org/officeDocument/2006/relationships/image" Target="../media/image41.emf"/><Relationship Id="rId6" Type="http://schemas.openxmlformats.org/officeDocument/2006/relationships/image" Target="../media/image46.emf"/><Relationship Id="rId11" Type="http://schemas.openxmlformats.org/officeDocument/2006/relationships/image" Target="../media/image51.emf"/><Relationship Id="rId5" Type="http://schemas.openxmlformats.org/officeDocument/2006/relationships/image" Target="../media/image45.emf"/><Relationship Id="rId15" Type="http://schemas.openxmlformats.org/officeDocument/2006/relationships/image" Target="../media/image55.emf"/><Relationship Id="rId10" Type="http://schemas.openxmlformats.org/officeDocument/2006/relationships/image" Target="../media/image50.emf"/><Relationship Id="rId19" Type="http://schemas.openxmlformats.org/officeDocument/2006/relationships/image" Target="../media/image59.emf"/><Relationship Id="rId4" Type="http://schemas.openxmlformats.org/officeDocument/2006/relationships/image" Target="../media/image44.emf"/><Relationship Id="rId9" Type="http://schemas.openxmlformats.org/officeDocument/2006/relationships/image" Target="../media/image49.emf"/><Relationship Id="rId14" Type="http://schemas.openxmlformats.org/officeDocument/2006/relationships/image" Target="../media/image5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7/24/2023</a:t>
            </a:fld>
            <a:endParaRPr lang="en-US"/>
          </a:p>
        </p:txBody>
      </p:sp>
      <p:sp>
        <p:nvSpPr>
          <p:cNvPr id="4" name="Slide Image Placeholder 3"/>
          <p:cNvSpPr>
            <a:spLocks noGrp="1" noRot="1" noChangeAspect="1"/>
          </p:cNvSpPr>
          <p:nvPr>
            <p:ph type="sldImg" idx="2"/>
          </p:nvPr>
        </p:nvSpPr>
        <p:spPr>
          <a:xfrm>
            <a:off x="889000" y="685800"/>
            <a:ext cx="5080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89000" y="685800"/>
            <a:ext cx="5080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ABBEA2F-56DD-4C95-9751-0B9B338E1AEC}" type="slidenum">
              <a:rPr lang="en-IN" smtClean="0"/>
              <a:pPr/>
              <a:t>1</a:t>
            </a:fld>
            <a:endParaRPr lang="en-IN"/>
          </a:p>
        </p:txBody>
      </p:sp>
    </p:spTree>
    <p:extLst>
      <p:ext uri="{BB962C8B-B14F-4D97-AF65-F5344CB8AC3E}">
        <p14:creationId xmlns:p14="http://schemas.microsoft.com/office/powerpoint/2010/main" val="565109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56512"/>
            <a:ext cx="10363200" cy="1764030"/>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828800" y="4663440"/>
            <a:ext cx="8534400" cy="2103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329567"/>
            <a:ext cx="2743200" cy="702183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29567"/>
            <a:ext cx="8026400" cy="70218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333376"/>
            <a:ext cx="10972800" cy="855344"/>
          </a:xfrm>
        </p:spPr>
        <p:txBody>
          <a:bodyPr/>
          <a:lstStyle/>
          <a:p>
            <a:r>
              <a:rPr lang="en-US" smtClean="0"/>
              <a:t>Click to edit Master title style</a:t>
            </a:r>
            <a:endParaRPr lang="en-IN"/>
          </a:p>
        </p:txBody>
      </p:sp>
      <p:sp>
        <p:nvSpPr>
          <p:cNvPr id="3" name="Content Placeholder 2"/>
          <p:cNvSpPr>
            <a:spLocks noGrp="1"/>
          </p:cNvSpPr>
          <p:nvPr>
            <p:ph sz="quarter" idx="1"/>
          </p:nvPr>
        </p:nvSpPr>
        <p:spPr>
          <a:xfrm>
            <a:off x="609600" y="1280160"/>
            <a:ext cx="5384800" cy="29470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6197600" y="1280160"/>
            <a:ext cx="5384800" cy="29470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609600" y="4410076"/>
            <a:ext cx="5384800" cy="29470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Content Placeholder 5"/>
          <p:cNvSpPr>
            <a:spLocks noGrp="1"/>
          </p:cNvSpPr>
          <p:nvPr>
            <p:ph sz="quarter" idx="4"/>
          </p:nvPr>
        </p:nvSpPr>
        <p:spPr>
          <a:xfrm>
            <a:off x="6197600" y="4410076"/>
            <a:ext cx="5384800" cy="29470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CD077807-5563-4985-837C-79218660C5DB}" type="slidenum">
              <a:rPr lang="en-US" altLang="en-US"/>
              <a:pPr>
                <a:defRPr/>
              </a:pPr>
              <a:t>‹#›</a:t>
            </a:fld>
            <a:endParaRPr lang="en-US" altLang="en-US"/>
          </a:p>
        </p:txBody>
      </p:sp>
    </p:spTree>
    <p:extLst>
      <p:ext uri="{BB962C8B-B14F-4D97-AF65-F5344CB8AC3E}">
        <p14:creationId xmlns:p14="http://schemas.microsoft.com/office/powerpoint/2010/main" val="4085448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127638"/>
            <a:ext cx="11684000" cy="969644"/>
          </a:xfrm>
        </p:spPr>
        <p:txBody>
          <a:bodyPr/>
          <a:lstStyle>
            <a:lvl1pPr algn="l">
              <a:defRPr>
                <a:latin typeface="Times New Roman" panose="02020603050405020304" pitchFamily="18" charset="0"/>
                <a:ea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254000" y="1188720"/>
            <a:ext cx="11684000" cy="6400800"/>
          </a:xfrm>
        </p:spPr>
        <p:txBody>
          <a:bodyPr>
            <a:normAutofit/>
          </a:bodyPr>
          <a:lstStyle>
            <a:lvl1pPr marL="342900" indent="-342900">
              <a:lnSpc>
                <a:spcPct val="114000"/>
              </a:lnSpc>
              <a:buClrTx/>
              <a:buFont typeface="Wingdings" panose="05000000000000000000" pitchFamily="2" charset="2"/>
              <a:buChar char="§"/>
              <a:defRPr sz="2400">
                <a:latin typeface="Times New Roman" panose="02020603050405020304" pitchFamily="18" charset="0"/>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Times New Roman" panose="02020603050405020304" pitchFamily="18" charset="0"/>
                <a:ea typeface="Times New Roman" panose="02020603050405020304" pitchFamily="18" charset="0"/>
                <a:cs typeface="Times New Roman" panose="02020603050405020304" pitchFamily="18" charset="0"/>
              </a:defRPr>
            </a:lvl2pPr>
            <a:lvl3pPr>
              <a:lnSpc>
                <a:spcPct val="114000"/>
              </a:lnSpc>
              <a:buClrTx/>
              <a:defRPr sz="1800">
                <a:latin typeface="Times New Roman" panose="02020603050405020304" pitchFamily="18" charset="0"/>
                <a:ea typeface="Times New Roman" panose="02020603050405020304" pitchFamily="18" charset="0"/>
                <a:cs typeface="Times New Roman" panose="02020603050405020304" pitchFamily="18" charset="0"/>
              </a:defRPr>
            </a:lvl3pPr>
            <a:lvl4pPr>
              <a:lnSpc>
                <a:spcPct val="114000"/>
              </a:lnSpc>
              <a:buClrTx/>
              <a:defRPr sz="1600">
                <a:latin typeface="Times New Roman" panose="02020603050405020304" pitchFamily="18" charset="0"/>
                <a:ea typeface="Times New Roman" panose="02020603050405020304" pitchFamily="18" charset="0"/>
                <a:cs typeface="Times New Roman" panose="02020603050405020304" pitchFamily="18" charset="0"/>
              </a:defRPr>
            </a:lvl4pPr>
            <a:lvl5pPr>
              <a:lnSpc>
                <a:spcPct val="114000"/>
              </a:lnSpc>
              <a:buClrTx/>
              <a:defRPr sz="1600">
                <a:latin typeface="Times New Roman" panose="02020603050405020304" pitchFamily="18" charset="0"/>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7772400"/>
            <a:ext cx="12192000" cy="4572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b="0" kern="1200" noProof="1">
                <a:solidFill>
                  <a:schemeClr val="bg1"/>
                </a:solidFill>
                <a:latin typeface="+mn-lt"/>
                <a:ea typeface="Open Sans" panose="020B0606030504020204" pitchFamily="34" charset="0"/>
                <a:cs typeface="Open Sans" panose="020B0606030504020204" pitchFamily="34" charset="0"/>
              </a:rPr>
              <a:t>					</a:t>
            </a:r>
            <a:r>
              <a:rPr lang="da-DK" sz="1800" noProof="1">
                <a:solidFill>
                  <a:srgbClr val="FFFFFF"/>
                </a:solidFill>
                <a:latin typeface="+mj-lt"/>
                <a:ea typeface="Open Sans" panose="020B0606030504020204" pitchFamily="34" charset="0"/>
                <a:cs typeface="Open Sans" panose="020B0606030504020204" pitchFamily="34" charset="0"/>
              </a:rPr>
              <a:t>                                                                                                                                    </a:t>
            </a:r>
            <a:fld id="{8611C215-0F0E-40C0-AF47-1B3AE49C8B3F}" type="slidenum">
              <a:rPr lang="da-DK" sz="1800" kern="1200" noProof="1" smtClean="0">
                <a:solidFill>
                  <a:srgbClr val="FFFFFF"/>
                </a:solidFill>
                <a:latin typeface="+mn-lt"/>
                <a:ea typeface="Open Sans" panose="020B0606030504020204" pitchFamily="34" charset="0"/>
                <a:cs typeface="Open Sans" panose="020B0606030504020204" pitchFamily="34" charset="0"/>
              </a:rPr>
              <a:pPr indent="-342900">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254000" y="109728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5288282"/>
            <a:ext cx="10363200" cy="163449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3488056"/>
            <a:ext cx="10363200" cy="180022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09600" y="1920242"/>
            <a:ext cx="5384800" cy="54311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20242"/>
            <a:ext cx="5384800" cy="54311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1" y="1842136"/>
            <a:ext cx="5386917" cy="76771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1" y="2609850"/>
            <a:ext cx="5386917" cy="474154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842136"/>
            <a:ext cx="5389033" cy="76771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609850"/>
            <a:ext cx="5389033" cy="474154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327660"/>
            <a:ext cx="4011084" cy="139446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4" y="327662"/>
            <a:ext cx="6815667" cy="70237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722122"/>
            <a:ext cx="4011084" cy="562927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5760720"/>
            <a:ext cx="7315200" cy="680086"/>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735330"/>
            <a:ext cx="7315200" cy="49377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6440806"/>
            <a:ext cx="7315200" cy="96583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29566"/>
            <a:ext cx="109728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920242"/>
            <a:ext cx="10972800" cy="5431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7627622"/>
            <a:ext cx="2844800" cy="43815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7627622"/>
            <a:ext cx="3860800"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7627622"/>
            <a:ext cx="2844800" cy="438150"/>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1.emf"/><Relationship Id="rId4" Type="http://schemas.openxmlformats.org/officeDocument/2006/relationships/image" Target="../media/image20.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2.e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8" Type="http://schemas.openxmlformats.org/officeDocument/2006/relationships/image" Target="../media/image25.emf"/><Relationship Id="rId13" Type="http://schemas.openxmlformats.org/officeDocument/2006/relationships/oleObject" Target="../embeddings/oleObject8.bin"/><Relationship Id="rId18" Type="http://schemas.openxmlformats.org/officeDocument/2006/relationships/image" Target="../media/image30.e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27.emf"/><Relationship Id="rId17" Type="http://schemas.openxmlformats.org/officeDocument/2006/relationships/oleObject" Target="../embeddings/oleObject10.bin"/><Relationship Id="rId2" Type="http://schemas.openxmlformats.org/officeDocument/2006/relationships/slideLayout" Target="../slideLayouts/slideLayout7.xml"/><Relationship Id="rId16" Type="http://schemas.openxmlformats.org/officeDocument/2006/relationships/image" Target="../media/image29.emf"/><Relationship Id="rId1" Type="http://schemas.openxmlformats.org/officeDocument/2006/relationships/vmlDrawing" Target="../drawings/vmlDrawing3.vml"/><Relationship Id="rId6" Type="http://schemas.openxmlformats.org/officeDocument/2006/relationships/image" Target="../media/image24.emf"/><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26.emf"/><Relationship Id="rId4" Type="http://schemas.openxmlformats.org/officeDocument/2006/relationships/image" Target="../media/image23.emf"/><Relationship Id="rId9" Type="http://schemas.openxmlformats.org/officeDocument/2006/relationships/oleObject" Target="../embeddings/oleObject6.bin"/><Relationship Id="rId14" Type="http://schemas.openxmlformats.org/officeDocument/2006/relationships/image" Target="../media/image28.emf"/></Relationships>
</file>

<file path=ppt/slides/_rels/slide31.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2.emf"/></Relationships>
</file>

<file path=ppt/slides/_rels/slide33.xml.rels><?xml version="1.0" encoding="UTF-8" standalone="yes"?>
<Relationships xmlns="http://schemas.openxmlformats.org/package/2006/relationships"><Relationship Id="rId8" Type="http://schemas.openxmlformats.org/officeDocument/2006/relationships/image" Target="../media/image25.emf"/><Relationship Id="rId13" Type="http://schemas.openxmlformats.org/officeDocument/2006/relationships/oleObject" Target="../embeddings/oleObject17.bin"/><Relationship Id="rId18" Type="http://schemas.openxmlformats.org/officeDocument/2006/relationships/image" Target="../media/image30.emf"/><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27.emf"/><Relationship Id="rId17" Type="http://schemas.openxmlformats.org/officeDocument/2006/relationships/oleObject" Target="../embeddings/oleObject19.bin"/><Relationship Id="rId2" Type="http://schemas.openxmlformats.org/officeDocument/2006/relationships/slideLayout" Target="../slideLayouts/slideLayout7.xml"/><Relationship Id="rId16" Type="http://schemas.openxmlformats.org/officeDocument/2006/relationships/image" Target="../media/image29.emf"/><Relationship Id="rId1" Type="http://schemas.openxmlformats.org/officeDocument/2006/relationships/vmlDrawing" Target="../drawings/vmlDrawing5.vml"/><Relationship Id="rId6" Type="http://schemas.openxmlformats.org/officeDocument/2006/relationships/image" Target="../media/image24.emf"/><Relationship Id="rId11" Type="http://schemas.openxmlformats.org/officeDocument/2006/relationships/oleObject" Target="../embeddings/oleObject16.bin"/><Relationship Id="rId5" Type="http://schemas.openxmlformats.org/officeDocument/2006/relationships/oleObject" Target="../embeddings/oleObject13.bin"/><Relationship Id="rId15" Type="http://schemas.openxmlformats.org/officeDocument/2006/relationships/oleObject" Target="../embeddings/oleObject18.bin"/><Relationship Id="rId10" Type="http://schemas.openxmlformats.org/officeDocument/2006/relationships/image" Target="../media/image26.emf"/><Relationship Id="rId4" Type="http://schemas.openxmlformats.org/officeDocument/2006/relationships/image" Target="../media/image23.emf"/><Relationship Id="rId9" Type="http://schemas.openxmlformats.org/officeDocument/2006/relationships/oleObject" Target="../embeddings/oleObject15.bin"/><Relationship Id="rId14" Type="http://schemas.openxmlformats.org/officeDocument/2006/relationships/image" Target="../media/image28.emf"/></Relationships>
</file>

<file path=ppt/slides/_rels/slide34.xml.rels><?xml version="1.0" encoding="UTF-8" standalone="yes"?>
<Relationships xmlns="http://schemas.openxmlformats.org/package/2006/relationships"><Relationship Id="rId8" Type="http://schemas.openxmlformats.org/officeDocument/2006/relationships/image" Target="../media/image34.emf"/><Relationship Id="rId13" Type="http://schemas.openxmlformats.org/officeDocument/2006/relationships/oleObject" Target="../embeddings/oleObject25.bin"/><Relationship Id="rId18" Type="http://schemas.openxmlformats.org/officeDocument/2006/relationships/image" Target="../media/image39.e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36.emf"/><Relationship Id="rId17" Type="http://schemas.openxmlformats.org/officeDocument/2006/relationships/oleObject" Target="../embeddings/oleObject27.bin"/><Relationship Id="rId2" Type="http://schemas.openxmlformats.org/officeDocument/2006/relationships/slideLayout" Target="../slideLayouts/slideLayout12.xml"/><Relationship Id="rId16" Type="http://schemas.openxmlformats.org/officeDocument/2006/relationships/image" Target="../media/image38.emf"/><Relationship Id="rId20" Type="http://schemas.openxmlformats.org/officeDocument/2006/relationships/image" Target="../media/image40.emf"/><Relationship Id="rId1" Type="http://schemas.openxmlformats.org/officeDocument/2006/relationships/vmlDrawing" Target="../drawings/vmlDrawing6.vml"/><Relationship Id="rId6" Type="http://schemas.openxmlformats.org/officeDocument/2006/relationships/image" Target="../media/image33.e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oleObject" Target="../embeddings/oleObject26.bin"/><Relationship Id="rId10" Type="http://schemas.openxmlformats.org/officeDocument/2006/relationships/image" Target="../media/image35.emf"/><Relationship Id="rId19" Type="http://schemas.openxmlformats.org/officeDocument/2006/relationships/oleObject" Target="../embeddings/oleObject28.bin"/><Relationship Id="rId4" Type="http://schemas.openxmlformats.org/officeDocument/2006/relationships/image" Target="../media/image32.emf"/><Relationship Id="rId9" Type="http://schemas.openxmlformats.org/officeDocument/2006/relationships/oleObject" Target="../embeddings/oleObject23.bin"/><Relationship Id="rId14" Type="http://schemas.openxmlformats.org/officeDocument/2006/relationships/image" Target="../media/image37.emf"/></Relationships>
</file>

<file path=ppt/slides/_rels/slide35.xml.rels><?xml version="1.0" encoding="UTF-8" standalone="yes"?>
<Relationships xmlns="http://schemas.openxmlformats.org/package/2006/relationships"><Relationship Id="rId13" Type="http://schemas.openxmlformats.org/officeDocument/2006/relationships/oleObject" Target="../embeddings/oleObject34.bin"/><Relationship Id="rId18" Type="http://schemas.openxmlformats.org/officeDocument/2006/relationships/image" Target="../media/image48.emf"/><Relationship Id="rId26" Type="http://schemas.openxmlformats.org/officeDocument/2006/relationships/image" Target="../media/image52.emf"/><Relationship Id="rId39" Type="http://schemas.openxmlformats.org/officeDocument/2006/relationships/oleObject" Target="../embeddings/oleObject48.bin"/><Relationship Id="rId21" Type="http://schemas.openxmlformats.org/officeDocument/2006/relationships/oleObject" Target="../embeddings/oleObject38.bin"/><Relationship Id="rId34" Type="http://schemas.openxmlformats.org/officeDocument/2006/relationships/oleObject" Target="../embeddings/oleObject45.bin"/><Relationship Id="rId42" Type="http://schemas.openxmlformats.org/officeDocument/2006/relationships/image" Target="../media/image59.emf"/><Relationship Id="rId7" Type="http://schemas.openxmlformats.org/officeDocument/2006/relationships/oleObject" Target="../embeddings/oleObject31.bin"/><Relationship Id="rId2" Type="http://schemas.openxmlformats.org/officeDocument/2006/relationships/slideLayout" Target="../slideLayouts/slideLayout12.xml"/><Relationship Id="rId16" Type="http://schemas.openxmlformats.org/officeDocument/2006/relationships/image" Target="../media/image47.emf"/><Relationship Id="rId20" Type="http://schemas.openxmlformats.org/officeDocument/2006/relationships/image" Target="../media/image49.emf"/><Relationship Id="rId29" Type="http://schemas.openxmlformats.org/officeDocument/2006/relationships/oleObject" Target="../embeddings/oleObject42.bin"/><Relationship Id="rId41" Type="http://schemas.openxmlformats.org/officeDocument/2006/relationships/oleObject" Target="../embeddings/oleObject49.bin"/><Relationship Id="rId1" Type="http://schemas.openxmlformats.org/officeDocument/2006/relationships/vmlDrawing" Target="../drawings/vmlDrawing7.vml"/><Relationship Id="rId6" Type="http://schemas.openxmlformats.org/officeDocument/2006/relationships/image" Target="../media/image42.emf"/><Relationship Id="rId11" Type="http://schemas.openxmlformats.org/officeDocument/2006/relationships/oleObject" Target="../embeddings/oleObject33.bin"/><Relationship Id="rId24" Type="http://schemas.openxmlformats.org/officeDocument/2006/relationships/image" Target="../media/image51.emf"/><Relationship Id="rId32" Type="http://schemas.openxmlformats.org/officeDocument/2006/relationships/oleObject" Target="../embeddings/oleObject44.bin"/><Relationship Id="rId37" Type="http://schemas.openxmlformats.org/officeDocument/2006/relationships/image" Target="../media/image57.emf"/><Relationship Id="rId40" Type="http://schemas.openxmlformats.org/officeDocument/2006/relationships/image" Target="../media/image58.emf"/><Relationship Id="rId5" Type="http://schemas.openxmlformats.org/officeDocument/2006/relationships/oleObject" Target="../embeddings/oleObject30.bin"/><Relationship Id="rId15" Type="http://schemas.openxmlformats.org/officeDocument/2006/relationships/oleObject" Target="../embeddings/oleObject35.bin"/><Relationship Id="rId23" Type="http://schemas.openxmlformats.org/officeDocument/2006/relationships/oleObject" Target="../embeddings/oleObject39.bin"/><Relationship Id="rId28" Type="http://schemas.openxmlformats.org/officeDocument/2006/relationships/image" Target="../media/image53.emf"/><Relationship Id="rId36" Type="http://schemas.openxmlformats.org/officeDocument/2006/relationships/oleObject" Target="../embeddings/oleObject46.bin"/><Relationship Id="rId10" Type="http://schemas.openxmlformats.org/officeDocument/2006/relationships/image" Target="../media/image44.emf"/><Relationship Id="rId19" Type="http://schemas.openxmlformats.org/officeDocument/2006/relationships/oleObject" Target="../embeddings/oleObject37.bin"/><Relationship Id="rId31" Type="http://schemas.openxmlformats.org/officeDocument/2006/relationships/oleObject" Target="../embeddings/oleObject43.bin"/><Relationship Id="rId44" Type="http://schemas.openxmlformats.org/officeDocument/2006/relationships/image" Target="../media/image60.emf"/><Relationship Id="rId4" Type="http://schemas.openxmlformats.org/officeDocument/2006/relationships/image" Target="../media/image41.emf"/><Relationship Id="rId9" Type="http://schemas.openxmlformats.org/officeDocument/2006/relationships/oleObject" Target="../embeddings/oleObject32.bin"/><Relationship Id="rId14" Type="http://schemas.openxmlformats.org/officeDocument/2006/relationships/image" Target="../media/image46.emf"/><Relationship Id="rId22" Type="http://schemas.openxmlformats.org/officeDocument/2006/relationships/image" Target="../media/image50.emf"/><Relationship Id="rId27" Type="http://schemas.openxmlformats.org/officeDocument/2006/relationships/oleObject" Target="../embeddings/oleObject41.bin"/><Relationship Id="rId30" Type="http://schemas.openxmlformats.org/officeDocument/2006/relationships/image" Target="../media/image54.emf"/><Relationship Id="rId35" Type="http://schemas.openxmlformats.org/officeDocument/2006/relationships/image" Target="../media/image56.emf"/><Relationship Id="rId43" Type="http://schemas.openxmlformats.org/officeDocument/2006/relationships/oleObject" Target="../embeddings/oleObject50.bin"/><Relationship Id="rId8" Type="http://schemas.openxmlformats.org/officeDocument/2006/relationships/image" Target="../media/image43.emf"/><Relationship Id="rId3" Type="http://schemas.openxmlformats.org/officeDocument/2006/relationships/oleObject" Target="../embeddings/oleObject29.bin"/><Relationship Id="rId12" Type="http://schemas.openxmlformats.org/officeDocument/2006/relationships/image" Target="../media/image45.emf"/><Relationship Id="rId17" Type="http://schemas.openxmlformats.org/officeDocument/2006/relationships/oleObject" Target="../embeddings/oleObject36.bin"/><Relationship Id="rId25" Type="http://schemas.openxmlformats.org/officeDocument/2006/relationships/oleObject" Target="../embeddings/oleObject40.bin"/><Relationship Id="rId33" Type="http://schemas.openxmlformats.org/officeDocument/2006/relationships/image" Target="../media/image55.emf"/><Relationship Id="rId38" Type="http://schemas.openxmlformats.org/officeDocument/2006/relationships/oleObject" Target="../embeddings/oleObject47.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4818" y="1762125"/>
            <a:ext cx="9144000" cy="2804497"/>
          </a:xfrm>
        </p:spPr>
        <p:txBody>
          <a:bodyPr>
            <a:normAutofit/>
          </a:bodyPr>
          <a:lstStyle/>
          <a:p>
            <a:r>
              <a:rPr lang="en-IN" sz="3600" b="1" u="sng" dirty="0">
                <a:latin typeface="Times New Roman" panose="02020603050405020304" pitchFamily="18" charset="0"/>
                <a:cs typeface="Times New Roman" panose="02020603050405020304" pitchFamily="18" charset="0"/>
              </a:rPr>
              <a:t>CE245 : Data Structure and </a:t>
            </a:r>
            <a:r>
              <a:rPr lang="en-IN" sz="3600" b="1" u="sng" dirty="0" smtClean="0">
                <a:latin typeface="Times New Roman" panose="02020603050405020304" pitchFamily="18" charset="0"/>
                <a:cs typeface="Times New Roman" panose="02020603050405020304" pitchFamily="18" charset="0"/>
              </a:rPr>
              <a:t>Algorithms</a:t>
            </a:r>
            <a:br>
              <a:rPr lang="en-IN" sz="3600" b="1" u="sng" dirty="0" smtClean="0">
                <a:latin typeface="Times New Roman" panose="02020603050405020304" pitchFamily="18" charset="0"/>
                <a:cs typeface="Times New Roman" panose="02020603050405020304" pitchFamily="18" charset="0"/>
              </a:rPr>
            </a:br>
            <a:r>
              <a:rPr lang="en-IN" sz="3600" b="1" u="sng" dirty="0">
                <a:latin typeface="Times New Roman" panose="02020603050405020304" pitchFamily="18" charset="0"/>
                <a:cs typeface="Times New Roman" panose="02020603050405020304" pitchFamily="18" charset="0"/>
              </a:rPr>
              <a:t/>
            </a:r>
            <a:br>
              <a:rPr lang="en-IN" sz="3600" b="1" u="sng" dirty="0">
                <a:latin typeface="Times New Roman" panose="02020603050405020304" pitchFamily="18" charset="0"/>
                <a:cs typeface="Times New Roman" panose="02020603050405020304" pitchFamily="18" charset="0"/>
              </a:rPr>
            </a:br>
            <a:r>
              <a:rPr lang="en-IN" sz="3600" b="1" u="sng" dirty="0" smtClean="0">
                <a:latin typeface="Times New Roman" panose="02020603050405020304" pitchFamily="18" charset="0"/>
                <a:cs typeface="Times New Roman" panose="02020603050405020304" pitchFamily="18" charset="0"/>
              </a:rPr>
              <a:t>Topic: Stack Data Structure</a:t>
            </a:r>
            <a:endParaRPr lang="en-IN" sz="3600" b="1" u="sng" dirty="0">
              <a:latin typeface="Times New Roman" panose="02020603050405020304" pitchFamily="18" charset="0"/>
              <a:cs typeface="Times New Roman" panose="02020603050405020304" pitchFamily="18" charset="0"/>
            </a:endParaRPr>
          </a:p>
        </p:txBody>
      </p:sp>
      <p:sp>
        <p:nvSpPr>
          <p:cNvPr id="14" name="Subtitle 2"/>
          <p:cNvSpPr>
            <a:spLocks noGrp="1"/>
          </p:cNvSpPr>
          <p:nvPr>
            <p:ph type="subTitle" idx="1"/>
          </p:nvPr>
        </p:nvSpPr>
        <p:spPr>
          <a:xfrm>
            <a:off x="8068480" y="5219420"/>
            <a:ext cx="3671248" cy="2177079"/>
          </a:xfrm>
        </p:spPr>
        <p:txBody>
          <a:bodyPr>
            <a:noAutofit/>
          </a:bodyPr>
          <a:lstStyle/>
          <a:p>
            <a:pPr algn="ctr"/>
            <a:r>
              <a:rPr lang="en-IN" sz="2400" b="1" dirty="0">
                <a:solidFill>
                  <a:schemeClr val="tx1"/>
                </a:solidFill>
                <a:latin typeface="Times New Roman" panose="02020603050405020304" pitchFamily="18" charset="0"/>
                <a:cs typeface="Times New Roman" panose="02020603050405020304" pitchFamily="18" charset="0"/>
              </a:rPr>
              <a:t>Prepared By,</a:t>
            </a:r>
          </a:p>
          <a:p>
            <a:pPr algn="ctr"/>
            <a:r>
              <a:rPr lang="en-IN" sz="2400" smtClean="0">
                <a:solidFill>
                  <a:schemeClr val="tx1"/>
                </a:solidFill>
                <a:latin typeface="Times New Roman" panose="02020603050405020304" pitchFamily="18" charset="0"/>
                <a:cs typeface="Times New Roman" panose="02020603050405020304" pitchFamily="18" charset="0"/>
              </a:rPr>
              <a:t>Dr. </a:t>
            </a:r>
            <a:r>
              <a:rPr lang="en-IN" sz="2400" dirty="0">
                <a:solidFill>
                  <a:schemeClr val="tx1"/>
                </a:solidFill>
                <a:latin typeface="Times New Roman" panose="02020603050405020304" pitchFamily="18" charset="0"/>
                <a:cs typeface="Times New Roman" panose="02020603050405020304" pitchFamily="18" charset="0"/>
              </a:rPr>
              <a:t>Nikita Bhatt</a:t>
            </a:r>
          </a:p>
          <a:p>
            <a:pPr algn="ctr"/>
            <a:endParaRPr lang="en-IN" dirty="0">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217714" y="5436525"/>
            <a:ext cx="4318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dirty="0"/>
          </a:p>
        </p:txBody>
      </p:sp>
      <p:sp>
        <p:nvSpPr>
          <p:cNvPr id="6" name="Subtitle 2"/>
          <p:cNvSpPr txBox="1">
            <a:spLocks/>
          </p:cNvSpPr>
          <p:nvPr/>
        </p:nvSpPr>
        <p:spPr>
          <a:xfrm>
            <a:off x="1884528" y="3733799"/>
            <a:ext cx="7696200" cy="38100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dirty="0"/>
          </a:p>
        </p:txBody>
      </p:sp>
      <p:sp>
        <p:nvSpPr>
          <p:cNvPr id="10" name="Title 1"/>
          <p:cNvSpPr txBox="1">
            <a:spLocks/>
          </p:cNvSpPr>
          <p:nvPr/>
        </p:nvSpPr>
        <p:spPr>
          <a:xfrm>
            <a:off x="217714" y="877505"/>
            <a:ext cx="10515600" cy="1085302"/>
          </a:xfrm>
          <a:prstGeom prst="rect">
            <a:avLst/>
          </a:prstGeom>
        </p:spPr>
        <p:txBody>
          <a:bodyPr vert="horz" lIns="91440" tIns="45720" rIns="91440" bIns="45720" rtlCol="0" anchor="b">
            <a:normAutofit/>
          </a:bodyPr>
          <a:lstStyle>
            <a:lvl1pPr algn="l" defTabSz="914400" rtl="0" eaLnBrk="1" latinLnBrk="0" hangingPunct="1">
              <a:spcBef>
                <a:spcPct val="0"/>
              </a:spcBef>
              <a:buNone/>
              <a:defRPr sz="6600" kern="1200" cap="none" spc="-100" baseline="0">
                <a:ln>
                  <a:noFill/>
                </a:ln>
                <a:solidFill>
                  <a:schemeClr val="tx2"/>
                </a:solidFill>
                <a:effectLst/>
                <a:latin typeface="+mj-lt"/>
                <a:ea typeface="+mj-ea"/>
                <a:cs typeface="+mj-cs"/>
              </a:defRPr>
            </a:lvl1pPr>
          </a:lstStyle>
          <a:p>
            <a:r>
              <a:rPr lang="en-IN" sz="4400" b="1" dirty="0"/>
              <a:t> </a:t>
            </a:r>
            <a:endParaRPr lang="en-US" sz="4400" dirty="0"/>
          </a:p>
          <a:p>
            <a:endParaRPr lang="en-IN" sz="4400" b="1" dirty="0">
              <a:latin typeface="Times New Roman" panose="02020603050405020304" pitchFamily="18" charset="0"/>
              <a:cs typeface="Times New Roman" panose="02020603050405020304" pitchFamily="18" charset="0"/>
            </a:endParaRPr>
          </a:p>
        </p:txBody>
      </p:sp>
      <p:pic>
        <p:nvPicPr>
          <p:cNvPr id="11" name="Picture 10" descr="Logo"/>
          <p:cNvPicPr/>
          <p:nvPr/>
        </p:nvPicPr>
        <p:blipFill>
          <a:blip r:embed="rId3" cstate="print">
            <a:extLst>
              <a:ext uri="{28A0092B-C50C-407E-A947-70E740481C1C}">
                <a14:useLocalDpi xmlns:a14="http://schemas.microsoft.com/office/drawing/2010/main" val="0"/>
              </a:ext>
            </a:extLst>
          </a:blip>
          <a:srcRect t="13956" b="10445"/>
          <a:stretch>
            <a:fillRect/>
          </a:stretch>
        </p:blipFill>
        <p:spPr bwMode="auto">
          <a:xfrm>
            <a:off x="222104" y="327899"/>
            <a:ext cx="2753360" cy="562610"/>
          </a:xfrm>
          <a:prstGeom prst="rect">
            <a:avLst/>
          </a:prstGeom>
          <a:noFill/>
          <a:ln>
            <a:noFill/>
          </a:ln>
        </p:spPr>
      </p:pic>
      <p:sp>
        <p:nvSpPr>
          <p:cNvPr id="7" name="Rectangle 6"/>
          <p:cNvSpPr/>
          <p:nvPr/>
        </p:nvSpPr>
        <p:spPr>
          <a:xfrm>
            <a:off x="160606" y="848380"/>
            <a:ext cx="2676086" cy="523220"/>
          </a:xfrm>
          <a:prstGeom prst="rect">
            <a:avLst/>
          </a:prstGeom>
        </p:spPr>
        <p:txBody>
          <a:bodyPr wrap="square">
            <a:spAutoFit/>
          </a:bodyPr>
          <a:lstStyle/>
          <a:p>
            <a:r>
              <a:rPr lang="en-IN" sz="1400" b="1" dirty="0">
                <a:solidFill>
                  <a:srgbClr val="0070C0"/>
                </a:solidFill>
              </a:rPr>
              <a:t>Accredited with Grade A by NAAC</a:t>
            </a:r>
            <a:endParaRPr lang="en-US" sz="1400" dirty="0">
              <a:solidFill>
                <a:srgbClr val="0070C0"/>
              </a:solidFill>
            </a:endParaRPr>
          </a:p>
          <a:p>
            <a:r>
              <a:rPr lang="en-IN" sz="1400" b="1" dirty="0">
                <a:solidFill>
                  <a:srgbClr val="0070C0"/>
                </a:solidFill>
              </a:rPr>
              <a:t>Accredited with Grade A by KCG</a:t>
            </a:r>
            <a:endParaRPr lang="en-US" sz="1400" dirty="0">
              <a:solidFill>
                <a:srgbClr val="0070C0"/>
              </a:solidFill>
            </a:endParaRPr>
          </a:p>
        </p:txBody>
      </p:sp>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58818" y="213350"/>
            <a:ext cx="1476540" cy="115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32469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Approaches to Implement Stack Data Structure</a:t>
            </a:r>
            <a:r>
              <a:rPr lang="en-US" sz="2000" b="1" dirty="0" smtClean="0"/>
              <a:t>(Continue)</a:t>
            </a:r>
            <a:endParaRPr lang="en-US" sz="2000" b="1" dirty="0"/>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1593012159"/>
                  </p:ext>
                </p:extLst>
              </p:nvPr>
            </p:nvGraphicFramePr>
            <p:xfrm>
              <a:off x="317500" y="1371600"/>
              <a:ext cx="11557000" cy="4937760"/>
            </p:xfrm>
            <a:graphic>
              <a:graphicData uri="http://schemas.openxmlformats.org/drawingml/2006/table">
                <a:tbl>
                  <a:tblPr firstRow="1" bandRow="1">
                    <a:tableStyleId>{5940675A-B579-460E-94D1-54222C63F5DA}</a:tableStyleId>
                  </a:tblPr>
                  <a:tblGrid>
                    <a:gridCol w="5778500">
                      <a:extLst>
                        <a:ext uri="{9D8B030D-6E8A-4147-A177-3AD203B41FA5}">
                          <a16:colId xmlns:a16="http://schemas.microsoft.com/office/drawing/2014/main" val="2733038189"/>
                        </a:ext>
                      </a:extLst>
                    </a:gridCol>
                    <a:gridCol w="5778500">
                      <a:extLst>
                        <a:ext uri="{9D8B030D-6E8A-4147-A177-3AD203B41FA5}">
                          <a16:colId xmlns:a16="http://schemas.microsoft.com/office/drawing/2014/main" val="1344203265"/>
                        </a:ext>
                      </a:extLst>
                    </a:gridCol>
                  </a:tblGrid>
                  <a:tr h="370840">
                    <a:tc>
                      <a:txBody>
                        <a:bodyPr/>
                        <a:lstStyle/>
                        <a:p>
                          <a:pPr algn="ctr"/>
                          <a:r>
                            <a:rPr lang="en-US" sz="2400" b="1" i="0" kern="1200" dirty="0">
                              <a:solidFill>
                                <a:schemeClr val="dk1"/>
                              </a:solidFill>
                              <a:latin typeface="Times New Roman" panose="02020603050405020304" pitchFamily="18" charset="0"/>
                              <a:ea typeface="+mn-ea"/>
                              <a:cs typeface="Times New Roman" panose="02020603050405020304" pitchFamily="18" charset="0"/>
                            </a:rPr>
                            <a:t>Array Implementation</a:t>
                          </a:r>
                        </a:p>
                      </a:txBody>
                      <a:tcPr/>
                    </a:tc>
                    <a:tc>
                      <a:txBody>
                        <a:bodyPr/>
                        <a:lstStyle/>
                        <a:p>
                          <a:pPr algn="ctr"/>
                          <a:r>
                            <a:rPr lang="en-US" sz="2400" b="1" i="0" kern="1200" dirty="0">
                              <a:solidFill>
                                <a:schemeClr val="dk1"/>
                              </a:solidFill>
                              <a:latin typeface="Times New Roman" panose="02020603050405020304" pitchFamily="18" charset="0"/>
                              <a:ea typeface="+mn-ea"/>
                              <a:cs typeface="Times New Roman" panose="02020603050405020304" pitchFamily="18" charset="0"/>
                            </a:rPr>
                            <a:t>Linked List Implementation</a:t>
                          </a:r>
                        </a:p>
                      </a:txBody>
                      <a:tcPr/>
                    </a:tc>
                    <a:extLst>
                      <a:ext uri="{0D108BD9-81ED-4DB2-BD59-A6C34878D82A}">
                        <a16:rowId xmlns:a16="http://schemas.microsoft.com/office/drawing/2014/main" val="132051013"/>
                      </a:ext>
                    </a:extLst>
                  </a:tr>
                  <a:tr h="370840">
                    <a:tc>
                      <a:txBody>
                        <a:bodyPr/>
                        <a:lstStyle/>
                        <a:p>
                          <a:pPr algn="l"/>
                          <a14:m>
                            <m:oMathPara xmlns:m="http://schemas.openxmlformats.org/officeDocument/2006/math">
                              <m:oMathParaPr>
                                <m:jc m:val="left"/>
                              </m:oMathParaPr>
                              <m:oMath xmlns:m="http://schemas.openxmlformats.org/officeDocument/2006/math">
                                <m:r>
                                  <m:rPr>
                                    <m:sty m:val="p"/>
                                  </m:rPr>
                                  <a:rPr lang="en-US" sz="2400" b="0" i="0" smtClean="0">
                                    <a:latin typeface="Cambria Math"/>
                                  </a:rPr>
                                  <m:t>int</m:t>
                                </m:r>
                                <m:r>
                                  <a:rPr lang="en-US" sz="2400" b="0" i="0" smtClean="0">
                                    <a:latin typeface="Cambria Math"/>
                                  </a:rPr>
                                  <m:t> </m:t>
                                </m:r>
                                <m:r>
                                  <m:rPr>
                                    <m:sty m:val="p"/>
                                  </m:rPr>
                                  <a:rPr lang="en-US" sz="2400" b="0" i="0" smtClean="0">
                                    <a:latin typeface="Cambria Math"/>
                                  </a:rPr>
                                  <m:t>stack</m:t>
                                </m:r>
                                <m:d>
                                  <m:dPr>
                                    <m:begChr m:val="["/>
                                    <m:endChr m:val="]"/>
                                    <m:ctrlPr>
                                      <a:rPr lang="en-US" sz="2400" b="0" i="1" smtClean="0">
                                        <a:latin typeface="Cambria Math" panose="02040503050406030204" pitchFamily="18" charset="0"/>
                                      </a:rPr>
                                    </m:ctrlPr>
                                  </m:dPr>
                                  <m:e>
                                    <m:r>
                                      <m:rPr>
                                        <m:sty m:val="p"/>
                                      </m:rPr>
                                      <a:rPr lang="en-US" sz="2400" b="0" i="0" smtClean="0">
                                        <a:latin typeface="Cambria Math"/>
                                      </a:rPr>
                                      <m:t>max</m:t>
                                    </m:r>
                                  </m:e>
                                </m:d>
                                <m:r>
                                  <a:rPr lang="en-US" sz="2400" b="0" i="0" smtClean="0">
                                    <a:latin typeface="Cambria Math"/>
                                  </a:rPr>
                                  <m:t>;</m:t>
                                </m:r>
                                <m:r>
                                  <m:rPr>
                                    <m:sty m:val="p"/>
                                  </m:rPr>
                                  <a:rPr lang="en-US" sz="2400" b="0" i="0" smtClean="0">
                                    <a:latin typeface="Cambria Math"/>
                                  </a:rPr>
                                  <m:t>int</m:t>
                                </m:r>
                                <m:r>
                                  <a:rPr lang="en-US" sz="2400" b="0" i="0" smtClean="0">
                                    <a:latin typeface="Cambria Math"/>
                                  </a:rPr>
                                  <m:t> </m:t>
                                </m:r>
                                <m:r>
                                  <m:rPr>
                                    <m:sty m:val="p"/>
                                  </m:rPr>
                                  <a:rPr lang="en-US" sz="2400" b="0" i="0" smtClean="0">
                                    <a:latin typeface="Cambria Math"/>
                                  </a:rPr>
                                  <m:t>top</m:t>
                                </m:r>
                                <m:r>
                                  <a:rPr lang="en-US" sz="2400" b="0" i="0" smtClean="0">
                                    <a:latin typeface="Cambria Math"/>
                                  </a:rPr>
                                  <m:t>=−1</m:t>
                                </m:r>
                              </m:oMath>
                            </m:oMathPara>
                          </a14:m>
                          <a:endParaRPr lang="en-US" sz="2400" b="0" i="0" kern="1200" dirty="0">
                            <a:solidFill>
                              <a:schemeClr val="tx1"/>
                            </a:solidFill>
                            <a:latin typeface="Times New Roman" panose="02020603050405020304" pitchFamily="18" charset="0"/>
                            <a:ea typeface="+mn-ea"/>
                            <a:cs typeface="Times New Roman" panose="02020603050405020304" pitchFamily="18" charset="0"/>
                          </a:endParaRPr>
                        </a:p>
                        <a:p>
                          <a:pPr algn="l"/>
                          <a14:m>
                            <m:oMathPara xmlns:m="http://schemas.openxmlformats.org/officeDocument/2006/math">
                              <m:oMathParaPr>
                                <m:jc m:val="left"/>
                              </m:oMathParaPr>
                              <m:oMath xmlns:m="http://schemas.openxmlformats.org/officeDocument/2006/math">
                                <m:r>
                                  <m:rPr>
                                    <m:sty m:val="p"/>
                                  </m:rPr>
                                  <a:rPr lang="en-US" sz="2400" b="0" i="0" smtClean="0">
                                    <a:latin typeface="Cambria Math"/>
                                  </a:rPr>
                                  <m:t>int</m:t>
                                </m:r>
                                <m:r>
                                  <a:rPr lang="en-US" sz="2400" b="0" i="0" smtClean="0">
                                    <a:latin typeface="Cambria Math"/>
                                  </a:rPr>
                                  <m:t> </m:t>
                                </m:r>
                                <m:r>
                                  <m:rPr>
                                    <m:sty m:val="p"/>
                                  </m:rPr>
                                  <a:rPr lang="en-US" sz="2400" b="0" i="0" smtClean="0">
                                    <a:latin typeface="Cambria Math"/>
                                  </a:rPr>
                                  <m:t>pop</m:t>
                                </m:r>
                                <m:r>
                                  <a:rPr lang="en-US" sz="2400" b="0" i="0" smtClean="0">
                                    <a:latin typeface="Cambria Math"/>
                                  </a:rPr>
                                  <m:t>( )</m:t>
                                </m:r>
                              </m:oMath>
                            </m:oMathPara>
                          </a14:m>
                          <a:endParaRPr lang="en-US" sz="2400" b="0" i="0" kern="1200" dirty="0">
                            <a:solidFill>
                              <a:schemeClr val="tx1"/>
                            </a:solidFill>
                            <a:latin typeface="Times New Roman" panose="02020603050405020304" pitchFamily="18" charset="0"/>
                            <a:ea typeface="+mn-ea"/>
                            <a:cs typeface="Times New Roman" panose="02020603050405020304" pitchFamily="18" charset="0"/>
                          </a:endParaRPr>
                        </a:p>
                        <a:p>
                          <a:pPr algn="l"/>
                          <a14:m>
                            <m:oMathPara xmlns:m="http://schemas.openxmlformats.org/officeDocument/2006/math">
                              <m:oMathParaPr>
                                <m:jc m:val="left"/>
                              </m:oMathParaPr>
                              <m:oMath xmlns:m="http://schemas.openxmlformats.org/officeDocument/2006/math">
                                <m:r>
                                  <a:rPr lang="en-US" sz="2400" b="0" i="0" smtClean="0">
                                    <a:latin typeface="Cambria Math"/>
                                  </a:rPr>
                                  <m:t>{</m:t>
                                </m:r>
                              </m:oMath>
                            </m:oMathPara>
                          </a14:m>
                          <a:endParaRPr lang="en-US" sz="2400" b="0" i="0" kern="1200" dirty="0">
                            <a:solidFill>
                              <a:schemeClr val="tx1"/>
                            </a:solidFill>
                            <a:latin typeface="Times New Roman" panose="02020603050405020304" pitchFamily="18" charset="0"/>
                            <a:ea typeface="+mn-ea"/>
                            <a:cs typeface="Times New Roman" panose="02020603050405020304" pitchFamily="18" charset="0"/>
                          </a:endParaRPr>
                        </a:p>
                        <a:p>
                          <a:pPr algn="l"/>
                          <a:r>
                            <a:rPr lang="en-US" sz="2400" b="0"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n-US" sz="2400" b="0" i="0" smtClean="0">
                                  <a:latin typeface="Cambria Math"/>
                                </a:rPr>
                                <m:t>int</m:t>
                              </m:r>
                              <m:r>
                                <a:rPr lang="en-US" sz="2400" b="0" i="0" smtClean="0">
                                  <a:latin typeface="Cambria Math"/>
                                </a:rPr>
                                <m:t> </m:t>
                              </m:r>
                              <m:r>
                                <m:rPr>
                                  <m:sty m:val="p"/>
                                </m:rPr>
                                <a:rPr lang="en-US" sz="2400" b="0" i="0" smtClean="0">
                                  <a:latin typeface="Cambria Math"/>
                                </a:rPr>
                                <m:t>temp</m:t>
                              </m:r>
                              <m:r>
                                <a:rPr lang="en-US" sz="2400" b="0" i="0" smtClean="0">
                                  <a:latin typeface="Cambria Math"/>
                                </a:rPr>
                                <m:t>;</m:t>
                              </m:r>
                            </m:oMath>
                          </a14:m>
                          <a:endParaRPr lang="en-US" sz="2400" b="0" dirty="0">
                            <a:latin typeface="Times New Roman" panose="02020603050405020304" pitchFamily="18" charset="0"/>
                            <a:cs typeface="Times New Roman" panose="02020603050405020304" pitchFamily="18" charset="0"/>
                          </a:endParaRPr>
                        </a:p>
                        <a:p>
                          <a:pPr algn="l"/>
                          <a:r>
                            <a:rPr lang="en-US" sz="2400" b="0"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n-US" sz="2400" b="0" i="0" smtClean="0">
                                  <a:latin typeface="Cambria Math"/>
                                </a:rPr>
                                <m:t>if</m:t>
                              </m:r>
                              <m:d>
                                <m:dPr>
                                  <m:ctrlPr>
                                    <a:rPr lang="en-US" sz="2400" b="0" i="1" smtClean="0">
                                      <a:latin typeface="Cambria Math" panose="02040503050406030204" pitchFamily="18" charset="0"/>
                                    </a:rPr>
                                  </m:ctrlPr>
                                </m:dPr>
                                <m:e>
                                  <m:r>
                                    <m:rPr>
                                      <m:sty m:val="p"/>
                                    </m:rPr>
                                    <a:rPr lang="en-US" sz="2400" b="0" i="0" smtClean="0">
                                      <a:latin typeface="Cambria Math"/>
                                    </a:rPr>
                                    <m:t>top</m:t>
                                  </m:r>
                                  <m:r>
                                    <a:rPr lang="en-US" sz="2400" b="0" i="0" smtClean="0">
                                      <a:latin typeface="Cambria Math"/>
                                    </a:rPr>
                                    <m:t>==−1</m:t>
                                  </m:r>
                                </m:e>
                              </m:d>
                              <m:r>
                                <a:rPr lang="en-US" sz="2400" b="0" i="1" smtClean="0">
                                  <a:latin typeface="Cambria Math" panose="02040503050406030204" pitchFamily="18" charset="0"/>
                                </a:rPr>
                                <m:t> </m:t>
                              </m:r>
                              <m:r>
                                <a:rPr lang="en-US" sz="2400" b="0" i="1" smtClean="0">
                                  <a:latin typeface="Cambria Math"/>
                                </a:rPr>
                                <m:t>           {</m:t>
                              </m:r>
                            </m:oMath>
                          </a14:m>
                          <a:endParaRPr lang="en-US" sz="2400" b="0" i="0" kern="1200" dirty="0">
                            <a:solidFill>
                              <a:schemeClr val="tx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14:m>
                            <m:oMathPara xmlns:m="http://schemas.openxmlformats.org/officeDocument/2006/math">
                              <m:oMathParaPr>
                                <m:jc m:val="left"/>
                              </m:oMathParaPr>
                              <m:oMath xmlns:m="http://schemas.openxmlformats.org/officeDocument/2006/math">
                                <m:r>
                                  <a:rPr lang="en-US" sz="2400" b="0" i="0" kern="1200" smtClean="0">
                                    <a:solidFill>
                                      <a:schemeClr val="dk1"/>
                                    </a:solidFill>
                                    <a:latin typeface="Cambria Math"/>
                                    <a:ea typeface="+mn-ea"/>
                                    <a:cs typeface="+mn-cs"/>
                                  </a:rPr>
                                  <m:t>               </m:t>
                                </m:r>
                                <m:r>
                                  <m:rPr>
                                    <m:sty m:val="p"/>
                                  </m:rPr>
                                  <a:rPr lang="en-US" sz="2400" b="0" i="0" kern="1200" smtClean="0">
                                    <a:solidFill>
                                      <a:schemeClr val="dk1"/>
                                    </a:solidFill>
                                    <a:latin typeface="Cambria Math"/>
                                    <a:ea typeface="+mn-ea"/>
                                    <a:cs typeface="+mn-cs"/>
                                  </a:rPr>
                                  <m:t>printf</m:t>
                                </m:r>
                                <m:d>
                                  <m:dPr>
                                    <m:ctrlPr>
                                      <a:rPr lang="en-US" sz="2400" b="0" i="1" kern="1200" smtClean="0">
                                        <a:solidFill>
                                          <a:schemeClr val="dk1"/>
                                        </a:solidFill>
                                        <a:latin typeface="Cambria Math" panose="02040503050406030204" pitchFamily="18" charset="0"/>
                                        <a:ea typeface="+mn-ea"/>
                                        <a:cs typeface="+mn-cs"/>
                                      </a:rPr>
                                    </m:ctrlPr>
                                  </m:dPr>
                                  <m:e>
                                    <m:r>
                                      <m:rPr>
                                        <m:nor/>
                                      </m:rPr>
                                      <a:rPr lang="en-US" sz="2400" b="0" i="0" kern="1200" smtClean="0">
                                        <a:solidFill>
                                          <a:schemeClr val="dk1"/>
                                        </a:solidFill>
                                        <a:latin typeface="Times New Roman" panose="02020603050405020304" pitchFamily="18" charset="0"/>
                                        <a:ea typeface="+mn-ea"/>
                                        <a:cs typeface="Times New Roman" panose="02020603050405020304" pitchFamily="18" charset="0"/>
                                      </a:rPr>
                                      <m:t>Underflow</m:t>
                                    </m:r>
                                  </m:e>
                                </m:d>
                                <m:r>
                                  <a:rPr lang="en-US" sz="2400" b="0" i="0" kern="1200" smtClean="0">
                                    <a:solidFill>
                                      <a:schemeClr val="dk1"/>
                                    </a:solidFill>
                                    <a:latin typeface="Cambria Math"/>
                                    <a:ea typeface="+mn-ea"/>
                                    <a:cs typeface="+mn-cs"/>
                                  </a:rPr>
                                  <m:t>;</m:t>
                                </m:r>
                                <m:r>
                                  <a:rPr lang="en-US" sz="2400" b="0" i="0" kern="1200" smtClean="0">
                                    <a:solidFill>
                                      <a:schemeClr val="dk1"/>
                                    </a:solidFill>
                                    <a:latin typeface="Cambria Math" panose="02040503050406030204" pitchFamily="18" charset="0"/>
                                    <a:ea typeface="+mn-ea"/>
                                    <a:cs typeface="+mn-cs"/>
                                  </a:rPr>
                                  <m:t> </m:t>
                                </m:r>
                                <m:r>
                                  <a:rPr lang="en-US" sz="2400" b="0" i="0" kern="1200" smtClean="0">
                                    <a:solidFill>
                                      <a:schemeClr val="dk1"/>
                                    </a:solidFill>
                                    <a:latin typeface="Cambria Math"/>
                                    <a:ea typeface="+mn-ea"/>
                                    <a:cs typeface="+mn-cs"/>
                                  </a:rPr>
                                  <m:t>    </m:t>
                                </m:r>
                                <m:r>
                                  <m:rPr>
                                    <m:sty m:val="p"/>
                                  </m:rPr>
                                  <a:rPr lang="en-US" sz="2400" b="0" i="0" kern="1200" smtClean="0">
                                    <a:solidFill>
                                      <a:schemeClr val="dk1"/>
                                    </a:solidFill>
                                    <a:latin typeface="Cambria Math"/>
                                    <a:ea typeface="+mn-ea"/>
                                    <a:cs typeface="+mn-cs"/>
                                  </a:rPr>
                                  <m:t>return</m:t>
                                </m:r>
                                <m:r>
                                  <a:rPr lang="en-US" sz="2400" b="0" i="0" kern="1200" smtClean="0">
                                    <a:solidFill>
                                      <a:schemeClr val="dk1"/>
                                    </a:solidFill>
                                    <a:latin typeface="Cambria Math"/>
                                    <a:ea typeface="+mn-ea"/>
                                    <a:cs typeface="+mn-cs"/>
                                  </a:rPr>
                                  <m:t> −1;}</m:t>
                                </m:r>
                              </m:oMath>
                            </m:oMathPara>
                          </a14:m>
                          <a:endParaRPr lang="en-US" sz="2400" b="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sz="2400" b="0" i="0" kern="1200" dirty="0">
                              <a:solidFill>
                                <a:schemeClr val="dk1"/>
                              </a:solidFill>
                              <a:latin typeface="Times New Roman" panose="02020603050405020304" pitchFamily="18" charset="0"/>
                              <a:ea typeface="+mn-ea"/>
                              <a:cs typeface="Times New Roman" panose="02020603050405020304" pitchFamily="18" charset="0"/>
                            </a:rPr>
                            <a:t>            </a:t>
                          </a:r>
                          <a14:m>
                            <m:oMath xmlns:m="http://schemas.openxmlformats.org/officeDocument/2006/math">
                              <m:r>
                                <m:rPr>
                                  <m:sty m:val="p"/>
                                </m:rPr>
                                <a:rPr lang="en-US" sz="2400" b="0" i="0" kern="1200" smtClean="0">
                                  <a:solidFill>
                                    <a:schemeClr val="dk1"/>
                                  </a:solidFill>
                                  <a:latin typeface="Cambria Math"/>
                                  <a:ea typeface="+mn-ea"/>
                                  <a:cs typeface="+mn-cs"/>
                                </a:rPr>
                                <m:t>else</m:t>
                              </m:r>
                              <m:r>
                                <a:rPr lang="en-US" sz="2400" b="0" i="0" kern="1200" smtClean="0">
                                  <a:solidFill>
                                    <a:schemeClr val="dk1"/>
                                  </a:solidFill>
                                  <a:latin typeface="Cambria Math" panose="02040503050406030204" pitchFamily="18" charset="0"/>
                                  <a:ea typeface="+mn-ea"/>
                                  <a:cs typeface="+mn-cs"/>
                                </a:rPr>
                                <m:t> </m:t>
                              </m:r>
                            </m:oMath>
                          </a14:m>
                          <a:r>
                            <a:rPr lang="en-US" sz="2400" b="0" i="0" kern="1200" dirty="0" smtClean="0">
                              <a:solidFill>
                                <a:schemeClr val="dk1"/>
                              </a:solidFill>
                              <a:latin typeface="Times New Roman" panose="02020603050405020304" pitchFamily="18" charset="0"/>
                              <a:ea typeface="+mn-ea"/>
                              <a:cs typeface="Times New Roman" panose="02020603050405020304" pitchFamily="18" charset="0"/>
                            </a:rPr>
                            <a:t>            </a:t>
                          </a:r>
                          <a14:m>
                            <m:oMath xmlns:m="http://schemas.openxmlformats.org/officeDocument/2006/math">
                              <m:r>
                                <a:rPr lang="en-US" sz="2400" b="0" i="0" kern="1200" smtClean="0">
                                  <a:solidFill>
                                    <a:schemeClr val="dk1"/>
                                  </a:solidFill>
                                  <a:latin typeface="Cambria Math"/>
                                  <a:ea typeface="+mn-ea"/>
                                  <a:cs typeface="+mn-cs"/>
                                </a:rPr>
                                <m:t>{ </m:t>
                              </m:r>
                            </m:oMath>
                          </a14:m>
                          <a:endParaRPr lang="en-US" sz="2400" b="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sz="2400" b="0" i="0" kern="1200" dirty="0">
                              <a:solidFill>
                                <a:schemeClr val="dk1"/>
                              </a:solidFill>
                              <a:latin typeface="Times New Roman" panose="02020603050405020304" pitchFamily="18" charset="0"/>
                              <a:ea typeface="+mn-ea"/>
                              <a:cs typeface="Times New Roman" panose="02020603050405020304" pitchFamily="18" charset="0"/>
                            </a:rPr>
                            <a:t>                      </a:t>
                          </a:r>
                          <a14:m>
                            <m:oMath xmlns:m="http://schemas.openxmlformats.org/officeDocument/2006/math">
                              <m:r>
                                <m:rPr>
                                  <m:sty m:val="p"/>
                                </m:rPr>
                                <a:rPr lang="en-US" sz="2400" b="0" i="0" kern="1200" smtClean="0">
                                  <a:solidFill>
                                    <a:schemeClr val="dk1"/>
                                  </a:solidFill>
                                  <a:latin typeface="Cambria Math"/>
                                  <a:ea typeface="+mn-ea"/>
                                  <a:cs typeface="+mn-cs"/>
                                </a:rPr>
                                <m:t>temp</m:t>
                              </m:r>
                              <m:r>
                                <a:rPr lang="en-US" sz="2400" b="0" i="0" kern="1200" smtClean="0">
                                  <a:solidFill>
                                    <a:schemeClr val="dk1"/>
                                  </a:solidFill>
                                  <a:latin typeface="Cambria Math"/>
                                  <a:ea typeface="+mn-ea"/>
                                  <a:cs typeface="+mn-cs"/>
                                </a:rPr>
                                <m:t>=</m:t>
                              </m:r>
                              <m:r>
                                <m:rPr>
                                  <m:sty m:val="p"/>
                                </m:rPr>
                                <a:rPr lang="en-US" sz="2400" b="0" i="0" kern="1200" smtClean="0">
                                  <a:solidFill>
                                    <a:schemeClr val="dk1"/>
                                  </a:solidFill>
                                  <a:latin typeface="Cambria Math"/>
                                  <a:ea typeface="+mn-ea"/>
                                  <a:cs typeface="+mn-cs"/>
                                </a:rPr>
                                <m:t>stack</m:t>
                              </m:r>
                              <m:r>
                                <a:rPr lang="en-US" sz="2400" b="0" i="0" kern="1200" smtClean="0">
                                  <a:solidFill>
                                    <a:schemeClr val="dk1"/>
                                  </a:solidFill>
                                  <a:latin typeface="Cambria Math"/>
                                  <a:ea typeface="+mn-ea"/>
                                  <a:cs typeface="+mn-cs"/>
                                </a:rPr>
                                <m:t>[</m:t>
                              </m:r>
                              <m:r>
                                <m:rPr>
                                  <m:sty m:val="p"/>
                                </m:rPr>
                                <a:rPr lang="en-US" sz="2400" b="0" i="0" kern="1200" smtClean="0">
                                  <a:solidFill>
                                    <a:schemeClr val="dk1"/>
                                  </a:solidFill>
                                  <a:latin typeface="Cambria Math"/>
                                  <a:ea typeface="+mn-ea"/>
                                  <a:cs typeface="+mn-cs"/>
                                </a:rPr>
                                <m:t>top</m:t>
                              </m:r>
                              <m:r>
                                <a:rPr lang="en-US" sz="2400" b="0" i="0" kern="1200" smtClean="0">
                                  <a:solidFill>
                                    <a:schemeClr val="dk1"/>
                                  </a:solidFill>
                                  <a:latin typeface="Cambria Math"/>
                                  <a:ea typeface="+mn-ea"/>
                                  <a:cs typeface="+mn-cs"/>
                                </a:rPr>
                                <m:t>];</m:t>
                              </m:r>
                            </m:oMath>
                          </a14:m>
                          <a:endParaRPr lang="en-US" sz="2400" b="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sz="2400" b="0" i="0" kern="1200" dirty="0">
                              <a:solidFill>
                                <a:schemeClr val="dk1"/>
                              </a:solidFill>
                              <a:latin typeface="Times New Roman" panose="02020603050405020304" pitchFamily="18" charset="0"/>
                              <a:ea typeface="+mn-ea"/>
                              <a:cs typeface="Times New Roman" panose="02020603050405020304" pitchFamily="18" charset="0"/>
                            </a:rPr>
                            <a:t>                      </a:t>
                          </a:r>
                          <a14:m>
                            <m:oMath xmlns:m="http://schemas.openxmlformats.org/officeDocument/2006/math">
                              <m:r>
                                <m:rPr>
                                  <m:sty m:val="p"/>
                                </m:rPr>
                                <a:rPr lang="en-US" sz="2400" b="0" i="0" kern="1200" smtClean="0">
                                  <a:solidFill>
                                    <a:schemeClr val="dk1"/>
                                  </a:solidFill>
                                  <a:latin typeface="Cambria Math"/>
                                  <a:ea typeface="+mn-ea"/>
                                  <a:cs typeface="+mn-cs"/>
                                </a:rPr>
                                <m:t>top</m:t>
                              </m:r>
                              <m:r>
                                <a:rPr lang="en-US" sz="2400" b="0" i="0" kern="1200" smtClean="0">
                                  <a:solidFill>
                                    <a:schemeClr val="dk1"/>
                                  </a:solidFill>
                                  <a:latin typeface="Cambria Math"/>
                                  <a:ea typeface="+mn-ea"/>
                                  <a:cs typeface="+mn-cs"/>
                                </a:rPr>
                                <m:t>=</m:t>
                              </m:r>
                              <m:r>
                                <m:rPr>
                                  <m:sty m:val="p"/>
                                </m:rPr>
                                <a:rPr lang="en-US" sz="2400" b="0" i="0" kern="1200" smtClean="0">
                                  <a:solidFill>
                                    <a:schemeClr val="dk1"/>
                                  </a:solidFill>
                                  <a:latin typeface="Cambria Math"/>
                                  <a:ea typeface="+mn-ea"/>
                                  <a:cs typeface="+mn-cs"/>
                                </a:rPr>
                                <m:t>top</m:t>
                              </m:r>
                              <m:r>
                                <a:rPr lang="en-US" sz="2400" b="0" i="0" kern="1200" smtClean="0">
                                  <a:solidFill>
                                    <a:schemeClr val="dk1"/>
                                  </a:solidFill>
                                  <a:latin typeface="Cambria Math"/>
                                  <a:ea typeface="+mn-ea"/>
                                  <a:cs typeface="+mn-cs"/>
                                </a:rPr>
                                <m:t>−1;</m:t>
                              </m:r>
                            </m:oMath>
                          </a14:m>
                          <a:r>
                            <a:rPr lang="en-US" sz="2400" b="0" i="0" kern="1200" dirty="0" smtClean="0">
                              <a:solidFill>
                                <a:schemeClr val="dk1"/>
                              </a:solidFill>
                              <a:latin typeface="Times New Roman" panose="02020603050405020304" pitchFamily="18" charset="0"/>
                              <a:ea typeface="+mn-ea"/>
                              <a:cs typeface="Times New Roman" panose="02020603050405020304" pitchFamily="18" charset="0"/>
                            </a:rPr>
                            <a:t> </a:t>
                          </a:r>
                          <a14:m>
                            <m:oMath xmlns:m="http://schemas.openxmlformats.org/officeDocument/2006/math">
                              <m:r>
                                <a:rPr lang="en-US" sz="2400" b="0" i="0" kern="1200" smtClean="0">
                                  <a:solidFill>
                                    <a:schemeClr val="dk1"/>
                                  </a:solidFill>
                                  <a:latin typeface="Cambria Math"/>
                                  <a:ea typeface="+mn-ea"/>
                                  <a:cs typeface="+mn-cs"/>
                                </a:rPr>
                                <m:t>}</m:t>
                              </m:r>
                            </m:oMath>
                          </a14:m>
                          <a:endParaRPr lang="en-US" sz="2400" b="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14:m>
                            <m:oMathPara xmlns:m="http://schemas.openxmlformats.org/officeDocument/2006/math">
                              <m:oMathParaPr>
                                <m:jc m:val="left"/>
                              </m:oMathParaPr>
                              <m:oMath xmlns:m="http://schemas.openxmlformats.org/officeDocument/2006/math">
                                <m:r>
                                  <m:rPr>
                                    <m:sty m:val="p"/>
                                  </m:rPr>
                                  <a:rPr lang="en-US" sz="2400" b="0" i="0" kern="1200" smtClean="0">
                                    <a:solidFill>
                                      <a:schemeClr val="dk1"/>
                                    </a:solidFill>
                                    <a:latin typeface="Cambria Math"/>
                                    <a:ea typeface="+mn-ea"/>
                                    <a:cs typeface="+mn-cs"/>
                                  </a:rPr>
                                  <m:t>return</m:t>
                                </m:r>
                                <m:r>
                                  <a:rPr lang="en-US" sz="2400" b="0" i="0" kern="1200" smtClean="0">
                                    <a:solidFill>
                                      <a:schemeClr val="dk1"/>
                                    </a:solidFill>
                                    <a:latin typeface="Cambria Math"/>
                                    <a:ea typeface="+mn-ea"/>
                                    <a:cs typeface="+mn-cs"/>
                                  </a:rPr>
                                  <m:t> </m:t>
                                </m:r>
                                <m:r>
                                  <m:rPr>
                                    <m:sty m:val="p"/>
                                  </m:rPr>
                                  <a:rPr lang="en-US" sz="2400" b="0" i="0" kern="1200" smtClean="0">
                                    <a:solidFill>
                                      <a:schemeClr val="dk1"/>
                                    </a:solidFill>
                                    <a:latin typeface="Cambria Math"/>
                                    <a:ea typeface="+mn-ea"/>
                                    <a:cs typeface="+mn-cs"/>
                                  </a:rPr>
                                  <m:t>temp</m:t>
                                </m:r>
                                <m:r>
                                  <a:rPr lang="en-US" sz="2400" b="0" i="0" kern="1200" smtClean="0">
                                    <a:solidFill>
                                      <a:schemeClr val="dk1"/>
                                    </a:solidFill>
                                    <a:latin typeface="Cambria Math"/>
                                    <a:ea typeface="+mn-ea"/>
                                    <a:cs typeface="+mn-cs"/>
                                  </a:rPr>
                                  <m:t>; }</m:t>
                                </m:r>
                              </m:oMath>
                            </m:oMathPara>
                          </a14:m>
                          <a:endParaRPr lang="en-US" sz="2400" b="0" i="0" kern="1200" dirty="0">
                            <a:solidFill>
                              <a:schemeClr val="tx1"/>
                            </a:solidFill>
                            <a:latin typeface="Times New Roman" panose="02020603050405020304" pitchFamily="18" charset="0"/>
                            <a:ea typeface="+mn-ea"/>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txBody>
                      <a:tcPr/>
                    </a:tc>
                    <a:tc>
                      <a:txBody>
                        <a:bodyPr/>
                        <a:lstStyle/>
                        <a:p>
                          <a:pPr marL="0" algn="l" defTabSz="914400" rtl="0" eaLnBrk="1" latinLnBrk="0" hangingPunct="1"/>
                          <a14:m>
                            <m:oMathPara xmlns:m="http://schemas.openxmlformats.org/officeDocument/2006/math">
                              <m:oMathParaPr>
                                <m:jc m:val="left"/>
                              </m:oMathParaPr>
                              <m:oMath xmlns:m="http://schemas.openxmlformats.org/officeDocument/2006/math">
                                <m:r>
                                  <m:rPr>
                                    <m:sty m:val="p"/>
                                  </m:rPr>
                                  <a:rPr lang="en-US" sz="2400" b="0" i="0" kern="1200" smtClean="0">
                                    <a:solidFill>
                                      <a:schemeClr val="dk1"/>
                                    </a:solidFill>
                                    <a:latin typeface="Cambria Math"/>
                                    <a:ea typeface="+mn-ea"/>
                                    <a:cs typeface="+mn-cs"/>
                                  </a:rPr>
                                  <m:t>int</m:t>
                                </m:r>
                                <m:r>
                                  <a:rPr lang="en-US" sz="2400" b="0" i="0" kern="1200" smtClean="0">
                                    <a:solidFill>
                                      <a:schemeClr val="dk1"/>
                                    </a:solidFill>
                                    <a:latin typeface="Cambria Math"/>
                                    <a:ea typeface="+mn-ea"/>
                                    <a:cs typeface="+mn-cs"/>
                                  </a:rPr>
                                  <m:t> </m:t>
                                </m:r>
                                <m:r>
                                  <m:rPr>
                                    <m:sty m:val="p"/>
                                  </m:rPr>
                                  <a:rPr lang="en-US" sz="2400" b="0" i="0" kern="1200" smtClean="0">
                                    <a:solidFill>
                                      <a:schemeClr val="dk1"/>
                                    </a:solidFill>
                                    <a:latin typeface="Cambria Math"/>
                                    <a:ea typeface="+mn-ea"/>
                                    <a:cs typeface="+mn-cs"/>
                                  </a:rPr>
                                  <m:t>pop</m:t>
                                </m:r>
                                <m:r>
                                  <a:rPr lang="en-US" sz="2400" b="0" i="0" kern="1200" smtClean="0">
                                    <a:solidFill>
                                      <a:schemeClr val="dk1"/>
                                    </a:solidFill>
                                    <a:latin typeface="Cambria Math"/>
                                    <a:ea typeface="+mn-ea"/>
                                    <a:cs typeface="+mn-cs"/>
                                  </a:rPr>
                                  <m:t>( )</m:t>
                                </m:r>
                              </m:oMath>
                            </m:oMathPara>
                          </a14:m>
                          <a:endParaRPr lang="en-US" sz="2400" b="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14:m>
                            <m:oMathPara xmlns:m="http://schemas.openxmlformats.org/officeDocument/2006/math">
                              <m:oMathParaPr>
                                <m:jc m:val="left"/>
                              </m:oMathParaPr>
                              <m:oMath xmlns:m="http://schemas.openxmlformats.org/officeDocument/2006/math">
                                <m:r>
                                  <a:rPr lang="en-US" sz="2400" b="0" i="0" kern="1200" smtClean="0">
                                    <a:solidFill>
                                      <a:schemeClr val="dk1"/>
                                    </a:solidFill>
                                    <a:latin typeface="Cambria Math"/>
                                    <a:ea typeface="+mn-ea"/>
                                    <a:cs typeface="+mn-cs"/>
                                  </a:rPr>
                                  <m:t>{</m:t>
                                </m:r>
                              </m:oMath>
                            </m:oMathPara>
                          </a14:m>
                          <a:endParaRPr lang="en-US" sz="2400" b="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14:m>
                            <m:oMathPara xmlns:m="http://schemas.openxmlformats.org/officeDocument/2006/math">
                              <m:oMathParaPr>
                                <m:jc m:val="left"/>
                              </m:oMathParaPr>
                              <m:oMath xmlns:m="http://schemas.openxmlformats.org/officeDocument/2006/math">
                                <m:r>
                                  <m:rPr>
                                    <m:sty m:val="p"/>
                                  </m:rPr>
                                  <a:rPr lang="en-US" sz="2400" b="0" i="0" kern="1200" smtClean="0">
                                    <a:solidFill>
                                      <a:schemeClr val="dk1"/>
                                    </a:solidFill>
                                    <a:latin typeface="Cambria Math"/>
                                    <a:ea typeface="+mn-ea"/>
                                    <a:cs typeface="+mn-cs"/>
                                  </a:rPr>
                                  <m:t>int</m:t>
                                </m:r>
                                <m:r>
                                  <a:rPr lang="en-US" sz="2400" b="0" i="0" kern="1200" smtClean="0">
                                    <a:solidFill>
                                      <a:schemeClr val="dk1"/>
                                    </a:solidFill>
                                    <a:latin typeface="Cambria Math"/>
                                    <a:ea typeface="+mn-ea"/>
                                    <a:cs typeface="+mn-cs"/>
                                  </a:rPr>
                                  <m:t> </m:t>
                                </m:r>
                                <m:r>
                                  <m:rPr>
                                    <m:sty m:val="p"/>
                                  </m:rPr>
                                  <a:rPr lang="en-US" sz="2400" b="0" i="0" kern="1200" smtClean="0">
                                    <a:solidFill>
                                      <a:schemeClr val="dk1"/>
                                    </a:solidFill>
                                    <a:latin typeface="Cambria Math"/>
                                    <a:ea typeface="+mn-ea"/>
                                    <a:cs typeface="+mn-cs"/>
                                  </a:rPr>
                                  <m:t>item</m:t>
                                </m:r>
                                <m:r>
                                  <a:rPr lang="en-US" sz="2400" b="0" i="0" kern="1200" smtClean="0">
                                    <a:solidFill>
                                      <a:schemeClr val="dk1"/>
                                    </a:solidFill>
                                    <a:latin typeface="Cambria Math"/>
                                    <a:ea typeface="+mn-ea"/>
                                    <a:cs typeface="+mn-cs"/>
                                  </a:rPr>
                                  <m:t>;</m:t>
                                </m:r>
                              </m:oMath>
                            </m:oMathPara>
                          </a14:m>
                          <a:endParaRPr lang="en-US" sz="2400" b="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14:m>
                            <m:oMathPara xmlns:m="http://schemas.openxmlformats.org/officeDocument/2006/math">
                              <m:oMathParaPr>
                                <m:jc m:val="left"/>
                              </m:oMathParaPr>
                              <m:oMath xmlns:m="http://schemas.openxmlformats.org/officeDocument/2006/math">
                                <m:r>
                                  <m:rPr>
                                    <m:sty m:val="p"/>
                                  </m:rPr>
                                  <a:rPr lang="en-US" sz="2400" b="0" i="0" kern="1200" smtClean="0">
                                    <a:solidFill>
                                      <a:schemeClr val="dk1"/>
                                    </a:solidFill>
                                    <a:latin typeface="Cambria Math"/>
                                    <a:ea typeface="+mn-ea"/>
                                    <a:cs typeface="+mn-cs"/>
                                  </a:rPr>
                                  <m:t>struct</m:t>
                                </m:r>
                                <m:r>
                                  <a:rPr lang="en-US" sz="2400" b="0" i="0" kern="1200" smtClean="0">
                                    <a:solidFill>
                                      <a:schemeClr val="dk1"/>
                                    </a:solidFill>
                                    <a:latin typeface="Cambria Math"/>
                                    <a:ea typeface="+mn-ea"/>
                                    <a:cs typeface="+mn-cs"/>
                                  </a:rPr>
                                  <m:t> </m:t>
                                </m:r>
                                <m:r>
                                  <m:rPr>
                                    <m:sty m:val="p"/>
                                  </m:rPr>
                                  <a:rPr lang="en-US" sz="2400" b="0" i="0" kern="1200" smtClean="0">
                                    <a:solidFill>
                                      <a:schemeClr val="dk1"/>
                                    </a:solidFill>
                                    <a:latin typeface="Cambria Math"/>
                                    <a:ea typeface="+mn-ea"/>
                                    <a:cs typeface="+mn-cs"/>
                                  </a:rPr>
                                  <m:t>node</m:t>
                                </m:r>
                                <m:r>
                                  <a:rPr lang="en-US" sz="2400" b="0" i="0" kern="1200" smtClean="0">
                                    <a:solidFill>
                                      <a:schemeClr val="dk1"/>
                                    </a:solidFill>
                                    <a:latin typeface="Cambria Math"/>
                                    <a:ea typeface="+mn-ea"/>
                                    <a:cs typeface="+mn-cs"/>
                                  </a:rPr>
                                  <m:t> ∗</m:t>
                                </m:r>
                                <m:r>
                                  <m:rPr>
                                    <m:sty m:val="p"/>
                                  </m:rPr>
                                  <a:rPr lang="en-US" sz="2400" b="0" i="0" kern="1200" smtClean="0">
                                    <a:solidFill>
                                      <a:schemeClr val="dk1"/>
                                    </a:solidFill>
                                    <a:latin typeface="Cambria Math"/>
                                    <a:ea typeface="+mn-ea"/>
                                    <a:cs typeface="+mn-cs"/>
                                  </a:rPr>
                                  <m:t>p</m:t>
                                </m:r>
                                <m:r>
                                  <a:rPr lang="en-US" sz="2400" b="0" i="0" kern="1200" smtClean="0">
                                    <a:solidFill>
                                      <a:schemeClr val="dk1"/>
                                    </a:solidFill>
                                    <a:latin typeface="Cambria Math"/>
                                    <a:ea typeface="+mn-ea"/>
                                    <a:cs typeface="+mn-cs"/>
                                  </a:rPr>
                                  <m:t>;</m:t>
                                </m:r>
                              </m:oMath>
                            </m:oMathPara>
                          </a14:m>
                          <a:endParaRPr lang="en-US" sz="2400" b="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sz="2400" b="0" i="0" kern="1200" dirty="0">
                              <a:solidFill>
                                <a:schemeClr val="dk1"/>
                              </a:solidFill>
                              <a:latin typeface="Times New Roman" panose="02020603050405020304" pitchFamily="18" charset="0"/>
                              <a:ea typeface="+mn-ea"/>
                              <a:cs typeface="Times New Roman" panose="02020603050405020304" pitchFamily="18" charset="0"/>
                            </a:rPr>
                            <a:t>       </a:t>
                          </a:r>
                          <a14:m>
                            <m:oMath xmlns:m="http://schemas.openxmlformats.org/officeDocument/2006/math">
                              <m:r>
                                <m:rPr>
                                  <m:sty m:val="p"/>
                                </m:rPr>
                                <a:rPr lang="en-US" sz="2400" b="0" i="0" kern="1200" smtClean="0">
                                  <a:solidFill>
                                    <a:schemeClr val="dk1"/>
                                  </a:solidFill>
                                  <a:latin typeface="Cambria Math"/>
                                  <a:ea typeface="+mn-ea"/>
                                  <a:cs typeface="+mn-cs"/>
                                </a:rPr>
                                <m:t>if</m:t>
                              </m:r>
                              <m:d>
                                <m:dPr>
                                  <m:ctrlPr>
                                    <a:rPr lang="en-US" sz="2400" b="0" i="1" kern="1200" smtClean="0">
                                      <a:solidFill>
                                        <a:schemeClr val="dk1"/>
                                      </a:solidFill>
                                      <a:latin typeface="Cambria Math" panose="02040503050406030204" pitchFamily="18" charset="0"/>
                                      <a:ea typeface="+mn-ea"/>
                                      <a:cs typeface="+mn-cs"/>
                                    </a:rPr>
                                  </m:ctrlPr>
                                </m:dPr>
                                <m:e>
                                  <m:r>
                                    <m:rPr>
                                      <m:sty m:val="p"/>
                                    </m:rPr>
                                    <a:rPr lang="en-US" sz="2400" b="0" i="0" kern="1200" smtClean="0">
                                      <a:solidFill>
                                        <a:schemeClr val="dk1"/>
                                      </a:solidFill>
                                      <a:latin typeface="Cambria Math"/>
                                      <a:ea typeface="+mn-ea"/>
                                      <a:cs typeface="+mn-cs"/>
                                    </a:rPr>
                                    <m:t>head</m:t>
                                  </m:r>
                                  <m:r>
                                    <a:rPr lang="en-US" sz="2400" b="0" i="0" kern="1200" smtClean="0">
                                      <a:solidFill>
                                        <a:schemeClr val="dk1"/>
                                      </a:solidFill>
                                      <a:latin typeface="Cambria Math"/>
                                      <a:ea typeface="+mn-ea"/>
                                      <a:cs typeface="+mn-cs"/>
                                    </a:rPr>
                                    <m:t>==</m:t>
                                  </m:r>
                                  <m:r>
                                    <m:rPr>
                                      <m:sty m:val="p"/>
                                    </m:rPr>
                                    <a:rPr lang="en-US" sz="2400" b="0" i="0" kern="1200" smtClean="0">
                                      <a:solidFill>
                                        <a:schemeClr val="dk1"/>
                                      </a:solidFill>
                                      <a:latin typeface="Cambria Math"/>
                                      <a:ea typeface="+mn-ea"/>
                                      <a:cs typeface="+mn-cs"/>
                                    </a:rPr>
                                    <m:t>NULL</m:t>
                                  </m:r>
                                </m:e>
                              </m:d>
                            </m:oMath>
                          </a14:m>
                          <a:r>
                            <a:rPr lang="en-US" sz="2400" b="0" i="0" kern="1200" dirty="0">
                              <a:solidFill>
                                <a:schemeClr val="dk1"/>
                              </a:solidFill>
                              <a:latin typeface="Times New Roman" panose="02020603050405020304" pitchFamily="18" charset="0"/>
                              <a:ea typeface="+mn-ea"/>
                              <a:cs typeface="Times New Roman" panose="02020603050405020304" pitchFamily="18" charset="0"/>
                            </a:rPr>
                            <a:t>       </a:t>
                          </a:r>
                          <a14:m>
                            <m:oMath xmlns:m="http://schemas.openxmlformats.org/officeDocument/2006/math">
                              <m:r>
                                <a:rPr lang="en-US" sz="2400" b="0" i="0" kern="1200" smtClean="0">
                                  <a:solidFill>
                                    <a:schemeClr val="dk1"/>
                                  </a:solidFill>
                                  <a:latin typeface="Cambria Math"/>
                                  <a:ea typeface="+mn-ea"/>
                                  <a:cs typeface="+mn-cs"/>
                                </a:rPr>
                                <m:t>{</m:t>
                              </m:r>
                            </m:oMath>
                          </a14:m>
                          <a:endParaRPr lang="en-US" sz="2400" b="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sz="2400" b="0" i="0" kern="1200" dirty="0">
                              <a:solidFill>
                                <a:schemeClr val="dk1"/>
                              </a:solidFill>
                              <a:latin typeface="Times New Roman" panose="02020603050405020304" pitchFamily="18" charset="0"/>
                              <a:ea typeface="+mn-ea"/>
                              <a:cs typeface="Times New Roman" panose="02020603050405020304" pitchFamily="18" charset="0"/>
                            </a:rPr>
                            <a:t>        </a:t>
                          </a:r>
                          <a14:m>
                            <m:oMath xmlns:m="http://schemas.openxmlformats.org/officeDocument/2006/math">
                              <m:r>
                                <m:rPr>
                                  <m:sty m:val="p"/>
                                </m:rPr>
                                <a:rPr lang="en-US" sz="2400" b="0" i="0" kern="1200" smtClean="0">
                                  <a:solidFill>
                                    <a:schemeClr val="dk1"/>
                                  </a:solidFill>
                                  <a:latin typeface="Cambria Math"/>
                                  <a:ea typeface="+mn-ea"/>
                                  <a:cs typeface="+mn-cs"/>
                                </a:rPr>
                                <m:t>printf</m:t>
                              </m:r>
                              <m:r>
                                <a:rPr lang="en-US" sz="2400" b="0" i="0" kern="1200" smtClean="0">
                                  <a:solidFill>
                                    <a:schemeClr val="dk1"/>
                                  </a:solidFill>
                                  <a:latin typeface="Cambria Math"/>
                                  <a:ea typeface="+mn-ea"/>
                                  <a:cs typeface="+mn-cs"/>
                                </a:rPr>
                                <m:t>(</m:t>
                              </m:r>
                              <m:r>
                                <m:rPr>
                                  <m:nor/>
                                </m:rPr>
                                <a:rPr lang="en-US" sz="2400" b="0" i="0" kern="1200" smtClean="0">
                                  <a:solidFill>
                                    <a:schemeClr val="dk1"/>
                                  </a:solidFill>
                                  <a:latin typeface="Times New Roman" panose="02020603050405020304" pitchFamily="18" charset="0"/>
                                  <a:ea typeface="+mn-ea"/>
                                  <a:cs typeface="Times New Roman" panose="02020603050405020304" pitchFamily="18" charset="0"/>
                                </a:rPr>
                                <m:t>"</m:t>
                              </m:r>
                              <m:r>
                                <m:rPr>
                                  <m:nor/>
                                </m:rPr>
                                <a:rPr lang="en-US" sz="2400" b="0" i="0" kern="1200" smtClean="0">
                                  <a:solidFill>
                                    <a:schemeClr val="dk1"/>
                                  </a:solidFill>
                                  <a:latin typeface="Times New Roman" panose="02020603050405020304" pitchFamily="18" charset="0"/>
                                  <a:ea typeface="+mn-ea"/>
                                  <a:cs typeface="Times New Roman" panose="02020603050405020304" pitchFamily="18" charset="0"/>
                                </a:rPr>
                                <m:t>Underflow</m:t>
                              </m:r>
                              <m:r>
                                <m:rPr>
                                  <m:nor/>
                                </m:rPr>
                                <a:rPr lang="en-US" sz="2400" b="0" i="0" kern="1200" smtClean="0">
                                  <a:solidFill>
                                    <a:schemeClr val="dk1"/>
                                  </a:solidFill>
                                  <a:latin typeface="Times New Roman" panose="02020603050405020304" pitchFamily="18" charset="0"/>
                                  <a:ea typeface="+mn-ea"/>
                                  <a:cs typeface="Times New Roman" panose="02020603050405020304" pitchFamily="18" charset="0"/>
                                </a:rPr>
                                <m:t>"); </m:t>
                              </m:r>
                            </m:oMath>
                          </a14:m>
                          <a:r>
                            <a:rPr lang="en-US" sz="2400" b="0" i="0" kern="1200" dirty="0" smtClean="0">
                              <a:solidFill>
                                <a:schemeClr val="dk1"/>
                              </a:solidFill>
                              <a:latin typeface="Times New Roman" panose="02020603050405020304" pitchFamily="18" charset="0"/>
                              <a:ea typeface="+mn-ea"/>
                              <a:cs typeface="Times New Roman" panose="02020603050405020304" pitchFamily="18" charset="0"/>
                            </a:rPr>
                            <a:t>     </a:t>
                          </a:r>
                          <a14:m>
                            <m:oMath xmlns:m="http://schemas.openxmlformats.org/officeDocument/2006/math">
                              <m:r>
                                <m:rPr>
                                  <m:sty m:val="p"/>
                                </m:rPr>
                                <a:rPr lang="en-US" sz="2400" b="0" i="0" kern="1200" smtClean="0">
                                  <a:solidFill>
                                    <a:schemeClr val="dk1"/>
                                  </a:solidFill>
                                  <a:latin typeface="Cambria Math"/>
                                  <a:ea typeface="+mn-ea"/>
                                  <a:cs typeface="+mn-cs"/>
                                </a:rPr>
                                <m:t>return</m:t>
                              </m:r>
                              <m:r>
                                <a:rPr lang="en-US" sz="2400" b="0" i="0" kern="1200" smtClean="0">
                                  <a:solidFill>
                                    <a:schemeClr val="dk1"/>
                                  </a:solidFill>
                                  <a:latin typeface="Cambria Math"/>
                                  <a:ea typeface="+mn-ea"/>
                                  <a:cs typeface="+mn-cs"/>
                                </a:rPr>
                                <m:t> −1;}</m:t>
                              </m:r>
                            </m:oMath>
                          </a14:m>
                          <a:endParaRPr lang="en-US" sz="2400" b="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sz="2400" b="0" i="0" kern="1200" dirty="0">
                              <a:solidFill>
                                <a:schemeClr val="dk1"/>
                              </a:solidFill>
                              <a:latin typeface="Times New Roman" panose="02020603050405020304" pitchFamily="18" charset="0"/>
                              <a:ea typeface="+mn-ea"/>
                              <a:cs typeface="Times New Roman" panose="02020603050405020304" pitchFamily="18" charset="0"/>
                            </a:rPr>
                            <a:t>       </a:t>
                          </a:r>
                          <a14:m>
                            <m:oMath xmlns:m="http://schemas.openxmlformats.org/officeDocument/2006/math">
                              <m:r>
                                <m:rPr>
                                  <m:sty m:val="p"/>
                                </m:rPr>
                                <a:rPr lang="en-US" sz="2400" b="0" i="0" kern="1200" smtClean="0">
                                  <a:solidFill>
                                    <a:schemeClr val="dk1"/>
                                  </a:solidFill>
                                  <a:latin typeface="Cambria Math"/>
                                  <a:ea typeface="+mn-ea"/>
                                  <a:cs typeface="+mn-cs"/>
                                </a:rPr>
                                <m:t>item</m:t>
                              </m:r>
                              <m:r>
                                <a:rPr lang="en-US" sz="2400" b="0" i="0" kern="1200" smtClean="0">
                                  <a:solidFill>
                                    <a:schemeClr val="dk1"/>
                                  </a:solidFill>
                                  <a:latin typeface="Cambria Math"/>
                                  <a:ea typeface="+mn-ea"/>
                                  <a:cs typeface="+mn-cs"/>
                                </a:rPr>
                                <m:t>=</m:t>
                              </m:r>
                              <m:r>
                                <m:rPr>
                                  <m:sty m:val="p"/>
                                </m:rPr>
                                <a:rPr lang="en-US" sz="2400" b="0" i="0" kern="1200" smtClean="0">
                                  <a:solidFill>
                                    <a:schemeClr val="dk1"/>
                                  </a:solidFill>
                                  <a:latin typeface="Cambria Math"/>
                                  <a:ea typeface="+mn-ea"/>
                                  <a:cs typeface="+mn-cs"/>
                                </a:rPr>
                                <m:t>head</m:t>
                              </m:r>
                              <m:r>
                                <a:rPr lang="en-US" sz="2400" b="0" i="0" kern="1200" smtClean="0">
                                  <a:solidFill>
                                    <a:schemeClr val="dk1"/>
                                  </a:solidFill>
                                  <a:latin typeface="Cambria Math"/>
                                  <a:ea typeface="+mn-ea"/>
                                  <a:cs typeface="+mn-cs"/>
                                </a:rPr>
                                <m:t>→</m:t>
                              </m:r>
                              <m:r>
                                <m:rPr>
                                  <m:sty m:val="p"/>
                                </m:rPr>
                                <a:rPr lang="en-US" sz="2400" b="0" i="0" kern="1200" smtClean="0">
                                  <a:solidFill>
                                    <a:schemeClr val="dk1"/>
                                  </a:solidFill>
                                  <a:latin typeface="Cambria Math"/>
                                  <a:ea typeface="+mn-ea"/>
                                  <a:cs typeface="+mn-cs"/>
                                </a:rPr>
                                <m:t>data</m:t>
                              </m:r>
                              <m:r>
                                <a:rPr lang="en-US" sz="2400" b="0" i="0" kern="1200" smtClean="0">
                                  <a:solidFill>
                                    <a:schemeClr val="dk1"/>
                                  </a:solidFill>
                                  <a:latin typeface="Cambria Math"/>
                                  <a:ea typeface="+mn-ea"/>
                                  <a:cs typeface="+mn-cs"/>
                                </a:rPr>
                                <m:t>;</m:t>
                              </m:r>
                            </m:oMath>
                          </a14:m>
                          <a:endParaRPr lang="en-US" sz="2400" b="0" i="0" kern="1200" dirty="0">
                            <a:solidFill>
                              <a:schemeClr val="dk1"/>
                            </a:solidFill>
                            <a:latin typeface="Times New Roman" panose="02020603050405020304" pitchFamily="18" charset="0"/>
                            <a:ea typeface="+mn-ea"/>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2400" b="0" i="0" kern="1200" smtClean="0">
                                    <a:solidFill>
                                      <a:schemeClr val="dk1"/>
                                    </a:solidFill>
                                    <a:latin typeface="Cambria Math"/>
                                    <a:ea typeface="+mn-ea"/>
                                    <a:cs typeface="+mn-cs"/>
                                  </a:rPr>
                                  <m:t>        </m:t>
                                </m:r>
                                <m:r>
                                  <m:rPr>
                                    <m:sty m:val="p"/>
                                  </m:rPr>
                                  <a:rPr lang="en-US" sz="2400" b="0" i="0" kern="1200" smtClean="0">
                                    <a:solidFill>
                                      <a:schemeClr val="dk1"/>
                                    </a:solidFill>
                                    <a:latin typeface="Cambria Math"/>
                                    <a:ea typeface="+mn-ea"/>
                                    <a:cs typeface="+mn-cs"/>
                                  </a:rPr>
                                  <m:t>p</m:t>
                                </m:r>
                                <m:r>
                                  <a:rPr lang="en-US" sz="2400" b="0" i="0" kern="1200" smtClean="0">
                                    <a:solidFill>
                                      <a:schemeClr val="dk1"/>
                                    </a:solidFill>
                                    <a:latin typeface="Cambria Math"/>
                                    <a:ea typeface="+mn-ea"/>
                                    <a:cs typeface="+mn-cs"/>
                                  </a:rPr>
                                  <m:t>=</m:t>
                                </m:r>
                                <m:r>
                                  <m:rPr>
                                    <m:sty m:val="p"/>
                                  </m:rPr>
                                  <a:rPr lang="en-US" sz="2400" b="0" i="0" kern="1200" smtClean="0">
                                    <a:solidFill>
                                      <a:schemeClr val="dk1"/>
                                    </a:solidFill>
                                    <a:latin typeface="Cambria Math"/>
                                    <a:ea typeface="+mn-ea"/>
                                    <a:cs typeface="+mn-cs"/>
                                  </a:rPr>
                                  <m:t>head</m:t>
                                </m:r>
                                <m:r>
                                  <a:rPr lang="en-US" sz="2400" b="0" i="0" kern="1200" smtClean="0">
                                    <a:solidFill>
                                      <a:schemeClr val="dk1"/>
                                    </a:solidFill>
                                    <a:latin typeface="Cambria Math"/>
                                    <a:ea typeface="+mn-ea"/>
                                    <a:cs typeface="+mn-cs"/>
                                  </a:rPr>
                                  <m:t>;</m:t>
                                </m:r>
                              </m:oMath>
                            </m:oMathPara>
                          </a14:m>
                          <a:endParaRPr lang="en-US" sz="2400" b="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sz="2400" b="0" i="0" kern="1200" dirty="0">
                              <a:solidFill>
                                <a:schemeClr val="dk1"/>
                              </a:solidFill>
                              <a:latin typeface="Times New Roman" panose="02020603050405020304" pitchFamily="18" charset="0"/>
                              <a:ea typeface="+mn-ea"/>
                              <a:cs typeface="Times New Roman" panose="02020603050405020304" pitchFamily="18" charset="0"/>
                            </a:rPr>
                            <a:t>       </a:t>
                          </a:r>
                          <a14:m>
                            <m:oMath xmlns:m="http://schemas.openxmlformats.org/officeDocument/2006/math">
                              <m:r>
                                <m:rPr>
                                  <m:sty m:val="p"/>
                                </m:rPr>
                                <a:rPr lang="en-US" sz="2400" b="0" i="0" kern="1200" smtClean="0">
                                  <a:solidFill>
                                    <a:schemeClr val="dk1"/>
                                  </a:solidFill>
                                  <a:latin typeface="Cambria Math"/>
                                  <a:ea typeface="+mn-ea"/>
                                  <a:cs typeface="+mn-cs"/>
                                </a:rPr>
                                <m:t>head</m:t>
                              </m:r>
                              <m:r>
                                <a:rPr lang="en-US" sz="2400" b="0" i="0" kern="1200" smtClean="0">
                                  <a:solidFill>
                                    <a:schemeClr val="dk1"/>
                                  </a:solidFill>
                                  <a:latin typeface="Cambria Math"/>
                                  <a:ea typeface="+mn-ea"/>
                                  <a:cs typeface="+mn-cs"/>
                                </a:rPr>
                                <m:t>=</m:t>
                              </m:r>
                              <m:r>
                                <m:rPr>
                                  <m:sty m:val="p"/>
                                </m:rPr>
                                <a:rPr lang="en-US" sz="2400" b="0" i="0" kern="1200" smtClean="0">
                                  <a:solidFill>
                                    <a:schemeClr val="dk1"/>
                                  </a:solidFill>
                                  <a:latin typeface="Cambria Math"/>
                                  <a:ea typeface="+mn-ea"/>
                                  <a:cs typeface="+mn-cs"/>
                                </a:rPr>
                                <m:t>head</m:t>
                              </m:r>
                              <m:r>
                                <a:rPr lang="en-US" sz="2400" b="0" i="0" kern="1200" smtClean="0">
                                  <a:solidFill>
                                    <a:schemeClr val="dk1"/>
                                  </a:solidFill>
                                  <a:latin typeface="Cambria Math"/>
                                  <a:ea typeface="+mn-ea"/>
                                  <a:cs typeface="+mn-cs"/>
                                </a:rPr>
                                <m:t>→</m:t>
                              </m:r>
                              <m:r>
                                <m:rPr>
                                  <m:sty m:val="p"/>
                                </m:rPr>
                                <a:rPr lang="en-US" sz="2400" b="0" i="0" kern="1200" smtClean="0">
                                  <a:solidFill>
                                    <a:schemeClr val="dk1"/>
                                  </a:solidFill>
                                  <a:latin typeface="Cambria Math"/>
                                  <a:ea typeface="+mn-ea"/>
                                  <a:cs typeface="+mn-cs"/>
                                </a:rPr>
                                <m:t>link</m:t>
                              </m:r>
                              <m:r>
                                <a:rPr lang="en-US" sz="2400" b="0" i="0" kern="1200" smtClean="0">
                                  <a:solidFill>
                                    <a:schemeClr val="dk1"/>
                                  </a:solidFill>
                                  <a:latin typeface="Cambria Math"/>
                                  <a:ea typeface="+mn-ea"/>
                                  <a:cs typeface="+mn-cs"/>
                                </a:rPr>
                                <m:t>;</m:t>
                              </m:r>
                            </m:oMath>
                          </a14:m>
                          <a:endParaRPr lang="en-US" sz="2400" b="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14:m>
                            <m:oMathPara xmlns:m="http://schemas.openxmlformats.org/officeDocument/2006/math">
                              <m:oMathParaPr>
                                <m:jc m:val="left"/>
                              </m:oMathParaPr>
                              <m:oMath xmlns:m="http://schemas.openxmlformats.org/officeDocument/2006/math">
                                <m:r>
                                  <a:rPr lang="en-US" sz="2400" b="0" i="0" kern="1200" smtClean="0">
                                    <a:solidFill>
                                      <a:schemeClr val="dk1"/>
                                    </a:solidFill>
                                    <a:latin typeface="Cambria Math"/>
                                    <a:ea typeface="+mn-ea"/>
                                    <a:cs typeface="+mn-cs"/>
                                  </a:rPr>
                                  <m:t>       </m:t>
                                </m:r>
                                <m:r>
                                  <m:rPr>
                                    <m:sty m:val="p"/>
                                  </m:rPr>
                                  <a:rPr lang="en-US" sz="2400" b="0" i="0" kern="1200" smtClean="0">
                                    <a:solidFill>
                                      <a:schemeClr val="dk1"/>
                                    </a:solidFill>
                                    <a:latin typeface="Cambria Math"/>
                                    <a:ea typeface="+mn-ea"/>
                                    <a:cs typeface="+mn-cs"/>
                                  </a:rPr>
                                  <m:t>free</m:t>
                                </m:r>
                                <m:d>
                                  <m:dPr>
                                    <m:ctrlPr>
                                      <a:rPr lang="en-US" sz="2400" b="0" i="1" kern="1200" smtClean="0">
                                        <a:solidFill>
                                          <a:schemeClr val="dk1"/>
                                        </a:solidFill>
                                        <a:latin typeface="Cambria Math" panose="02040503050406030204" pitchFamily="18" charset="0"/>
                                        <a:ea typeface="+mn-ea"/>
                                        <a:cs typeface="+mn-cs"/>
                                      </a:rPr>
                                    </m:ctrlPr>
                                  </m:dPr>
                                  <m:e>
                                    <m:r>
                                      <m:rPr>
                                        <m:sty m:val="p"/>
                                      </m:rPr>
                                      <a:rPr lang="en-US" sz="2400" b="0" i="0" kern="1200" smtClean="0">
                                        <a:solidFill>
                                          <a:schemeClr val="dk1"/>
                                        </a:solidFill>
                                        <a:latin typeface="Cambria Math"/>
                                        <a:ea typeface="+mn-ea"/>
                                        <a:cs typeface="+mn-cs"/>
                                      </a:rPr>
                                      <m:t>p</m:t>
                                    </m:r>
                                  </m:e>
                                </m:d>
                                <m:r>
                                  <a:rPr lang="en-US" sz="2400" b="0" i="0" kern="1200" smtClean="0">
                                    <a:solidFill>
                                      <a:schemeClr val="dk1"/>
                                    </a:solidFill>
                                    <a:latin typeface="Cambria Math"/>
                                    <a:ea typeface="+mn-ea"/>
                                    <a:cs typeface="+mn-cs"/>
                                  </a:rPr>
                                  <m:t>;</m:t>
                                </m:r>
                              </m:oMath>
                            </m:oMathPara>
                          </a14:m>
                          <a:endParaRPr lang="en-US" sz="2400" b="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14:m>
                            <m:oMathPara xmlns:m="http://schemas.openxmlformats.org/officeDocument/2006/math">
                              <m:oMathParaPr>
                                <m:jc m:val="left"/>
                              </m:oMathParaPr>
                              <m:oMath xmlns:m="http://schemas.openxmlformats.org/officeDocument/2006/math">
                                <m:r>
                                  <a:rPr lang="en-US" sz="2400" b="0" i="0" kern="1200" smtClean="0">
                                    <a:solidFill>
                                      <a:schemeClr val="dk1"/>
                                    </a:solidFill>
                                    <a:latin typeface="Cambria Math"/>
                                    <a:ea typeface="+mn-ea"/>
                                    <a:cs typeface="+mn-cs"/>
                                  </a:rPr>
                                  <m:t>       </m:t>
                                </m:r>
                                <m:r>
                                  <m:rPr>
                                    <m:sty m:val="p"/>
                                  </m:rPr>
                                  <a:rPr lang="en-US" sz="2400" b="0" i="0" kern="1200" smtClean="0">
                                    <a:solidFill>
                                      <a:schemeClr val="dk1"/>
                                    </a:solidFill>
                                    <a:latin typeface="Cambria Math"/>
                                    <a:ea typeface="+mn-ea"/>
                                    <a:cs typeface="+mn-cs"/>
                                  </a:rPr>
                                  <m:t>return</m:t>
                                </m:r>
                                <m:r>
                                  <a:rPr lang="en-US" sz="2400" b="0" i="0" kern="1200" smtClean="0">
                                    <a:solidFill>
                                      <a:schemeClr val="dk1"/>
                                    </a:solidFill>
                                    <a:latin typeface="Cambria Math"/>
                                    <a:ea typeface="+mn-ea"/>
                                    <a:cs typeface="+mn-cs"/>
                                  </a:rPr>
                                  <m:t> </m:t>
                                </m:r>
                                <m:r>
                                  <m:rPr>
                                    <m:sty m:val="p"/>
                                  </m:rPr>
                                  <a:rPr lang="en-US" sz="2400" b="0" i="0" kern="1200" smtClean="0">
                                    <a:solidFill>
                                      <a:schemeClr val="dk1"/>
                                    </a:solidFill>
                                    <a:latin typeface="Cambria Math"/>
                                    <a:ea typeface="+mn-ea"/>
                                    <a:cs typeface="+mn-cs"/>
                                  </a:rPr>
                                  <m:t>item</m:t>
                                </m:r>
                                <m:r>
                                  <a:rPr lang="en-US" sz="2400" b="0" i="0" kern="1200" smtClean="0">
                                    <a:solidFill>
                                      <a:schemeClr val="dk1"/>
                                    </a:solidFill>
                                    <a:latin typeface="Cambria Math"/>
                                    <a:ea typeface="+mn-ea"/>
                                    <a:cs typeface="+mn-cs"/>
                                  </a:rPr>
                                  <m:t>;</m:t>
                                </m:r>
                              </m:oMath>
                            </m:oMathPara>
                          </a14:m>
                          <a:endParaRPr lang="en-US" sz="2400" b="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14:m>
                            <m:oMathPara xmlns:m="http://schemas.openxmlformats.org/officeDocument/2006/math">
                              <m:oMathParaPr>
                                <m:jc m:val="left"/>
                              </m:oMathParaPr>
                              <m:oMath xmlns:m="http://schemas.openxmlformats.org/officeDocument/2006/math">
                                <m:r>
                                  <a:rPr lang="en-US" sz="2400" b="0" i="0" kern="1200" smtClean="0">
                                    <a:solidFill>
                                      <a:schemeClr val="dk1"/>
                                    </a:solidFill>
                                    <a:latin typeface="Cambria Math"/>
                                    <a:ea typeface="+mn-ea"/>
                                    <a:cs typeface="+mn-cs"/>
                                  </a:rPr>
                                  <m:t>}</m:t>
                                </m:r>
                              </m:oMath>
                            </m:oMathPara>
                          </a14:m>
                          <a:endParaRPr lang="en-US" sz="2400" b="0" i="0"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951705954"/>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1593012159"/>
                  </p:ext>
                </p:extLst>
              </p:nvPr>
            </p:nvGraphicFramePr>
            <p:xfrm>
              <a:off x="317500" y="1371600"/>
              <a:ext cx="11557000" cy="4937760"/>
            </p:xfrm>
            <a:graphic>
              <a:graphicData uri="http://schemas.openxmlformats.org/drawingml/2006/table">
                <a:tbl>
                  <a:tblPr firstRow="1" bandRow="1">
                    <a:tableStyleId>{5940675A-B579-460E-94D1-54222C63F5DA}</a:tableStyleId>
                  </a:tblPr>
                  <a:tblGrid>
                    <a:gridCol w="5778500">
                      <a:extLst>
                        <a:ext uri="{9D8B030D-6E8A-4147-A177-3AD203B41FA5}">
                          <a16:colId xmlns:a16="http://schemas.microsoft.com/office/drawing/2014/main" val="2733038189"/>
                        </a:ext>
                      </a:extLst>
                    </a:gridCol>
                    <a:gridCol w="5778500">
                      <a:extLst>
                        <a:ext uri="{9D8B030D-6E8A-4147-A177-3AD203B41FA5}">
                          <a16:colId xmlns:a16="http://schemas.microsoft.com/office/drawing/2014/main" val="1344203265"/>
                        </a:ext>
                      </a:extLst>
                    </a:gridCol>
                  </a:tblGrid>
                  <a:tr h="457200">
                    <a:tc>
                      <a:txBody>
                        <a:bodyPr/>
                        <a:lstStyle/>
                        <a:p>
                          <a:pPr algn="ctr"/>
                          <a:r>
                            <a:rPr lang="en-US" sz="2400" b="1" i="0" kern="1200" dirty="0">
                              <a:solidFill>
                                <a:schemeClr val="dk1"/>
                              </a:solidFill>
                              <a:latin typeface="Times New Roman" panose="02020603050405020304" pitchFamily="18" charset="0"/>
                              <a:ea typeface="+mn-ea"/>
                              <a:cs typeface="Times New Roman" panose="02020603050405020304" pitchFamily="18" charset="0"/>
                            </a:rPr>
                            <a:t>Array Implementation</a:t>
                          </a:r>
                        </a:p>
                      </a:txBody>
                      <a:tcPr/>
                    </a:tc>
                    <a:tc>
                      <a:txBody>
                        <a:bodyPr/>
                        <a:lstStyle/>
                        <a:p>
                          <a:pPr algn="ctr"/>
                          <a:r>
                            <a:rPr lang="en-US" sz="2400" b="1" i="0" kern="1200" dirty="0">
                              <a:solidFill>
                                <a:schemeClr val="dk1"/>
                              </a:solidFill>
                              <a:latin typeface="Times New Roman" panose="02020603050405020304" pitchFamily="18" charset="0"/>
                              <a:ea typeface="+mn-ea"/>
                              <a:cs typeface="Times New Roman" panose="02020603050405020304" pitchFamily="18" charset="0"/>
                            </a:rPr>
                            <a:t>Linked List Implementation</a:t>
                          </a:r>
                        </a:p>
                      </a:txBody>
                      <a:tcPr/>
                    </a:tc>
                    <a:extLst>
                      <a:ext uri="{0D108BD9-81ED-4DB2-BD59-A6C34878D82A}">
                        <a16:rowId xmlns:a16="http://schemas.microsoft.com/office/drawing/2014/main" val="132051013"/>
                      </a:ext>
                    </a:extLst>
                  </a:tr>
                  <a:tr h="4480560">
                    <a:tc>
                      <a:txBody>
                        <a:bodyPr/>
                        <a:lstStyle/>
                        <a:p>
                          <a:endParaRPr lang="en-US"/>
                        </a:p>
                      </a:txBody>
                      <a:tcPr>
                        <a:blipFill>
                          <a:blip r:embed="rId2"/>
                          <a:stretch>
                            <a:fillRect l="-105" t="-11293" r="-100211" b="-2041"/>
                          </a:stretch>
                        </a:blipFill>
                      </a:tcPr>
                    </a:tc>
                    <a:tc>
                      <a:txBody>
                        <a:bodyPr/>
                        <a:lstStyle/>
                        <a:p>
                          <a:endParaRPr lang="en-US"/>
                        </a:p>
                      </a:txBody>
                      <a:tcPr>
                        <a:blipFill>
                          <a:blip r:embed="rId2"/>
                          <a:stretch>
                            <a:fillRect l="-100105" t="-11293" r="-211" b="-2041"/>
                          </a:stretch>
                        </a:blipFill>
                      </a:tcPr>
                    </a:tc>
                    <a:extLst>
                      <a:ext uri="{0D108BD9-81ED-4DB2-BD59-A6C34878D82A}">
                        <a16:rowId xmlns:a16="http://schemas.microsoft.com/office/drawing/2014/main" val="3951705954"/>
                      </a:ext>
                    </a:extLst>
                  </a:tr>
                </a:tbl>
              </a:graphicData>
            </a:graphic>
          </p:graphicFrame>
        </mc:Fallback>
      </mc:AlternateContent>
    </p:spTree>
    <p:extLst>
      <p:ext uri="{BB962C8B-B14F-4D97-AF65-F5344CB8AC3E}">
        <p14:creationId xmlns:p14="http://schemas.microsoft.com/office/powerpoint/2010/main" val="6036656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Approaches to Implement Stack Data Structure</a:t>
            </a:r>
            <a:r>
              <a:rPr lang="en-US" sz="2000" b="1" dirty="0" smtClean="0"/>
              <a:t>(Continue)</a:t>
            </a:r>
            <a:endParaRPr lang="en-US" sz="2000" b="1" dirty="0"/>
          </a:p>
        </p:txBody>
      </p:sp>
      <p:graphicFrame>
        <p:nvGraphicFramePr>
          <p:cNvPr id="5" name="Table 4"/>
          <p:cNvGraphicFramePr>
            <a:graphicFrameLocks noGrp="1"/>
          </p:cNvGraphicFramePr>
          <p:nvPr>
            <p:extLst>
              <p:ext uri="{D42A27DB-BD31-4B8C-83A1-F6EECF244321}">
                <p14:modId xmlns:p14="http://schemas.microsoft.com/office/powerpoint/2010/main" val="1458479324"/>
              </p:ext>
            </p:extLst>
          </p:nvPr>
        </p:nvGraphicFramePr>
        <p:xfrm>
          <a:off x="317500" y="1142999"/>
          <a:ext cx="5778500" cy="6228524"/>
        </p:xfrm>
        <a:graphic>
          <a:graphicData uri="http://schemas.openxmlformats.org/drawingml/2006/table">
            <a:tbl>
              <a:tblPr firstRow="1" bandRow="1">
                <a:tableStyleId>{5940675A-B579-460E-94D1-54222C63F5DA}</a:tableStyleId>
              </a:tblPr>
              <a:tblGrid>
                <a:gridCol w="5778500">
                  <a:extLst>
                    <a:ext uri="{9D8B030D-6E8A-4147-A177-3AD203B41FA5}">
                      <a16:colId xmlns:a16="http://schemas.microsoft.com/office/drawing/2014/main" val="2733038189"/>
                    </a:ext>
                  </a:extLst>
                </a:gridCol>
              </a:tblGrid>
              <a:tr h="400877">
                <a:tc>
                  <a:txBody>
                    <a:bodyPr/>
                    <a:lstStyle/>
                    <a:p>
                      <a:pPr algn="ctr"/>
                      <a:r>
                        <a:rPr lang="en-US" sz="2400" b="1" i="0" kern="1200" dirty="0" smtClean="0">
                          <a:solidFill>
                            <a:schemeClr val="dk1"/>
                          </a:solidFill>
                          <a:latin typeface="Times New Roman" panose="02020603050405020304" pitchFamily="18" charset="0"/>
                          <a:ea typeface="+mn-ea"/>
                          <a:cs typeface="Times New Roman" panose="02020603050405020304" pitchFamily="18" charset="0"/>
                        </a:rPr>
                        <a:t>Display the content of stack </a:t>
                      </a:r>
                      <a:endParaRPr lang="en-US" sz="2400" b="1" i="0"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32051013"/>
                  </a:ext>
                </a:extLst>
              </a:tr>
              <a:tr h="5771324">
                <a:tc>
                  <a:txBody>
                    <a:bodyPr/>
                    <a:lstStyle/>
                    <a:p>
                      <a:pPr marL="0" algn="l" defTabSz="914400" rtl="0" eaLnBrk="1" latinLnBrk="0" hangingPunct="1"/>
                      <a:r>
                        <a:rPr lang="en-IN" sz="2000" b="0" i="0" kern="1200" dirty="0" smtClean="0">
                          <a:solidFill>
                            <a:schemeClr val="tx1"/>
                          </a:solidFill>
                          <a:latin typeface="Times New Roman" panose="02020603050405020304" pitchFamily="18" charset="0"/>
                          <a:ea typeface="+mn-ea"/>
                          <a:cs typeface="Times New Roman" panose="02020603050405020304" pitchFamily="18" charset="0"/>
                        </a:rPr>
                        <a:t>void display()  </a:t>
                      </a:r>
                    </a:p>
                    <a:p>
                      <a:pPr marL="0" algn="l" defTabSz="914400" rtl="0" eaLnBrk="1" latinLnBrk="0" hangingPunct="1"/>
                      <a:r>
                        <a:rPr lang="en-IN" sz="2000" b="0" i="0" kern="1200" dirty="0" smtClean="0">
                          <a:solidFill>
                            <a:schemeClr val="tx1"/>
                          </a:solidFill>
                          <a:latin typeface="Times New Roman" panose="02020603050405020304" pitchFamily="18" charset="0"/>
                          <a:ea typeface="+mn-ea"/>
                          <a:cs typeface="Times New Roman" panose="02020603050405020304" pitchFamily="18" charset="0"/>
                        </a:rPr>
                        <a:t>{  </a:t>
                      </a:r>
                    </a:p>
                    <a:p>
                      <a:pPr marL="0" algn="l" defTabSz="914400" rtl="0" eaLnBrk="1" latinLnBrk="0" hangingPunct="1"/>
                      <a:r>
                        <a:rPr lang="en-IN" sz="2000" b="0" i="0" kern="1200" dirty="0" smtClean="0">
                          <a:solidFill>
                            <a:schemeClr val="tx1"/>
                          </a:solidFill>
                          <a:latin typeface="Times New Roman" panose="02020603050405020304" pitchFamily="18" charset="0"/>
                          <a:ea typeface="+mn-ea"/>
                          <a:cs typeface="Times New Roman" panose="02020603050405020304" pitchFamily="18" charset="0"/>
                        </a:rPr>
                        <a:t>    </a:t>
                      </a:r>
                      <a:r>
                        <a:rPr lang="en-IN" sz="2000" b="0" i="0" kern="1200" dirty="0" err="1" smtClean="0">
                          <a:solidFill>
                            <a:schemeClr val="tx1"/>
                          </a:solidFill>
                          <a:latin typeface="Times New Roman" panose="02020603050405020304" pitchFamily="18" charset="0"/>
                          <a:ea typeface="+mn-ea"/>
                          <a:cs typeface="Times New Roman" panose="02020603050405020304" pitchFamily="18" charset="0"/>
                        </a:rPr>
                        <a:t>struct</a:t>
                      </a:r>
                      <a:r>
                        <a:rPr lang="en-IN" sz="2000" b="0" i="0" kern="1200" dirty="0" smtClean="0">
                          <a:solidFill>
                            <a:schemeClr val="tx1"/>
                          </a:solidFill>
                          <a:latin typeface="Times New Roman" panose="02020603050405020304" pitchFamily="18" charset="0"/>
                          <a:ea typeface="+mn-ea"/>
                          <a:cs typeface="Times New Roman" panose="02020603050405020304" pitchFamily="18" charset="0"/>
                        </a:rPr>
                        <a:t> node *</a:t>
                      </a:r>
                      <a:r>
                        <a:rPr lang="en-IN" sz="2000" b="0" i="0" kern="1200" dirty="0" err="1" smtClean="0">
                          <a:solidFill>
                            <a:schemeClr val="tx1"/>
                          </a:solidFill>
                          <a:latin typeface="Times New Roman" panose="02020603050405020304" pitchFamily="18" charset="0"/>
                          <a:ea typeface="+mn-ea"/>
                          <a:cs typeface="Times New Roman" panose="02020603050405020304" pitchFamily="18" charset="0"/>
                        </a:rPr>
                        <a:t>ptr</a:t>
                      </a:r>
                      <a:r>
                        <a:rPr lang="en-IN" sz="2000" b="0" i="0" kern="1200" dirty="0" smtClean="0">
                          <a:solidFill>
                            <a:schemeClr val="tx1"/>
                          </a:solidFill>
                          <a:latin typeface="Times New Roman" panose="02020603050405020304" pitchFamily="18" charset="0"/>
                          <a:ea typeface="+mn-ea"/>
                          <a:cs typeface="Times New Roman" panose="02020603050405020304" pitchFamily="18" charset="0"/>
                        </a:rPr>
                        <a:t>;  </a:t>
                      </a:r>
                    </a:p>
                    <a:p>
                      <a:pPr marL="0" algn="l" defTabSz="914400" rtl="0" eaLnBrk="1" latinLnBrk="0" hangingPunct="1"/>
                      <a:r>
                        <a:rPr lang="en-IN" sz="2000" b="0" i="0" kern="1200" dirty="0" smtClean="0">
                          <a:solidFill>
                            <a:schemeClr val="tx1"/>
                          </a:solidFill>
                          <a:latin typeface="Times New Roman" panose="02020603050405020304" pitchFamily="18" charset="0"/>
                          <a:ea typeface="+mn-ea"/>
                          <a:cs typeface="Times New Roman" panose="02020603050405020304" pitchFamily="18" charset="0"/>
                        </a:rPr>
                        <a:t>    </a:t>
                      </a:r>
                      <a:r>
                        <a:rPr lang="en-IN" sz="2000" b="0" i="0" kern="1200" dirty="0" err="1" smtClean="0">
                          <a:solidFill>
                            <a:schemeClr val="tx1"/>
                          </a:solidFill>
                          <a:latin typeface="Times New Roman" panose="02020603050405020304" pitchFamily="18" charset="0"/>
                          <a:ea typeface="+mn-ea"/>
                          <a:cs typeface="Times New Roman" panose="02020603050405020304" pitchFamily="18" charset="0"/>
                        </a:rPr>
                        <a:t>ptr</a:t>
                      </a:r>
                      <a:r>
                        <a:rPr lang="en-IN" sz="2000" b="0" i="0" kern="1200" dirty="0" smtClean="0">
                          <a:solidFill>
                            <a:schemeClr val="tx1"/>
                          </a:solidFill>
                          <a:latin typeface="Times New Roman" panose="02020603050405020304" pitchFamily="18" charset="0"/>
                          <a:ea typeface="+mn-ea"/>
                          <a:cs typeface="Times New Roman" panose="02020603050405020304" pitchFamily="18" charset="0"/>
                        </a:rPr>
                        <a:t>=head;  </a:t>
                      </a:r>
                    </a:p>
                    <a:p>
                      <a:pPr marL="0" algn="l" defTabSz="914400" rtl="0" eaLnBrk="1" latinLnBrk="0" hangingPunct="1"/>
                      <a:r>
                        <a:rPr lang="en-IN" sz="2000" b="0" i="0" kern="1200" dirty="0" smtClean="0">
                          <a:solidFill>
                            <a:schemeClr val="tx1"/>
                          </a:solidFill>
                          <a:latin typeface="Times New Roman" panose="02020603050405020304" pitchFamily="18" charset="0"/>
                          <a:ea typeface="+mn-ea"/>
                          <a:cs typeface="Times New Roman" panose="02020603050405020304" pitchFamily="18" charset="0"/>
                        </a:rPr>
                        <a:t>    if(</a:t>
                      </a:r>
                      <a:r>
                        <a:rPr lang="en-IN" sz="2000" b="0" i="0" kern="1200" dirty="0" err="1" smtClean="0">
                          <a:solidFill>
                            <a:schemeClr val="tx1"/>
                          </a:solidFill>
                          <a:latin typeface="Times New Roman" panose="02020603050405020304" pitchFamily="18" charset="0"/>
                          <a:ea typeface="+mn-ea"/>
                          <a:cs typeface="Times New Roman" panose="02020603050405020304" pitchFamily="18" charset="0"/>
                        </a:rPr>
                        <a:t>ptr</a:t>
                      </a:r>
                      <a:r>
                        <a:rPr lang="en-IN" sz="2000" b="0" i="0" kern="1200" dirty="0" smtClean="0">
                          <a:solidFill>
                            <a:schemeClr val="tx1"/>
                          </a:solidFill>
                          <a:latin typeface="Times New Roman" panose="02020603050405020304" pitchFamily="18" charset="0"/>
                          <a:ea typeface="+mn-ea"/>
                          <a:cs typeface="Times New Roman" panose="02020603050405020304" pitchFamily="18" charset="0"/>
                        </a:rPr>
                        <a:t> == NULL)  </a:t>
                      </a:r>
                    </a:p>
                    <a:p>
                      <a:pPr marL="0" algn="l" defTabSz="914400" rtl="0" eaLnBrk="1" latinLnBrk="0" hangingPunct="1"/>
                      <a:r>
                        <a:rPr lang="en-IN" sz="2000" b="0" i="0" kern="1200" dirty="0" smtClean="0">
                          <a:solidFill>
                            <a:schemeClr val="tx1"/>
                          </a:solidFill>
                          <a:latin typeface="Times New Roman" panose="02020603050405020304" pitchFamily="18" charset="0"/>
                          <a:ea typeface="+mn-ea"/>
                          <a:cs typeface="Times New Roman" panose="02020603050405020304" pitchFamily="18" charset="0"/>
                        </a:rPr>
                        <a:t>    {  </a:t>
                      </a:r>
                    </a:p>
                    <a:p>
                      <a:pPr marL="0" algn="l" defTabSz="914400" rtl="0" eaLnBrk="1" latinLnBrk="0" hangingPunct="1"/>
                      <a:r>
                        <a:rPr lang="en-IN" sz="2000" b="0" i="0" kern="1200" dirty="0" smtClean="0">
                          <a:solidFill>
                            <a:schemeClr val="tx1"/>
                          </a:solidFill>
                          <a:latin typeface="Times New Roman" panose="02020603050405020304" pitchFamily="18" charset="0"/>
                          <a:ea typeface="+mn-ea"/>
                          <a:cs typeface="Times New Roman" panose="02020603050405020304" pitchFamily="18" charset="0"/>
                        </a:rPr>
                        <a:t>        </a:t>
                      </a:r>
                      <a:r>
                        <a:rPr lang="en-IN" sz="2000" b="0" i="0" kern="1200" dirty="0" err="1" smtClean="0">
                          <a:solidFill>
                            <a:schemeClr val="tx1"/>
                          </a:solidFill>
                          <a:latin typeface="Times New Roman" panose="02020603050405020304" pitchFamily="18" charset="0"/>
                          <a:ea typeface="+mn-ea"/>
                          <a:cs typeface="Times New Roman" panose="02020603050405020304" pitchFamily="18" charset="0"/>
                        </a:rPr>
                        <a:t>printf</a:t>
                      </a:r>
                      <a:r>
                        <a:rPr lang="en-IN" sz="2000" b="0" i="0" kern="1200" dirty="0" smtClean="0">
                          <a:solidFill>
                            <a:schemeClr val="tx1"/>
                          </a:solidFill>
                          <a:latin typeface="Times New Roman" panose="02020603050405020304" pitchFamily="18" charset="0"/>
                          <a:ea typeface="+mn-ea"/>
                          <a:cs typeface="Times New Roman" panose="02020603050405020304" pitchFamily="18" charset="0"/>
                        </a:rPr>
                        <a:t>("Stack is empty\n");  </a:t>
                      </a:r>
                    </a:p>
                    <a:p>
                      <a:pPr marL="0" algn="l" defTabSz="914400" rtl="0" eaLnBrk="1" latinLnBrk="0" hangingPunct="1"/>
                      <a:r>
                        <a:rPr lang="en-IN" sz="2000" b="0" i="0" kern="1200" dirty="0" smtClean="0">
                          <a:solidFill>
                            <a:schemeClr val="tx1"/>
                          </a:solidFill>
                          <a:latin typeface="Times New Roman" panose="02020603050405020304" pitchFamily="18" charset="0"/>
                          <a:ea typeface="+mn-ea"/>
                          <a:cs typeface="Times New Roman" panose="02020603050405020304" pitchFamily="18" charset="0"/>
                        </a:rPr>
                        <a:t>    }  </a:t>
                      </a:r>
                    </a:p>
                    <a:p>
                      <a:pPr marL="0" algn="l" defTabSz="914400" rtl="0" eaLnBrk="1" latinLnBrk="0" hangingPunct="1"/>
                      <a:r>
                        <a:rPr lang="en-IN" sz="2000" b="0" i="0" kern="1200" dirty="0" smtClean="0">
                          <a:solidFill>
                            <a:schemeClr val="tx1"/>
                          </a:solidFill>
                          <a:latin typeface="Times New Roman" panose="02020603050405020304" pitchFamily="18" charset="0"/>
                          <a:ea typeface="+mn-ea"/>
                          <a:cs typeface="Times New Roman" panose="02020603050405020304" pitchFamily="18" charset="0"/>
                        </a:rPr>
                        <a:t>    else  </a:t>
                      </a:r>
                    </a:p>
                    <a:p>
                      <a:pPr marL="0" algn="l" defTabSz="914400" rtl="0" eaLnBrk="1" latinLnBrk="0" hangingPunct="1"/>
                      <a:r>
                        <a:rPr lang="en-IN" sz="2000" b="0" i="0" kern="1200" dirty="0" smtClean="0">
                          <a:solidFill>
                            <a:schemeClr val="tx1"/>
                          </a:solidFill>
                          <a:latin typeface="Times New Roman" panose="02020603050405020304" pitchFamily="18" charset="0"/>
                          <a:ea typeface="+mn-ea"/>
                          <a:cs typeface="Times New Roman" panose="02020603050405020304" pitchFamily="18" charset="0"/>
                        </a:rPr>
                        <a:t>    {  </a:t>
                      </a:r>
                    </a:p>
                    <a:p>
                      <a:pPr marL="0" algn="l" defTabSz="914400" rtl="0" eaLnBrk="1" latinLnBrk="0" hangingPunct="1"/>
                      <a:r>
                        <a:rPr lang="en-IN" sz="2000" b="0" i="0" kern="1200" dirty="0" smtClean="0">
                          <a:solidFill>
                            <a:schemeClr val="tx1"/>
                          </a:solidFill>
                          <a:latin typeface="Times New Roman" panose="02020603050405020304" pitchFamily="18" charset="0"/>
                          <a:ea typeface="+mn-ea"/>
                          <a:cs typeface="Times New Roman" panose="02020603050405020304" pitchFamily="18" charset="0"/>
                        </a:rPr>
                        <a:t>        </a:t>
                      </a:r>
                      <a:r>
                        <a:rPr lang="en-IN" sz="2000" b="0" i="0" kern="1200" dirty="0" err="1" smtClean="0">
                          <a:solidFill>
                            <a:schemeClr val="tx1"/>
                          </a:solidFill>
                          <a:latin typeface="Times New Roman" panose="02020603050405020304" pitchFamily="18" charset="0"/>
                          <a:ea typeface="+mn-ea"/>
                          <a:cs typeface="Times New Roman" panose="02020603050405020304" pitchFamily="18" charset="0"/>
                        </a:rPr>
                        <a:t>printf</a:t>
                      </a:r>
                      <a:r>
                        <a:rPr lang="en-IN" sz="2000" b="0" i="0" kern="1200" dirty="0" smtClean="0">
                          <a:solidFill>
                            <a:schemeClr val="tx1"/>
                          </a:solidFill>
                          <a:latin typeface="Times New Roman" panose="02020603050405020304" pitchFamily="18" charset="0"/>
                          <a:ea typeface="+mn-ea"/>
                          <a:cs typeface="Times New Roman" panose="02020603050405020304" pitchFamily="18" charset="0"/>
                        </a:rPr>
                        <a:t>("Printing Stack elements \n");  </a:t>
                      </a:r>
                    </a:p>
                    <a:p>
                      <a:pPr marL="0" algn="l" defTabSz="914400" rtl="0" eaLnBrk="1" latinLnBrk="0" hangingPunct="1"/>
                      <a:r>
                        <a:rPr lang="en-IN" sz="2000" b="0" i="0" kern="1200" dirty="0" smtClean="0">
                          <a:solidFill>
                            <a:schemeClr val="tx1"/>
                          </a:solidFill>
                          <a:latin typeface="Times New Roman" panose="02020603050405020304" pitchFamily="18" charset="0"/>
                          <a:ea typeface="+mn-ea"/>
                          <a:cs typeface="Times New Roman" panose="02020603050405020304" pitchFamily="18" charset="0"/>
                        </a:rPr>
                        <a:t>        while(</a:t>
                      </a:r>
                      <a:r>
                        <a:rPr lang="en-IN" sz="2000" b="0" i="0" kern="1200" dirty="0" err="1" smtClean="0">
                          <a:solidFill>
                            <a:schemeClr val="tx1"/>
                          </a:solidFill>
                          <a:latin typeface="Times New Roman" panose="02020603050405020304" pitchFamily="18" charset="0"/>
                          <a:ea typeface="+mn-ea"/>
                          <a:cs typeface="Times New Roman" panose="02020603050405020304" pitchFamily="18" charset="0"/>
                        </a:rPr>
                        <a:t>ptr</a:t>
                      </a:r>
                      <a:r>
                        <a:rPr lang="en-IN" sz="2000" b="0" i="0" kern="1200" dirty="0" smtClean="0">
                          <a:solidFill>
                            <a:schemeClr val="tx1"/>
                          </a:solidFill>
                          <a:latin typeface="Times New Roman" panose="02020603050405020304" pitchFamily="18" charset="0"/>
                          <a:ea typeface="+mn-ea"/>
                          <a:cs typeface="Times New Roman" panose="02020603050405020304" pitchFamily="18" charset="0"/>
                        </a:rPr>
                        <a:t>!=NULL)  </a:t>
                      </a:r>
                    </a:p>
                    <a:p>
                      <a:pPr marL="0" algn="l" defTabSz="914400" rtl="0" eaLnBrk="1" latinLnBrk="0" hangingPunct="1"/>
                      <a:r>
                        <a:rPr lang="en-IN" sz="2000" b="0" i="0" kern="1200" dirty="0" smtClean="0">
                          <a:solidFill>
                            <a:schemeClr val="tx1"/>
                          </a:solidFill>
                          <a:latin typeface="Times New Roman" panose="02020603050405020304" pitchFamily="18" charset="0"/>
                          <a:ea typeface="+mn-ea"/>
                          <a:cs typeface="Times New Roman" panose="02020603050405020304" pitchFamily="18" charset="0"/>
                        </a:rPr>
                        <a:t>        {  </a:t>
                      </a:r>
                    </a:p>
                    <a:p>
                      <a:pPr marL="0" algn="l" defTabSz="914400" rtl="0" eaLnBrk="1" latinLnBrk="0" hangingPunct="1"/>
                      <a:r>
                        <a:rPr lang="en-IN" sz="2000" b="0" i="0" kern="1200" dirty="0" smtClean="0">
                          <a:solidFill>
                            <a:schemeClr val="tx1"/>
                          </a:solidFill>
                          <a:latin typeface="Times New Roman" panose="02020603050405020304" pitchFamily="18" charset="0"/>
                          <a:ea typeface="+mn-ea"/>
                          <a:cs typeface="Times New Roman" panose="02020603050405020304" pitchFamily="18" charset="0"/>
                        </a:rPr>
                        <a:t>            </a:t>
                      </a:r>
                      <a:r>
                        <a:rPr lang="en-IN" sz="2000" b="0" i="0" kern="1200" dirty="0" err="1" smtClean="0">
                          <a:solidFill>
                            <a:schemeClr val="tx1"/>
                          </a:solidFill>
                          <a:latin typeface="Times New Roman" panose="02020603050405020304" pitchFamily="18" charset="0"/>
                          <a:ea typeface="+mn-ea"/>
                          <a:cs typeface="Times New Roman" panose="02020603050405020304" pitchFamily="18" charset="0"/>
                        </a:rPr>
                        <a:t>printf</a:t>
                      </a:r>
                      <a:r>
                        <a:rPr lang="en-IN" sz="2000" b="0" i="0" kern="1200" dirty="0" smtClean="0">
                          <a:solidFill>
                            <a:schemeClr val="tx1"/>
                          </a:solidFill>
                          <a:latin typeface="Times New Roman" panose="02020603050405020304" pitchFamily="18" charset="0"/>
                          <a:ea typeface="+mn-ea"/>
                          <a:cs typeface="Times New Roman" panose="02020603050405020304" pitchFamily="18" charset="0"/>
                        </a:rPr>
                        <a:t>("%d\n",</a:t>
                      </a:r>
                      <a:r>
                        <a:rPr lang="en-IN" sz="2000" b="0" i="0" kern="1200" dirty="0" err="1" smtClean="0">
                          <a:solidFill>
                            <a:schemeClr val="tx1"/>
                          </a:solidFill>
                          <a:latin typeface="Times New Roman" panose="02020603050405020304" pitchFamily="18" charset="0"/>
                          <a:ea typeface="+mn-ea"/>
                          <a:cs typeface="Times New Roman" panose="02020603050405020304" pitchFamily="18" charset="0"/>
                        </a:rPr>
                        <a:t>ptr</a:t>
                      </a:r>
                      <a:r>
                        <a:rPr lang="en-IN" sz="2000" b="0" i="0" kern="1200" dirty="0" smtClean="0">
                          <a:solidFill>
                            <a:schemeClr val="tx1"/>
                          </a:solidFill>
                          <a:latin typeface="Times New Roman" panose="02020603050405020304" pitchFamily="18" charset="0"/>
                          <a:ea typeface="+mn-ea"/>
                          <a:cs typeface="Times New Roman" panose="02020603050405020304" pitchFamily="18" charset="0"/>
                        </a:rPr>
                        <a:t>-&gt;data);  </a:t>
                      </a:r>
                    </a:p>
                    <a:p>
                      <a:pPr marL="0" algn="l" defTabSz="914400" rtl="0" eaLnBrk="1" latinLnBrk="0" hangingPunct="1"/>
                      <a:r>
                        <a:rPr lang="en-IN" sz="2000" b="0" i="0" kern="1200" dirty="0" smtClean="0">
                          <a:solidFill>
                            <a:schemeClr val="tx1"/>
                          </a:solidFill>
                          <a:latin typeface="Times New Roman" panose="02020603050405020304" pitchFamily="18" charset="0"/>
                          <a:ea typeface="+mn-ea"/>
                          <a:cs typeface="Times New Roman" panose="02020603050405020304" pitchFamily="18" charset="0"/>
                        </a:rPr>
                        <a:t>            </a:t>
                      </a:r>
                      <a:r>
                        <a:rPr lang="en-IN" sz="2000" b="0" i="0" kern="1200" dirty="0" err="1" smtClean="0">
                          <a:solidFill>
                            <a:schemeClr val="tx1"/>
                          </a:solidFill>
                          <a:latin typeface="Times New Roman" panose="02020603050405020304" pitchFamily="18" charset="0"/>
                          <a:ea typeface="+mn-ea"/>
                          <a:cs typeface="Times New Roman" panose="02020603050405020304" pitchFamily="18" charset="0"/>
                        </a:rPr>
                        <a:t>ptr</a:t>
                      </a:r>
                      <a:r>
                        <a:rPr lang="en-IN" sz="2000" b="0" i="0" kern="1200" dirty="0" smtClean="0">
                          <a:solidFill>
                            <a:schemeClr val="tx1"/>
                          </a:solidFill>
                          <a:latin typeface="Times New Roman" panose="02020603050405020304" pitchFamily="18" charset="0"/>
                          <a:ea typeface="+mn-ea"/>
                          <a:cs typeface="Times New Roman" panose="02020603050405020304" pitchFamily="18" charset="0"/>
                        </a:rPr>
                        <a:t> = </a:t>
                      </a:r>
                      <a:r>
                        <a:rPr lang="en-IN" sz="2000" b="0" i="0" kern="1200" dirty="0" err="1" smtClean="0">
                          <a:solidFill>
                            <a:schemeClr val="tx1"/>
                          </a:solidFill>
                          <a:latin typeface="Times New Roman" panose="02020603050405020304" pitchFamily="18" charset="0"/>
                          <a:ea typeface="+mn-ea"/>
                          <a:cs typeface="Times New Roman" panose="02020603050405020304" pitchFamily="18" charset="0"/>
                        </a:rPr>
                        <a:t>ptr</a:t>
                      </a:r>
                      <a:r>
                        <a:rPr lang="en-IN" sz="2000" b="0" i="0" kern="1200" dirty="0" smtClean="0">
                          <a:solidFill>
                            <a:schemeClr val="tx1"/>
                          </a:solidFill>
                          <a:latin typeface="Times New Roman" panose="02020603050405020304" pitchFamily="18" charset="0"/>
                          <a:ea typeface="+mn-ea"/>
                          <a:cs typeface="Times New Roman" panose="02020603050405020304" pitchFamily="18" charset="0"/>
                        </a:rPr>
                        <a:t>-&gt;link;  </a:t>
                      </a:r>
                    </a:p>
                    <a:p>
                      <a:pPr marL="0" algn="l" defTabSz="914400" rtl="0" eaLnBrk="1" latinLnBrk="0" hangingPunct="1"/>
                      <a:r>
                        <a:rPr lang="en-IN" sz="2000" b="0" i="0" kern="1200" dirty="0" smtClean="0">
                          <a:solidFill>
                            <a:schemeClr val="tx1"/>
                          </a:solidFill>
                          <a:latin typeface="Times New Roman" panose="02020603050405020304" pitchFamily="18" charset="0"/>
                          <a:ea typeface="+mn-ea"/>
                          <a:cs typeface="Times New Roman" panose="02020603050405020304" pitchFamily="18" charset="0"/>
                        </a:rPr>
                        <a:t>        }  </a:t>
                      </a:r>
                    </a:p>
                    <a:p>
                      <a:pPr marL="0" algn="l" defTabSz="914400" rtl="0" eaLnBrk="1" latinLnBrk="0" hangingPunct="1"/>
                      <a:r>
                        <a:rPr lang="en-IN" sz="2000" b="0" i="0" kern="1200" dirty="0" smtClean="0">
                          <a:solidFill>
                            <a:schemeClr val="tx1"/>
                          </a:solidFill>
                          <a:latin typeface="Times New Roman" panose="02020603050405020304" pitchFamily="18" charset="0"/>
                          <a:ea typeface="+mn-ea"/>
                          <a:cs typeface="Times New Roman" panose="02020603050405020304" pitchFamily="18" charset="0"/>
                        </a:rPr>
                        <a:t>    }  </a:t>
                      </a:r>
                    </a:p>
                    <a:p>
                      <a:pPr marL="0" algn="l" defTabSz="914400" rtl="0" eaLnBrk="1" latinLnBrk="0" hangingPunct="1"/>
                      <a:r>
                        <a:rPr lang="en-IN" sz="2000" b="0" i="0" kern="1200" dirty="0" smtClean="0">
                          <a:solidFill>
                            <a:schemeClr val="tx1"/>
                          </a:solidFill>
                          <a:latin typeface="Times New Roman" panose="02020603050405020304" pitchFamily="18" charset="0"/>
                          <a:ea typeface="+mn-ea"/>
                          <a:cs typeface="Times New Roman" panose="02020603050405020304" pitchFamily="18" charset="0"/>
                        </a:rPr>
                        <a:t>}  </a:t>
                      </a:r>
                    </a:p>
                  </a:txBody>
                  <a:tcPr/>
                </a:tc>
                <a:extLst>
                  <a:ext uri="{0D108BD9-81ED-4DB2-BD59-A6C34878D82A}">
                    <a16:rowId xmlns:a16="http://schemas.microsoft.com/office/drawing/2014/main" val="3951705954"/>
                  </a:ext>
                </a:extLst>
              </a:tr>
            </a:tbl>
          </a:graphicData>
        </a:graphic>
      </p:graphicFrame>
    </p:spTree>
    <p:extLst>
      <p:ext uri="{BB962C8B-B14F-4D97-AF65-F5344CB8AC3E}">
        <p14:creationId xmlns:p14="http://schemas.microsoft.com/office/powerpoint/2010/main" val="42385437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Algebraic Expression</a:t>
            </a:r>
            <a:endParaRPr lang="en-US" b="1" dirty="0"/>
          </a:p>
        </p:txBody>
      </p:sp>
      <p:sp>
        <p:nvSpPr>
          <p:cNvPr id="3" name="Content Placeholder 2"/>
          <p:cNvSpPr>
            <a:spLocks noGrp="1"/>
          </p:cNvSpPr>
          <p:nvPr>
            <p:ph idx="1"/>
          </p:nvPr>
        </p:nvSpPr>
        <p:spPr/>
        <p:txBody>
          <a:bodyPr/>
          <a:lstStyle/>
          <a:p>
            <a:pPr marL="342900" lvl="1" indent="-342900" algn="just">
              <a:lnSpc>
                <a:spcPct val="80000"/>
              </a:lnSpc>
              <a:buFont typeface="Wingdings" panose="05000000000000000000" pitchFamily="2" charset="2"/>
              <a:buChar char="§"/>
            </a:pPr>
            <a:r>
              <a:rPr lang="en-US" altLang="en-US" sz="2200" b="1" dirty="0"/>
              <a:t>INFIX Expression : </a:t>
            </a:r>
            <a:r>
              <a:rPr lang="en-US" altLang="en-US" sz="2200" dirty="0"/>
              <a:t>x + y, x</a:t>
            </a:r>
            <a:r>
              <a:rPr lang="en-US" altLang="ko-KR" sz="2200" dirty="0"/>
              <a:t> + y * z</a:t>
            </a:r>
          </a:p>
          <a:p>
            <a:pPr algn="just">
              <a:lnSpc>
                <a:spcPct val="80000"/>
              </a:lnSpc>
            </a:pPr>
            <a:endParaRPr lang="en-US" altLang="en-US" sz="2200" dirty="0"/>
          </a:p>
          <a:p>
            <a:pPr algn="just">
              <a:lnSpc>
                <a:spcPct val="80000"/>
              </a:lnSpc>
            </a:pPr>
            <a:r>
              <a:rPr lang="en-US" altLang="en-US" sz="2200" b="1" dirty="0"/>
              <a:t>POSTFIX Expression: </a:t>
            </a:r>
            <a:r>
              <a:rPr lang="en-US" altLang="en-US" sz="2200" dirty="0"/>
              <a:t>Also Known as Reverse Polish Notation (RPN). Examples are </a:t>
            </a:r>
            <a:r>
              <a:rPr lang="en-US" altLang="en-US" sz="2200" dirty="0" err="1"/>
              <a:t>xy</a:t>
            </a:r>
            <a:r>
              <a:rPr lang="en-US" altLang="en-US" sz="2200" dirty="0"/>
              <a:t>+, xyz*+. </a:t>
            </a:r>
          </a:p>
          <a:p>
            <a:pPr algn="just">
              <a:lnSpc>
                <a:spcPct val="80000"/>
              </a:lnSpc>
            </a:pPr>
            <a:endParaRPr lang="en-US" altLang="en-US" sz="2200" dirty="0"/>
          </a:p>
          <a:p>
            <a:pPr algn="just">
              <a:lnSpc>
                <a:spcPct val="80000"/>
              </a:lnSpc>
            </a:pPr>
            <a:r>
              <a:rPr lang="en-US" altLang="en-US" sz="2200" b="1" dirty="0"/>
              <a:t>PREFIX: </a:t>
            </a:r>
            <a:r>
              <a:rPr lang="en-US" altLang="en-US" sz="2200" dirty="0"/>
              <a:t>Also Known as Polish notation. Examples are +</a:t>
            </a:r>
            <a:r>
              <a:rPr lang="en-US" altLang="en-US" sz="2200" dirty="0" err="1"/>
              <a:t>xy</a:t>
            </a:r>
            <a:r>
              <a:rPr lang="en-US" altLang="en-US" sz="2200" dirty="0"/>
              <a:t>, *+xyz. </a:t>
            </a:r>
          </a:p>
          <a:p>
            <a:endParaRPr lang="en-US" dirty="0" smtClean="0"/>
          </a:p>
          <a:p>
            <a:pPr algn="just">
              <a:lnSpc>
                <a:spcPct val="90000"/>
              </a:lnSpc>
              <a:defRPr/>
            </a:pPr>
            <a:r>
              <a:rPr lang="en-US" dirty="0"/>
              <a:t>To our surprise</a:t>
            </a:r>
            <a:r>
              <a:rPr lang="en-US" dirty="0">
                <a:solidFill>
                  <a:schemeClr val="tx2"/>
                </a:solidFill>
              </a:rPr>
              <a:t> </a:t>
            </a:r>
            <a:r>
              <a:rPr lang="en-US" dirty="0">
                <a:solidFill>
                  <a:schemeClr val="hlink"/>
                </a:solidFill>
              </a:rPr>
              <a:t>INFIX </a:t>
            </a:r>
            <a:r>
              <a:rPr lang="en-US" dirty="0"/>
              <a:t>notations are not as simple as they seem specially while evaluating them. To evaluate an infix expression we need to consider </a:t>
            </a:r>
            <a:r>
              <a:rPr lang="en-US" dirty="0">
                <a:solidFill>
                  <a:srgbClr val="FF0000"/>
                </a:solidFill>
              </a:rPr>
              <a:t>Operators’ Priority and Associative property.</a:t>
            </a:r>
          </a:p>
          <a:p>
            <a:pPr marL="457200" lvl="1" indent="0" algn="just">
              <a:lnSpc>
                <a:spcPct val="90000"/>
              </a:lnSpc>
              <a:buNone/>
              <a:defRPr/>
            </a:pPr>
            <a:r>
              <a:rPr lang="en-US" sz="2400" dirty="0">
                <a:solidFill>
                  <a:schemeClr val="hlink"/>
                </a:solidFill>
              </a:rPr>
              <a:t>For example</a:t>
            </a:r>
            <a:r>
              <a:rPr lang="en-US" sz="2400" dirty="0"/>
              <a:t>  expression 3+5*4 evaluate to </a:t>
            </a:r>
            <a:endParaRPr lang="en-US" sz="2400" dirty="0" smtClean="0"/>
          </a:p>
          <a:p>
            <a:pPr marL="457200" lvl="1" indent="0" algn="just">
              <a:lnSpc>
                <a:spcPct val="90000"/>
              </a:lnSpc>
              <a:buNone/>
              <a:defRPr/>
            </a:pPr>
            <a:r>
              <a:rPr lang="en-US" sz="2400" dirty="0" smtClean="0"/>
              <a:t>(a)32 </a:t>
            </a:r>
            <a:r>
              <a:rPr lang="en-US" sz="2400" dirty="0"/>
              <a:t>i.e. </a:t>
            </a:r>
            <a:r>
              <a:rPr lang="en-US" sz="2400" dirty="0">
                <a:solidFill>
                  <a:schemeClr val="hlink"/>
                </a:solidFill>
              </a:rPr>
              <a:t>(3+5)*4</a:t>
            </a:r>
            <a:r>
              <a:rPr lang="en-US" sz="2400" dirty="0"/>
              <a:t> 		      </a:t>
            </a:r>
          </a:p>
          <a:p>
            <a:pPr marL="457200" lvl="1" indent="0" algn="just">
              <a:lnSpc>
                <a:spcPct val="90000"/>
              </a:lnSpc>
              <a:buNone/>
              <a:defRPr/>
            </a:pPr>
            <a:r>
              <a:rPr lang="en-US" sz="2400" dirty="0" smtClean="0"/>
              <a:t>(b)23 </a:t>
            </a:r>
            <a:r>
              <a:rPr lang="en-US" sz="2400" dirty="0"/>
              <a:t>i.e. </a:t>
            </a:r>
            <a:r>
              <a:rPr lang="en-US" sz="2400" dirty="0">
                <a:solidFill>
                  <a:schemeClr val="hlink"/>
                </a:solidFill>
              </a:rPr>
              <a:t>3+(5*4).</a:t>
            </a:r>
            <a:r>
              <a:rPr lang="en-US" sz="2400" dirty="0"/>
              <a:t> </a:t>
            </a:r>
            <a:endParaRPr lang="en-US" sz="2400" dirty="0" smtClean="0"/>
          </a:p>
          <a:p>
            <a:pPr marL="457200" lvl="1" indent="0" algn="just">
              <a:lnSpc>
                <a:spcPct val="90000"/>
              </a:lnSpc>
              <a:buNone/>
              <a:defRPr/>
            </a:pPr>
            <a:endParaRPr lang="en-US" sz="2400" dirty="0"/>
          </a:p>
          <a:p>
            <a:pPr algn="just">
              <a:defRPr/>
            </a:pPr>
            <a:r>
              <a:rPr lang="en-US" altLang="ko-KR" dirty="0">
                <a:solidFill>
                  <a:srgbClr val="FF3300"/>
                </a:solidFill>
                <a:ea typeface="굴림" charset="-127"/>
              </a:rPr>
              <a:t>Postfix</a:t>
            </a:r>
            <a:r>
              <a:rPr lang="en-US" altLang="ko-KR" dirty="0">
                <a:ea typeface="굴림" charset="-127"/>
              </a:rPr>
              <a:t> and </a:t>
            </a:r>
            <a:r>
              <a:rPr lang="en-US" altLang="ko-KR" dirty="0">
                <a:solidFill>
                  <a:srgbClr val="FF3300"/>
                </a:solidFill>
                <a:ea typeface="굴림" charset="-127"/>
              </a:rPr>
              <a:t>prefix</a:t>
            </a:r>
            <a:r>
              <a:rPr lang="en-US" altLang="ko-KR" dirty="0">
                <a:ea typeface="굴림" charset="-127"/>
              </a:rPr>
              <a:t> expression forms do not rely on operator priorities, a tie breaker, or delimiters</a:t>
            </a:r>
            <a:r>
              <a:rPr lang="en-US" altLang="ko-KR" dirty="0" smtClean="0">
                <a:ea typeface="굴림" charset="-127"/>
              </a:rPr>
              <a:t>. So, it </a:t>
            </a:r>
            <a:r>
              <a:rPr lang="en-US" altLang="ko-KR" dirty="0">
                <a:ea typeface="굴림" charset="-127"/>
              </a:rPr>
              <a:t>is easier to evaluate expressions that are in these forms.</a:t>
            </a:r>
          </a:p>
          <a:p>
            <a:pPr marL="457200" lvl="1" indent="0" algn="just">
              <a:lnSpc>
                <a:spcPct val="90000"/>
              </a:lnSpc>
              <a:buNone/>
              <a:defRPr/>
            </a:pPr>
            <a:endParaRPr lang="en-US" sz="2400" dirty="0"/>
          </a:p>
          <a:p>
            <a:endParaRPr lang="en-US" dirty="0"/>
          </a:p>
        </p:txBody>
      </p:sp>
    </p:spTree>
    <p:extLst>
      <p:ext uri="{BB962C8B-B14F-4D97-AF65-F5344CB8AC3E}">
        <p14:creationId xmlns:p14="http://schemas.microsoft.com/office/powerpoint/2010/main" val="22220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 calcmode="lin" valueType="num">
                                      <p:cBhvr additive="base">
                                        <p:cTn id="3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Algebraic </a:t>
            </a:r>
            <a:r>
              <a:rPr lang="en-US" altLang="en-US" b="1" dirty="0" smtClean="0"/>
              <a:t>Expression</a:t>
            </a:r>
            <a:r>
              <a:rPr lang="en-US" altLang="en-US" sz="2000" b="1" dirty="0" smtClean="0"/>
              <a:t>(Continue)</a:t>
            </a:r>
            <a:endParaRPr lang="en-US" sz="2000" dirty="0"/>
          </a:p>
        </p:txBody>
      </p:sp>
      <p:pic>
        <p:nvPicPr>
          <p:cNvPr id="4" name="Content Placeholder 3"/>
          <p:cNvPicPr>
            <a:picLocks noGrp="1" noChangeAspect="1"/>
          </p:cNvPicPr>
          <p:nvPr>
            <p:ph idx="1"/>
          </p:nvPr>
        </p:nvPicPr>
        <p:blipFill>
          <a:blip r:embed="rId2"/>
          <a:stretch>
            <a:fillRect/>
          </a:stretch>
        </p:blipFill>
        <p:spPr>
          <a:xfrm>
            <a:off x="609600" y="1676400"/>
            <a:ext cx="10363200" cy="4352921"/>
          </a:xfrm>
          <a:prstGeom prst="rect">
            <a:avLst/>
          </a:prstGeom>
        </p:spPr>
      </p:pic>
    </p:spTree>
    <p:extLst>
      <p:ext uri="{BB962C8B-B14F-4D97-AF65-F5344CB8AC3E}">
        <p14:creationId xmlns:p14="http://schemas.microsoft.com/office/powerpoint/2010/main" val="19406084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Infix to Postfix </a:t>
            </a:r>
            <a:r>
              <a:rPr lang="en-US" b="1" dirty="0" smtClean="0"/>
              <a:t>Conversion</a:t>
            </a:r>
            <a:r>
              <a:rPr lang="en-US" sz="2200" b="1" dirty="0" smtClean="0"/>
              <a:t>(Continue)</a:t>
            </a:r>
            <a:endParaRPr lang="en-US" sz="2000" dirty="0"/>
          </a:p>
        </p:txBody>
      </p:sp>
      <p:sp>
        <p:nvSpPr>
          <p:cNvPr id="3" name="Content Placeholder 2"/>
          <p:cNvSpPr>
            <a:spLocks noGrp="1"/>
          </p:cNvSpPr>
          <p:nvPr>
            <p:ph idx="1"/>
          </p:nvPr>
        </p:nvSpPr>
        <p:spPr/>
        <p:txBody>
          <a:bodyPr/>
          <a:lstStyle/>
          <a:p>
            <a:r>
              <a:rPr lang="en-US" dirty="0"/>
              <a:t>Scan all the symbols one by one from left to right in the given Infix Expression.</a:t>
            </a:r>
          </a:p>
          <a:p>
            <a:r>
              <a:rPr lang="en-US" dirty="0"/>
              <a:t>If the reading symbol is an operand, then immediately append it to the Postfix Expression.</a:t>
            </a:r>
          </a:p>
          <a:p>
            <a:r>
              <a:rPr lang="en-US" dirty="0"/>
              <a:t>If the reading symbol is left parenthesis ‘( ‘, then Push it onto the Stack.</a:t>
            </a:r>
          </a:p>
          <a:p>
            <a:r>
              <a:rPr lang="en-US" dirty="0"/>
              <a:t>If the reading symbol is right parenthesis ‘)’, then Pop all the contents of the stack until the respective left parenthesis is popped and append each popped symbol to Postfix Expression.</a:t>
            </a:r>
          </a:p>
          <a:p>
            <a:r>
              <a:rPr lang="en-US" dirty="0"/>
              <a:t>If the reading symbol is an operator (+, –, *, /), then Push it onto the Stack. However, first, pop the operators which are already on the stack that have higher or equal precedence than the current operator and append them to the postfix. If an open parenthesis is there on top of the stack then push the operator into the stack.</a:t>
            </a:r>
          </a:p>
          <a:p>
            <a:r>
              <a:rPr lang="en-US" dirty="0"/>
              <a:t>If the input is over, pop all the remaining symbols from the stack and append them to the postfix</a:t>
            </a:r>
            <a:r>
              <a:rPr lang="en-US" dirty="0" smtClean="0"/>
              <a:t>.</a:t>
            </a:r>
          </a:p>
          <a:p>
            <a:r>
              <a:rPr lang="en-US" dirty="0" smtClean="0"/>
              <a:t>Do it for a*(</a:t>
            </a:r>
            <a:r>
              <a:rPr lang="en-US" dirty="0" err="1" smtClean="0"/>
              <a:t>b+c+d</a:t>
            </a:r>
            <a:r>
              <a:rPr lang="en-US" dirty="0" smtClean="0"/>
              <a:t>) and </a:t>
            </a:r>
            <a:r>
              <a:rPr lang="en-IN" dirty="0"/>
              <a:t>A+(B*C+D)/E</a:t>
            </a:r>
            <a:endParaRPr lang="en-US" dirty="0"/>
          </a:p>
        </p:txBody>
      </p:sp>
    </p:spTree>
    <p:extLst>
      <p:ext uri="{BB962C8B-B14F-4D97-AF65-F5344CB8AC3E}">
        <p14:creationId xmlns:p14="http://schemas.microsoft.com/office/powerpoint/2010/main" val="9105840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127638"/>
            <a:ext cx="12395200" cy="969644"/>
          </a:xfrm>
        </p:spPr>
        <p:txBody>
          <a:bodyPr>
            <a:normAutofit fontScale="90000"/>
          </a:bodyPr>
          <a:lstStyle/>
          <a:p>
            <a:r>
              <a:rPr lang="en-US" b="1" dirty="0"/>
              <a:t>Application 1 of Stack: Infix to Postfix Conversion</a:t>
            </a:r>
            <a:r>
              <a:rPr lang="en-US" sz="2200" b="1" dirty="0"/>
              <a:t>(Continue)</a:t>
            </a:r>
            <a:endParaRPr lang="en-US" dirty="0"/>
          </a:p>
        </p:txBody>
      </p:sp>
      <p:sp>
        <p:nvSpPr>
          <p:cNvPr id="3" name="Content Placeholder 2"/>
          <p:cNvSpPr>
            <a:spLocks noGrp="1"/>
          </p:cNvSpPr>
          <p:nvPr>
            <p:ph idx="1"/>
          </p:nvPr>
        </p:nvSpPr>
        <p:spPr/>
        <p:txBody>
          <a:bodyPr/>
          <a:lstStyle/>
          <a:p>
            <a:r>
              <a:rPr lang="en-US" b="1" dirty="0" smtClean="0"/>
              <a:t>Infix Expression: 2*3/(2-1)+5*3 </a:t>
            </a:r>
          </a:p>
          <a:p>
            <a:pPr marL="0" indent="0">
              <a:buNone/>
            </a:pPr>
            <a:endParaRPr lang="en-US" b="1" dirty="0"/>
          </a:p>
        </p:txBody>
      </p:sp>
      <p:pic>
        <p:nvPicPr>
          <p:cNvPr id="4" name="Picture 3"/>
          <p:cNvPicPr>
            <a:picLocks noChangeAspect="1"/>
          </p:cNvPicPr>
          <p:nvPr/>
        </p:nvPicPr>
        <p:blipFill>
          <a:blip r:embed="rId2"/>
          <a:stretch>
            <a:fillRect/>
          </a:stretch>
        </p:blipFill>
        <p:spPr>
          <a:xfrm>
            <a:off x="254000" y="1752601"/>
            <a:ext cx="11684000" cy="5486400"/>
          </a:xfrm>
          <a:prstGeom prst="rect">
            <a:avLst/>
          </a:prstGeom>
        </p:spPr>
      </p:pic>
    </p:spTree>
    <p:extLst>
      <p:ext uri="{BB962C8B-B14F-4D97-AF65-F5344CB8AC3E}">
        <p14:creationId xmlns:p14="http://schemas.microsoft.com/office/powerpoint/2010/main" val="42233199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7638"/>
            <a:ext cx="12420600" cy="969644"/>
          </a:xfrm>
        </p:spPr>
        <p:txBody>
          <a:bodyPr>
            <a:normAutofit/>
          </a:bodyPr>
          <a:lstStyle/>
          <a:p>
            <a:r>
              <a:rPr lang="en-US" b="1" dirty="0" smtClean="0"/>
              <a:t>Self Assessment-III </a:t>
            </a:r>
            <a:endParaRPr lang="en-US" b="1"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4000" y="1600200"/>
            <a:ext cx="11557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55132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stretch>
            <a:fillRect/>
          </a:stretch>
        </p:blipFill>
        <p:spPr>
          <a:xfrm>
            <a:off x="254000" y="31750"/>
            <a:ext cx="7213600" cy="7590795"/>
          </a:xfrm>
          <a:prstGeom prst="rect">
            <a:avLst/>
          </a:prstGeom>
        </p:spPr>
      </p:pic>
      <p:sp>
        <p:nvSpPr>
          <p:cNvPr id="3" name="Title 1"/>
          <p:cNvSpPr>
            <a:spLocks noGrp="1"/>
          </p:cNvSpPr>
          <p:nvPr>
            <p:ph type="title"/>
          </p:nvPr>
        </p:nvSpPr>
        <p:spPr>
          <a:xfrm>
            <a:off x="6934200" y="1295400"/>
            <a:ext cx="4953000" cy="914400"/>
          </a:xfrm>
        </p:spPr>
        <p:txBody>
          <a:bodyPr>
            <a:normAutofit fontScale="90000"/>
          </a:bodyPr>
          <a:lstStyle/>
          <a:p>
            <a:pPr algn="just"/>
            <a:r>
              <a:rPr lang="en-US" sz="3000" b="1" dirty="0" smtClean="0"/>
              <a:t>Algorithm to convert </a:t>
            </a:r>
            <a:br>
              <a:rPr lang="en-US" sz="3000" b="1" dirty="0" smtClean="0"/>
            </a:br>
            <a:r>
              <a:rPr lang="en-US" sz="3000" b="1" dirty="0" smtClean="0"/>
              <a:t>infix to postfix</a:t>
            </a:r>
            <a:endParaRPr lang="en-US" sz="3000" b="1" dirty="0"/>
          </a:p>
        </p:txBody>
      </p:sp>
    </p:spTree>
    <p:extLst>
      <p:ext uri="{BB962C8B-B14F-4D97-AF65-F5344CB8AC3E}">
        <p14:creationId xmlns:p14="http://schemas.microsoft.com/office/powerpoint/2010/main" val="38248974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Conversion of Expression- </a:t>
            </a:r>
            <a:r>
              <a:rPr lang="en-US" b="1" i="1" u="sng" dirty="0"/>
              <a:t>a*</a:t>
            </a:r>
            <a:r>
              <a:rPr lang="en-US" b="1" i="1" u="sng" dirty="0" err="1"/>
              <a:t>b+c</a:t>
            </a:r>
            <a:r>
              <a:rPr lang="en-US" b="1" i="1" u="sng" dirty="0"/>
              <a:t>#</a:t>
            </a:r>
            <a:endParaRPr lang="en-IN" dirty="0"/>
          </a:p>
        </p:txBody>
      </p:sp>
      <p:graphicFrame>
        <p:nvGraphicFramePr>
          <p:cNvPr id="4" name="Table 3"/>
          <p:cNvGraphicFramePr>
            <a:graphicFrameLocks noGrp="1"/>
          </p:cNvGraphicFramePr>
          <p:nvPr>
            <p:extLst/>
          </p:nvPr>
        </p:nvGraphicFramePr>
        <p:xfrm>
          <a:off x="1360130" y="2162596"/>
          <a:ext cx="7772400" cy="445008"/>
        </p:xfrm>
        <a:graphic>
          <a:graphicData uri="http://schemas.openxmlformats.org/drawingml/2006/table">
            <a:tbl>
              <a:tblPr firstRow="1" bandRow="1">
                <a:tableStyleId>{073A0DAA-6AF3-43AB-8588-CEC1D06C72B9}</a:tableStyleId>
              </a:tblPr>
              <a:tblGrid>
                <a:gridCol w="237744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1005840">
                  <a:extLst>
                    <a:ext uri="{9D8B030D-6E8A-4147-A177-3AD203B41FA5}">
                      <a16:colId xmlns:a16="http://schemas.microsoft.com/office/drawing/2014/main" val="20003"/>
                    </a:ext>
                  </a:extLst>
                </a:gridCol>
              </a:tblGrid>
              <a:tr h="445008">
                <a:tc>
                  <a:txBody>
                    <a:bodyPr/>
                    <a:lstStyle/>
                    <a:p>
                      <a:pPr algn="ctr"/>
                      <a:r>
                        <a:rPr lang="en-US" sz="2200" dirty="0"/>
                        <a:t>Character Scanned</a:t>
                      </a:r>
                      <a:endParaRPr lang="en-US" sz="2200" dirty="0">
                        <a:solidFill>
                          <a:schemeClr val="tx1"/>
                        </a:solidFill>
                      </a:endParaRPr>
                    </a:p>
                  </a:txBody>
                  <a:tcPr marL="109728" marR="109728" marT="54864" marB="54864"/>
                </a:tc>
                <a:tc>
                  <a:txBody>
                    <a:bodyPr/>
                    <a:lstStyle/>
                    <a:p>
                      <a:pPr algn="ctr"/>
                      <a:r>
                        <a:rPr lang="en-US" sz="2200" dirty="0"/>
                        <a:t>Stack</a:t>
                      </a:r>
                      <a:endParaRPr lang="en-US" sz="2200" dirty="0">
                        <a:solidFill>
                          <a:schemeClr val="tx1"/>
                        </a:solidFill>
                      </a:endParaRPr>
                    </a:p>
                  </a:txBody>
                  <a:tcPr marL="109728" marR="109728" marT="54864" marB="54864"/>
                </a:tc>
                <a:tc>
                  <a:txBody>
                    <a:bodyPr/>
                    <a:lstStyle/>
                    <a:p>
                      <a:pPr algn="ctr"/>
                      <a:r>
                        <a:rPr lang="en-US" sz="2200" dirty="0"/>
                        <a:t>Output</a:t>
                      </a:r>
                      <a:endParaRPr lang="en-US" sz="2200" dirty="0">
                        <a:solidFill>
                          <a:schemeClr val="tx1"/>
                        </a:solidFill>
                      </a:endParaRPr>
                    </a:p>
                  </a:txBody>
                  <a:tcPr marL="109728" marR="109728" marT="54864" marB="54864"/>
                </a:tc>
                <a:tc>
                  <a:txBody>
                    <a:bodyPr/>
                    <a:lstStyle/>
                    <a:p>
                      <a:pPr algn="ctr"/>
                      <a:r>
                        <a:rPr lang="en-US" sz="2200" dirty="0"/>
                        <a:t>Rank</a:t>
                      </a:r>
                      <a:endParaRPr lang="en-US" sz="2200" dirty="0">
                        <a:solidFill>
                          <a:schemeClr val="tx1"/>
                        </a:solidFill>
                      </a:endParaRPr>
                    </a:p>
                  </a:txBody>
                  <a:tcPr marL="109728" marR="109728" marT="54864" marB="54864"/>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nvPr>
        </p:nvGraphicFramePr>
        <p:xfrm>
          <a:off x="1360130" y="2583961"/>
          <a:ext cx="7772400" cy="445008"/>
        </p:xfrm>
        <a:graphic>
          <a:graphicData uri="http://schemas.openxmlformats.org/drawingml/2006/table">
            <a:tbl>
              <a:tblPr firstRow="1" bandRow="1">
                <a:tableStyleId>{073A0DAA-6AF3-43AB-8588-CEC1D06C72B9}</a:tableStyleId>
              </a:tblPr>
              <a:tblGrid>
                <a:gridCol w="237744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1005840">
                  <a:extLst>
                    <a:ext uri="{9D8B030D-6E8A-4147-A177-3AD203B41FA5}">
                      <a16:colId xmlns:a16="http://schemas.microsoft.com/office/drawing/2014/main" val="20003"/>
                    </a:ext>
                  </a:extLst>
                </a:gridCol>
              </a:tblGrid>
              <a:tr h="445008">
                <a:tc>
                  <a:txBody>
                    <a:bodyPr/>
                    <a:lstStyle/>
                    <a:p>
                      <a:pPr algn="ctr"/>
                      <a:endParaRPr lang="en-US" sz="2200" dirty="0"/>
                    </a:p>
                  </a:txBody>
                  <a:tcPr marL="109728" marR="109728" marT="54864" marB="54864"/>
                </a:tc>
                <a:tc>
                  <a:txBody>
                    <a:bodyPr/>
                    <a:lstStyle/>
                    <a:p>
                      <a:pPr algn="ctr"/>
                      <a:r>
                        <a:rPr lang="en-US" sz="2200" dirty="0"/>
                        <a:t>#</a:t>
                      </a:r>
                    </a:p>
                  </a:txBody>
                  <a:tcPr marL="109728" marR="109728" marT="54864" marB="54864"/>
                </a:tc>
                <a:tc>
                  <a:txBody>
                    <a:bodyPr/>
                    <a:lstStyle/>
                    <a:p>
                      <a:pPr algn="ctr"/>
                      <a:endParaRPr lang="en-US" sz="2200" dirty="0"/>
                    </a:p>
                  </a:txBody>
                  <a:tcPr marL="109728" marR="109728" marT="54864" marB="54864"/>
                </a:tc>
                <a:tc>
                  <a:txBody>
                    <a:bodyPr/>
                    <a:lstStyle/>
                    <a:p>
                      <a:pPr algn="ctr"/>
                      <a:endParaRPr lang="en-US" sz="2200" dirty="0"/>
                    </a:p>
                  </a:txBody>
                  <a:tcPr marL="109728" marR="109728" marT="54864" marB="54864"/>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nvPr>
        </p:nvGraphicFramePr>
        <p:xfrm>
          <a:off x="1360130" y="2961172"/>
          <a:ext cx="7772400" cy="445008"/>
        </p:xfrm>
        <a:graphic>
          <a:graphicData uri="http://schemas.openxmlformats.org/drawingml/2006/table">
            <a:tbl>
              <a:tblPr firstRow="1" bandRow="1">
                <a:tableStyleId>{073A0DAA-6AF3-43AB-8588-CEC1D06C72B9}</a:tableStyleId>
              </a:tblPr>
              <a:tblGrid>
                <a:gridCol w="237744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1005840">
                  <a:extLst>
                    <a:ext uri="{9D8B030D-6E8A-4147-A177-3AD203B41FA5}">
                      <a16:colId xmlns:a16="http://schemas.microsoft.com/office/drawing/2014/main" val="20003"/>
                    </a:ext>
                  </a:extLst>
                </a:gridCol>
              </a:tblGrid>
              <a:tr h="445008">
                <a:tc>
                  <a:txBody>
                    <a:bodyPr/>
                    <a:lstStyle/>
                    <a:p>
                      <a:pPr algn="ctr"/>
                      <a:r>
                        <a:rPr lang="en-US" sz="2200" dirty="0"/>
                        <a:t>a</a:t>
                      </a:r>
                    </a:p>
                  </a:txBody>
                  <a:tcPr marL="109728" marR="109728" marT="54864" marB="54864"/>
                </a:tc>
                <a:tc>
                  <a:txBody>
                    <a:bodyPr/>
                    <a:lstStyle/>
                    <a:p>
                      <a:pPr algn="ctr"/>
                      <a:r>
                        <a:rPr lang="en-US" sz="2200" dirty="0"/>
                        <a:t>#a</a:t>
                      </a:r>
                    </a:p>
                  </a:txBody>
                  <a:tcPr marL="109728" marR="109728" marT="54864" marB="54864"/>
                </a:tc>
                <a:tc>
                  <a:txBody>
                    <a:bodyPr/>
                    <a:lstStyle/>
                    <a:p>
                      <a:pPr algn="ctr"/>
                      <a:endParaRPr lang="en-US" sz="2200" dirty="0"/>
                    </a:p>
                  </a:txBody>
                  <a:tcPr marL="109728" marR="109728" marT="54864" marB="54864"/>
                </a:tc>
                <a:tc>
                  <a:txBody>
                    <a:bodyPr/>
                    <a:lstStyle/>
                    <a:p>
                      <a:pPr algn="ctr"/>
                      <a:endParaRPr lang="en-US" sz="2200" dirty="0"/>
                    </a:p>
                  </a:txBody>
                  <a:tcPr marL="109728" marR="109728" marT="54864" marB="54864"/>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nvPr>
        </p:nvGraphicFramePr>
        <p:xfrm>
          <a:off x="1360130" y="3383280"/>
          <a:ext cx="7772400" cy="445008"/>
        </p:xfrm>
        <a:graphic>
          <a:graphicData uri="http://schemas.openxmlformats.org/drawingml/2006/table">
            <a:tbl>
              <a:tblPr firstRow="1" bandRow="1">
                <a:tableStyleId>{073A0DAA-6AF3-43AB-8588-CEC1D06C72B9}</a:tableStyleId>
              </a:tblPr>
              <a:tblGrid>
                <a:gridCol w="237744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1005840">
                  <a:extLst>
                    <a:ext uri="{9D8B030D-6E8A-4147-A177-3AD203B41FA5}">
                      <a16:colId xmlns:a16="http://schemas.microsoft.com/office/drawing/2014/main" val="20003"/>
                    </a:ext>
                  </a:extLst>
                </a:gridCol>
              </a:tblGrid>
              <a:tr h="438912">
                <a:tc>
                  <a:txBody>
                    <a:bodyPr/>
                    <a:lstStyle/>
                    <a:p>
                      <a:pPr algn="ctr"/>
                      <a:r>
                        <a:rPr lang="en-US" sz="2200" dirty="0"/>
                        <a:t>*</a:t>
                      </a:r>
                    </a:p>
                  </a:txBody>
                  <a:tcPr marL="109728" marR="109728" marT="54864" marB="54864"/>
                </a:tc>
                <a:tc>
                  <a:txBody>
                    <a:bodyPr/>
                    <a:lstStyle/>
                    <a:p>
                      <a:pPr algn="ctr"/>
                      <a:r>
                        <a:rPr lang="en-US" sz="2200" dirty="0"/>
                        <a:t>#</a:t>
                      </a:r>
                    </a:p>
                  </a:txBody>
                  <a:tcPr marL="109728" marR="109728" marT="54864" marB="54864"/>
                </a:tc>
                <a:tc>
                  <a:txBody>
                    <a:bodyPr/>
                    <a:lstStyle/>
                    <a:p>
                      <a:pPr algn="ctr"/>
                      <a:r>
                        <a:rPr lang="en-US" sz="2200" dirty="0"/>
                        <a:t>a</a:t>
                      </a:r>
                    </a:p>
                  </a:txBody>
                  <a:tcPr marL="109728" marR="109728" marT="54864" marB="54864"/>
                </a:tc>
                <a:tc>
                  <a:txBody>
                    <a:bodyPr/>
                    <a:lstStyle/>
                    <a:p>
                      <a:pPr algn="ctr"/>
                      <a:r>
                        <a:rPr lang="en-US" sz="2200" dirty="0"/>
                        <a:t>1</a:t>
                      </a:r>
                    </a:p>
                  </a:txBody>
                  <a:tcPr marL="109728" marR="109728" marT="54864" marB="54864"/>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nvPr>
        </p:nvGraphicFramePr>
        <p:xfrm>
          <a:off x="1360130" y="3817660"/>
          <a:ext cx="7772400" cy="445008"/>
        </p:xfrm>
        <a:graphic>
          <a:graphicData uri="http://schemas.openxmlformats.org/drawingml/2006/table">
            <a:tbl>
              <a:tblPr firstRow="1" bandRow="1">
                <a:tableStyleId>{073A0DAA-6AF3-43AB-8588-CEC1D06C72B9}</a:tableStyleId>
              </a:tblPr>
              <a:tblGrid>
                <a:gridCol w="237744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1005840">
                  <a:extLst>
                    <a:ext uri="{9D8B030D-6E8A-4147-A177-3AD203B41FA5}">
                      <a16:colId xmlns:a16="http://schemas.microsoft.com/office/drawing/2014/main" val="20003"/>
                    </a:ext>
                  </a:extLst>
                </a:gridCol>
              </a:tblGrid>
              <a:tr h="445008">
                <a:tc>
                  <a:txBody>
                    <a:bodyPr/>
                    <a:lstStyle/>
                    <a:p>
                      <a:pPr algn="ctr"/>
                      <a:endParaRPr lang="en-US" sz="2200" dirty="0"/>
                    </a:p>
                  </a:txBody>
                  <a:tcPr marL="109728" marR="109728" marT="54864" marB="54864"/>
                </a:tc>
                <a:tc>
                  <a:txBody>
                    <a:bodyPr/>
                    <a:lstStyle/>
                    <a:p>
                      <a:pPr algn="ctr"/>
                      <a:r>
                        <a:rPr lang="en-US" sz="2200" dirty="0"/>
                        <a:t>#*</a:t>
                      </a:r>
                    </a:p>
                  </a:txBody>
                  <a:tcPr marL="109728" marR="109728" marT="54864" marB="54864"/>
                </a:tc>
                <a:tc>
                  <a:txBody>
                    <a:bodyPr/>
                    <a:lstStyle/>
                    <a:p>
                      <a:pPr algn="ctr"/>
                      <a:r>
                        <a:rPr lang="en-US" sz="2200" dirty="0"/>
                        <a:t>a</a:t>
                      </a:r>
                    </a:p>
                  </a:txBody>
                  <a:tcPr marL="109728" marR="109728" marT="54864" marB="54864"/>
                </a:tc>
                <a:tc>
                  <a:txBody>
                    <a:bodyPr/>
                    <a:lstStyle/>
                    <a:p>
                      <a:pPr algn="ctr"/>
                      <a:r>
                        <a:rPr lang="en-US" sz="2200" dirty="0"/>
                        <a:t>1</a:t>
                      </a:r>
                    </a:p>
                  </a:txBody>
                  <a:tcPr marL="109728" marR="109728" marT="54864" marB="54864"/>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nvPr>
        </p:nvGraphicFramePr>
        <p:xfrm>
          <a:off x="1360130" y="4650526"/>
          <a:ext cx="7772400" cy="445008"/>
        </p:xfrm>
        <a:graphic>
          <a:graphicData uri="http://schemas.openxmlformats.org/drawingml/2006/table">
            <a:tbl>
              <a:tblPr firstRow="1" bandRow="1">
                <a:tableStyleId>{073A0DAA-6AF3-43AB-8588-CEC1D06C72B9}</a:tableStyleId>
              </a:tblPr>
              <a:tblGrid>
                <a:gridCol w="237744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1005840">
                  <a:extLst>
                    <a:ext uri="{9D8B030D-6E8A-4147-A177-3AD203B41FA5}">
                      <a16:colId xmlns:a16="http://schemas.microsoft.com/office/drawing/2014/main" val="20003"/>
                    </a:ext>
                  </a:extLst>
                </a:gridCol>
              </a:tblGrid>
              <a:tr h="438912">
                <a:tc>
                  <a:txBody>
                    <a:bodyPr/>
                    <a:lstStyle/>
                    <a:p>
                      <a:pPr algn="ctr"/>
                      <a:r>
                        <a:rPr lang="en-US" sz="2200" dirty="0"/>
                        <a:t>+</a:t>
                      </a:r>
                    </a:p>
                  </a:txBody>
                  <a:tcPr marL="109728" marR="109728" marT="54864" marB="54864"/>
                </a:tc>
                <a:tc>
                  <a:txBody>
                    <a:bodyPr/>
                    <a:lstStyle/>
                    <a:p>
                      <a:pPr algn="ctr"/>
                      <a:r>
                        <a:rPr lang="en-US" sz="2200" dirty="0"/>
                        <a:t>#*b</a:t>
                      </a:r>
                    </a:p>
                  </a:txBody>
                  <a:tcPr marL="109728" marR="109728" marT="54864" marB="54864"/>
                </a:tc>
                <a:tc>
                  <a:txBody>
                    <a:bodyPr/>
                    <a:lstStyle/>
                    <a:p>
                      <a:pPr algn="ctr"/>
                      <a:r>
                        <a:rPr lang="en-US" sz="2200" dirty="0"/>
                        <a:t>a</a:t>
                      </a:r>
                    </a:p>
                  </a:txBody>
                  <a:tcPr marL="109728" marR="109728" marT="54864" marB="54864"/>
                </a:tc>
                <a:tc>
                  <a:txBody>
                    <a:bodyPr/>
                    <a:lstStyle/>
                    <a:p>
                      <a:pPr algn="ctr"/>
                      <a:r>
                        <a:rPr lang="en-US" sz="2200" dirty="0"/>
                        <a:t>1</a:t>
                      </a:r>
                    </a:p>
                  </a:txBody>
                  <a:tcPr marL="109728" marR="109728" marT="54864" marB="54864"/>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nvPr>
        </p:nvGraphicFramePr>
        <p:xfrm>
          <a:off x="1360130" y="4252801"/>
          <a:ext cx="7772400" cy="445008"/>
        </p:xfrm>
        <a:graphic>
          <a:graphicData uri="http://schemas.openxmlformats.org/drawingml/2006/table">
            <a:tbl>
              <a:tblPr firstRow="1" bandRow="1">
                <a:tableStyleId>{073A0DAA-6AF3-43AB-8588-CEC1D06C72B9}</a:tableStyleId>
              </a:tblPr>
              <a:tblGrid>
                <a:gridCol w="237744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1005840">
                  <a:extLst>
                    <a:ext uri="{9D8B030D-6E8A-4147-A177-3AD203B41FA5}">
                      <a16:colId xmlns:a16="http://schemas.microsoft.com/office/drawing/2014/main" val="20003"/>
                    </a:ext>
                  </a:extLst>
                </a:gridCol>
              </a:tblGrid>
              <a:tr h="438912">
                <a:tc>
                  <a:txBody>
                    <a:bodyPr/>
                    <a:lstStyle/>
                    <a:p>
                      <a:pPr algn="ctr"/>
                      <a:r>
                        <a:rPr lang="en-US" sz="2200" dirty="0"/>
                        <a:t>b</a:t>
                      </a:r>
                    </a:p>
                  </a:txBody>
                  <a:tcPr marL="109728" marR="109728" marT="54864" marB="54864"/>
                </a:tc>
                <a:tc>
                  <a:txBody>
                    <a:bodyPr/>
                    <a:lstStyle/>
                    <a:p>
                      <a:pPr algn="ctr"/>
                      <a:r>
                        <a:rPr lang="en-US" sz="2200" dirty="0"/>
                        <a:t>#*b</a:t>
                      </a:r>
                    </a:p>
                  </a:txBody>
                  <a:tcPr marL="109728" marR="109728" marT="54864" marB="54864"/>
                </a:tc>
                <a:tc>
                  <a:txBody>
                    <a:bodyPr/>
                    <a:lstStyle/>
                    <a:p>
                      <a:pPr algn="ctr"/>
                      <a:r>
                        <a:rPr lang="en-US" sz="2200" dirty="0"/>
                        <a:t>a</a:t>
                      </a:r>
                    </a:p>
                  </a:txBody>
                  <a:tcPr marL="109728" marR="109728" marT="54864" marB="54864"/>
                </a:tc>
                <a:tc>
                  <a:txBody>
                    <a:bodyPr/>
                    <a:lstStyle/>
                    <a:p>
                      <a:pPr algn="ctr"/>
                      <a:r>
                        <a:rPr lang="en-US" sz="2200" dirty="0"/>
                        <a:t>1</a:t>
                      </a:r>
                    </a:p>
                  </a:txBody>
                  <a:tcPr marL="109728" marR="109728" marT="54864" marB="54864"/>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nvPr>
        </p:nvGraphicFramePr>
        <p:xfrm>
          <a:off x="1360130" y="6003076"/>
          <a:ext cx="7772400" cy="445008"/>
        </p:xfrm>
        <a:graphic>
          <a:graphicData uri="http://schemas.openxmlformats.org/drawingml/2006/table">
            <a:tbl>
              <a:tblPr firstRow="1" bandRow="1">
                <a:tableStyleId>{073A0DAA-6AF3-43AB-8588-CEC1D06C72B9}</a:tableStyleId>
              </a:tblPr>
              <a:tblGrid>
                <a:gridCol w="237744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1005840">
                  <a:extLst>
                    <a:ext uri="{9D8B030D-6E8A-4147-A177-3AD203B41FA5}">
                      <a16:colId xmlns:a16="http://schemas.microsoft.com/office/drawing/2014/main" val="20003"/>
                    </a:ext>
                  </a:extLst>
                </a:gridCol>
              </a:tblGrid>
              <a:tr h="438912">
                <a:tc>
                  <a:txBody>
                    <a:bodyPr/>
                    <a:lstStyle/>
                    <a:p>
                      <a:pPr algn="ctr"/>
                      <a:r>
                        <a:rPr lang="en-US" sz="2200" dirty="0"/>
                        <a:t>c</a:t>
                      </a:r>
                    </a:p>
                  </a:txBody>
                  <a:tcPr marL="109728" marR="109728" marT="54864" marB="54864"/>
                </a:tc>
                <a:tc>
                  <a:txBody>
                    <a:bodyPr/>
                    <a:lstStyle/>
                    <a:p>
                      <a:pPr algn="ctr"/>
                      <a:r>
                        <a:rPr lang="en-US" sz="2200" dirty="0"/>
                        <a:t>#+c</a:t>
                      </a:r>
                    </a:p>
                  </a:txBody>
                  <a:tcPr marL="109728" marR="109728" marT="54864" marB="54864"/>
                </a:tc>
                <a:tc>
                  <a:txBody>
                    <a:bodyPr/>
                    <a:lstStyle/>
                    <a:p>
                      <a:pPr algn="ctr"/>
                      <a:r>
                        <a:rPr lang="en-US" sz="2200" dirty="0"/>
                        <a:t>ab*</a:t>
                      </a:r>
                    </a:p>
                  </a:txBody>
                  <a:tcPr marL="109728" marR="109728" marT="54864" marB="54864"/>
                </a:tc>
                <a:tc>
                  <a:txBody>
                    <a:bodyPr/>
                    <a:lstStyle/>
                    <a:p>
                      <a:pPr algn="ctr"/>
                      <a:r>
                        <a:rPr lang="en-US" sz="2200" dirty="0"/>
                        <a:t>1</a:t>
                      </a:r>
                    </a:p>
                  </a:txBody>
                  <a:tcPr marL="109728" marR="109728" marT="54864" marB="54864"/>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nvPr>
        </p:nvGraphicFramePr>
        <p:xfrm>
          <a:off x="1360130" y="5547780"/>
          <a:ext cx="7772400" cy="445008"/>
        </p:xfrm>
        <a:graphic>
          <a:graphicData uri="http://schemas.openxmlformats.org/drawingml/2006/table">
            <a:tbl>
              <a:tblPr firstRow="1" bandRow="1">
                <a:tableStyleId>{073A0DAA-6AF3-43AB-8588-CEC1D06C72B9}</a:tableStyleId>
              </a:tblPr>
              <a:tblGrid>
                <a:gridCol w="237744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1005840">
                  <a:extLst>
                    <a:ext uri="{9D8B030D-6E8A-4147-A177-3AD203B41FA5}">
                      <a16:colId xmlns:a16="http://schemas.microsoft.com/office/drawing/2014/main" val="20003"/>
                    </a:ext>
                  </a:extLst>
                </a:gridCol>
              </a:tblGrid>
              <a:tr h="445008">
                <a:tc>
                  <a:txBody>
                    <a:bodyPr/>
                    <a:lstStyle/>
                    <a:p>
                      <a:pPr algn="ctr"/>
                      <a:endParaRPr lang="en-US" sz="2200" b="1" dirty="0"/>
                    </a:p>
                  </a:txBody>
                  <a:tcPr marL="109728" marR="109728" marT="54864" marB="54864"/>
                </a:tc>
                <a:tc>
                  <a:txBody>
                    <a:bodyPr/>
                    <a:lstStyle/>
                    <a:p>
                      <a:pPr algn="ctr"/>
                      <a:r>
                        <a:rPr lang="en-US" sz="2200" dirty="0"/>
                        <a:t>#+</a:t>
                      </a:r>
                    </a:p>
                  </a:txBody>
                  <a:tcPr marL="109728" marR="109728" marT="54864" marB="54864"/>
                </a:tc>
                <a:tc>
                  <a:txBody>
                    <a:bodyPr/>
                    <a:lstStyle/>
                    <a:p>
                      <a:pPr algn="ctr"/>
                      <a:r>
                        <a:rPr lang="en-US" sz="2200" dirty="0"/>
                        <a:t>ab*</a:t>
                      </a:r>
                    </a:p>
                  </a:txBody>
                  <a:tcPr marL="109728" marR="109728" marT="54864" marB="54864"/>
                </a:tc>
                <a:tc>
                  <a:txBody>
                    <a:bodyPr/>
                    <a:lstStyle/>
                    <a:p>
                      <a:pPr algn="ctr"/>
                      <a:r>
                        <a:rPr lang="en-US" sz="2200" dirty="0"/>
                        <a:t>1</a:t>
                      </a:r>
                    </a:p>
                  </a:txBody>
                  <a:tcPr marL="109728" marR="109728" marT="54864" marB="54864"/>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extLst/>
          </p:nvPr>
        </p:nvGraphicFramePr>
        <p:xfrm>
          <a:off x="1360130" y="6460276"/>
          <a:ext cx="7772400" cy="445008"/>
        </p:xfrm>
        <a:graphic>
          <a:graphicData uri="http://schemas.openxmlformats.org/drawingml/2006/table">
            <a:tbl>
              <a:tblPr firstRow="1" bandRow="1">
                <a:tableStyleId>{073A0DAA-6AF3-43AB-8588-CEC1D06C72B9}</a:tableStyleId>
              </a:tblPr>
              <a:tblGrid>
                <a:gridCol w="237744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1005840">
                  <a:extLst>
                    <a:ext uri="{9D8B030D-6E8A-4147-A177-3AD203B41FA5}">
                      <a16:colId xmlns:a16="http://schemas.microsoft.com/office/drawing/2014/main" val="20003"/>
                    </a:ext>
                  </a:extLst>
                </a:gridCol>
              </a:tblGrid>
              <a:tr h="438912">
                <a:tc>
                  <a:txBody>
                    <a:bodyPr/>
                    <a:lstStyle/>
                    <a:p>
                      <a:pPr algn="ctr"/>
                      <a:r>
                        <a:rPr lang="en-US" sz="2200" dirty="0"/>
                        <a:t>#</a:t>
                      </a:r>
                    </a:p>
                  </a:txBody>
                  <a:tcPr marL="109728" marR="109728" marT="54864" marB="54864"/>
                </a:tc>
                <a:tc>
                  <a:txBody>
                    <a:bodyPr/>
                    <a:lstStyle/>
                    <a:p>
                      <a:pPr algn="ctr"/>
                      <a:r>
                        <a:rPr lang="en-US" sz="2200" dirty="0"/>
                        <a:t>#+c</a:t>
                      </a:r>
                    </a:p>
                  </a:txBody>
                  <a:tcPr marL="109728" marR="109728" marT="54864" marB="54864"/>
                </a:tc>
                <a:tc>
                  <a:txBody>
                    <a:bodyPr/>
                    <a:lstStyle/>
                    <a:p>
                      <a:pPr algn="ctr"/>
                      <a:r>
                        <a:rPr lang="en-US" sz="2200" dirty="0"/>
                        <a:t>ab*</a:t>
                      </a:r>
                    </a:p>
                  </a:txBody>
                  <a:tcPr marL="109728" marR="109728" marT="54864" marB="54864"/>
                </a:tc>
                <a:tc>
                  <a:txBody>
                    <a:bodyPr/>
                    <a:lstStyle/>
                    <a:p>
                      <a:pPr algn="ctr"/>
                      <a:r>
                        <a:rPr lang="en-US" sz="2200" dirty="0"/>
                        <a:t>1</a:t>
                      </a:r>
                    </a:p>
                  </a:txBody>
                  <a:tcPr marL="109728" marR="109728" marT="54864" marB="54864"/>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extLst/>
          </p:nvPr>
        </p:nvGraphicFramePr>
        <p:xfrm>
          <a:off x="1360130" y="6917476"/>
          <a:ext cx="7772400" cy="445008"/>
        </p:xfrm>
        <a:graphic>
          <a:graphicData uri="http://schemas.openxmlformats.org/drawingml/2006/table">
            <a:tbl>
              <a:tblPr firstRow="1" bandRow="1">
                <a:tableStyleId>{073A0DAA-6AF3-43AB-8588-CEC1D06C72B9}</a:tableStyleId>
              </a:tblPr>
              <a:tblGrid>
                <a:gridCol w="237744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1005840">
                  <a:extLst>
                    <a:ext uri="{9D8B030D-6E8A-4147-A177-3AD203B41FA5}">
                      <a16:colId xmlns:a16="http://schemas.microsoft.com/office/drawing/2014/main" val="20003"/>
                    </a:ext>
                  </a:extLst>
                </a:gridCol>
              </a:tblGrid>
              <a:tr h="438912">
                <a:tc>
                  <a:txBody>
                    <a:bodyPr/>
                    <a:lstStyle/>
                    <a:p>
                      <a:pPr algn="ctr"/>
                      <a:r>
                        <a:rPr lang="en-US" sz="2200" dirty="0"/>
                        <a:t>#</a:t>
                      </a:r>
                    </a:p>
                  </a:txBody>
                  <a:tcPr marL="109728" marR="109728" marT="54864" marB="54864"/>
                </a:tc>
                <a:tc>
                  <a:txBody>
                    <a:bodyPr/>
                    <a:lstStyle/>
                    <a:p>
                      <a:pPr algn="ctr"/>
                      <a:endParaRPr lang="en-US" sz="2200" dirty="0"/>
                    </a:p>
                  </a:txBody>
                  <a:tcPr marL="109728" marR="109728" marT="54864" marB="54864"/>
                </a:tc>
                <a:tc>
                  <a:txBody>
                    <a:bodyPr/>
                    <a:lstStyle/>
                    <a:p>
                      <a:pPr algn="ctr"/>
                      <a:r>
                        <a:rPr lang="en-US" sz="2200" dirty="0"/>
                        <a:t>ab*c+</a:t>
                      </a:r>
                    </a:p>
                  </a:txBody>
                  <a:tcPr marL="109728" marR="109728" marT="54864" marB="54864"/>
                </a:tc>
                <a:tc>
                  <a:txBody>
                    <a:bodyPr/>
                    <a:lstStyle/>
                    <a:p>
                      <a:pPr algn="ctr"/>
                      <a:r>
                        <a:rPr lang="en-US" sz="2200" dirty="0"/>
                        <a:t>1</a:t>
                      </a:r>
                    </a:p>
                  </a:txBody>
                  <a:tcPr marL="109728" marR="109728" marT="54864" marB="54864"/>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extLst/>
          </p:nvPr>
        </p:nvGraphicFramePr>
        <p:xfrm>
          <a:off x="9296400" y="2246676"/>
          <a:ext cx="2286000" cy="1956816"/>
        </p:xfrm>
        <a:graphic>
          <a:graphicData uri="http://schemas.openxmlformats.org/drawingml/2006/table">
            <a:tbl>
              <a:tblPr firstRow="1" bandRow="1">
                <a:tableStyleId>{5C22544A-7EE6-4342-B048-85BDC9FD1C3A}</a:tableStyleId>
              </a:tblPr>
              <a:tblGrid>
                <a:gridCol w="695740">
                  <a:extLst>
                    <a:ext uri="{9D8B030D-6E8A-4147-A177-3AD203B41FA5}">
                      <a16:colId xmlns:a16="http://schemas.microsoft.com/office/drawing/2014/main" val="20000"/>
                    </a:ext>
                  </a:extLst>
                </a:gridCol>
                <a:gridCol w="993913">
                  <a:extLst>
                    <a:ext uri="{9D8B030D-6E8A-4147-A177-3AD203B41FA5}">
                      <a16:colId xmlns:a16="http://schemas.microsoft.com/office/drawing/2014/main" val="20001"/>
                    </a:ext>
                  </a:extLst>
                </a:gridCol>
                <a:gridCol w="596347">
                  <a:extLst>
                    <a:ext uri="{9D8B030D-6E8A-4147-A177-3AD203B41FA5}">
                      <a16:colId xmlns:a16="http://schemas.microsoft.com/office/drawing/2014/main" val="20002"/>
                    </a:ext>
                  </a:extLst>
                </a:gridCol>
              </a:tblGrid>
              <a:tr h="512064">
                <a:tc>
                  <a:txBody>
                    <a:bodyPr/>
                    <a:lstStyle/>
                    <a:p>
                      <a:r>
                        <a:rPr lang="en-US" sz="1300" dirty="0"/>
                        <a:t>Symbol</a:t>
                      </a:r>
                    </a:p>
                  </a:txBody>
                  <a:tcPr marL="109728" marR="109728" marT="54864" marB="54864"/>
                </a:tc>
                <a:tc>
                  <a:txBody>
                    <a:bodyPr/>
                    <a:lstStyle/>
                    <a:p>
                      <a:r>
                        <a:rPr lang="en-US" sz="1300" dirty="0"/>
                        <a:t>Precedence (f)</a:t>
                      </a:r>
                    </a:p>
                  </a:txBody>
                  <a:tcPr marL="109728" marR="109728" marT="54864" marB="54864"/>
                </a:tc>
                <a:tc>
                  <a:txBody>
                    <a:bodyPr/>
                    <a:lstStyle/>
                    <a:p>
                      <a:r>
                        <a:rPr lang="en-US" sz="1300" dirty="0"/>
                        <a:t>Rank(r)</a:t>
                      </a:r>
                    </a:p>
                  </a:txBody>
                  <a:tcPr marL="109728" marR="109728" marT="54864" marB="54864"/>
                </a:tc>
                <a:extLst>
                  <a:ext uri="{0D108BD9-81ED-4DB2-BD59-A6C34878D82A}">
                    <a16:rowId xmlns:a16="http://schemas.microsoft.com/office/drawing/2014/main" val="10000"/>
                  </a:ext>
                </a:extLst>
              </a:tr>
              <a:tr h="310896">
                <a:tc>
                  <a:txBody>
                    <a:bodyPr/>
                    <a:lstStyle/>
                    <a:p>
                      <a:pPr algn="ctr"/>
                      <a:r>
                        <a:rPr lang="en-US" sz="1300" dirty="0"/>
                        <a:t>+,-</a:t>
                      </a:r>
                    </a:p>
                  </a:txBody>
                  <a:tcPr marL="109728" marR="109728" marT="54864" marB="54864"/>
                </a:tc>
                <a:tc>
                  <a:txBody>
                    <a:bodyPr/>
                    <a:lstStyle/>
                    <a:p>
                      <a:pPr algn="ctr"/>
                      <a:r>
                        <a:rPr lang="en-US" sz="1300" dirty="0"/>
                        <a:t>1</a:t>
                      </a:r>
                    </a:p>
                  </a:txBody>
                  <a:tcPr marL="109728" marR="109728" marT="54864" marB="54864"/>
                </a:tc>
                <a:tc>
                  <a:txBody>
                    <a:bodyPr/>
                    <a:lstStyle/>
                    <a:p>
                      <a:pPr algn="ctr"/>
                      <a:r>
                        <a:rPr lang="en-US" sz="1300" dirty="0"/>
                        <a:t>-1</a:t>
                      </a:r>
                    </a:p>
                  </a:txBody>
                  <a:tcPr marL="109728" marR="109728" marT="54864" marB="54864"/>
                </a:tc>
                <a:extLst>
                  <a:ext uri="{0D108BD9-81ED-4DB2-BD59-A6C34878D82A}">
                    <a16:rowId xmlns:a16="http://schemas.microsoft.com/office/drawing/2014/main" val="10001"/>
                  </a:ext>
                </a:extLst>
              </a:tr>
              <a:tr h="310896">
                <a:tc>
                  <a:txBody>
                    <a:bodyPr/>
                    <a:lstStyle/>
                    <a:p>
                      <a:pPr algn="ctr"/>
                      <a:r>
                        <a:rPr lang="en-US" sz="1300" dirty="0"/>
                        <a:t>*,/</a:t>
                      </a:r>
                    </a:p>
                  </a:txBody>
                  <a:tcPr marL="109728" marR="109728" marT="54864" marB="54864"/>
                </a:tc>
                <a:tc>
                  <a:txBody>
                    <a:bodyPr/>
                    <a:lstStyle/>
                    <a:p>
                      <a:pPr algn="ctr"/>
                      <a:r>
                        <a:rPr lang="en-US" sz="1300" dirty="0"/>
                        <a:t>2</a:t>
                      </a:r>
                    </a:p>
                  </a:txBody>
                  <a:tcPr marL="109728" marR="109728" marT="54864" marB="54864"/>
                </a:tc>
                <a:tc>
                  <a:txBody>
                    <a:bodyPr/>
                    <a:lstStyle/>
                    <a:p>
                      <a:pPr algn="ctr"/>
                      <a:r>
                        <a:rPr lang="en-US" sz="1300" dirty="0"/>
                        <a:t>-1</a:t>
                      </a:r>
                    </a:p>
                  </a:txBody>
                  <a:tcPr marL="109728" marR="109728" marT="54864" marB="54864"/>
                </a:tc>
                <a:extLst>
                  <a:ext uri="{0D108BD9-81ED-4DB2-BD59-A6C34878D82A}">
                    <a16:rowId xmlns:a16="http://schemas.microsoft.com/office/drawing/2014/main" val="10002"/>
                  </a:ext>
                </a:extLst>
              </a:tr>
              <a:tr h="512064">
                <a:tc>
                  <a:txBody>
                    <a:bodyPr/>
                    <a:lstStyle/>
                    <a:p>
                      <a:pPr algn="ctr"/>
                      <a:r>
                        <a:rPr lang="en-US" sz="1300" dirty="0"/>
                        <a:t>variables</a:t>
                      </a:r>
                    </a:p>
                  </a:txBody>
                  <a:tcPr marL="109728" marR="109728" marT="54864" marB="54864"/>
                </a:tc>
                <a:tc>
                  <a:txBody>
                    <a:bodyPr/>
                    <a:lstStyle/>
                    <a:p>
                      <a:pPr algn="ctr"/>
                      <a:r>
                        <a:rPr lang="en-US" sz="1300" dirty="0"/>
                        <a:t>3</a:t>
                      </a:r>
                    </a:p>
                  </a:txBody>
                  <a:tcPr marL="109728" marR="109728" marT="54864" marB="54864"/>
                </a:tc>
                <a:tc>
                  <a:txBody>
                    <a:bodyPr/>
                    <a:lstStyle/>
                    <a:p>
                      <a:pPr algn="ctr"/>
                      <a:r>
                        <a:rPr lang="en-US" sz="1300" dirty="0"/>
                        <a:t>1</a:t>
                      </a:r>
                    </a:p>
                  </a:txBody>
                  <a:tcPr marL="109728" marR="109728" marT="54864" marB="54864"/>
                </a:tc>
                <a:extLst>
                  <a:ext uri="{0D108BD9-81ED-4DB2-BD59-A6C34878D82A}">
                    <a16:rowId xmlns:a16="http://schemas.microsoft.com/office/drawing/2014/main" val="10003"/>
                  </a:ext>
                </a:extLst>
              </a:tr>
              <a:tr h="310896">
                <a:tc>
                  <a:txBody>
                    <a:bodyPr/>
                    <a:lstStyle/>
                    <a:p>
                      <a:pPr algn="ctr"/>
                      <a:r>
                        <a:rPr lang="en-US" sz="1300" dirty="0"/>
                        <a:t>#</a:t>
                      </a:r>
                    </a:p>
                  </a:txBody>
                  <a:tcPr marL="109728" marR="109728" marT="54864" marB="54864"/>
                </a:tc>
                <a:tc>
                  <a:txBody>
                    <a:bodyPr/>
                    <a:lstStyle/>
                    <a:p>
                      <a:pPr algn="ctr"/>
                      <a:r>
                        <a:rPr lang="en-US" sz="1300" dirty="0"/>
                        <a:t>0</a:t>
                      </a:r>
                    </a:p>
                  </a:txBody>
                  <a:tcPr marL="109728" marR="109728" marT="54864" marB="54864"/>
                </a:tc>
                <a:tc>
                  <a:txBody>
                    <a:bodyPr/>
                    <a:lstStyle/>
                    <a:p>
                      <a:pPr algn="ctr"/>
                      <a:r>
                        <a:rPr lang="en-US" sz="1300" dirty="0"/>
                        <a:t>-</a:t>
                      </a:r>
                    </a:p>
                  </a:txBody>
                  <a:tcPr marL="109728" marR="109728" marT="54864" marB="54864"/>
                </a:tc>
                <a:extLst>
                  <a:ext uri="{0D108BD9-81ED-4DB2-BD59-A6C34878D82A}">
                    <a16:rowId xmlns:a16="http://schemas.microsoft.com/office/drawing/2014/main" val="10004"/>
                  </a:ext>
                </a:extLst>
              </a:tr>
            </a:tbl>
          </a:graphicData>
        </a:graphic>
      </p:graphicFrame>
      <p:graphicFrame>
        <p:nvGraphicFramePr>
          <p:cNvPr id="16" name="Table 15"/>
          <p:cNvGraphicFramePr>
            <a:graphicFrameLocks noGrp="1"/>
          </p:cNvGraphicFramePr>
          <p:nvPr>
            <p:extLst/>
          </p:nvPr>
        </p:nvGraphicFramePr>
        <p:xfrm>
          <a:off x="1360130" y="5088676"/>
          <a:ext cx="7772400" cy="445008"/>
        </p:xfrm>
        <a:graphic>
          <a:graphicData uri="http://schemas.openxmlformats.org/drawingml/2006/table">
            <a:tbl>
              <a:tblPr firstRow="1" bandRow="1">
                <a:tableStyleId>{073A0DAA-6AF3-43AB-8588-CEC1D06C72B9}</a:tableStyleId>
              </a:tblPr>
              <a:tblGrid>
                <a:gridCol w="237744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1005840">
                  <a:extLst>
                    <a:ext uri="{9D8B030D-6E8A-4147-A177-3AD203B41FA5}">
                      <a16:colId xmlns:a16="http://schemas.microsoft.com/office/drawing/2014/main" val="20003"/>
                    </a:ext>
                  </a:extLst>
                </a:gridCol>
              </a:tblGrid>
              <a:tr h="438912">
                <a:tc>
                  <a:txBody>
                    <a:bodyPr/>
                    <a:lstStyle/>
                    <a:p>
                      <a:pPr algn="ctr"/>
                      <a:r>
                        <a:rPr lang="en-US" sz="2200" dirty="0"/>
                        <a:t>+</a:t>
                      </a:r>
                    </a:p>
                  </a:txBody>
                  <a:tcPr marL="109728" marR="109728" marT="54864" marB="54864"/>
                </a:tc>
                <a:tc>
                  <a:txBody>
                    <a:bodyPr/>
                    <a:lstStyle/>
                    <a:p>
                      <a:pPr algn="ctr"/>
                      <a:r>
                        <a:rPr lang="en-US" sz="2200" dirty="0"/>
                        <a:t>#*</a:t>
                      </a:r>
                    </a:p>
                  </a:txBody>
                  <a:tcPr marL="109728" marR="109728" marT="54864" marB="54864"/>
                </a:tc>
                <a:tc>
                  <a:txBody>
                    <a:bodyPr/>
                    <a:lstStyle/>
                    <a:p>
                      <a:pPr algn="ctr"/>
                      <a:r>
                        <a:rPr lang="en-US" sz="2200" dirty="0"/>
                        <a:t>ab</a:t>
                      </a:r>
                    </a:p>
                  </a:txBody>
                  <a:tcPr marL="109728" marR="109728" marT="54864" marB="54864"/>
                </a:tc>
                <a:tc>
                  <a:txBody>
                    <a:bodyPr/>
                    <a:lstStyle/>
                    <a:p>
                      <a:pPr algn="ctr"/>
                      <a:r>
                        <a:rPr lang="en-US" sz="2200" dirty="0"/>
                        <a:t>2</a:t>
                      </a:r>
                    </a:p>
                  </a:txBody>
                  <a:tcPr marL="109728" marR="109728" marT="54864" marB="54864"/>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07745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linds(horizontal)">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linds(horizontal)">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blinds(horizontal)">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blinds(horizontal)">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blinds(horizontal)">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blinds(horizontal)">
                                      <p:cBhvr>
                                        <p:cTn id="6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Conversion of Expression- With Parenthesis</a:t>
            </a:r>
            <a:endParaRPr lang="en-IN"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sz="1600" dirty="0">
                <a:solidFill>
                  <a:schemeClr val="accent1">
                    <a:lumMod val="50000"/>
                  </a:schemeClr>
                </a:solidFill>
              </a:rPr>
              <a:t>Step 1: Add '')" to the end of the infix expression</a:t>
            </a:r>
          </a:p>
          <a:p>
            <a:pPr>
              <a:buFont typeface="Arial" panose="020B0604020202020204" pitchFamily="34" charset="0"/>
              <a:buChar char="•"/>
            </a:pPr>
            <a:r>
              <a:rPr lang="en-US" sz="1600" dirty="0">
                <a:solidFill>
                  <a:schemeClr val="accent1">
                    <a:lumMod val="50000"/>
                  </a:schemeClr>
                </a:solidFill>
              </a:rPr>
              <a:t>Step 2: Push (  onto the stack</a:t>
            </a:r>
          </a:p>
          <a:p>
            <a:pPr>
              <a:buFont typeface="Arial" panose="020B0604020202020204" pitchFamily="34" charset="0"/>
              <a:buChar char="•"/>
            </a:pPr>
            <a:r>
              <a:rPr lang="en-US" sz="1600" dirty="0">
                <a:solidFill>
                  <a:schemeClr val="accent1">
                    <a:lumMod val="50000"/>
                  </a:schemeClr>
                </a:solidFill>
              </a:rPr>
              <a:t>Step 3: Repeat until each character in the infix notation is scanned</a:t>
            </a:r>
          </a:p>
          <a:p>
            <a:pPr lvl="1"/>
            <a:r>
              <a:rPr lang="en-US" sz="1600" dirty="0">
                <a:solidFill>
                  <a:schemeClr val="accent1">
                    <a:lumMod val="50000"/>
                  </a:schemeClr>
                </a:solidFill>
              </a:rPr>
              <a:t>IF ‘(‘ is encountered, push it on the stack</a:t>
            </a:r>
          </a:p>
          <a:p>
            <a:pPr lvl="1"/>
            <a:r>
              <a:rPr lang="en-US" sz="1600" dirty="0">
                <a:solidFill>
                  <a:schemeClr val="accent1">
                    <a:lumMod val="50000"/>
                  </a:schemeClr>
                </a:solidFill>
              </a:rPr>
              <a:t>IF an operand (whether a digit or a character) is encountered, add it postfix expression.</a:t>
            </a:r>
          </a:p>
          <a:p>
            <a:pPr lvl="1"/>
            <a:r>
              <a:rPr lang="en-US" sz="1600" dirty="0">
                <a:solidFill>
                  <a:schemeClr val="accent1">
                    <a:lumMod val="50000"/>
                  </a:schemeClr>
                </a:solidFill>
              </a:rPr>
              <a:t>IF a ")" is encountered, then</a:t>
            </a:r>
            <a:br>
              <a:rPr lang="en-US" sz="1600" dirty="0">
                <a:solidFill>
                  <a:schemeClr val="accent1">
                    <a:lumMod val="50000"/>
                  </a:schemeClr>
                </a:solidFill>
              </a:rPr>
            </a:br>
            <a:r>
              <a:rPr lang="en-US" sz="1600" dirty="0">
                <a:solidFill>
                  <a:schemeClr val="accent1">
                    <a:lumMod val="50000"/>
                  </a:schemeClr>
                </a:solidFill>
              </a:rPr>
              <a:t>a. Repeatedly pop from stack and add it to the postfix expression until a "(" is encountered.</a:t>
            </a:r>
            <a:br>
              <a:rPr lang="en-US" sz="1600" dirty="0">
                <a:solidFill>
                  <a:schemeClr val="accent1">
                    <a:lumMod val="50000"/>
                  </a:schemeClr>
                </a:solidFill>
              </a:rPr>
            </a:br>
            <a:r>
              <a:rPr lang="en-US" sz="1600" dirty="0">
                <a:solidFill>
                  <a:schemeClr val="accent1">
                    <a:lumMod val="50000"/>
                  </a:schemeClr>
                </a:solidFill>
              </a:rPr>
              <a:t>b. Discard the "(". That is, remove the(from stack and do not add it to the postfix expression</a:t>
            </a:r>
          </a:p>
          <a:p>
            <a:pPr lvl="1"/>
            <a:r>
              <a:rPr lang="en-US" sz="1600" dirty="0">
                <a:solidFill>
                  <a:schemeClr val="accent1">
                    <a:lumMod val="50000"/>
                  </a:schemeClr>
                </a:solidFill>
              </a:rPr>
              <a:t>IF an operator  is encountered, </a:t>
            </a:r>
            <a:r>
              <a:rPr lang="en-US" sz="1600" dirty="0" smtClean="0">
                <a:solidFill>
                  <a:schemeClr val="accent1">
                    <a:lumMod val="50000"/>
                  </a:schemeClr>
                </a:solidFill>
              </a:rPr>
              <a:t>then</a:t>
            </a:r>
          </a:p>
          <a:p>
            <a:pPr lvl="2"/>
            <a:r>
              <a:rPr lang="en-US" sz="1400" dirty="0" smtClean="0">
                <a:solidFill>
                  <a:schemeClr val="accent1">
                    <a:lumMod val="50000"/>
                  </a:schemeClr>
                </a:solidFill>
              </a:rPr>
              <a:t>Repeatedly </a:t>
            </a:r>
            <a:r>
              <a:rPr lang="en-US" sz="1400" dirty="0">
                <a:solidFill>
                  <a:schemeClr val="accent1">
                    <a:lumMod val="50000"/>
                  </a:schemeClr>
                </a:solidFill>
              </a:rPr>
              <a:t>pop from stack and add each operator ( popped from the stack) to the postfix expression which has the same precedence or a higher precedence than </a:t>
            </a:r>
            <a:r>
              <a:rPr lang="en-US" sz="1400" dirty="0" smtClean="0">
                <a:solidFill>
                  <a:schemeClr val="accent1">
                    <a:lumMod val="50000"/>
                  </a:schemeClr>
                </a:solidFill>
              </a:rPr>
              <a:t>Operator in case of </a:t>
            </a:r>
            <a:r>
              <a:rPr lang="en-US" sz="1400" b="1" dirty="0" smtClean="0">
                <a:solidFill>
                  <a:srgbClr val="FF0000"/>
                </a:solidFill>
              </a:rPr>
              <a:t>left to </a:t>
            </a:r>
            <a:r>
              <a:rPr lang="en-US" sz="1400" b="1" dirty="0">
                <a:solidFill>
                  <a:srgbClr val="FF0000"/>
                </a:solidFill>
              </a:rPr>
              <a:t>right </a:t>
            </a:r>
            <a:r>
              <a:rPr lang="en-US" sz="1400" dirty="0">
                <a:solidFill>
                  <a:schemeClr val="accent1">
                    <a:lumMod val="50000"/>
                  </a:schemeClr>
                </a:solidFill>
              </a:rPr>
              <a:t>associative and Push the operator to the stack</a:t>
            </a:r>
            <a:endParaRPr lang="en-US" sz="1400" dirty="0" smtClean="0">
              <a:solidFill>
                <a:schemeClr val="accent1">
                  <a:lumMod val="50000"/>
                </a:schemeClr>
              </a:solidFill>
            </a:endParaRPr>
          </a:p>
          <a:p>
            <a:pPr lvl="2"/>
            <a:r>
              <a:rPr lang="en-US" sz="1400" dirty="0" smtClean="0">
                <a:solidFill>
                  <a:schemeClr val="accent1">
                    <a:lumMod val="50000"/>
                  </a:schemeClr>
                </a:solidFill>
              </a:rPr>
              <a:t>push </a:t>
            </a:r>
            <a:r>
              <a:rPr lang="en-US" sz="1400" dirty="0">
                <a:solidFill>
                  <a:schemeClr val="accent1">
                    <a:lumMod val="50000"/>
                  </a:schemeClr>
                </a:solidFill>
              </a:rPr>
              <a:t>the current token to the </a:t>
            </a:r>
            <a:r>
              <a:rPr lang="en-US" sz="1400" dirty="0">
                <a:solidFill>
                  <a:schemeClr val="accent1">
                    <a:lumMod val="50000"/>
                  </a:schemeClr>
                </a:solidFill>
              </a:rPr>
              <a:t>stack if it </a:t>
            </a:r>
            <a:r>
              <a:rPr lang="en-US" sz="1400" dirty="0">
                <a:solidFill>
                  <a:schemeClr val="accent1">
                    <a:lumMod val="50000"/>
                  </a:schemeClr>
                </a:solidFill>
              </a:rPr>
              <a:t>has the same precedence as the operator on the top of the stack, but the operator on top of the stack is </a:t>
            </a:r>
            <a:r>
              <a:rPr lang="en-US" sz="1400" b="1" dirty="0">
                <a:solidFill>
                  <a:srgbClr val="FF0000"/>
                </a:solidFill>
              </a:rPr>
              <a:t>right-to-left</a:t>
            </a:r>
            <a:r>
              <a:rPr lang="en-US" sz="1400" dirty="0">
                <a:solidFill>
                  <a:schemeClr val="accent1">
                    <a:lumMod val="50000"/>
                  </a:schemeClr>
                </a:solidFill>
              </a:rPr>
              <a:t> </a:t>
            </a:r>
            <a:r>
              <a:rPr lang="en-US" sz="1400" dirty="0" smtClean="0">
                <a:solidFill>
                  <a:schemeClr val="accent1">
                    <a:lumMod val="50000"/>
                  </a:schemeClr>
                </a:solidFill>
              </a:rPr>
              <a:t>associative</a:t>
            </a:r>
            <a:endParaRPr lang="en-US" sz="1400" dirty="0">
              <a:solidFill>
                <a:schemeClr val="accent1">
                  <a:lumMod val="50000"/>
                </a:schemeClr>
              </a:solidFill>
            </a:endParaRPr>
          </a:p>
          <a:p>
            <a:pPr>
              <a:buFont typeface="Arial" panose="020B0604020202020204" pitchFamily="34" charset="0"/>
              <a:buChar char="•"/>
            </a:pPr>
            <a:r>
              <a:rPr lang="en-US" sz="1600" dirty="0">
                <a:solidFill>
                  <a:schemeClr val="accent1">
                    <a:lumMod val="50000"/>
                  </a:schemeClr>
                </a:solidFill>
              </a:rPr>
              <a:t>[END OF IF]</a:t>
            </a:r>
          </a:p>
          <a:p>
            <a:pPr>
              <a:buFont typeface="Arial" panose="020B0604020202020204" pitchFamily="34" charset="0"/>
              <a:buChar char="•"/>
            </a:pPr>
            <a:r>
              <a:rPr lang="en-US" sz="1600" dirty="0">
                <a:solidFill>
                  <a:schemeClr val="accent1">
                    <a:lumMod val="50000"/>
                  </a:schemeClr>
                </a:solidFill>
              </a:rPr>
              <a:t>Step 4: Repeatedly pop from the stack and add it to the postfix expression until the stack is empty</a:t>
            </a:r>
          </a:p>
          <a:p>
            <a:pPr>
              <a:buFont typeface="Arial" panose="020B0604020202020204" pitchFamily="34" charset="0"/>
              <a:buChar char="•"/>
            </a:pPr>
            <a:r>
              <a:rPr lang="en-US" sz="1600" dirty="0">
                <a:solidFill>
                  <a:schemeClr val="accent1">
                    <a:lumMod val="50000"/>
                  </a:schemeClr>
                </a:solidFill>
              </a:rPr>
              <a:t>Step 5: EXIT</a:t>
            </a:r>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346836401"/>
              </p:ext>
            </p:extLst>
          </p:nvPr>
        </p:nvGraphicFramePr>
        <p:xfrm>
          <a:off x="5715000" y="5715000"/>
          <a:ext cx="6223000" cy="2103120"/>
        </p:xfrm>
        <a:graphic>
          <a:graphicData uri="http://schemas.openxmlformats.org/drawingml/2006/table">
            <a:tbl>
              <a:tblPr/>
              <a:tblGrid>
                <a:gridCol w="1555750">
                  <a:extLst>
                    <a:ext uri="{9D8B030D-6E8A-4147-A177-3AD203B41FA5}">
                      <a16:colId xmlns:a16="http://schemas.microsoft.com/office/drawing/2014/main" val="3870511881"/>
                    </a:ext>
                  </a:extLst>
                </a:gridCol>
                <a:gridCol w="1555750">
                  <a:extLst>
                    <a:ext uri="{9D8B030D-6E8A-4147-A177-3AD203B41FA5}">
                      <a16:colId xmlns:a16="http://schemas.microsoft.com/office/drawing/2014/main" val="858166536"/>
                    </a:ext>
                  </a:extLst>
                </a:gridCol>
                <a:gridCol w="1555750">
                  <a:extLst>
                    <a:ext uri="{9D8B030D-6E8A-4147-A177-3AD203B41FA5}">
                      <a16:colId xmlns:a16="http://schemas.microsoft.com/office/drawing/2014/main" val="2862402246"/>
                    </a:ext>
                  </a:extLst>
                </a:gridCol>
                <a:gridCol w="1555750">
                  <a:extLst>
                    <a:ext uri="{9D8B030D-6E8A-4147-A177-3AD203B41FA5}">
                      <a16:colId xmlns:a16="http://schemas.microsoft.com/office/drawing/2014/main" val="278419804"/>
                    </a:ext>
                  </a:extLst>
                </a:gridCol>
              </a:tblGrid>
              <a:tr h="325120">
                <a:tc>
                  <a:txBody>
                    <a:bodyPr/>
                    <a:lstStyle/>
                    <a:p>
                      <a:r>
                        <a:rPr lang="en-IN" dirty="0">
                          <a:effectLst/>
                        </a:rPr>
                        <a:t>Operator</a:t>
                      </a:r>
                    </a:p>
                  </a:txBody>
                  <a:tcPr marL="38100" marR="38100" marT="38100" marB="38100" anchor="ct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CCCCCC"/>
                    </a:solidFill>
                  </a:tcPr>
                </a:tc>
                <a:tc>
                  <a:txBody>
                    <a:bodyPr/>
                    <a:lstStyle/>
                    <a:p>
                      <a:r>
                        <a:rPr lang="en-IN">
                          <a:effectLst/>
                        </a:rPr>
                        <a:t>Symbol</a:t>
                      </a:r>
                    </a:p>
                  </a:txBody>
                  <a:tcPr marL="38100" marR="38100" marT="38100" marB="38100" anchor="ct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CCCCCC"/>
                    </a:solidFill>
                  </a:tcPr>
                </a:tc>
                <a:tc>
                  <a:txBody>
                    <a:bodyPr/>
                    <a:lstStyle/>
                    <a:p>
                      <a:r>
                        <a:rPr lang="en-IN" dirty="0">
                          <a:effectLst/>
                        </a:rPr>
                        <a:t>Precedence</a:t>
                      </a:r>
                    </a:p>
                  </a:txBody>
                  <a:tcPr marL="38100" marR="38100" marT="38100" marB="38100" anchor="ct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CCCCCC"/>
                    </a:solidFill>
                  </a:tcPr>
                </a:tc>
                <a:tc>
                  <a:txBody>
                    <a:bodyPr/>
                    <a:lstStyle/>
                    <a:p>
                      <a:r>
                        <a:rPr lang="en-IN">
                          <a:effectLst/>
                        </a:rPr>
                        <a:t>Associativity</a:t>
                      </a:r>
                    </a:p>
                  </a:txBody>
                  <a:tcPr marL="38100" marR="38100" marT="38100" marB="38100" anchor="ct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CCCCCC"/>
                    </a:solidFill>
                  </a:tcPr>
                </a:tc>
                <a:extLst>
                  <a:ext uri="{0D108BD9-81ED-4DB2-BD59-A6C34878D82A}">
                    <a16:rowId xmlns:a16="http://schemas.microsoft.com/office/drawing/2014/main" val="1165684607"/>
                  </a:ext>
                </a:extLst>
              </a:tr>
              <a:tr h="325120">
                <a:tc>
                  <a:txBody>
                    <a:bodyPr/>
                    <a:lstStyle/>
                    <a:p>
                      <a:r>
                        <a:rPr lang="en-IN">
                          <a:effectLst/>
                        </a:rPr>
                        <a:t>Exponent</a:t>
                      </a:r>
                    </a:p>
                  </a:txBody>
                  <a:tcPr marL="38100" marR="38100" marT="38100" marB="38100" anchor="ct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tc>
                  <a:txBody>
                    <a:bodyPr/>
                    <a:lstStyle/>
                    <a:p>
                      <a:pPr algn="ctr"/>
                      <a:r>
                        <a:rPr lang="en-IN">
                          <a:effectLst/>
                        </a:rPr>
                        <a:t>^</a:t>
                      </a:r>
                    </a:p>
                  </a:txBody>
                  <a:tcPr marL="38100" marR="38100" marT="38100" marB="38100" anchor="ct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tc>
                  <a:txBody>
                    <a:bodyPr/>
                    <a:lstStyle/>
                    <a:p>
                      <a:pPr algn="ctr"/>
                      <a:r>
                        <a:rPr lang="en-IN">
                          <a:effectLst/>
                        </a:rPr>
                        <a:t>4</a:t>
                      </a:r>
                    </a:p>
                  </a:txBody>
                  <a:tcPr marL="38100" marR="38100" marT="38100" marB="38100" anchor="ct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tc>
                  <a:txBody>
                    <a:bodyPr/>
                    <a:lstStyle/>
                    <a:p>
                      <a:pPr algn="ctr"/>
                      <a:r>
                        <a:rPr lang="en-IN">
                          <a:effectLst/>
                        </a:rPr>
                        <a:t>Right to Left</a:t>
                      </a:r>
                    </a:p>
                  </a:txBody>
                  <a:tcPr marL="38100" marR="38100" marT="38100" marB="38100" anchor="ct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101658815"/>
                  </a:ext>
                </a:extLst>
              </a:tr>
              <a:tr h="325120">
                <a:tc>
                  <a:txBody>
                    <a:bodyPr/>
                    <a:lstStyle/>
                    <a:p>
                      <a:r>
                        <a:rPr lang="en-IN">
                          <a:effectLst/>
                        </a:rPr>
                        <a:t>Multiplication</a:t>
                      </a:r>
                    </a:p>
                  </a:txBody>
                  <a:tcPr marL="38100" marR="38100" marT="38100" marB="38100" anchor="ct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tc>
                  <a:txBody>
                    <a:bodyPr/>
                    <a:lstStyle/>
                    <a:p>
                      <a:pPr algn="ctr"/>
                      <a:r>
                        <a:rPr lang="en-IN">
                          <a:effectLst/>
                        </a:rPr>
                        <a:t>*</a:t>
                      </a:r>
                    </a:p>
                  </a:txBody>
                  <a:tcPr marL="38100" marR="38100" marT="38100" marB="38100" anchor="ct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tc>
                  <a:txBody>
                    <a:bodyPr/>
                    <a:lstStyle/>
                    <a:p>
                      <a:pPr algn="ctr"/>
                      <a:r>
                        <a:rPr lang="en-IN">
                          <a:effectLst/>
                        </a:rPr>
                        <a:t>3</a:t>
                      </a:r>
                    </a:p>
                  </a:txBody>
                  <a:tcPr marL="38100" marR="38100" marT="38100" marB="38100" anchor="ct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tc>
                  <a:txBody>
                    <a:bodyPr/>
                    <a:lstStyle/>
                    <a:p>
                      <a:pPr algn="ctr"/>
                      <a:r>
                        <a:rPr lang="en-IN">
                          <a:effectLst/>
                        </a:rPr>
                        <a:t>Left to Right</a:t>
                      </a:r>
                    </a:p>
                  </a:txBody>
                  <a:tcPr marL="38100" marR="38100" marT="38100" marB="38100" anchor="ct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562743065"/>
                  </a:ext>
                </a:extLst>
              </a:tr>
              <a:tr h="325120">
                <a:tc>
                  <a:txBody>
                    <a:bodyPr/>
                    <a:lstStyle/>
                    <a:p>
                      <a:r>
                        <a:rPr lang="en-IN">
                          <a:effectLst/>
                        </a:rPr>
                        <a:t>Division</a:t>
                      </a:r>
                    </a:p>
                  </a:txBody>
                  <a:tcPr marL="38100" marR="38100" marT="38100" marB="38100" anchor="ct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tc>
                  <a:txBody>
                    <a:bodyPr/>
                    <a:lstStyle/>
                    <a:p>
                      <a:pPr algn="ctr"/>
                      <a:r>
                        <a:rPr lang="en-IN">
                          <a:effectLst/>
                        </a:rPr>
                        <a:t>/</a:t>
                      </a:r>
                    </a:p>
                  </a:txBody>
                  <a:tcPr marL="38100" marR="38100" marT="38100" marB="38100" anchor="ct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tc>
                  <a:txBody>
                    <a:bodyPr/>
                    <a:lstStyle/>
                    <a:p>
                      <a:pPr algn="ctr"/>
                      <a:r>
                        <a:rPr lang="en-IN">
                          <a:effectLst/>
                        </a:rPr>
                        <a:t>3</a:t>
                      </a:r>
                    </a:p>
                  </a:txBody>
                  <a:tcPr marL="38100" marR="38100" marT="38100" marB="38100" anchor="ct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tc>
                  <a:txBody>
                    <a:bodyPr/>
                    <a:lstStyle/>
                    <a:p>
                      <a:pPr algn="ctr"/>
                      <a:r>
                        <a:rPr lang="en-IN">
                          <a:effectLst/>
                        </a:rPr>
                        <a:t>Left to Right</a:t>
                      </a:r>
                    </a:p>
                  </a:txBody>
                  <a:tcPr marL="38100" marR="38100" marT="38100" marB="38100" anchor="ct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4188797981"/>
                  </a:ext>
                </a:extLst>
              </a:tr>
              <a:tr h="325120">
                <a:tc>
                  <a:txBody>
                    <a:bodyPr/>
                    <a:lstStyle/>
                    <a:p>
                      <a:r>
                        <a:rPr lang="en-IN">
                          <a:effectLst/>
                        </a:rPr>
                        <a:t>Addition</a:t>
                      </a:r>
                    </a:p>
                  </a:txBody>
                  <a:tcPr marL="38100" marR="38100" marT="38100" marB="38100" anchor="ct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tc>
                  <a:txBody>
                    <a:bodyPr/>
                    <a:lstStyle/>
                    <a:p>
                      <a:pPr algn="ctr"/>
                      <a:r>
                        <a:rPr lang="en-IN">
                          <a:effectLst/>
                        </a:rPr>
                        <a:t>+</a:t>
                      </a:r>
                    </a:p>
                  </a:txBody>
                  <a:tcPr marL="38100" marR="38100" marT="38100" marB="38100" anchor="ct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tc>
                  <a:txBody>
                    <a:bodyPr/>
                    <a:lstStyle/>
                    <a:p>
                      <a:pPr algn="ctr"/>
                      <a:r>
                        <a:rPr lang="en-IN">
                          <a:effectLst/>
                        </a:rPr>
                        <a:t>2</a:t>
                      </a:r>
                    </a:p>
                  </a:txBody>
                  <a:tcPr marL="38100" marR="38100" marT="38100" marB="38100" anchor="ct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tc>
                  <a:txBody>
                    <a:bodyPr/>
                    <a:lstStyle/>
                    <a:p>
                      <a:pPr algn="ctr"/>
                      <a:r>
                        <a:rPr lang="en-IN">
                          <a:effectLst/>
                        </a:rPr>
                        <a:t>Left to Right</a:t>
                      </a:r>
                    </a:p>
                  </a:txBody>
                  <a:tcPr marL="38100" marR="38100" marT="38100" marB="38100" anchor="ct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42176410"/>
                  </a:ext>
                </a:extLst>
              </a:tr>
              <a:tr h="325120">
                <a:tc>
                  <a:txBody>
                    <a:bodyPr/>
                    <a:lstStyle/>
                    <a:p>
                      <a:r>
                        <a:rPr lang="en-IN">
                          <a:effectLst/>
                        </a:rPr>
                        <a:t>Subtraction</a:t>
                      </a:r>
                    </a:p>
                  </a:txBody>
                  <a:tcPr marL="38100" marR="38100" marT="38100" marB="38100" anchor="ct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tc>
                  <a:txBody>
                    <a:bodyPr/>
                    <a:lstStyle/>
                    <a:p>
                      <a:pPr algn="ctr"/>
                      <a:r>
                        <a:rPr lang="en-IN">
                          <a:effectLst/>
                        </a:rPr>
                        <a:t>-</a:t>
                      </a:r>
                    </a:p>
                  </a:txBody>
                  <a:tcPr marL="38100" marR="38100" marT="38100" marB="38100" anchor="ct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tc>
                  <a:txBody>
                    <a:bodyPr/>
                    <a:lstStyle/>
                    <a:p>
                      <a:pPr algn="ctr"/>
                      <a:r>
                        <a:rPr lang="en-IN">
                          <a:effectLst/>
                        </a:rPr>
                        <a:t>2</a:t>
                      </a:r>
                    </a:p>
                  </a:txBody>
                  <a:tcPr marL="38100" marR="38100" marT="38100" marB="38100" anchor="ct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tc>
                  <a:txBody>
                    <a:bodyPr/>
                    <a:lstStyle/>
                    <a:p>
                      <a:pPr algn="ctr"/>
                      <a:r>
                        <a:rPr lang="en-IN" dirty="0">
                          <a:effectLst/>
                        </a:rPr>
                        <a:t>Left to Right</a:t>
                      </a:r>
                    </a:p>
                  </a:txBody>
                  <a:tcPr marL="38100" marR="38100" marT="38100" marB="38100" anchor="ct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214917006"/>
                  </a:ext>
                </a:extLst>
              </a:tr>
            </a:tbl>
          </a:graphicData>
        </a:graphic>
      </p:graphicFrame>
    </p:spTree>
    <p:extLst>
      <p:ext uri="{BB962C8B-B14F-4D97-AF65-F5344CB8AC3E}">
        <p14:creationId xmlns:p14="http://schemas.microsoft.com/office/powerpoint/2010/main" val="845532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Stack: Data Structure</a:t>
            </a:r>
            <a:endParaRPr lang="en-US" b="1" dirty="0"/>
          </a:p>
        </p:txBody>
      </p:sp>
      <p:sp>
        <p:nvSpPr>
          <p:cNvPr id="3" name="Content Placeholder 2"/>
          <p:cNvSpPr>
            <a:spLocks noGrp="1"/>
          </p:cNvSpPr>
          <p:nvPr>
            <p:ph idx="1"/>
          </p:nvPr>
        </p:nvSpPr>
        <p:spPr/>
        <p:txBody>
          <a:bodyPr/>
          <a:lstStyle/>
          <a:p>
            <a:pPr algn="just">
              <a:defRPr/>
            </a:pPr>
            <a:r>
              <a:rPr lang="en-US" altLang="en-US" sz="2800" dirty="0" smtClean="0"/>
              <a:t>Described </a:t>
            </a:r>
            <a:r>
              <a:rPr lang="en-US" altLang="en-US" sz="2800" dirty="0"/>
              <a:t>as </a:t>
            </a:r>
            <a:r>
              <a:rPr lang="en-US" altLang="en-US" sz="2800" dirty="0" smtClean="0"/>
              <a:t>a  </a:t>
            </a:r>
            <a:r>
              <a:rPr lang="en-US" altLang="en-US" sz="2800" dirty="0"/>
              <a:t>"Last In First Out" (LIFO) </a:t>
            </a:r>
            <a:r>
              <a:rPr lang="en-US" altLang="en-US" sz="2800" dirty="0" smtClean="0">
                <a:solidFill>
                  <a:srgbClr val="FF0000"/>
                </a:solidFill>
              </a:rPr>
              <a:t>OR</a:t>
            </a:r>
            <a:r>
              <a:rPr lang="en-US" altLang="en-US" sz="2800" dirty="0" smtClean="0"/>
              <a:t> </a:t>
            </a:r>
            <a:r>
              <a:rPr lang="en-US" altLang="en-US" sz="2800" dirty="0"/>
              <a:t>First In Last Out </a:t>
            </a:r>
            <a:r>
              <a:rPr lang="en-US" altLang="en-US" sz="2800" dirty="0" smtClean="0"/>
              <a:t>(FILO) data </a:t>
            </a:r>
            <a:r>
              <a:rPr lang="en-US" altLang="en-US" sz="2800" dirty="0"/>
              <a:t>structure.</a:t>
            </a:r>
          </a:p>
          <a:p>
            <a:pPr algn="just">
              <a:defRPr/>
            </a:pPr>
            <a:r>
              <a:rPr lang="en-US" altLang="en-US" sz="2800" dirty="0"/>
              <a:t>Operations </a:t>
            </a:r>
            <a:endParaRPr lang="en-US" altLang="en-US" sz="2800" dirty="0" smtClean="0"/>
          </a:p>
          <a:p>
            <a:pPr lvl="1" algn="just">
              <a:defRPr/>
            </a:pPr>
            <a:r>
              <a:rPr lang="en-US" altLang="en-US" sz="2400" dirty="0"/>
              <a:t>push (add item to stack)</a:t>
            </a:r>
          </a:p>
          <a:p>
            <a:pPr lvl="1" algn="just">
              <a:defRPr/>
            </a:pPr>
            <a:r>
              <a:rPr lang="en-US" altLang="en-US" sz="2400" dirty="0"/>
              <a:t>pop (remove top item from stack)</a:t>
            </a:r>
          </a:p>
          <a:p>
            <a:pPr algn="just">
              <a:defRPr/>
            </a:pPr>
            <a:r>
              <a:rPr lang="en-US" altLang="en-US" sz="2800" dirty="0" smtClean="0"/>
              <a:t>Linear </a:t>
            </a:r>
            <a:r>
              <a:rPr lang="en-US" altLang="en-US" sz="2800" dirty="0"/>
              <a:t>Data Structure</a:t>
            </a:r>
          </a:p>
          <a:p>
            <a:pPr algn="just">
              <a:defRPr/>
            </a:pPr>
            <a:endParaRPr lang="en-US" altLang="en-US" sz="2800" dirty="0" smtClean="0"/>
          </a:p>
          <a:p>
            <a:pPr lvl="1" algn="just">
              <a:defRPr/>
            </a:pPr>
            <a:endParaRPr lang="en-US" altLang="en-US" sz="2400" dirty="0"/>
          </a:p>
          <a:p>
            <a:endParaRPr lang="en-US" dirty="0"/>
          </a:p>
        </p:txBody>
      </p:sp>
      <p:pic>
        <p:nvPicPr>
          <p:cNvPr id="11" name="Picture 12">
            <a:extLst>
              <a:ext uri="{FF2B5EF4-FFF2-40B4-BE49-F238E27FC236}">
                <a16:creationId xmlns:a16="http://schemas.microsoft.com/office/drawing/2014/main" id="{2F0DFE99-ECE2-4DFD-8617-F9BB4FFBE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7053" y="5406391"/>
            <a:ext cx="2057400"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
            <a:extLst>
              <a:ext uri="{FF2B5EF4-FFF2-40B4-BE49-F238E27FC236}">
                <a16:creationId xmlns:a16="http://schemas.microsoft.com/office/drawing/2014/main" id="{8705B8E6-9F0B-4F4D-8067-6C2E90E6D59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5415914"/>
            <a:ext cx="1406525"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a:extLst>
              <a:ext uri="{FF2B5EF4-FFF2-40B4-BE49-F238E27FC236}">
                <a16:creationId xmlns:a16="http://schemas.microsoft.com/office/drawing/2014/main" id="{72889712-43DE-4246-AC8E-4AFDB790A6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81672" y="5123495"/>
            <a:ext cx="1743075"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5"/>
          <a:stretch>
            <a:fillRect/>
          </a:stretch>
        </p:blipFill>
        <p:spPr>
          <a:xfrm>
            <a:off x="254000" y="5103495"/>
            <a:ext cx="1581150" cy="2486025"/>
          </a:xfrm>
          <a:prstGeom prst="rect">
            <a:avLst/>
          </a:prstGeom>
        </p:spPr>
      </p:pic>
      <p:pic>
        <p:nvPicPr>
          <p:cNvPr id="5" name="Picture 4"/>
          <p:cNvPicPr>
            <a:picLocks noChangeAspect="1"/>
          </p:cNvPicPr>
          <p:nvPr/>
        </p:nvPicPr>
        <p:blipFill>
          <a:blip r:embed="rId6"/>
          <a:stretch>
            <a:fillRect/>
          </a:stretch>
        </p:blipFill>
        <p:spPr>
          <a:xfrm>
            <a:off x="2247784" y="5225414"/>
            <a:ext cx="2324100" cy="2409825"/>
          </a:xfrm>
          <a:prstGeom prst="rect">
            <a:avLst/>
          </a:prstGeom>
        </p:spPr>
      </p:pic>
    </p:spTree>
    <p:extLst>
      <p:ext uri="{BB962C8B-B14F-4D97-AF65-F5344CB8AC3E}">
        <p14:creationId xmlns:p14="http://schemas.microsoft.com/office/powerpoint/2010/main" val="46472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ppt_x"/>
                                          </p:val>
                                        </p:tav>
                                        <p:tav tm="100000">
                                          <p:val>
                                            <p:strVal val="#ppt_x"/>
                                          </p:val>
                                        </p:tav>
                                      </p:tavLst>
                                    </p:anim>
                                    <p:anim calcmode="lin" valueType="num">
                                      <p:cBhvr additive="base">
                                        <p:cTn id="4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Precedence and Associativity of operators</a:t>
            </a:r>
            <a:endParaRPr lang="en-IN" dirty="0"/>
          </a:p>
        </p:txBody>
      </p:sp>
      <p:graphicFrame>
        <p:nvGraphicFramePr>
          <p:cNvPr id="4" name="Content Placeholder 3"/>
          <p:cNvGraphicFramePr>
            <a:graphicFrameLocks noGrp="1"/>
          </p:cNvGraphicFramePr>
          <p:nvPr>
            <p:ph idx="1"/>
          </p:nvPr>
        </p:nvGraphicFramePr>
        <p:xfrm>
          <a:off x="609600" y="1189038"/>
          <a:ext cx="10972800" cy="6400800"/>
        </p:xfrm>
        <a:graphic>
          <a:graphicData uri="http://schemas.openxmlformats.org/drawingml/2006/table">
            <a:tbl>
              <a:tblPr/>
              <a:tblGrid>
                <a:gridCol w="2743200">
                  <a:extLst>
                    <a:ext uri="{9D8B030D-6E8A-4147-A177-3AD203B41FA5}">
                      <a16:colId xmlns:a16="http://schemas.microsoft.com/office/drawing/2014/main" val="3621662090"/>
                    </a:ext>
                  </a:extLst>
                </a:gridCol>
                <a:gridCol w="2743200">
                  <a:extLst>
                    <a:ext uri="{9D8B030D-6E8A-4147-A177-3AD203B41FA5}">
                      <a16:colId xmlns:a16="http://schemas.microsoft.com/office/drawing/2014/main" val="1992618870"/>
                    </a:ext>
                  </a:extLst>
                </a:gridCol>
                <a:gridCol w="2743200">
                  <a:extLst>
                    <a:ext uri="{9D8B030D-6E8A-4147-A177-3AD203B41FA5}">
                      <a16:colId xmlns:a16="http://schemas.microsoft.com/office/drawing/2014/main" val="4260411529"/>
                    </a:ext>
                  </a:extLst>
                </a:gridCol>
                <a:gridCol w="2743200">
                  <a:extLst>
                    <a:ext uri="{9D8B030D-6E8A-4147-A177-3AD203B41FA5}">
                      <a16:colId xmlns:a16="http://schemas.microsoft.com/office/drawing/2014/main" val="2994945882"/>
                    </a:ext>
                  </a:extLst>
                </a:gridCol>
              </a:tblGrid>
              <a:tr h="0">
                <a:tc>
                  <a:txBody>
                    <a:bodyPr/>
                    <a:lstStyle/>
                    <a:p>
                      <a:pPr latinLnBrk="0"/>
                      <a:r>
                        <a:rPr lang="en-IN">
                          <a:effectLst/>
                        </a:rPr>
                        <a:t>Precedence</a:t>
                      </a:r>
                    </a:p>
                  </a:txBody>
                  <a:tcPr anchor="ctr">
                    <a:lnL>
                      <a:noFill/>
                    </a:lnL>
                    <a:lnR>
                      <a:noFill/>
                    </a:lnR>
                    <a:lnT>
                      <a:noFill/>
                    </a:lnT>
                    <a:lnB>
                      <a:noFill/>
                    </a:lnB>
                  </a:tcPr>
                </a:tc>
                <a:tc>
                  <a:txBody>
                    <a:bodyPr/>
                    <a:lstStyle/>
                    <a:p>
                      <a:pPr latinLnBrk="0"/>
                      <a:r>
                        <a:rPr lang="en-IN">
                          <a:effectLst/>
                        </a:rPr>
                        <a:t>Type</a:t>
                      </a:r>
                    </a:p>
                  </a:txBody>
                  <a:tcPr anchor="ctr">
                    <a:lnL>
                      <a:noFill/>
                    </a:lnL>
                    <a:lnR>
                      <a:noFill/>
                    </a:lnR>
                    <a:lnT>
                      <a:noFill/>
                    </a:lnT>
                    <a:lnB>
                      <a:noFill/>
                    </a:lnB>
                  </a:tcPr>
                </a:tc>
                <a:tc>
                  <a:txBody>
                    <a:bodyPr/>
                    <a:lstStyle/>
                    <a:p>
                      <a:pPr latinLnBrk="0"/>
                      <a:r>
                        <a:rPr lang="en-IN">
                          <a:effectLst/>
                        </a:rPr>
                        <a:t>Operators</a:t>
                      </a:r>
                    </a:p>
                  </a:txBody>
                  <a:tcPr anchor="ctr">
                    <a:lnL>
                      <a:noFill/>
                    </a:lnL>
                    <a:lnR>
                      <a:noFill/>
                    </a:lnR>
                    <a:lnT>
                      <a:noFill/>
                    </a:lnT>
                    <a:lnB>
                      <a:noFill/>
                    </a:lnB>
                  </a:tcPr>
                </a:tc>
                <a:tc>
                  <a:txBody>
                    <a:bodyPr/>
                    <a:lstStyle/>
                    <a:p>
                      <a:pPr latinLnBrk="0"/>
                      <a:r>
                        <a:rPr lang="en-IN">
                          <a:effectLst/>
                        </a:rPr>
                        <a:t>Associativity</a:t>
                      </a:r>
                    </a:p>
                  </a:txBody>
                  <a:tcPr anchor="ctr">
                    <a:lnL>
                      <a:noFill/>
                    </a:lnL>
                    <a:lnR>
                      <a:noFill/>
                    </a:lnR>
                    <a:lnT>
                      <a:noFill/>
                    </a:lnT>
                    <a:lnB>
                      <a:noFill/>
                    </a:lnB>
                  </a:tcPr>
                </a:tc>
                <a:extLst>
                  <a:ext uri="{0D108BD9-81ED-4DB2-BD59-A6C34878D82A}">
                    <a16:rowId xmlns:a16="http://schemas.microsoft.com/office/drawing/2014/main" val="3898176415"/>
                  </a:ext>
                </a:extLst>
              </a:tr>
              <a:tr h="0">
                <a:tc>
                  <a:txBody>
                    <a:bodyPr/>
                    <a:lstStyle/>
                    <a:p>
                      <a:pPr latinLnBrk="0"/>
                      <a:r>
                        <a:rPr lang="en-IN">
                          <a:effectLst/>
                        </a:rPr>
                        <a:t>1</a:t>
                      </a:r>
                    </a:p>
                  </a:txBody>
                  <a:tcPr anchor="ctr">
                    <a:lnL>
                      <a:noFill/>
                    </a:lnL>
                    <a:lnR>
                      <a:noFill/>
                    </a:lnR>
                    <a:lnT>
                      <a:noFill/>
                    </a:lnT>
                    <a:lnB>
                      <a:noFill/>
                    </a:lnB>
                  </a:tcPr>
                </a:tc>
                <a:tc>
                  <a:txBody>
                    <a:bodyPr/>
                    <a:lstStyle/>
                    <a:p>
                      <a:pPr latinLnBrk="0"/>
                      <a:r>
                        <a:rPr lang="en-IN">
                          <a:effectLst/>
                        </a:rPr>
                        <a:t>Postfix</a:t>
                      </a:r>
                    </a:p>
                  </a:txBody>
                  <a:tcPr anchor="ctr">
                    <a:lnL>
                      <a:noFill/>
                    </a:lnL>
                    <a:lnR>
                      <a:noFill/>
                    </a:lnR>
                    <a:lnT>
                      <a:noFill/>
                    </a:lnT>
                    <a:lnB>
                      <a:noFill/>
                    </a:lnB>
                  </a:tcPr>
                </a:tc>
                <a:tc>
                  <a:txBody>
                    <a:bodyPr/>
                    <a:lstStyle/>
                    <a:p>
                      <a:pPr latinLnBrk="0"/>
                      <a:r>
                        <a:rPr lang="en-IN">
                          <a:effectLst/>
                        </a:rPr>
                        <a:t>() [] -&gt; . ++ —</a:t>
                      </a:r>
                    </a:p>
                  </a:txBody>
                  <a:tcPr anchor="ctr">
                    <a:lnL>
                      <a:noFill/>
                    </a:lnL>
                    <a:lnR>
                      <a:noFill/>
                    </a:lnR>
                    <a:lnT>
                      <a:noFill/>
                    </a:lnT>
                    <a:lnB>
                      <a:noFill/>
                    </a:lnB>
                  </a:tcPr>
                </a:tc>
                <a:tc>
                  <a:txBody>
                    <a:bodyPr/>
                    <a:lstStyle/>
                    <a:p>
                      <a:pPr latinLnBrk="0"/>
                      <a:r>
                        <a:rPr lang="en-IN">
                          <a:effectLst/>
                        </a:rPr>
                        <a:t>Left to Right</a:t>
                      </a:r>
                    </a:p>
                  </a:txBody>
                  <a:tcPr anchor="ctr">
                    <a:lnL>
                      <a:noFill/>
                    </a:lnL>
                    <a:lnR>
                      <a:noFill/>
                    </a:lnR>
                    <a:lnT>
                      <a:noFill/>
                    </a:lnT>
                    <a:lnB>
                      <a:noFill/>
                    </a:lnB>
                  </a:tcPr>
                </a:tc>
                <a:extLst>
                  <a:ext uri="{0D108BD9-81ED-4DB2-BD59-A6C34878D82A}">
                    <a16:rowId xmlns:a16="http://schemas.microsoft.com/office/drawing/2014/main" val="637692877"/>
                  </a:ext>
                </a:extLst>
              </a:tr>
              <a:tr h="0">
                <a:tc>
                  <a:txBody>
                    <a:bodyPr/>
                    <a:lstStyle/>
                    <a:p>
                      <a:pPr latinLnBrk="0"/>
                      <a:r>
                        <a:rPr lang="en-IN">
                          <a:effectLst/>
                        </a:rPr>
                        <a:t>2</a:t>
                      </a:r>
                    </a:p>
                  </a:txBody>
                  <a:tcPr anchor="ctr">
                    <a:lnL>
                      <a:noFill/>
                    </a:lnL>
                    <a:lnR>
                      <a:noFill/>
                    </a:lnR>
                    <a:lnT>
                      <a:noFill/>
                    </a:lnT>
                    <a:lnB>
                      <a:noFill/>
                    </a:lnB>
                  </a:tcPr>
                </a:tc>
                <a:tc>
                  <a:txBody>
                    <a:bodyPr/>
                    <a:lstStyle/>
                    <a:p>
                      <a:pPr latinLnBrk="0"/>
                      <a:r>
                        <a:rPr lang="en-IN">
                          <a:effectLst/>
                        </a:rPr>
                        <a:t>Unary</a:t>
                      </a:r>
                    </a:p>
                  </a:txBody>
                  <a:tcPr anchor="ctr">
                    <a:lnL>
                      <a:noFill/>
                    </a:lnL>
                    <a:lnR>
                      <a:noFill/>
                    </a:lnR>
                    <a:lnT>
                      <a:noFill/>
                    </a:lnT>
                    <a:lnB>
                      <a:noFill/>
                    </a:lnB>
                  </a:tcPr>
                </a:tc>
                <a:tc>
                  <a:txBody>
                    <a:bodyPr/>
                    <a:lstStyle/>
                    <a:p>
                      <a:pPr latinLnBrk="0"/>
                      <a:r>
                        <a:rPr lang="en-IN">
                          <a:effectLst/>
                        </a:rPr>
                        <a:t>+ – ! ~ ++ — (type)* &amp; sizeof</a:t>
                      </a:r>
                    </a:p>
                  </a:txBody>
                  <a:tcPr anchor="ctr">
                    <a:lnL>
                      <a:noFill/>
                    </a:lnL>
                    <a:lnR>
                      <a:noFill/>
                    </a:lnR>
                    <a:lnT>
                      <a:noFill/>
                    </a:lnT>
                    <a:lnB>
                      <a:noFill/>
                    </a:lnB>
                  </a:tcPr>
                </a:tc>
                <a:tc>
                  <a:txBody>
                    <a:bodyPr/>
                    <a:lstStyle/>
                    <a:p>
                      <a:pPr latinLnBrk="0"/>
                      <a:r>
                        <a:rPr lang="en-IN">
                          <a:effectLst/>
                        </a:rPr>
                        <a:t>Right to Left</a:t>
                      </a:r>
                    </a:p>
                  </a:txBody>
                  <a:tcPr anchor="ctr">
                    <a:lnL>
                      <a:noFill/>
                    </a:lnL>
                    <a:lnR>
                      <a:noFill/>
                    </a:lnR>
                    <a:lnT>
                      <a:noFill/>
                    </a:lnT>
                    <a:lnB>
                      <a:noFill/>
                    </a:lnB>
                  </a:tcPr>
                </a:tc>
                <a:extLst>
                  <a:ext uri="{0D108BD9-81ED-4DB2-BD59-A6C34878D82A}">
                    <a16:rowId xmlns:a16="http://schemas.microsoft.com/office/drawing/2014/main" val="3081693971"/>
                  </a:ext>
                </a:extLst>
              </a:tr>
              <a:tr h="0">
                <a:tc>
                  <a:txBody>
                    <a:bodyPr/>
                    <a:lstStyle/>
                    <a:p>
                      <a:pPr latinLnBrk="0"/>
                      <a:r>
                        <a:rPr lang="en-IN">
                          <a:effectLst/>
                        </a:rPr>
                        <a:t>3</a:t>
                      </a:r>
                    </a:p>
                  </a:txBody>
                  <a:tcPr anchor="ctr">
                    <a:lnL>
                      <a:noFill/>
                    </a:lnL>
                    <a:lnR>
                      <a:noFill/>
                    </a:lnR>
                    <a:lnT>
                      <a:noFill/>
                    </a:lnT>
                    <a:lnB>
                      <a:noFill/>
                    </a:lnB>
                  </a:tcPr>
                </a:tc>
                <a:tc>
                  <a:txBody>
                    <a:bodyPr/>
                    <a:lstStyle/>
                    <a:p>
                      <a:pPr latinLnBrk="0"/>
                      <a:r>
                        <a:rPr lang="en-IN">
                          <a:effectLst/>
                        </a:rPr>
                        <a:t>Multiplicative</a:t>
                      </a:r>
                    </a:p>
                  </a:txBody>
                  <a:tcPr anchor="ctr">
                    <a:lnL>
                      <a:noFill/>
                    </a:lnL>
                    <a:lnR>
                      <a:noFill/>
                    </a:lnR>
                    <a:lnT>
                      <a:noFill/>
                    </a:lnT>
                    <a:lnB>
                      <a:noFill/>
                    </a:lnB>
                  </a:tcPr>
                </a:tc>
                <a:tc>
                  <a:txBody>
                    <a:bodyPr/>
                    <a:lstStyle/>
                    <a:p>
                      <a:pPr latinLnBrk="0"/>
                      <a:r>
                        <a:rPr lang="en-IN">
                          <a:effectLst/>
                        </a:rPr>
                        <a:t>* / %</a:t>
                      </a:r>
                    </a:p>
                  </a:txBody>
                  <a:tcPr anchor="ctr">
                    <a:lnL>
                      <a:noFill/>
                    </a:lnL>
                    <a:lnR>
                      <a:noFill/>
                    </a:lnR>
                    <a:lnT>
                      <a:noFill/>
                    </a:lnT>
                    <a:lnB>
                      <a:noFill/>
                    </a:lnB>
                  </a:tcPr>
                </a:tc>
                <a:tc>
                  <a:txBody>
                    <a:bodyPr/>
                    <a:lstStyle/>
                    <a:p>
                      <a:pPr latinLnBrk="0"/>
                      <a:r>
                        <a:rPr lang="en-IN">
                          <a:effectLst/>
                        </a:rPr>
                        <a:t>Left to Right</a:t>
                      </a:r>
                    </a:p>
                  </a:txBody>
                  <a:tcPr anchor="ctr">
                    <a:lnL>
                      <a:noFill/>
                    </a:lnL>
                    <a:lnR>
                      <a:noFill/>
                    </a:lnR>
                    <a:lnT>
                      <a:noFill/>
                    </a:lnT>
                    <a:lnB>
                      <a:noFill/>
                    </a:lnB>
                  </a:tcPr>
                </a:tc>
                <a:extLst>
                  <a:ext uri="{0D108BD9-81ED-4DB2-BD59-A6C34878D82A}">
                    <a16:rowId xmlns:a16="http://schemas.microsoft.com/office/drawing/2014/main" val="3725883"/>
                  </a:ext>
                </a:extLst>
              </a:tr>
              <a:tr h="0">
                <a:tc>
                  <a:txBody>
                    <a:bodyPr/>
                    <a:lstStyle/>
                    <a:p>
                      <a:pPr latinLnBrk="0"/>
                      <a:r>
                        <a:rPr lang="en-IN">
                          <a:effectLst/>
                        </a:rPr>
                        <a:t>4</a:t>
                      </a:r>
                    </a:p>
                  </a:txBody>
                  <a:tcPr anchor="ctr">
                    <a:lnL>
                      <a:noFill/>
                    </a:lnL>
                    <a:lnR>
                      <a:noFill/>
                    </a:lnR>
                    <a:lnT>
                      <a:noFill/>
                    </a:lnT>
                    <a:lnB>
                      <a:noFill/>
                    </a:lnB>
                  </a:tcPr>
                </a:tc>
                <a:tc>
                  <a:txBody>
                    <a:bodyPr/>
                    <a:lstStyle/>
                    <a:p>
                      <a:pPr latinLnBrk="0"/>
                      <a:r>
                        <a:rPr lang="en-IN">
                          <a:effectLst/>
                        </a:rPr>
                        <a:t>Additive</a:t>
                      </a:r>
                    </a:p>
                  </a:txBody>
                  <a:tcPr anchor="ctr">
                    <a:lnL>
                      <a:noFill/>
                    </a:lnL>
                    <a:lnR>
                      <a:noFill/>
                    </a:lnR>
                    <a:lnT>
                      <a:noFill/>
                    </a:lnT>
                    <a:lnB>
                      <a:noFill/>
                    </a:lnB>
                  </a:tcPr>
                </a:tc>
                <a:tc>
                  <a:txBody>
                    <a:bodyPr/>
                    <a:lstStyle/>
                    <a:p>
                      <a:pPr latinLnBrk="0"/>
                      <a:r>
                        <a:rPr lang="en-IN">
                          <a:effectLst/>
                        </a:rPr>
                        <a:t>+ –</a:t>
                      </a:r>
                    </a:p>
                  </a:txBody>
                  <a:tcPr anchor="ctr">
                    <a:lnL>
                      <a:noFill/>
                    </a:lnL>
                    <a:lnR>
                      <a:noFill/>
                    </a:lnR>
                    <a:lnT>
                      <a:noFill/>
                    </a:lnT>
                    <a:lnB>
                      <a:noFill/>
                    </a:lnB>
                  </a:tcPr>
                </a:tc>
                <a:tc>
                  <a:txBody>
                    <a:bodyPr/>
                    <a:lstStyle/>
                    <a:p>
                      <a:pPr latinLnBrk="0"/>
                      <a:r>
                        <a:rPr lang="en-IN">
                          <a:effectLst/>
                        </a:rPr>
                        <a:t>Left to Right</a:t>
                      </a:r>
                    </a:p>
                  </a:txBody>
                  <a:tcPr anchor="ctr">
                    <a:lnL>
                      <a:noFill/>
                    </a:lnL>
                    <a:lnR>
                      <a:noFill/>
                    </a:lnR>
                    <a:lnT>
                      <a:noFill/>
                    </a:lnT>
                    <a:lnB>
                      <a:noFill/>
                    </a:lnB>
                  </a:tcPr>
                </a:tc>
                <a:extLst>
                  <a:ext uri="{0D108BD9-81ED-4DB2-BD59-A6C34878D82A}">
                    <a16:rowId xmlns:a16="http://schemas.microsoft.com/office/drawing/2014/main" val="2324223167"/>
                  </a:ext>
                </a:extLst>
              </a:tr>
              <a:tr h="0">
                <a:tc>
                  <a:txBody>
                    <a:bodyPr/>
                    <a:lstStyle/>
                    <a:p>
                      <a:pPr latinLnBrk="0"/>
                      <a:r>
                        <a:rPr lang="en-IN">
                          <a:effectLst/>
                        </a:rPr>
                        <a:t>5</a:t>
                      </a:r>
                    </a:p>
                  </a:txBody>
                  <a:tcPr anchor="ctr">
                    <a:lnL>
                      <a:noFill/>
                    </a:lnL>
                    <a:lnR>
                      <a:noFill/>
                    </a:lnR>
                    <a:lnT>
                      <a:noFill/>
                    </a:lnT>
                    <a:lnB>
                      <a:noFill/>
                    </a:lnB>
                  </a:tcPr>
                </a:tc>
                <a:tc>
                  <a:txBody>
                    <a:bodyPr/>
                    <a:lstStyle/>
                    <a:p>
                      <a:pPr latinLnBrk="0"/>
                      <a:r>
                        <a:rPr lang="en-IN">
                          <a:effectLst/>
                        </a:rPr>
                        <a:t>Shift</a:t>
                      </a:r>
                    </a:p>
                  </a:txBody>
                  <a:tcPr anchor="ctr">
                    <a:lnL>
                      <a:noFill/>
                    </a:lnL>
                    <a:lnR>
                      <a:noFill/>
                    </a:lnR>
                    <a:lnT>
                      <a:noFill/>
                    </a:lnT>
                    <a:lnB>
                      <a:noFill/>
                    </a:lnB>
                  </a:tcPr>
                </a:tc>
                <a:tc>
                  <a:txBody>
                    <a:bodyPr/>
                    <a:lstStyle/>
                    <a:p>
                      <a:pPr latinLnBrk="0"/>
                      <a:r>
                        <a:rPr lang="en-IN">
                          <a:effectLst/>
                        </a:rPr>
                        <a:t>&lt;&lt;, &gt;&gt;</a:t>
                      </a:r>
                    </a:p>
                  </a:txBody>
                  <a:tcPr anchor="ctr">
                    <a:lnL>
                      <a:noFill/>
                    </a:lnL>
                    <a:lnR>
                      <a:noFill/>
                    </a:lnR>
                    <a:lnT>
                      <a:noFill/>
                    </a:lnT>
                    <a:lnB>
                      <a:noFill/>
                    </a:lnB>
                  </a:tcPr>
                </a:tc>
                <a:tc>
                  <a:txBody>
                    <a:bodyPr/>
                    <a:lstStyle/>
                    <a:p>
                      <a:pPr latinLnBrk="0"/>
                      <a:r>
                        <a:rPr lang="en-IN">
                          <a:effectLst/>
                        </a:rPr>
                        <a:t>Left to Right</a:t>
                      </a:r>
                    </a:p>
                  </a:txBody>
                  <a:tcPr anchor="ctr">
                    <a:lnL>
                      <a:noFill/>
                    </a:lnL>
                    <a:lnR>
                      <a:noFill/>
                    </a:lnR>
                    <a:lnT>
                      <a:noFill/>
                    </a:lnT>
                    <a:lnB>
                      <a:noFill/>
                    </a:lnB>
                  </a:tcPr>
                </a:tc>
                <a:extLst>
                  <a:ext uri="{0D108BD9-81ED-4DB2-BD59-A6C34878D82A}">
                    <a16:rowId xmlns:a16="http://schemas.microsoft.com/office/drawing/2014/main" val="590216568"/>
                  </a:ext>
                </a:extLst>
              </a:tr>
              <a:tr h="0">
                <a:tc>
                  <a:txBody>
                    <a:bodyPr/>
                    <a:lstStyle/>
                    <a:p>
                      <a:pPr latinLnBrk="0"/>
                      <a:r>
                        <a:rPr lang="en-IN">
                          <a:effectLst/>
                        </a:rPr>
                        <a:t>6</a:t>
                      </a:r>
                    </a:p>
                  </a:txBody>
                  <a:tcPr anchor="ctr">
                    <a:lnL>
                      <a:noFill/>
                    </a:lnL>
                    <a:lnR>
                      <a:noFill/>
                    </a:lnR>
                    <a:lnT>
                      <a:noFill/>
                    </a:lnT>
                    <a:lnB>
                      <a:noFill/>
                    </a:lnB>
                  </a:tcPr>
                </a:tc>
                <a:tc>
                  <a:txBody>
                    <a:bodyPr/>
                    <a:lstStyle/>
                    <a:p>
                      <a:pPr latinLnBrk="0"/>
                      <a:r>
                        <a:rPr lang="en-IN">
                          <a:effectLst/>
                        </a:rPr>
                        <a:t>Relational</a:t>
                      </a:r>
                    </a:p>
                  </a:txBody>
                  <a:tcPr anchor="ctr">
                    <a:lnL>
                      <a:noFill/>
                    </a:lnL>
                    <a:lnR>
                      <a:noFill/>
                    </a:lnR>
                    <a:lnT>
                      <a:noFill/>
                    </a:lnT>
                    <a:lnB>
                      <a:noFill/>
                    </a:lnB>
                  </a:tcPr>
                </a:tc>
                <a:tc>
                  <a:txBody>
                    <a:bodyPr/>
                    <a:lstStyle/>
                    <a:p>
                      <a:pPr latinLnBrk="0"/>
                      <a:r>
                        <a:rPr lang="en-IN">
                          <a:effectLst/>
                        </a:rPr>
                        <a:t>&lt; &lt;= &gt; &gt;=</a:t>
                      </a:r>
                    </a:p>
                  </a:txBody>
                  <a:tcPr anchor="ctr">
                    <a:lnL>
                      <a:noFill/>
                    </a:lnL>
                    <a:lnR>
                      <a:noFill/>
                    </a:lnR>
                    <a:lnT>
                      <a:noFill/>
                    </a:lnT>
                    <a:lnB>
                      <a:noFill/>
                    </a:lnB>
                  </a:tcPr>
                </a:tc>
                <a:tc>
                  <a:txBody>
                    <a:bodyPr/>
                    <a:lstStyle/>
                    <a:p>
                      <a:pPr latinLnBrk="0"/>
                      <a:r>
                        <a:rPr lang="en-IN">
                          <a:effectLst/>
                        </a:rPr>
                        <a:t>Left to Right</a:t>
                      </a:r>
                    </a:p>
                  </a:txBody>
                  <a:tcPr anchor="ctr">
                    <a:lnL>
                      <a:noFill/>
                    </a:lnL>
                    <a:lnR>
                      <a:noFill/>
                    </a:lnR>
                    <a:lnT>
                      <a:noFill/>
                    </a:lnT>
                    <a:lnB>
                      <a:noFill/>
                    </a:lnB>
                  </a:tcPr>
                </a:tc>
                <a:extLst>
                  <a:ext uri="{0D108BD9-81ED-4DB2-BD59-A6C34878D82A}">
                    <a16:rowId xmlns:a16="http://schemas.microsoft.com/office/drawing/2014/main" val="2618714395"/>
                  </a:ext>
                </a:extLst>
              </a:tr>
              <a:tr h="0">
                <a:tc>
                  <a:txBody>
                    <a:bodyPr/>
                    <a:lstStyle/>
                    <a:p>
                      <a:pPr latinLnBrk="0"/>
                      <a:r>
                        <a:rPr lang="en-IN">
                          <a:effectLst/>
                        </a:rPr>
                        <a:t>7</a:t>
                      </a:r>
                    </a:p>
                  </a:txBody>
                  <a:tcPr anchor="ctr">
                    <a:lnL>
                      <a:noFill/>
                    </a:lnL>
                    <a:lnR>
                      <a:noFill/>
                    </a:lnR>
                    <a:lnT>
                      <a:noFill/>
                    </a:lnT>
                    <a:lnB>
                      <a:noFill/>
                    </a:lnB>
                  </a:tcPr>
                </a:tc>
                <a:tc>
                  <a:txBody>
                    <a:bodyPr/>
                    <a:lstStyle/>
                    <a:p>
                      <a:pPr latinLnBrk="0"/>
                      <a:r>
                        <a:rPr lang="en-IN">
                          <a:effectLst/>
                        </a:rPr>
                        <a:t>Equality</a:t>
                      </a:r>
                    </a:p>
                  </a:txBody>
                  <a:tcPr anchor="ctr">
                    <a:lnL>
                      <a:noFill/>
                    </a:lnL>
                    <a:lnR>
                      <a:noFill/>
                    </a:lnR>
                    <a:lnT>
                      <a:noFill/>
                    </a:lnT>
                    <a:lnB>
                      <a:noFill/>
                    </a:lnB>
                  </a:tcPr>
                </a:tc>
                <a:tc>
                  <a:txBody>
                    <a:bodyPr/>
                    <a:lstStyle/>
                    <a:p>
                      <a:pPr latinLnBrk="0"/>
                      <a:r>
                        <a:rPr lang="en-IN">
                          <a:effectLst/>
                        </a:rPr>
                        <a:t>== !=</a:t>
                      </a:r>
                    </a:p>
                  </a:txBody>
                  <a:tcPr anchor="ctr">
                    <a:lnL>
                      <a:noFill/>
                    </a:lnL>
                    <a:lnR>
                      <a:noFill/>
                    </a:lnR>
                    <a:lnT>
                      <a:noFill/>
                    </a:lnT>
                    <a:lnB>
                      <a:noFill/>
                    </a:lnB>
                  </a:tcPr>
                </a:tc>
                <a:tc>
                  <a:txBody>
                    <a:bodyPr/>
                    <a:lstStyle/>
                    <a:p>
                      <a:pPr latinLnBrk="0"/>
                      <a:r>
                        <a:rPr lang="en-IN">
                          <a:effectLst/>
                        </a:rPr>
                        <a:t>Left to Right</a:t>
                      </a:r>
                    </a:p>
                  </a:txBody>
                  <a:tcPr anchor="ctr">
                    <a:lnL>
                      <a:noFill/>
                    </a:lnL>
                    <a:lnR>
                      <a:noFill/>
                    </a:lnR>
                    <a:lnT>
                      <a:noFill/>
                    </a:lnT>
                    <a:lnB>
                      <a:noFill/>
                    </a:lnB>
                  </a:tcPr>
                </a:tc>
                <a:extLst>
                  <a:ext uri="{0D108BD9-81ED-4DB2-BD59-A6C34878D82A}">
                    <a16:rowId xmlns:a16="http://schemas.microsoft.com/office/drawing/2014/main" val="3072398169"/>
                  </a:ext>
                </a:extLst>
              </a:tr>
              <a:tr h="0">
                <a:tc>
                  <a:txBody>
                    <a:bodyPr/>
                    <a:lstStyle/>
                    <a:p>
                      <a:pPr latinLnBrk="0"/>
                      <a:r>
                        <a:rPr lang="en-IN">
                          <a:effectLst/>
                        </a:rPr>
                        <a:t>8</a:t>
                      </a:r>
                    </a:p>
                  </a:txBody>
                  <a:tcPr anchor="ctr">
                    <a:lnL>
                      <a:noFill/>
                    </a:lnL>
                    <a:lnR>
                      <a:noFill/>
                    </a:lnR>
                    <a:lnT>
                      <a:noFill/>
                    </a:lnT>
                    <a:lnB>
                      <a:noFill/>
                    </a:lnB>
                  </a:tcPr>
                </a:tc>
                <a:tc>
                  <a:txBody>
                    <a:bodyPr/>
                    <a:lstStyle/>
                    <a:p>
                      <a:pPr latinLnBrk="0"/>
                      <a:r>
                        <a:rPr lang="en-IN">
                          <a:effectLst/>
                        </a:rPr>
                        <a:t>Bitwise AND</a:t>
                      </a:r>
                    </a:p>
                  </a:txBody>
                  <a:tcPr anchor="ctr">
                    <a:lnL>
                      <a:noFill/>
                    </a:lnL>
                    <a:lnR>
                      <a:noFill/>
                    </a:lnR>
                    <a:lnT>
                      <a:noFill/>
                    </a:lnT>
                    <a:lnB>
                      <a:noFill/>
                    </a:lnB>
                  </a:tcPr>
                </a:tc>
                <a:tc>
                  <a:txBody>
                    <a:bodyPr/>
                    <a:lstStyle/>
                    <a:p>
                      <a:pPr latinLnBrk="0"/>
                      <a:r>
                        <a:rPr lang="en-IN">
                          <a:effectLst/>
                        </a:rPr>
                        <a:t>&amp;</a:t>
                      </a:r>
                    </a:p>
                  </a:txBody>
                  <a:tcPr anchor="ctr">
                    <a:lnL>
                      <a:noFill/>
                    </a:lnL>
                    <a:lnR>
                      <a:noFill/>
                    </a:lnR>
                    <a:lnT>
                      <a:noFill/>
                    </a:lnT>
                    <a:lnB>
                      <a:noFill/>
                    </a:lnB>
                  </a:tcPr>
                </a:tc>
                <a:tc>
                  <a:txBody>
                    <a:bodyPr/>
                    <a:lstStyle/>
                    <a:p>
                      <a:pPr latinLnBrk="0"/>
                      <a:r>
                        <a:rPr lang="en-IN">
                          <a:effectLst/>
                        </a:rPr>
                        <a:t>Left to Right</a:t>
                      </a:r>
                    </a:p>
                  </a:txBody>
                  <a:tcPr anchor="ctr">
                    <a:lnL>
                      <a:noFill/>
                    </a:lnL>
                    <a:lnR>
                      <a:noFill/>
                    </a:lnR>
                    <a:lnT>
                      <a:noFill/>
                    </a:lnT>
                    <a:lnB>
                      <a:noFill/>
                    </a:lnB>
                  </a:tcPr>
                </a:tc>
                <a:extLst>
                  <a:ext uri="{0D108BD9-81ED-4DB2-BD59-A6C34878D82A}">
                    <a16:rowId xmlns:a16="http://schemas.microsoft.com/office/drawing/2014/main" val="4074893301"/>
                  </a:ext>
                </a:extLst>
              </a:tr>
              <a:tr h="0">
                <a:tc>
                  <a:txBody>
                    <a:bodyPr/>
                    <a:lstStyle/>
                    <a:p>
                      <a:pPr latinLnBrk="0"/>
                      <a:r>
                        <a:rPr lang="en-IN">
                          <a:effectLst/>
                        </a:rPr>
                        <a:t>9</a:t>
                      </a:r>
                    </a:p>
                  </a:txBody>
                  <a:tcPr anchor="ctr">
                    <a:lnL>
                      <a:noFill/>
                    </a:lnL>
                    <a:lnR>
                      <a:noFill/>
                    </a:lnR>
                    <a:lnT>
                      <a:noFill/>
                    </a:lnT>
                    <a:lnB>
                      <a:noFill/>
                    </a:lnB>
                  </a:tcPr>
                </a:tc>
                <a:tc>
                  <a:txBody>
                    <a:bodyPr/>
                    <a:lstStyle/>
                    <a:p>
                      <a:pPr latinLnBrk="0"/>
                      <a:r>
                        <a:rPr lang="en-IN">
                          <a:effectLst/>
                        </a:rPr>
                        <a:t>Bitwise XOR</a:t>
                      </a:r>
                    </a:p>
                  </a:txBody>
                  <a:tcPr anchor="ctr">
                    <a:lnL>
                      <a:noFill/>
                    </a:lnL>
                    <a:lnR>
                      <a:noFill/>
                    </a:lnR>
                    <a:lnT>
                      <a:noFill/>
                    </a:lnT>
                    <a:lnB>
                      <a:noFill/>
                    </a:lnB>
                  </a:tcPr>
                </a:tc>
                <a:tc>
                  <a:txBody>
                    <a:bodyPr/>
                    <a:lstStyle/>
                    <a:p>
                      <a:pPr latinLnBrk="0"/>
                      <a:r>
                        <a:rPr lang="en-IN">
                          <a:effectLst/>
                        </a:rPr>
                        <a:t>^</a:t>
                      </a:r>
                    </a:p>
                  </a:txBody>
                  <a:tcPr anchor="ctr">
                    <a:lnL>
                      <a:noFill/>
                    </a:lnL>
                    <a:lnR>
                      <a:noFill/>
                    </a:lnR>
                    <a:lnT>
                      <a:noFill/>
                    </a:lnT>
                    <a:lnB>
                      <a:noFill/>
                    </a:lnB>
                  </a:tcPr>
                </a:tc>
                <a:tc>
                  <a:txBody>
                    <a:bodyPr/>
                    <a:lstStyle/>
                    <a:p>
                      <a:pPr latinLnBrk="0"/>
                      <a:r>
                        <a:rPr lang="en-IN">
                          <a:effectLst/>
                        </a:rPr>
                        <a:t>Left to Right</a:t>
                      </a:r>
                    </a:p>
                  </a:txBody>
                  <a:tcPr anchor="ctr">
                    <a:lnL>
                      <a:noFill/>
                    </a:lnL>
                    <a:lnR>
                      <a:noFill/>
                    </a:lnR>
                    <a:lnT>
                      <a:noFill/>
                    </a:lnT>
                    <a:lnB>
                      <a:noFill/>
                    </a:lnB>
                  </a:tcPr>
                </a:tc>
                <a:extLst>
                  <a:ext uri="{0D108BD9-81ED-4DB2-BD59-A6C34878D82A}">
                    <a16:rowId xmlns:a16="http://schemas.microsoft.com/office/drawing/2014/main" val="1273964310"/>
                  </a:ext>
                </a:extLst>
              </a:tr>
              <a:tr h="0">
                <a:tc>
                  <a:txBody>
                    <a:bodyPr/>
                    <a:lstStyle/>
                    <a:p>
                      <a:pPr latinLnBrk="0"/>
                      <a:r>
                        <a:rPr lang="en-IN">
                          <a:effectLst/>
                        </a:rPr>
                        <a:t>10</a:t>
                      </a:r>
                    </a:p>
                  </a:txBody>
                  <a:tcPr anchor="ctr">
                    <a:lnL>
                      <a:noFill/>
                    </a:lnL>
                    <a:lnR>
                      <a:noFill/>
                    </a:lnR>
                    <a:lnT>
                      <a:noFill/>
                    </a:lnT>
                    <a:lnB>
                      <a:noFill/>
                    </a:lnB>
                  </a:tcPr>
                </a:tc>
                <a:tc>
                  <a:txBody>
                    <a:bodyPr/>
                    <a:lstStyle/>
                    <a:p>
                      <a:pPr latinLnBrk="0"/>
                      <a:r>
                        <a:rPr lang="en-IN">
                          <a:effectLst/>
                        </a:rPr>
                        <a:t>Bitwise OR</a:t>
                      </a:r>
                    </a:p>
                  </a:txBody>
                  <a:tcPr anchor="ctr">
                    <a:lnL>
                      <a:noFill/>
                    </a:lnL>
                    <a:lnR>
                      <a:noFill/>
                    </a:lnR>
                    <a:lnT>
                      <a:noFill/>
                    </a:lnT>
                    <a:lnB>
                      <a:noFill/>
                    </a:lnB>
                  </a:tcPr>
                </a:tc>
                <a:tc>
                  <a:txBody>
                    <a:bodyPr/>
                    <a:lstStyle/>
                    <a:p>
                      <a:pPr latinLnBrk="0"/>
                      <a:r>
                        <a:rPr lang="en-IN">
                          <a:effectLst/>
                        </a:rPr>
                        <a:t>|</a:t>
                      </a:r>
                    </a:p>
                  </a:txBody>
                  <a:tcPr anchor="ctr">
                    <a:lnL>
                      <a:noFill/>
                    </a:lnL>
                    <a:lnR>
                      <a:noFill/>
                    </a:lnR>
                    <a:lnT>
                      <a:noFill/>
                    </a:lnT>
                    <a:lnB>
                      <a:noFill/>
                    </a:lnB>
                  </a:tcPr>
                </a:tc>
                <a:tc>
                  <a:txBody>
                    <a:bodyPr/>
                    <a:lstStyle/>
                    <a:p>
                      <a:pPr latinLnBrk="0"/>
                      <a:r>
                        <a:rPr lang="en-IN">
                          <a:effectLst/>
                        </a:rPr>
                        <a:t>Left to Right</a:t>
                      </a:r>
                    </a:p>
                  </a:txBody>
                  <a:tcPr anchor="ctr">
                    <a:lnL>
                      <a:noFill/>
                    </a:lnL>
                    <a:lnR>
                      <a:noFill/>
                    </a:lnR>
                    <a:lnT>
                      <a:noFill/>
                    </a:lnT>
                    <a:lnB>
                      <a:noFill/>
                    </a:lnB>
                  </a:tcPr>
                </a:tc>
                <a:extLst>
                  <a:ext uri="{0D108BD9-81ED-4DB2-BD59-A6C34878D82A}">
                    <a16:rowId xmlns:a16="http://schemas.microsoft.com/office/drawing/2014/main" val="2101071945"/>
                  </a:ext>
                </a:extLst>
              </a:tr>
              <a:tr h="0">
                <a:tc>
                  <a:txBody>
                    <a:bodyPr/>
                    <a:lstStyle/>
                    <a:p>
                      <a:pPr latinLnBrk="0"/>
                      <a:r>
                        <a:rPr lang="en-IN">
                          <a:effectLst/>
                        </a:rPr>
                        <a:t>11</a:t>
                      </a:r>
                    </a:p>
                  </a:txBody>
                  <a:tcPr anchor="ctr">
                    <a:lnL>
                      <a:noFill/>
                    </a:lnL>
                    <a:lnR>
                      <a:noFill/>
                    </a:lnR>
                    <a:lnT>
                      <a:noFill/>
                    </a:lnT>
                    <a:lnB>
                      <a:noFill/>
                    </a:lnB>
                  </a:tcPr>
                </a:tc>
                <a:tc>
                  <a:txBody>
                    <a:bodyPr/>
                    <a:lstStyle/>
                    <a:p>
                      <a:pPr latinLnBrk="0"/>
                      <a:r>
                        <a:rPr lang="en-IN">
                          <a:effectLst/>
                        </a:rPr>
                        <a:t>Logical AND</a:t>
                      </a:r>
                    </a:p>
                  </a:txBody>
                  <a:tcPr anchor="ctr">
                    <a:lnL>
                      <a:noFill/>
                    </a:lnL>
                    <a:lnR>
                      <a:noFill/>
                    </a:lnR>
                    <a:lnT>
                      <a:noFill/>
                    </a:lnT>
                    <a:lnB>
                      <a:noFill/>
                    </a:lnB>
                  </a:tcPr>
                </a:tc>
                <a:tc>
                  <a:txBody>
                    <a:bodyPr/>
                    <a:lstStyle/>
                    <a:p>
                      <a:pPr latinLnBrk="0"/>
                      <a:r>
                        <a:rPr lang="en-IN">
                          <a:effectLst/>
                        </a:rPr>
                        <a:t>&amp;&amp;</a:t>
                      </a:r>
                    </a:p>
                  </a:txBody>
                  <a:tcPr anchor="ctr">
                    <a:lnL>
                      <a:noFill/>
                    </a:lnL>
                    <a:lnR>
                      <a:noFill/>
                    </a:lnR>
                    <a:lnT>
                      <a:noFill/>
                    </a:lnT>
                    <a:lnB>
                      <a:noFill/>
                    </a:lnB>
                  </a:tcPr>
                </a:tc>
                <a:tc>
                  <a:txBody>
                    <a:bodyPr/>
                    <a:lstStyle/>
                    <a:p>
                      <a:pPr latinLnBrk="0"/>
                      <a:r>
                        <a:rPr lang="en-IN">
                          <a:effectLst/>
                        </a:rPr>
                        <a:t>Left to Right</a:t>
                      </a:r>
                    </a:p>
                  </a:txBody>
                  <a:tcPr anchor="ctr">
                    <a:lnL>
                      <a:noFill/>
                    </a:lnL>
                    <a:lnR>
                      <a:noFill/>
                    </a:lnR>
                    <a:lnT>
                      <a:noFill/>
                    </a:lnT>
                    <a:lnB>
                      <a:noFill/>
                    </a:lnB>
                  </a:tcPr>
                </a:tc>
                <a:extLst>
                  <a:ext uri="{0D108BD9-81ED-4DB2-BD59-A6C34878D82A}">
                    <a16:rowId xmlns:a16="http://schemas.microsoft.com/office/drawing/2014/main" val="1289644505"/>
                  </a:ext>
                </a:extLst>
              </a:tr>
              <a:tr h="0">
                <a:tc>
                  <a:txBody>
                    <a:bodyPr/>
                    <a:lstStyle/>
                    <a:p>
                      <a:pPr latinLnBrk="0"/>
                      <a:r>
                        <a:rPr lang="en-IN">
                          <a:effectLst/>
                        </a:rPr>
                        <a:t>12</a:t>
                      </a:r>
                    </a:p>
                  </a:txBody>
                  <a:tcPr anchor="ctr">
                    <a:lnL>
                      <a:noFill/>
                    </a:lnL>
                    <a:lnR>
                      <a:noFill/>
                    </a:lnR>
                    <a:lnT>
                      <a:noFill/>
                    </a:lnT>
                    <a:lnB>
                      <a:noFill/>
                    </a:lnB>
                  </a:tcPr>
                </a:tc>
                <a:tc>
                  <a:txBody>
                    <a:bodyPr/>
                    <a:lstStyle/>
                    <a:p>
                      <a:pPr latinLnBrk="0"/>
                      <a:r>
                        <a:rPr lang="en-IN">
                          <a:effectLst/>
                        </a:rPr>
                        <a:t>Logical OR</a:t>
                      </a:r>
                    </a:p>
                  </a:txBody>
                  <a:tcPr anchor="ctr">
                    <a:lnL>
                      <a:noFill/>
                    </a:lnL>
                    <a:lnR>
                      <a:noFill/>
                    </a:lnR>
                    <a:lnT>
                      <a:noFill/>
                    </a:lnT>
                    <a:lnB>
                      <a:noFill/>
                    </a:lnB>
                  </a:tcPr>
                </a:tc>
                <a:tc>
                  <a:txBody>
                    <a:bodyPr/>
                    <a:lstStyle/>
                    <a:p>
                      <a:pPr latinLnBrk="0"/>
                      <a:r>
                        <a:rPr lang="en-IN">
                          <a:effectLst/>
                        </a:rPr>
                        <a:t>||</a:t>
                      </a:r>
                    </a:p>
                  </a:txBody>
                  <a:tcPr anchor="ctr">
                    <a:lnL>
                      <a:noFill/>
                    </a:lnL>
                    <a:lnR>
                      <a:noFill/>
                    </a:lnR>
                    <a:lnT>
                      <a:noFill/>
                    </a:lnT>
                    <a:lnB>
                      <a:noFill/>
                    </a:lnB>
                  </a:tcPr>
                </a:tc>
                <a:tc>
                  <a:txBody>
                    <a:bodyPr/>
                    <a:lstStyle/>
                    <a:p>
                      <a:pPr latinLnBrk="0"/>
                      <a:r>
                        <a:rPr lang="en-IN">
                          <a:effectLst/>
                        </a:rPr>
                        <a:t>Left to Right</a:t>
                      </a:r>
                    </a:p>
                  </a:txBody>
                  <a:tcPr anchor="ctr">
                    <a:lnL>
                      <a:noFill/>
                    </a:lnL>
                    <a:lnR>
                      <a:noFill/>
                    </a:lnR>
                    <a:lnT>
                      <a:noFill/>
                    </a:lnT>
                    <a:lnB>
                      <a:noFill/>
                    </a:lnB>
                  </a:tcPr>
                </a:tc>
                <a:extLst>
                  <a:ext uri="{0D108BD9-81ED-4DB2-BD59-A6C34878D82A}">
                    <a16:rowId xmlns:a16="http://schemas.microsoft.com/office/drawing/2014/main" val="3607876946"/>
                  </a:ext>
                </a:extLst>
              </a:tr>
              <a:tr h="0">
                <a:tc>
                  <a:txBody>
                    <a:bodyPr/>
                    <a:lstStyle/>
                    <a:p>
                      <a:pPr latinLnBrk="0"/>
                      <a:r>
                        <a:rPr lang="en-IN">
                          <a:effectLst/>
                        </a:rPr>
                        <a:t>13</a:t>
                      </a:r>
                    </a:p>
                  </a:txBody>
                  <a:tcPr anchor="ctr">
                    <a:lnL>
                      <a:noFill/>
                    </a:lnL>
                    <a:lnR>
                      <a:noFill/>
                    </a:lnR>
                    <a:lnT>
                      <a:noFill/>
                    </a:lnT>
                    <a:lnB>
                      <a:noFill/>
                    </a:lnB>
                  </a:tcPr>
                </a:tc>
                <a:tc>
                  <a:txBody>
                    <a:bodyPr/>
                    <a:lstStyle/>
                    <a:p>
                      <a:pPr latinLnBrk="0"/>
                      <a:r>
                        <a:rPr lang="en-IN">
                          <a:effectLst/>
                        </a:rPr>
                        <a:t>Conditional</a:t>
                      </a:r>
                    </a:p>
                  </a:txBody>
                  <a:tcPr anchor="ctr">
                    <a:lnL>
                      <a:noFill/>
                    </a:lnL>
                    <a:lnR>
                      <a:noFill/>
                    </a:lnR>
                    <a:lnT>
                      <a:noFill/>
                    </a:lnT>
                    <a:lnB>
                      <a:noFill/>
                    </a:lnB>
                  </a:tcPr>
                </a:tc>
                <a:tc>
                  <a:txBody>
                    <a:bodyPr/>
                    <a:lstStyle/>
                    <a:p>
                      <a:pPr latinLnBrk="0"/>
                      <a:r>
                        <a:rPr lang="en-IN">
                          <a:effectLst/>
                        </a:rPr>
                        <a:t>?:</a:t>
                      </a:r>
                    </a:p>
                  </a:txBody>
                  <a:tcPr anchor="ctr">
                    <a:lnL>
                      <a:noFill/>
                    </a:lnL>
                    <a:lnR>
                      <a:noFill/>
                    </a:lnR>
                    <a:lnT>
                      <a:noFill/>
                    </a:lnT>
                    <a:lnB>
                      <a:noFill/>
                    </a:lnB>
                  </a:tcPr>
                </a:tc>
                <a:tc>
                  <a:txBody>
                    <a:bodyPr/>
                    <a:lstStyle/>
                    <a:p>
                      <a:pPr latinLnBrk="0"/>
                      <a:r>
                        <a:rPr lang="en-IN">
                          <a:effectLst/>
                        </a:rPr>
                        <a:t>Right to Left</a:t>
                      </a:r>
                    </a:p>
                  </a:txBody>
                  <a:tcPr anchor="ctr">
                    <a:lnL>
                      <a:noFill/>
                    </a:lnL>
                    <a:lnR>
                      <a:noFill/>
                    </a:lnR>
                    <a:lnT>
                      <a:noFill/>
                    </a:lnT>
                    <a:lnB>
                      <a:noFill/>
                    </a:lnB>
                  </a:tcPr>
                </a:tc>
                <a:extLst>
                  <a:ext uri="{0D108BD9-81ED-4DB2-BD59-A6C34878D82A}">
                    <a16:rowId xmlns:a16="http://schemas.microsoft.com/office/drawing/2014/main" val="3117927591"/>
                  </a:ext>
                </a:extLst>
              </a:tr>
              <a:tr h="0">
                <a:tc>
                  <a:txBody>
                    <a:bodyPr/>
                    <a:lstStyle/>
                    <a:p>
                      <a:pPr latinLnBrk="0"/>
                      <a:r>
                        <a:rPr lang="en-IN">
                          <a:effectLst/>
                        </a:rPr>
                        <a:t>14</a:t>
                      </a:r>
                    </a:p>
                  </a:txBody>
                  <a:tcPr anchor="ctr">
                    <a:lnL>
                      <a:noFill/>
                    </a:lnL>
                    <a:lnR>
                      <a:noFill/>
                    </a:lnR>
                    <a:lnT>
                      <a:noFill/>
                    </a:lnT>
                    <a:lnB>
                      <a:noFill/>
                    </a:lnB>
                  </a:tcPr>
                </a:tc>
                <a:tc>
                  <a:txBody>
                    <a:bodyPr/>
                    <a:lstStyle/>
                    <a:p>
                      <a:pPr latinLnBrk="0"/>
                      <a:r>
                        <a:rPr lang="en-IN">
                          <a:effectLst/>
                        </a:rPr>
                        <a:t>Assignment</a:t>
                      </a:r>
                    </a:p>
                  </a:txBody>
                  <a:tcPr anchor="ctr">
                    <a:lnL>
                      <a:noFill/>
                    </a:lnL>
                    <a:lnR>
                      <a:noFill/>
                    </a:lnR>
                    <a:lnT>
                      <a:noFill/>
                    </a:lnT>
                    <a:lnB>
                      <a:noFill/>
                    </a:lnB>
                  </a:tcPr>
                </a:tc>
                <a:tc>
                  <a:txBody>
                    <a:bodyPr/>
                    <a:lstStyle/>
                    <a:p>
                      <a:pPr latinLnBrk="0"/>
                      <a:r>
                        <a:rPr lang="en-IN">
                          <a:effectLst/>
                        </a:rPr>
                        <a:t>= += -+ *= /= %= &gt;&gt;= &lt;&lt;= &amp;= ^= |=</a:t>
                      </a:r>
                    </a:p>
                  </a:txBody>
                  <a:tcPr anchor="ctr">
                    <a:lnL>
                      <a:noFill/>
                    </a:lnL>
                    <a:lnR>
                      <a:noFill/>
                    </a:lnR>
                    <a:lnT>
                      <a:noFill/>
                    </a:lnT>
                    <a:lnB>
                      <a:noFill/>
                    </a:lnB>
                  </a:tcPr>
                </a:tc>
                <a:tc>
                  <a:txBody>
                    <a:bodyPr/>
                    <a:lstStyle/>
                    <a:p>
                      <a:pPr latinLnBrk="0"/>
                      <a:r>
                        <a:rPr lang="en-IN">
                          <a:effectLst/>
                        </a:rPr>
                        <a:t>Right to Left</a:t>
                      </a:r>
                    </a:p>
                  </a:txBody>
                  <a:tcPr anchor="ctr">
                    <a:lnL>
                      <a:noFill/>
                    </a:lnL>
                    <a:lnR>
                      <a:noFill/>
                    </a:lnR>
                    <a:lnT>
                      <a:noFill/>
                    </a:lnT>
                    <a:lnB>
                      <a:noFill/>
                    </a:lnB>
                  </a:tcPr>
                </a:tc>
                <a:extLst>
                  <a:ext uri="{0D108BD9-81ED-4DB2-BD59-A6C34878D82A}">
                    <a16:rowId xmlns:a16="http://schemas.microsoft.com/office/drawing/2014/main" val="876338120"/>
                  </a:ext>
                </a:extLst>
              </a:tr>
              <a:tr h="0">
                <a:tc>
                  <a:txBody>
                    <a:bodyPr/>
                    <a:lstStyle/>
                    <a:p>
                      <a:pPr latinLnBrk="0"/>
                      <a:r>
                        <a:rPr lang="en-IN">
                          <a:effectLst/>
                        </a:rPr>
                        <a:t>15</a:t>
                      </a:r>
                    </a:p>
                  </a:txBody>
                  <a:tcPr anchor="ctr">
                    <a:lnL>
                      <a:noFill/>
                    </a:lnL>
                    <a:lnR>
                      <a:noFill/>
                    </a:lnR>
                    <a:lnT>
                      <a:noFill/>
                    </a:lnT>
                    <a:lnB>
                      <a:noFill/>
                    </a:lnB>
                  </a:tcPr>
                </a:tc>
                <a:tc>
                  <a:txBody>
                    <a:bodyPr/>
                    <a:lstStyle/>
                    <a:p>
                      <a:pPr latinLnBrk="0"/>
                      <a:r>
                        <a:rPr lang="en-IN">
                          <a:effectLst/>
                        </a:rPr>
                        <a:t>Comma</a:t>
                      </a:r>
                    </a:p>
                  </a:txBody>
                  <a:tcPr anchor="ctr">
                    <a:lnL>
                      <a:noFill/>
                    </a:lnL>
                    <a:lnR>
                      <a:noFill/>
                    </a:lnR>
                    <a:lnT>
                      <a:noFill/>
                    </a:lnT>
                    <a:lnB>
                      <a:noFill/>
                    </a:lnB>
                  </a:tcPr>
                </a:tc>
                <a:tc>
                  <a:txBody>
                    <a:bodyPr/>
                    <a:lstStyle/>
                    <a:p>
                      <a:pPr latinLnBrk="0"/>
                      <a:r>
                        <a:rPr lang="en-IN">
                          <a:effectLst/>
                        </a:rPr>
                        <a:t>,</a:t>
                      </a:r>
                    </a:p>
                  </a:txBody>
                  <a:tcPr anchor="ctr">
                    <a:lnL>
                      <a:noFill/>
                    </a:lnL>
                    <a:lnR>
                      <a:noFill/>
                    </a:lnR>
                    <a:lnT>
                      <a:noFill/>
                    </a:lnT>
                    <a:lnB>
                      <a:noFill/>
                    </a:lnB>
                  </a:tcPr>
                </a:tc>
                <a:tc>
                  <a:txBody>
                    <a:bodyPr/>
                    <a:lstStyle/>
                    <a:p>
                      <a:pPr latinLnBrk="0"/>
                      <a:r>
                        <a:rPr lang="en-IN" dirty="0">
                          <a:effectLst/>
                        </a:rPr>
                        <a:t>Left to Right</a:t>
                      </a:r>
                    </a:p>
                  </a:txBody>
                  <a:tcPr anchor="ctr">
                    <a:lnL>
                      <a:noFill/>
                    </a:lnL>
                    <a:lnR>
                      <a:noFill/>
                    </a:lnR>
                    <a:lnT>
                      <a:noFill/>
                    </a:lnT>
                    <a:lnB>
                      <a:noFill/>
                    </a:lnB>
                  </a:tcPr>
                </a:tc>
                <a:extLst>
                  <a:ext uri="{0D108BD9-81ED-4DB2-BD59-A6C34878D82A}">
                    <a16:rowId xmlns:a16="http://schemas.microsoft.com/office/drawing/2014/main" val="3547806452"/>
                  </a:ext>
                </a:extLst>
              </a:tr>
            </a:tbl>
          </a:graphicData>
        </a:graphic>
      </p:graphicFrame>
    </p:spTree>
    <p:extLst>
      <p:ext uri="{BB962C8B-B14F-4D97-AF65-F5344CB8AC3E}">
        <p14:creationId xmlns:p14="http://schemas.microsoft.com/office/powerpoint/2010/main" val="3574247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a:t>
            </a:r>
            <a:r>
              <a:rPr lang="en-US" dirty="0" err="1"/>
              <a:t>a+b</a:t>
            </a:r>
            <a:r>
              <a:rPr lang="en-US" dirty="0"/>
              <a:t>) * (</a:t>
            </a:r>
            <a:r>
              <a:rPr lang="en-US" dirty="0" err="1"/>
              <a:t>c+d</a:t>
            </a:r>
            <a:r>
              <a:rPr lang="en-US" dirty="0"/>
              <a:t>)</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54465036"/>
              </p:ext>
            </p:extLst>
          </p:nvPr>
        </p:nvGraphicFramePr>
        <p:xfrm>
          <a:off x="625442" y="1802162"/>
          <a:ext cx="8946070" cy="670738"/>
        </p:xfrm>
        <a:graphic>
          <a:graphicData uri="http://schemas.openxmlformats.org/drawingml/2006/table">
            <a:tbl>
              <a:tblPr firstRow="1" bandRow="1">
                <a:tableStyleId>{073A0DAA-6AF3-43AB-8588-CEC1D06C72B9}</a:tableStyleId>
              </a:tblPr>
              <a:tblGrid>
                <a:gridCol w="2736445">
                  <a:extLst>
                    <a:ext uri="{9D8B030D-6E8A-4147-A177-3AD203B41FA5}">
                      <a16:colId xmlns:a16="http://schemas.microsoft.com/office/drawing/2014/main" val="20000"/>
                    </a:ext>
                  </a:extLst>
                </a:gridCol>
                <a:gridCol w="2420701">
                  <a:extLst>
                    <a:ext uri="{9D8B030D-6E8A-4147-A177-3AD203B41FA5}">
                      <a16:colId xmlns:a16="http://schemas.microsoft.com/office/drawing/2014/main" val="20001"/>
                    </a:ext>
                  </a:extLst>
                </a:gridCol>
                <a:gridCol w="2631197">
                  <a:extLst>
                    <a:ext uri="{9D8B030D-6E8A-4147-A177-3AD203B41FA5}">
                      <a16:colId xmlns:a16="http://schemas.microsoft.com/office/drawing/2014/main" val="20002"/>
                    </a:ext>
                  </a:extLst>
                </a:gridCol>
                <a:gridCol w="1157727">
                  <a:extLst>
                    <a:ext uri="{9D8B030D-6E8A-4147-A177-3AD203B41FA5}">
                      <a16:colId xmlns:a16="http://schemas.microsoft.com/office/drawing/2014/main" val="20003"/>
                    </a:ext>
                  </a:extLst>
                </a:gridCol>
              </a:tblGrid>
              <a:tr h="670738">
                <a:tc>
                  <a:txBody>
                    <a:bodyPr/>
                    <a:lstStyle/>
                    <a:p>
                      <a:pPr algn="ctr"/>
                      <a:r>
                        <a:rPr lang="en-US" dirty="0"/>
                        <a:t>Character Scanned</a:t>
                      </a:r>
                      <a:endParaRPr lang="en-US" dirty="0">
                        <a:solidFill>
                          <a:schemeClr val="tx1"/>
                        </a:solidFill>
                      </a:endParaRPr>
                    </a:p>
                  </a:txBody>
                  <a:tcPr/>
                </a:tc>
                <a:tc>
                  <a:txBody>
                    <a:bodyPr/>
                    <a:lstStyle/>
                    <a:p>
                      <a:pPr algn="ctr"/>
                      <a:r>
                        <a:rPr lang="en-US" dirty="0"/>
                        <a:t>Stack</a:t>
                      </a:r>
                      <a:endParaRPr lang="en-US" dirty="0">
                        <a:solidFill>
                          <a:schemeClr val="tx1"/>
                        </a:solidFill>
                      </a:endParaRPr>
                    </a:p>
                  </a:txBody>
                  <a:tcPr/>
                </a:tc>
                <a:tc>
                  <a:txBody>
                    <a:bodyPr/>
                    <a:lstStyle/>
                    <a:p>
                      <a:pPr algn="ctr"/>
                      <a:r>
                        <a:rPr lang="en-US" dirty="0"/>
                        <a:t>Output</a:t>
                      </a:r>
                      <a:endParaRPr lang="en-US" dirty="0">
                        <a:solidFill>
                          <a:schemeClr val="tx1"/>
                        </a:solidFill>
                      </a:endParaRPr>
                    </a:p>
                  </a:txBody>
                  <a:tcPr/>
                </a:tc>
                <a:tc>
                  <a:txBody>
                    <a:bodyPr/>
                    <a:lstStyle/>
                    <a:p>
                      <a:pPr algn="ctr"/>
                      <a:r>
                        <a:rPr lang="en-US" dirty="0"/>
                        <a:t>Rank</a:t>
                      </a:r>
                      <a:endParaRPr lang="en-US"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46868490"/>
              </p:ext>
            </p:extLst>
          </p:nvPr>
        </p:nvGraphicFramePr>
        <p:xfrm>
          <a:off x="625442" y="2153300"/>
          <a:ext cx="8946070" cy="670738"/>
        </p:xfrm>
        <a:graphic>
          <a:graphicData uri="http://schemas.openxmlformats.org/drawingml/2006/table">
            <a:tbl>
              <a:tblPr firstRow="1" bandRow="1">
                <a:tableStyleId>{073A0DAA-6AF3-43AB-8588-CEC1D06C72B9}</a:tableStyleId>
              </a:tblPr>
              <a:tblGrid>
                <a:gridCol w="2736445">
                  <a:extLst>
                    <a:ext uri="{9D8B030D-6E8A-4147-A177-3AD203B41FA5}">
                      <a16:colId xmlns:a16="http://schemas.microsoft.com/office/drawing/2014/main" val="20000"/>
                    </a:ext>
                  </a:extLst>
                </a:gridCol>
                <a:gridCol w="2420701">
                  <a:extLst>
                    <a:ext uri="{9D8B030D-6E8A-4147-A177-3AD203B41FA5}">
                      <a16:colId xmlns:a16="http://schemas.microsoft.com/office/drawing/2014/main" val="20001"/>
                    </a:ext>
                  </a:extLst>
                </a:gridCol>
                <a:gridCol w="2631197">
                  <a:extLst>
                    <a:ext uri="{9D8B030D-6E8A-4147-A177-3AD203B41FA5}">
                      <a16:colId xmlns:a16="http://schemas.microsoft.com/office/drawing/2014/main" val="20002"/>
                    </a:ext>
                  </a:extLst>
                </a:gridCol>
                <a:gridCol w="1157727">
                  <a:extLst>
                    <a:ext uri="{9D8B030D-6E8A-4147-A177-3AD203B41FA5}">
                      <a16:colId xmlns:a16="http://schemas.microsoft.com/office/drawing/2014/main" val="20003"/>
                    </a:ext>
                  </a:extLst>
                </a:gridCol>
              </a:tblGrid>
              <a:tr h="670738">
                <a:tc>
                  <a:txBody>
                    <a:bodyPr/>
                    <a:lstStyle/>
                    <a:p>
                      <a:pPr algn="ctr"/>
                      <a:endParaRPr lang="en-US" dirty="0"/>
                    </a:p>
                  </a:txBody>
                  <a:tcPr/>
                </a:tc>
                <a:tc>
                  <a:txBody>
                    <a:bodyPr/>
                    <a:lstStyle/>
                    <a:p>
                      <a:pPr algn="ctr"/>
                      <a:r>
                        <a:rPr lang="en-US" dirty="0"/>
                        <a:t>(</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34897748"/>
              </p:ext>
            </p:extLst>
          </p:nvPr>
        </p:nvGraphicFramePr>
        <p:xfrm>
          <a:off x="625442" y="2467643"/>
          <a:ext cx="8946070" cy="1341476"/>
        </p:xfrm>
        <a:graphic>
          <a:graphicData uri="http://schemas.openxmlformats.org/drawingml/2006/table">
            <a:tbl>
              <a:tblPr firstRow="1" bandRow="1">
                <a:tableStyleId>{073A0DAA-6AF3-43AB-8588-CEC1D06C72B9}</a:tableStyleId>
              </a:tblPr>
              <a:tblGrid>
                <a:gridCol w="2736445">
                  <a:extLst>
                    <a:ext uri="{9D8B030D-6E8A-4147-A177-3AD203B41FA5}">
                      <a16:colId xmlns:a16="http://schemas.microsoft.com/office/drawing/2014/main" val="20000"/>
                    </a:ext>
                  </a:extLst>
                </a:gridCol>
                <a:gridCol w="2420701">
                  <a:extLst>
                    <a:ext uri="{9D8B030D-6E8A-4147-A177-3AD203B41FA5}">
                      <a16:colId xmlns:a16="http://schemas.microsoft.com/office/drawing/2014/main" val="20001"/>
                    </a:ext>
                  </a:extLst>
                </a:gridCol>
                <a:gridCol w="2631197">
                  <a:extLst>
                    <a:ext uri="{9D8B030D-6E8A-4147-A177-3AD203B41FA5}">
                      <a16:colId xmlns:a16="http://schemas.microsoft.com/office/drawing/2014/main" val="20002"/>
                    </a:ext>
                  </a:extLst>
                </a:gridCol>
                <a:gridCol w="1157727">
                  <a:extLst>
                    <a:ext uri="{9D8B030D-6E8A-4147-A177-3AD203B41FA5}">
                      <a16:colId xmlns:a16="http://schemas.microsoft.com/office/drawing/2014/main" val="20003"/>
                    </a:ext>
                  </a:extLst>
                </a:gridCol>
              </a:tblGrid>
              <a:tr h="670738">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0"/>
                  </a:ext>
                </a:extLst>
              </a:tr>
              <a:tr h="670738">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69728905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821732719"/>
              </p:ext>
            </p:extLst>
          </p:nvPr>
        </p:nvGraphicFramePr>
        <p:xfrm>
          <a:off x="625442" y="2819399"/>
          <a:ext cx="8946070" cy="1819263"/>
        </p:xfrm>
        <a:graphic>
          <a:graphicData uri="http://schemas.openxmlformats.org/drawingml/2006/table">
            <a:tbl>
              <a:tblPr firstRow="1" bandRow="1">
                <a:tableStyleId>{073A0DAA-6AF3-43AB-8588-CEC1D06C72B9}</a:tableStyleId>
              </a:tblPr>
              <a:tblGrid>
                <a:gridCol w="2736445">
                  <a:extLst>
                    <a:ext uri="{9D8B030D-6E8A-4147-A177-3AD203B41FA5}">
                      <a16:colId xmlns:a16="http://schemas.microsoft.com/office/drawing/2014/main" val="20000"/>
                    </a:ext>
                  </a:extLst>
                </a:gridCol>
                <a:gridCol w="2420701">
                  <a:extLst>
                    <a:ext uri="{9D8B030D-6E8A-4147-A177-3AD203B41FA5}">
                      <a16:colId xmlns:a16="http://schemas.microsoft.com/office/drawing/2014/main" val="20001"/>
                    </a:ext>
                  </a:extLst>
                </a:gridCol>
                <a:gridCol w="2631197">
                  <a:extLst>
                    <a:ext uri="{9D8B030D-6E8A-4147-A177-3AD203B41FA5}">
                      <a16:colId xmlns:a16="http://schemas.microsoft.com/office/drawing/2014/main" val="20002"/>
                    </a:ext>
                  </a:extLst>
                </a:gridCol>
                <a:gridCol w="1157727">
                  <a:extLst>
                    <a:ext uri="{9D8B030D-6E8A-4147-A177-3AD203B41FA5}">
                      <a16:colId xmlns:a16="http://schemas.microsoft.com/office/drawing/2014/main" val="20003"/>
                    </a:ext>
                  </a:extLst>
                </a:gridCol>
              </a:tblGrid>
              <a:tr h="1157713">
                <a:tc>
                  <a:txBody>
                    <a:bodyPr/>
                    <a:lstStyle/>
                    <a:p>
                      <a:pPr algn="ctr"/>
                      <a:r>
                        <a:rPr lang="en-US" dirty="0"/>
                        <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p>
                      <a:pPr algn="ctr"/>
                      <a:endParaRPr lang="en-US" dirty="0"/>
                    </a:p>
                  </a:txBody>
                  <a:tcPr/>
                </a:tc>
                <a:tc>
                  <a:txBody>
                    <a:bodyPr/>
                    <a:lstStyle/>
                    <a:p>
                      <a:pPr algn="ctr"/>
                      <a:r>
                        <a:rPr lang="en-US" dirty="0"/>
                        <a:t>a</a:t>
                      </a:r>
                    </a:p>
                  </a:txBody>
                  <a:tcPr/>
                </a:tc>
                <a:tc>
                  <a:txBody>
                    <a:bodyPr/>
                    <a:lstStyle/>
                    <a:p>
                      <a:pPr algn="ctr"/>
                      <a:r>
                        <a:rPr lang="en-US" dirty="0"/>
                        <a:t>1</a:t>
                      </a:r>
                    </a:p>
                  </a:txBody>
                  <a:tcPr/>
                </a:tc>
                <a:extLst>
                  <a:ext uri="{0D108BD9-81ED-4DB2-BD59-A6C34878D82A}">
                    <a16:rowId xmlns:a16="http://schemas.microsoft.com/office/drawing/2014/main" val="10000"/>
                  </a:ext>
                </a:extLst>
              </a:tr>
              <a:tr h="66155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70484648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894153068"/>
              </p:ext>
            </p:extLst>
          </p:nvPr>
        </p:nvGraphicFramePr>
        <p:xfrm>
          <a:off x="625442" y="3181382"/>
          <a:ext cx="8946070" cy="670738"/>
        </p:xfrm>
        <a:graphic>
          <a:graphicData uri="http://schemas.openxmlformats.org/drawingml/2006/table">
            <a:tbl>
              <a:tblPr firstRow="1" bandRow="1">
                <a:tableStyleId>{073A0DAA-6AF3-43AB-8588-CEC1D06C72B9}</a:tableStyleId>
              </a:tblPr>
              <a:tblGrid>
                <a:gridCol w="2736445">
                  <a:extLst>
                    <a:ext uri="{9D8B030D-6E8A-4147-A177-3AD203B41FA5}">
                      <a16:colId xmlns:a16="http://schemas.microsoft.com/office/drawing/2014/main" val="20000"/>
                    </a:ext>
                  </a:extLst>
                </a:gridCol>
                <a:gridCol w="2420701">
                  <a:extLst>
                    <a:ext uri="{9D8B030D-6E8A-4147-A177-3AD203B41FA5}">
                      <a16:colId xmlns:a16="http://schemas.microsoft.com/office/drawing/2014/main" val="20001"/>
                    </a:ext>
                  </a:extLst>
                </a:gridCol>
                <a:gridCol w="2631197">
                  <a:extLst>
                    <a:ext uri="{9D8B030D-6E8A-4147-A177-3AD203B41FA5}">
                      <a16:colId xmlns:a16="http://schemas.microsoft.com/office/drawing/2014/main" val="20002"/>
                    </a:ext>
                  </a:extLst>
                </a:gridCol>
                <a:gridCol w="1157727">
                  <a:extLst>
                    <a:ext uri="{9D8B030D-6E8A-4147-A177-3AD203B41FA5}">
                      <a16:colId xmlns:a16="http://schemas.microsoft.com/office/drawing/2014/main" val="20003"/>
                    </a:ext>
                  </a:extLst>
                </a:gridCol>
              </a:tblGrid>
              <a:tr h="670738">
                <a:tc>
                  <a:txBody>
                    <a:bodyPr/>
                    <a:lstStyle/>
                    <a:p>
                      <a:pPr algn="ctr"/>
                      <a:r>
                        <a:rPr lang="en-US" dirty="0"/>
                        <a:t>+</a:t>
                      </a:r>
                    </a:p>
                  </a:txBody>
                  <a:tcPr/>
                </a:tc>
                <a:tc>
                  <a:txBody>
                    <a:bodyPr/>
                    <a:lstStyle/>
                    <a:p>
                      <a:pPr algn="ctr"/>
                      <a:r>
                        <a:rPr lang="en-US" dirty="0"/>
                        <a:t>((+</a:t>
                      </a:r>
                    </a:p>
                  </a:txBody>
                  <a:tcPr/>
                </a:tc>
                <a:tc>
                  <a:txBody>
                    <a:bodyPr/>
                    <a:lstStyle/>
                    <a:p>
                      <a:pPr algn="ctr"/>
                      <a:r>
                        <a:rPr lang="en-US" dirty="0"/>
                        <a:t>a</a:t>
                      </a:r>
                    </a:p>
                  </a:txBody>
                  <a:tcPr/>
                </a:tc>
                <a:tc>
                  <a:txBody>
                    <a:bodyPr/>
                    <a:lstStyle/>
                    <a:p>
                      <a:pPr algn="ctr"/>
                      <a:r>
                        <a:rPr lang="en-US" dirty="0"/>
                        <a:t>1</a:t>
                      </a:r>
                    </a:p>
                  </a:txBody>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512909189"/>
              </p:ext>
            </p:extLst>
          </p:nvPr>
        </p:nvGraphicFramePr>
        <p:xfrm>
          <a:off x="625442" y="3875438"/>
          <a:ext cx="8946070" cy="661550"/>
        </p:xfrm>
        <a:graphic>
          <a:graphicData uri="http://schemas.openxmlformats.org/drawingml/2006/table">
            <a:tbl>
              <a:tblPr firstRow="1" bandRow="1">
                <a:tableStyleId>{073A0DAA-6AF3-43AB-8588-CEC1D06C72B9}</a:tableStyleId>
              </a:tblPr>
              <a:tblGrid>
                <a:gridCol w="2736445">
                  <a:extLst>
                    <a:ext uri="{9D8B030D-6E8A-4147-A177-3AD203B41FA5}">
                      <a16:colId xmlns:a16="http://schemas.microsoft.com/office/drawing/2014/main" val="20000"/>
                    </a:ext>
                  </a:extLst>
                </a:gridCol>
                <a:gridCol w="2420701">
                  <a:extLst>
                    <a:ext uri="{9D8B030D-6E8A-4147-A177-3AD203B41FA5}">
                      <a16:colId xmlns:a16="http://schemas.microsoft.com/office/drawing/2014/main" val="20001"/>
                    </a:ext>
                  </a:extLst>
                </a:gridCol>
                <a:gridCol w="2631197">
                  <a:extLst>
                    <a:ext uri="{9D8B030D-6E8A-4147-A177-3AD203B41FA5}">
                      <a16:colId xmlns:a16="http://schemas.microsoft.com/office/drawing/2014/main" val="20002"/>
                    </a:ext>
                  </a:extLst>
                </a:gridCol>
                <a:gridCol w="1157727">
                  <a:extLst>
                    <a:ext uri="{9D8B030D-6E8A-4147-A177-3AD203B41FA5}">
                      <a16:colId xmlns:a16="http://schemas.microsoft.com/office/drawing/2014/main" val="20003"/>
                    </a:ext>
                  </a:extLst>
                </a:gridCol>
              </a:tblGrid>
              <a:tr h="661550">
                <a:tc>
                  <a:txBody>
                    <a:bodyPr/>
                    <a:lstStyle/>
                    <a:p>
                      <a:pPr algn="ctr"/>
                      <a:r>
                        <a:rPr lang="en-US" dirty="0"/>
                        <a:t>)</a:t>
                      </a:r>
                    </a:p>
                  </a:txBody>
                  <a:tcPr/>
                </a:tc>
                <a:tc>
                  <a:txBody>
                    <a:bodyPr/>
                    <a:lstStyle/>
                    <a:p>
                      <a:pPr algn="ctr"/>
                      <a:r>
                        <a:rPr lang="en-US" dirty="0"/>
                        <a:t>(</a:t>
                      </a:r>
                    </a:p>
                  </a:txBody>
                  <a:tcPr/>
                </a:tc>
                <a:tc>
                  <a:txBody>
                    <a:bodyPr/>
                    <a:lstStyle/>
                    <a:p>
                      <a:pPr algn="ctr"/>
                      <a:r>
                        <a:rPr lang="en-US" dirty="0"/>
                        <a:t>ab+</a:t>
                      </a:r>
                    </a:p>
                  </a:txBody>
                  <a:tcPr/>
                </a:tc>
                <a:tc>
                  <a:txBody>
                    <a:bodyPr/>
                    <a:lstStyle/>
                    <a:p>
                      <a:pPr algn="ctr"/>
                      <a:r>
                        <a:rPr lang="en-US" dirty="0"/>
                        <a:t>1</a:t>
                      </a:r>
                    </a:p>
                  </a:txBody>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588788755"/>
              </p:ext>
            </p:extLst>
          </p:nvPr>
        </p:nvGraphicFramePr>
        <p:xfrm>
          <a:off x="625442" y="3544001"/>
          <a:ext cx="8946070" cy="661550"/>
        </p:xfrm>
        <a:graphic>
          <a:graphicData uri="http://schemas.openxmlformats.org/drawingml/2006/table">
            <a:tbl>
              <a:tblPr firstRow="1" bandRow="1">
                <a:tableStyleId>{073A0DAA-6AF3-43AB-8588-CEC1D06C72B9}</a:tableStyleId>
              </a:tblPr>
              <a:tblGrid>
                <a:gridCol w="2736445">
                  <a:extLst>
                    <a:ext uri="{9D8B030D-6E8A-4147-A177-3AD203B41FA5}">
                      <a16:colId xmlns:a16="http://schemas.microsoft.com/office/drawing/2014/main" val="20000"/>
                    </a:ext>
                  </a:extLst>
                </a:gridCol>
                <a:gridCol w="2420701">
                  <a:extLst>
                    <a:ext uri="{9D8B030D-6E8A-4147-A177-3AD203B41FA5}">
                      <a16:colId xmlns:a16="http://schemas.microsoft.com/office/drawing/2014/main" val="20001"/>
                    </a:ext>
                  </a:extLst>
                </a:gridCol>
                <a:gridCol w="2631197">
                  <a:extLst>
                    <a:ext uri="{9D8B030D-6E8A-4147-A177-3AD203B41FA5}">
                      <a16:colId xmlns:a16="http://schemas.microsoft.com/office/drawing/2014/main" val="20002"/>
                    </a:ext>
                  </a:extLst>
                </a:gridCol>
                <a:gridCol w="1157727">
                  <a:extLst>
                    <a:ext uri="{9D8B030D-6E8A-4147-A177-3AD203B41FA5}">
                      <a16:colId xmlns:a16="http://schemas.microsoft.com/office/drawing/2014/main" val="20003"/>
                    </a:ext>
                  </a:extLst>
                </a:gridCol>
              </a:tblGrid>
              <a:tr h="661550">
                <a:tc>
                  <a:txBody>
                    <a:bodyPr/>
                    <a:lstStyle/>
                    <a:p>
                      <a:pPr algn="ctr"/>
                      <a:r>
                        <a:rPr lang="en-US" dirty="0"/>
                        <a:t>b</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algn="ctr"/>
                      <a:r>
                        <a:rPr lang="en-US" dirty="0"/>
                        <a:t>ab</a:t>
                      </a:r>
                    </a:p>
                  </a:txBody>
                  <a:tcPr/>
                </a:tc>
                <a:tc>
                  <a:txBody>
                    <a:bodyPr/>
                    <a:lstStyle/>
                    <a:p>
                      <a:pPr algn="ctr"/>
                      <a:r>
                        <a:rPr lang="en-US" dirty="0"/>
                        <a:t>2</a:t>
                      </a:r>
                    </a:p>
                  </a:txBody>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115357769"/>
              </p:ext>
            </p:extLst>
          </p:nvPr>
        </p:nvGraphicFramePr>
        <p:xfrm>
          <a:off x="625442" y="5002563"/>
          <a:ext cx="8946070" cy="661550"/>
        </p:xfrm>
        <a:graphic>
          <a:graphicData uri="http://schemas.openxmlformats.org/drawingml/2006/table">
            <a:tbl>
              <a:tblPr firstRow="1" bandRow="1">
                <a:tableStyleId>{073A0DAA-6AF3-43AB-8588-CEC1D06C72B9}</a:tableStyleId>
              </a:tblPr>
              <a:tblGrid>
                <a:gridCol w="2736445">
                  <a:extLst>
                    <a:ext uri="{9D8B030D-6E8A-4147-A177-3AD203B41FA5}">
                      <a16:colId xmlns:a16="http://schemas.microsoft.com/office/drawing/2014/main" val="20000"/>
                    </a:ext>
                  </a:extLst>
                </a:gridCol>
                <a:gridCol w="2420701">
                  <a:extLst>
                    <a:ext uri="{9D8B030D-6E8A-4147-A177-3AD203B41FA5}">
                      <a16:colId xmlns:a16="http://schemas.microsoft.com/office/drawing/2014/main" val="20001"/>
                    </a:ext>
                  </a:extLst>
                </a:gridCol>
                <a:gridCol w="2631197">
                  <a:extLst>
                    <a:ext uri="{9D8B030D-6E8A-4147-A177-3AD203B41FA5}">
                      <a16:colId xmlns:a16="http://schemas.microsoft.com/office/drawing/2014/main" val="20002"/>
                    </a:ext>
                  </a:extLst>
                </a:gridCol>
                <a:gridCol w="1157727">
                  <a:extLst>
                    <a:ext uri="{9D8B030D-6E8A-4147-A177-3AD203B41FA5}">
                      <a16:colId xmlns:a16="http://schemas.microsoft.com/office/drawing/2014/main" val="20003"/>
                    </a:ext>
                  </a:extLst>
                </a:gridCol>
              </a:tblGrid>
              <a:tr h="661550">
                <a:tc>
                  <a:txBody>
                    <a:bodyPr/>
                    <a:lstStyle/>
                    <a:p>
                      <a:pPr algn="ctr"/>
                      <a:r>
                        <a:rPr lang="en-US" dirty="0"/>
                        <a:t>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ab+c</a:t>
                      </a:r>
                      <a:endParaRPr lang="en-US" dirty="0"/>
                    </a:p>
                  </a:txBody>
                  <a:tcPr/>
                </a:tc>
                <a:tc>
                  <a:txBody>
                    <a:bodyPr/>
                    <a:lstStyle/>
                    <a:p>
                      <a:pPr algn="ctr"/>
                      <a:r>
                        <a:rPr lang="en-US" dirty="0"/>
                        <a:t>2</a:t>
                      </a:r>
                    </a:p>
                  </a:txBody>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762111983"/>
              </p:ext>
            </p:extLst>
          </p:nvPr>
        </p:nvGraphicFramePr>
        <p:xfrm>
          <a:off x="625442" y="4623149"/>
          <a:ext cx="8946070" cy="670738"/>
        </p:xfrm>
        <a:graphic>
          <a:graphicData uri="http://schemas.openxmlformats.org/drawingml/2006/table">
            <a:tbl>
              <a:tblPr firstRow="1" bandRow="1">
                <a:tableStyleId>{073A0DAA-6AF3-43AB-8588-CEC1D06C72B9}</a:tableStyleId>
              </a:tblPr>
              <a:tblGrid>
                <a:gridCol w="2736445">
                  <a:extLst>
                    <a:ext uri="{9D8B030D-6E8A-4147-A177-3AD203B41FA5}">
                      <a16:colId xmlns:a16="http://schemas.microsoft.com/office/drawing/2014/main" val="20000"/>
                    </a:ext>
                  </a:extLst>
                </a:gridCol>
                <a:gridCol w="2420701">
                  <a:extLst>
                    <a:ext uri="{9D8B030D-6E8A-4147-A177-3AD203B41FA5}">
                      <a16:colId xmlns:a16="http://schemas.microsoft.com/office/drawing/2014/main" val="20001"/>
                    </a:ext>
                  </a:extLst>
                </a:gridCol>
                <a:gridCol w="2631197">
                  <a:extLst>
                    <a:ext uri="{9D8B030D-6E8A-4147-A177-3AD203B41FA5}">
                      <a16:colId xmlns:a16="http://schemas.microsoft.com/office/drawing/2014/main" val="20002"/>
                    </a:ext>
                  </a:extLst>
                </a:gridCol>
                <a:gridCol w="1157727">
                  <a:extLst>
                    <a:ext uri="{9D8B030D-6E8A-4147-A177-3AD203B41FA5}">
                      <a16:colId xmlns:a16="http://schemas.microsoft.com/office/drawing/2014/main" val="20003"/>
                    </a:ext>
                  </a:extLst>
                </a:gridCol>
              </a:tblGrid>
              <a:tr h="670738">
                <a:tc>
                  <a:txBody>
                    <a:bodyPr/>
                    <a:lstStyle/>
                    <a:p>
                      <a:pPr algn="ctr"/>
                      <a:r>
                        <a:rPr lang="en-US" b="1" dirty="0"/>
                        <a:t>(</a:t>
                      </a:r>
                    </a:p>
                  </a:txBody>
                  <a:tcPr/>
                </a:tc>
                <a:tc>
                  <a:txBody>
                    <a:bodyPr/>
                    <a:lstStyle/>
                    <a:p>
                      <a:pPr algn="ct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a:t>
                      </a:r>
                    </a:p>
                  </a:txBody>
                  <a:tcPr/>
                </a:tc>
                <a:tc>
                  <a:txBody>
                    <a:bodyPr/>
                    <a:lstStyle/>
                    <a:p>
                      <a:pPr algn="ctr"/>
                      <a:r>
                        <a:rPr lang="en-US" dirty="0"/>
                        <a:t>1</a:t>
                      </a:r>
                    </a:p>
                  </a:txBody>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906579763"/>
              </p:ext>
            </p:extLst>
          </p:nvPr>
        </p:nvGraphicFramePr>
        <p:xfrm>
          <a:off x="625442" y="4240563"/>
          <a:ext cx="8946070" cy="661550"/>
        </p:xfrm>
        <a:graphic>
          <a:graphicData uri="http://schemas.openxmlformats.org/drawingml/2006/table">
            <a:tbl>
              <a:tblPr firstRow="1" bandRow="1">
                <a:tableStyleId>{073A0DAA-6AF3-43AB-8588-CEC1D06C72B9}</a:tableStyleId>
              </a:tblPr>
              <a:tblGrid>
                <a:gridCol w="2736445">
                  <a:extLst>
                    <a:ext uri="{9D8B030D-6E8A-4147-A177-3AD203B41FA5}">
                      <a16:colId xmlns:a16="http://schemas.microsoft.com/office/drawing/2014/main" val="20000"/>
                    </a:ext>
                  </a:extLst>
                </a:gridCol>
                <a:gridCol w="2420701">
                  <a:extLst>
                    <a:ext uri="{9D8B030D-6E8A-4147-A177-3AD203B41FA5}">
                      <a16:colId xmlns:a16="http://schemas.microsoft.com/office/drawing/2014/main" val="20001"/>
                    </a:ext>
                  </a:extLst>
                </a:gridCol>
                <a:gridCol w="2631197">
                  <a:extLst>
                    <a:ext uri="{9D8B030D-6E8A-4147-A177-3AD203B41FA5}">
                      <a16:colId xmlns:a16="http://schemas.microsoft.com/office/drawing/2014/main" val="20002"/>
                    </a:ext>
                  </a:extLst>
                </a:gridCol>
                <a:gridCol w="1157727">
                  <a:extLst>
                    <a:ext uri="{9D8B030D-6E8A-4147-A177-3AD203B41FA5}">
                      <a16:colId xmlns:a16="http://schemas.microsoft.com/office/drawing/2014/main" val="20003"/>
                    </a:ext>
                  </a:extLst>
                </a:gridCol>
              </a:tblGrid>
              <a:tr h="661550">
                <a:tc>
                  <a:txBody>
                    <a:bodyPr/>
                    <a:lstStyle/>
                    <a:p>
                      <a:pPr algn="ctr"/>
                      <a:r>
                        <a:rPr lang="en-US" dirty="0"/>
                        <a:t>*</a:t>
                      </a:r>
                    </a:p>
                  </a:txBody>
                  <a:tcPr/>
                </a:tc>
                <a:tc>
                  <a:txBody>
                    <a:bodyPr/>
                    <a:lstStyle/>
                    <a:p>
                      <a:pPr algn="ct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a:t>
                      </a:r>
                    </a:p>
                  </a:txBody>
                  <a:tcPr/>
                </a:tc>
                <a:tc>
                  <a:txBody>
                    <a:bodyPr/>
                    <a:lstStyle/>
                    <a:p>
                      <a:pPr algn="ctr"/>
                      <a:r>
                        <a:rPr lang="en-US" dirty="0"/>
                        <a:t>1</a:t>
                      </a:r>
                    </a:p>
                  </a:txBody>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895698508"/>
              </p:ext>
            </p:extLst>
          </p:nvPr>
        </p:nvGraphicFramePr>
        <p:xfrm>
          <a:off x="635338" y="5330157"/>
          <a:ext cx="8946070" cy="661550"/>
        </p:xfrm>
        <a:graphic>
          <a:graphicData uri="http://schemas.openxmlformats.org/drawingml/2006/table">
            <a:tbl>
              <a:tblPr firstRow="1" bandRow="1">
                <a:tableStyleId>{073A0DAA-6AF3-43AB-8588-CEC1D06C72B9}</a:tableStyleId>
              </a:tblPr>
              <a:tblGrid>
                <a:gridCol w="2736445">
                  <a:extLst>
                    <a:ext uri="{9D8B030D-6E8A-4147-A177-3AD203B41FA5}">
                      <a16:colId xmlns:a16="http://schemas.microsoft.com/office/drawing/2014/main" val="20000"/>
                    </a:ext>
                  </a:extLst>
                </a:gridCol>
                <a:gridCol w="2420701">
                  <a:extLst>
                    <a:ext uri="{9D8B030D-6E8A-4147-A177-3AD203B41FA5}">
                      <a16:colId xmlns:a16="http://schemas.microsoft.com/office/drawing/2014/main" val="20001"/>
                    </a:ext>
                  </a:extLst>
                </a:gridCol>
                <a:gridCol w="2631197">
                  <a:extLst>
                    <a:ext uri="{9D8B030D-6E8A-4147-A177-3AD203B41FA5}">
                      <a16:colId xmlns:a16="http://schemas.microsoft.com/office/drawing/2014/main" val="20002"/>
                    </a:ext>
                  </a:extLst>
                </a:gridCol>
                <a:gridCol w="1157727">
                  <a:extLst>
                    <a:ext uri="{9D8B030D-6E8A-4147-A177-3AD203B41FA5}">
                      <a16:colId xmlns:a16="http://schemas.microsoft.com/office/drawing/2014/main" val="20003"/>
                    </a:ext>
                  </a:extLst>
                </a:gridCol>
              </a:tblGrid>
              <a:tr h="661550">
                <a:tc>
                  <a:txBody>
                    <a:bodyPr/>
                    <a:lstStyle/>
                    <a:p>
                      <a:pPr algn="ct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ab+c</a:t>
                      </a:r>
                      <a:endParaRPr lang="en-US" dirty="0"/>
                    </a:p>
                  </a:txBody>
                  <a:tcPr/>
                </a:tc>
                <a:tc>
                  <a:txBody>
                    <a:bodyPr/>
                    <a:lstStyle/>
                    <a:p>
                      <a:pPr algn="ctr"/>
                      <a:r>
                        <a:rPr lang="en-US" dirty="0"/>
                        <a:t>2</a:t>
                      </a:r>
                    </a:p>
                  </a:txBody>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478427082"/>
              </p:ext>
            </p:extLst>
          </p:nvPr>
        </p:nvGraphicFramePr>
        <p:xfrm>
          <a:off x="645234" y="5673057"/>
          <a:ext cx="8946070" cy="661550"/>
        </p:xfrm>
        <a:graphic>
          <a:graphicData uri="http://schemas.openxmlformats.org/drawingml/2006/table">
            <a:tbl>
              <a:tblPr firstRow="1" bandRow="1">
                <a:tableStyleId>{073A0DAA-6AF3-43AB-8588-CEC1D06C72B9}</a:tableStyleId>
              </a:tblPr>
              <a:tblGrid>
                <a:gridCol w="2736445">
                  <a:extLst>
                    <a:ext uri="{9D8B030D-6E8A-4147-A177-3AD203B41FA5}">
                      <a16:colId xmlns:a16="http://schemas.microsoft.com/office/drawing/2014/main" val="20000"/>
                    </a:ext>
                  </a:extLst>
                </a:gridCol>
                <a:gridCol w="2420701">
                  <a:extLst>
                    <a:ext uri="{9D8B030D-6E8A-4147-A177-3AD203B41FA5}">
                      <a16:colId xmlns:a16="http://schemas.microsoft.com/office/drawing/2014/main" val="20001"/>
                    </a:ext>
                  </a:extLst>
                </a:gridCol>
                <a:gridCol w="2631197">
                  <a:extLst>
                    <a:ext uri="{9D8B030D-6E8A-4147-A177-3AD203B41FA5}">
                      <a16:colId xmlns:a16="http://schemas.microsoft.com/office/drawing/2014/main" val="20002"/>
                    </a:ext>
                  </a:extLst>
                </a:gridCol>
                <a:gridCol w="1157727">
                  <a:extLst>
                    <a:ext uri="{9D8B030D-6E8A-4147-A177-3AD203B41FA5}">
                      <a16:colId xmlns:a16="http://schemas.microsoft.com/office/drawing/2014/main" val="20003"/>
                    </a:ext>
                  </a:extLst>
                </a:gridCol>
              </a:tblGrid>
              <a:tr h="661550">
                <a:tc>
                  <a:txBody>
                    <a:bodyPr/>
                    <a:lstStyle/>
                    <a:p>
                      <a:pPr algn="ctr"/>
                      <a:r>
                        <a:rPr lang="en-US" dirty="0"/>
                        <a:t>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ab+cd</a:t>
                      </a:r>
                      <a:endParaRPr lang="en-US" dirty="0"/>
                    </a:p>
                  </a:txBody>
                  <a:tcPr/>
                </a:tc>
                <a:tc>
                  <a:txBody>
                    <a:bodyPr/>
                    <a:lstStyle/>
                    <a:p>
                      <a:pPr algn="ctr"/>
                      <a:r>
                        <a:rPr lang="en-US" dirty="0"/>
                        <a:t>3</a:t>
                      </a:r>
                    </a:p>
                  </a:txBody>
                  <a:tcPr/>
                </a:tc>
                <a:extLst>
                  <a:ext uri="{0D108BD9-81ED-4DB2-BD59-A6C34878D82A}">
                    <a16:rowId xmlns:a16="http://schemas.microsoft.com/office/drawing/2014/main" val="10000"/>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436735128"/>
              </p:ext>
            </p:extLst>
          </p:nvPr>
        </p:nvGraphicFramePr>
        <p:xfrm>
          <a:off x="655130" y="6027626"/>
          <a:ext cx="8946070" cy="661550"/>
        </p:xfrm>
        <a:graphic>
          <a:graphicData uri="http://schemas.openxmlformats.org/drawingml/2006/table">
            <a:tbl>
              <a:tblPr firstRow="1" bandRow="1">
                <a:tableStyleId>{073A0DAA-6AF3-43AB-8588-CEC1D06C72B9}</a:tableStyleId>
              </a:tblPr>
              <a:tblGrid>
                <a:gridCol w="2736445">
                  <a:extLst>
                    <a:ext uri="{9D8B030D-6E8A-4147-A177-3AD203B41FA5}">
                      <a16:colId xmlns:a16="http://schemas.microsoft.com/office/drawing/2014/main" val="20000"/>
                    </a:ext>
                  </a:extLst>
                </a:gridCol>
                <a:gridCol w="2420701">
                  <a:extLst>
                    <a:ext uri="{9D8B030D-6E8A-4147-A177-3AD203B41FA5}">
                      <a16:colId xmlns:a16="http://schemas.microsoft.com/office/drawing/2014/main" val="20001"/>
                    </a:ext>
                  </a:extLst>
                </a:gridCol>
                <a:gridCol w="2631197">
                  <a:extLst>
                    <a:ext uri="{9D8B030D-6E8A-4147-A177-3AD203B41FA5}">
                      <a16:colId xmlns:a16="http://schemas.microsoft.com/office/drawing/2014/main" val="20002"/>
                    </a:ext>
                  </a:extLst>
                </a:gridCol>
                <a:gridCol w="1157727">
                  <a:extLst>
                    <a:ext uri="{9D8B030D-6E8A-4147-A177-3AD203B41FA5}">
                      <a16:colId xmlns:a16="http://schemas.microsoft.com/office/drawing/2014/main" val="20003"/>
                    </a:ext>
                  </a:extLst>
                </a:gridCol>
              </a:tblGrid>
              <a:tr h="661550">
                <a:tc>
                  <a:txBody>
                    <a:bodyPr/>
                    <a:lstStyle/>
                    <a:p>
                      <a:pPr algn="ct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ab+cd</a:t>
                      </a:r>
                      <a:r>
                        <a:rPr lang="en-US" dirty="0"/>
                        <a:t>+</a:t>
                      </a:r>
                    </a:p>
                  </a:txBody>
                  <a:tcPr/>
                </a:tc>
                <a:tc>
                  <a:txBody>
                    <a:bodyPr/>
                    <a:lstStyle/>
                    <a:p>
                      <a:pPr algn="ctr"/>
                      <a:r>
                        <a:rPr lang="en-US" dirty="0"/>
                        <a:t>2</a:t>
                      </a:r>
                    </a:p>
                  </a:txBody>
                  <a:tcPr/>
                </a:tc>
                <a:extLst>
                  <a:ext uri="{0D108BD9-81ED-4DB2-BD59-A6C34878D82A}">
                    <a16:rowId xmlns:a16="http://schemas.microsoft.com/office/drawing/2014/main" val="10000"/>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144919269"/>
              </p:ext>
            </p:extLst>
          </p:nvPr>
        </p:nvGraphicFramePr>
        <p:xfrm>
          <a:off x="655130" y="6348850"/>
          <a:ext cx="8946070" cy="661550"/>
        </p:xfrm>
        <a:graphic>
          <a:graphicData uri="http://schemas.openxmlformats.org/drawingml/2006/table">
            <a:tbl>
              <a:tblPr firstRow="1" bandRow="1">
                <a:tableStyleId>{073A0DAA-6AF3-43AB-8588-CEC1D06C72B9}</a:tableStyleId>
              </a:tblPr>
              <a:tblGrid>
                <a:gridCol w="2736445">
                  <a:extLst>
                    <a:ext uri="{9D8B030D-6E8A-4147-A177-3AD203B41FA5}">
                      <a16:colId xmlns:a16="http://schemas.microsoft.com/office/drawing/2014/main" val="20000"/>
                    </a:ext>
                  </a:extLst>
                </a:gridCol>
                <a:gridCol w="2420701">
                  <a:extLst>
                    <a:ext uri="{9D8B030D-6E8A-4147-A177-3AD203B41FA5}">
                      <a16:colId xmlns:a16="http://schemas.microsoft.com/office/drawing/2014/main" val="20001"/>
                    </a:ext>
                  </a:extLst>
                </a:gridCol>
                <a:gridCol w="2631197">
                  <a:extLst>
                    <a:ext uri="{9D8B030D-6E8A-4147-A177-3AD203B41FA5}">
                      <a16:colId xmlns:a16="http://schemas.microsoft.com/office/drawing/2014/main" val="20002"/>
                    </a:ext>
                  </a:extLst>
                </a:gridCol>
                <a:gridCol w="1157727">
                  <a:extLst>
                    <a:ext uri="{9D8B030D-6E8A-4147-A177-3AD203B41FA5}">
                      <a16:colId xmlns:a16="http://schemas.microsoft.com/office/drawing/2014/main" val="20003"/>
                    </a:ext>
                  </a:extLst>
                </a:gridCol>
              </a:tblGrid>
              <a:tr h="661550">
                <a:tc>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ab+cd</a:t>
                      </a:r>
                      <a:r>
                        <a:rPr lang="en-US" dirty="0"/>
                        <a:t>+*</a:t>
                      </a:r>
                    </a:p>
                  </a:txBody>
                  <a:tcPr/>
                </a:tc>
                <a:tc>
                  <a:txBody>
                    <a:bodyPr/>
                    <a:lstStyle/>
                    <a:p>
                      <a:pPr algn="ctr"/>
                      <a:r>
                        <a:rPr lang="en-US" dirty="0"/>
                        <a:t>1</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8060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linds(horizontal)">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blinds(horizontal)">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blinds(horizontal)">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blinds(horizontal)">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blinds(horizontal)">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blinds(horizontal)">
                                      <p:cBhvr>
                                        <p:cTn id="7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Application </a:t>
            </a:r>
            <a:r>
              <a:rPr lang="en-US" b="1" dirty="0" smtClean="0"/>
              <a:t>2 </a:t>
            </a:r>
            <a:r>
              <a:rPr lang="en-US" b="1" dirty="0"/>
              <a:t>of Stack: Evaluation of </a:t>
            </a:r>
            <a:r>
              <a:rPr lang="en-US" b="1" dirty="0" smtClean="0"/>
              <a:t>Expression </a:t>
            </a:r>
            <a:endParaRPr lang="en-US" dirty="0"/>
          </a:p>
        </p:txBody>
      </p:sp>
      <p:sp>
        <p:nvSpPr>
          <p:cNvPr id="3" name="Content Placeholder 2"/>
          <p:cNvSpPr>
            <a:spLocks noGrp="1"/>
          </p:cNvSpPr>
          <p:nvPr>
            <p:ph idx="1"/>
          </p:nvPr>
        </p:nvSpPr>
        <p:spPr/>
        <p:txBody>
          <a:bodyPr/>
          <a:lstStyle/>
          <a:p>
            <a:r>
              <a:rPr lang="en-US" b="1" dirty="0"/>
              <a:t>2  3  *  2  1  -  /  5  4  1  -  *  +</a:t>
            </a:r>
          </a:p>
          <a:p>
            <a:pPr marL="0" indent="0">
              <a:buNone/>
            </a:pPr>
            <a:endParaRPr lang="en-US" dirty="0"/>
          </a:p>
        </p:txBody>
      </p:sp>
      <p:pic>
        <p:nvPicPr>
          <p:cNvPr id="4"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981200"/>
            <a:ext cx="10972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26400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127638"/>
            <a:ext cx="12090400" cy="969644"/>
          </a:xfrm>
        </p:spPr>
        <p:txBody>
          <a:bodyPr>
            <a:normAutofit fontScale="90000"/>
          </a:bodyPr>
          <a:lstStyle/>
          <a:p>
            <a:r>
              <a:rPr lang="en-US" b="1" dirty="0"/>
              <a:t>Application 2 of Stack: Evaluation of Expression </a:t>
            </a:r>
            <a:r>
              <a:rPr lang="en-US" sz="2200" b="1" dirty="0" smtClean="0"/>
              <a:t>(continue)</a:t>
            </a:r>
            <a:endParaRPr lang="en-US" sz="2200" dirty="0"/>
          </a:p>
        </p:txBody>
      </p:sp>
      <p:sp>
        <p:nvSpPr>
          <p:cNvPr id="3" name="Content Placeholder 2"/>
          <p:cNvSpPr>
            <a:spLocks noGrp="1"/>
          </p:cNvSpPr>
          <p:nvPr>
            <p:ph idx="1"/>
          </p:nvPr>
        </p:nvSpPr>
        <p:spPr/>
        <p:txBody>
          <a:bodyPr/>
          <a:lstStyle/>
          <a:p>
            <a:r>
              <a:rPr lang="en-US" b="1" dirty="0" smtClean="0"/>
              <a:t>  </a:t>
            </a:r>
            <a:r>
              <a:rPr lang="en-US" b="1" dirty="0"/>
              <a:t>+  /  *  2  3  -  2  1  *  5  -  4  1</a:t>
            </a:r>
          </a:p>
          <a:p>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981200"/>
            <a:ext cx="11480800" cy="4380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82398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127638"/>
            <a:ext cx="12090400" cy="969644"/>
          </a:xfrm>
        </p:spPr>
        <p:txBody>
          <a:bodyPr>
            <a:normAutofit fontScale="90000"/>
          </a:bodyPr>
          <a:lstStyle/>
          <a:p>
            <a:r>
              <a:rPr lang="en-US" b="1" dirty="0"/>
              <a:t>Application 2 of Stack: Evaluation of Expression </a:t>
            </a:r>
            <a:r>
              <a:rPr lang="en-US" sz="2200" b="1" dirty="0"/>
              <a:t>(continue)</a:t>
            </a:r>
            <a:endParaRPr lang="en-US" dirty="0"/>
          </a:p>
        </p:txBody>
      </p:sp>
      <p:sp>
        <p:nvSpPr>
          <p:cNvPr id="3" name="Content Placeholder 2"/>
          <p:cNvSpPr>
            <a:spLocks noGrp="1"/>
          </p:cNvSpPr>
          <p:nvPr>
            <p:ph idx="1"/>
          </p:nvPr>
        </p:nvSpPr>
        <p:spPr/>
        <p:txBody>
          <a:bodyPr/>
          <a:lstStyle/>
          <a:p>
            <a:r>
              <a:rPr lang="en-US" b="1" u="sng" dirty="0" smtClean="0"/>
              <a:t>Algorithm</a:t>
            </a:r>
          </a:p>
          <a:p>
            <a:pPr marL="0" indent="0">
              <a:buNone/>
            </a:pPr>
            <a:endParaRPr lang="en-US" b="1" u="sng" dirty="0"/>
          </a:p>
        </p:txBody>
      </p:sp>
      <p:sp>
        <p:nvSpPr>
          <p:cNvPr id="4" name="Rectangle 3"/>
          <p:cNvSpPr txBox="1">
            <a:spLocks/>
          </p:cNvSpPr>
          <p:nvPr/>
        </p:nvSpPr>
        <p:spPr>
          <a:xfrm>
            <a:off x="262313" y="1676400"/>
            <a:ext cx="11684000" cy="5913120"/>
          </a:xfrm>
          <a:prstGeom prst="rect">
            <a:avLst/>
          </a:prstGeom>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None/>
            </a:pPr>
            <a:r>
              <a:rPr lang="en-US" altLang="en-US" sz="2200" dirty="0" smtClean="0"/>
              <a:t>WHILE more input items exist</a:t>
            </a:r>
          </a:p>
          <a:p>
            <a:pPr>
              <a:buFont typeface="Wingdings" panose="05000000000000000000" pitchFamily="2" charset="2"/>
              <a:buNone/>
            </a:pPr>
            <a:r>
              <a:rPr lang="en-US" altLang="en-US" sz="2200" dirty="0" smtClean="0"/>
              <a:t>{</a:t>
            </a:r>
          </a:p>
          <a:p>
            <a:pPr>
              <a:buFont typeface="Wingdings" panose="05000000000000000000" pitchFamily="2" charset="2"/>
              <a:buNone/>
            </a:pPr>
            <a:r>
              <a:rPr lang="en-US" altLang="en-US" sz="2200" dirty="0" smtClean="0"/>
              <a:t>	If </a:t>
            </a:r>
            <a:r>
              <a:rPr lang="en-US" altLang="en-US" sz="2200" dirty="0" err="1" smtClean="0"/>
              <a:t>symb</a:t>
            </a:r>
            <a:r>
              <a:rPr lang="en-US" altLang="en-US" sz="2200" dirty="0" smtClean="0"/>
              <a:t> is an operand </a:t>
            </a:r>
          </a:p>
          <a:p>
            <a:pPr>
              <a:buFont typeface="Wingdings" panose="05000000000000000000" pitchFamily="2" charset="2"/>
              <a:buNone/>
            </a:pPr>
            <a:r>
              <a:rPr lang="en-US" altLang="en-US" sz="2200" dirty="0" smtClean="0"/>
              <a:t>		then push (S, Top, </a:t>
            </a:r>
            <a:r>
              <a:rPr lang="en-US" altLang="en-US" sz="2200" dirty="0" err="1" smtClean="0"/>
              <a:t>symb</a:t>
            </a:r>
            <a:r>
              <a:rPr lang="en-US" altLang="en-US" sz="2200" dirty="0" smtClean="0"/>
              <a:t>)</a:t>
            </a:r>
          </a:p>
          <a:p>
            <a:pPr>
              <a:buFont typeface="Wingdings" panose="05000000000000000000" pitchFamily="2" charset="2"/>
              <a:buNone/>
            </a:pPr>
            <a:r>
              <a:rPr lang="en-US" altLang="en-US" sz="2200" dirty="0" smtClean="0"/>
              <a:t>	else 	//symbol is an operator</a:t>
            </a:r>
          </a:p>
          <a:p>
            <a:pPr>
              <a:buFont typeface="Wingdings" panose="05000000000000000000" pitchFamily="2" charset="2"/>
              <a:buNone/>
            </a:pPr>
            <a:r>
              <a:rPr lang="en-US" altLang="en-US" sz="2200" dirty="0" smtClean="0"/>
              <a:t>	{</a:t>
            </a:r>
          </a:p>
          <a:p>
            <a:pPr>
              <a:buFont typeface="Wingdings" panose="05000000000000000000" pitchFamily="2" charset="2"/>
              <a:buNone/>
            </a:pPr>
            <a:r>
              <a:rPr lang="en-US" altLang="en-US" sz="2200" dirty="0" smtClean="0"/>
              <a:t>	Opnd2=pop(S, Top); </a:t>
            </a:r>
          </a:p>
          <a:p>
            <a:pPr>
              <a:buFont typeface="Wingdings" panose="05000000000000000000" pitchFamily="2" charset="2"/>
              <a:buNone/>
            </a:pPr>
            <a:r>
              <a:rPr lang="en-US" altLang="en-US" sz="2200" dirty="0" smtClean="0"/>
              <a:t>	Opnd1=pop(S, Top);</a:t>
            </a:r>
          </a:p>
          <a:p>
            <a:pPr>
              <a:buFont typeface="Wingdings" panose="05000000000000000000" pitchFamily="2" charset="2"/>
              <a:buNone/>
            </a:pPr>
            <a:r>
              <a:rPr lang="en-US" altLang="en-US" sz="2200" dirty="0" smtClean="0"/>
              <a:t>	Value = opnd1 operator opnd2 // perform operation as per </a:t>
            </a:r>
            <a:r>
              <a:rPr lang="en-US" altLang="en-US" sz="2200" dirty="0" err="1" smtClean="0"/>
              <a:t>theoperator</a:t>
            </a:r>
            <a:endParaRPr lang="en-US" altLang="en-US" sz="2200" dirty="0" smtClean="0"/>
          </a:p>
          <a:p>
            <a:pPr>
              <a:buFont typeface="Wingdings" panose="05000000000000000000" pitchFamily="2" charset="2"/>
              <a:buNone/>
            </a:pPr>
            <a:r>
              <a:rPr lang="en-US" altLang="en-US" sz="2200" dirty="0" smtClean="0"/>
              <a:t>		Push(S, Top, value);</a:t>
            </a:r>
          </a:p>
          <a:p>
            <a:pPr>
              <a:buFont typeface="Wingdings" panose="05000000000000000000" pitchFamily="2" charset="2"/>
              <a:buNone/>
            </a:pPr>
            <a:r>
              <a:rPr lang="en-US" altLang="en-US" sz="2200" dirty="0" smtClean="0"/>
              <a:t>	}		//End of else</a:t>
            </a:r>
          </a:p>
          <a:p>
            <a:pPr>
              <a:buFont typeface="Wingdings" panose="05000000000000000000" pitchFamily="2" charset="2"/>
              <a:buNone/>
            </a:pPr>
            <a:r>
              <a:rPr lang="en-US" altLang="en-US" sz="2200" dirty="0" smtClean="0"/>
              <a:t>} // end while</a:t>
            </a:r>
          </a:p>
          <a:p>
            <a:pPr>
              <a:buFont typeface="Wingdings" panose="05000000000000000000" pitchFamily="2" charset="2"/>
              <a:buNone/>
            </a:pPr>
            <a:r>
              <a:rPr lang="en-US" altLang="en-US" sz="2200" dirty="0" smtClean="0"/>
              <a:t>Result = pop (S, Top);</a:t>
            </a:r>
          </a:p>
        </p:txBody>
      </p:sp>
      <p:pic>
        <p:nvPicPr>
          <p:cNvPr id="5"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91000" y="1295400"/>
            <a:ext cx="7763626"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9274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Infix to Prefix Expression</a:t>
            </a:r>
            <a:endParaRPr lang="en-IN" dirty="0"/>
          </a:p>
        </p:txBody>
      </p:sp>
      <p:sp>
        <p:nvSpPr>
          <p:cNvPr id="3" name="Content Placeholder 2"/>
          <p:cNvSpPr>
            <a:spLocks noGrp="1"/>
          </p:cNvSpPr>
          <p:nvPr>
            <p:ph idx="1"/>
          </p:nvPr>
        </p:nvSpPr>
        <p:spPr/>
        <p:txBody>
          <a:bodyPr/>
          <a:lstStyle/>
          <a:p>
            <a:r>
              <a:rPr lang="en-US" dirty="0"/>
              <a:t>Step 1: Reverse the infix string. Note that while reversing the string you must interchange left and right parentheses.</a:t>
            </a:r>
          </a:p>
          <a:p>
            <a:r>
              <a:rPr lang="en-US" dirty="0"/>
              <a:t>Step 2: Obtain the postfix expression of the infix expression Step 1.</a:t>
            </a:r>
          </a:p>
          <a:p>
            <a:r>
              <a:rPr lang="en-US" dirty="0"/>
              <a:t>Step 3: Reverse the postfix expression to get the prefix </a:t>
            </a:r>
            <a:r>
              <a:rPr lang="en-US" dirty="0" smtClean="0"/>
              <a:t>expression</a:t>
            </a:r>
          </a:p>
          <a:p>
            <a:r>
              <a:rPr lang="en-US" b="1" dirty="0" smtClean="0"/>
              <a:t>Infix : ((a/</a:t>
            </a:r>
            <a:r>
              <a:rPr lang="en-US" b="1" dirty="0" err="1" smtClean="0"/>
              <a:t>b+c</a:t>
            </a:r>
            <a:r>
              <a:rPr lang="en-US" b="1" dirty="0" smtClean="0"/>
              <a:t>)-(d+(e*f))</a:t>
            </a:r>
          </a:p>
          <a:p>
            <a:r>
              <a:rPr lang="en-US" b="1" dirty="0"/>
              <a:t>String after reversal –</a:t>
            </a:r>
            <a:r>
              <a:rPr lang="en-US" dirty="0"/>
              <a:t> ))f*e(+d(-)c+)b/a((</a:t>
            </a:r>
          </a:p>
          <a:p>
            <a:r>
              <a:rPr lang="en-US" b="1" dirty="0"/>
              <a:t>String after interchanging right and left parenthesis</a:t>
            </a:r>
            <a:r>
              <a:rPr lang="en-US" dirty="0"/>
              <a:t> – ((f*e)+d)-(c+(b/a))</a:t>
            </a:r>
          </a:p>
          <a:p>
            <a:r>
              <a:rPr lang="en-US" b="1" dirty="0"/>
              <a:t>Apply postfix –</a:t>
            </a:r>
            <a:r>
              <a:rPr lang="en-US" dirty="0"/>
              <a:t> </a:t>
            </a:r>
            <a:endParaRPr lang="en-US" dirty="0" smtClean="0"/>
          </a:p>
          <a:p>
            <a:r>
              <a:rPr lang="en-US" b="1" dirty="0" smtClean="0"/>
              <a:t>Reverse </a:t>
            </a:r>
            <a:r>
              <a:rPr lang="en-US" b="1" dirty="0"/>
              <a:t>Postfix </a:t>
            </a:r>
            <a:r>
              <a:rPr lang="en-US" b="1" dirty="0" smtClean="0"/>
              <a:t>Expression</a:t>
            </a:r>
            <a:endParaRPr lang="en-US" dirty="0"/>
          </a:p>
          <a:p>
            <a:endParaRPr lang="en-IN" dirty="0"/>
          </a:p>
        </p:txBody>
      </p:sp>
    </p:spTree>
    <p:extLst>
      <p:ext uri="{BB962C8B-B14F-4D97-AF65-F5344CB8AC3E}">
        <p14:creationId xmlns:p14="http://schemas.microsoft.com/office/powerpoint/2010/main" val="3312366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Application </a:t>
            </a:r>
            <a:r>
              <a:rPr lang="en-US" b="1" dirty="0" smtClean="0"/>
              <a:t>3 </a:t>
            </a:r>
            <a:r>
              <a:rPr lang="en-US" b="1" dirty="0"/>
              <a:t>of Stack: </a:t>
            </a:r>
            <a:r>
              <a:rPr lang="en-US" b="1" dirty="0" smtClean="0"/>
              <a:t>Function Call</a:t>
            </a:r>
            <a:endParaRPr lang="en-US" dirty="0"/>
          </a:p>
        </p:txBody>
      </p:sp>
      <p:sp>
        <p:nvSpPr>
          <p:cNvPr id="4" name="Rectangle 7"/>
          <p:cNvSpPr>
            <a:spLocks noChangeArrowheads="1"/>
          </p:cNvSpPr>
          <p:nvPr/>
        </p:nvSpPr>
        <p:spPr bwMode="auto">
          <a:xfrm>
            <a:off x="457200" y="1197033"/>
            <a:ext cx="84582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85800" indent="-6858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buClr>
                <a:schemeClr val="tx1"/>
              </a:buClr>
              <a:buSzPct val="150000"/>
              <a:buFontTx/>
              <a:buNone/>
            </a:pPr>
            <a:r>
              <a:rPr lang="en-US" altLang="en-US" sz="2400" dirty="0">
                <a:solidFill>
                  <a:srgbClr val="000000"/>
                </a:solidFill>
                <a:latin typeface="Times New Roman" panose="02020603050405020304" pitchFamily="18" charset="0"/>
                <a:ea typeface="MS Mincho" pitchFamily="49" charset="-128"/>
                <a:cs typeface="Times New Roman" panose="02020603050405020304" pitchFamily="18" charset="0"/>
              </a:rPr>
              <a:t>public </a:t>
            </a:r>
            <a:r>
              <a:rPr lang="en-US" altLang="en-US" sz="2400" dirty="0" err="1">
                <a:solidFill>
                  <a:srgbClr val="000000"/>
                </a:solidFill>
                <a:latin typeface="Times New Roman" panose="02020603050405020304" pitchFamily="18" charset="0"/>
                <a:ea typeface="MS Mincho" pitchFamily="49" charset="-128"/>
                <a:cs typeface="Times New Roman" panose="02020603050405020304" pitchFamily="18" charset="0"/>
              </a:rPr>
              <a:t>int</a:t>
            </a:r>
            <a:r>
              <a:rPr lang="en-US" altLang="en-US" sz="2400" dirty="0">
                <a:solidFill>
                  <a:srgbClr val="000000"/>
                </a:solidFill>
                <a:latin typeface="Times New Roman" panose="02020603050405020304" pitchFamily="18" charset="0"/>
                <a:ea typeface="MS Mincho" pitchFamily="49" charset="-128"/>
                <a:cs typeface="Times New Roman" panose="02020603050405020304" pitchFamily="18" charset="0"/>
              </a:rPr>
              <a:t> f(</a:t>
            </a:r>
            <a:r>
              <a:rPr lang="en-US" altLang="en-US" sz="2400" dirty="0" err="1">
                <a:solidFill>
                  <a:srgbClr val="000000"/>
                </a:solidFill>
                <a:latin typeface="Times New Roman" panose="02020603050405020304" pitchFamily="18" charset="0"/>
                <a:ea typeface="MS Mincho" pitchFamily="49" charset="-128"/>
                <a:cs typeface="Times New Roman" panose="02020603050405020304" pitchFamily="18" charset="0"/>
              </a:rPr>
              <a:t>int</a:t>
            </a:r>
            <a:r>
              <a:rPr lang="en-US" altLang="en-US" sz="2400" dirty="0">
                <a:solidFill>
                  <a:srgbClr val="000000"/>
                </a:solidFill>
                <a:latin typeface="Times New Roman" panose="02020603050405020304" pitchFamily="18" charset="0"/>
                <a:ea typeface="MS Mincho" pitchFamily="49" charset="-128"/>
                <a:cs typeface="Times New Roman" panose="02020603050405020304" pitchFamily="18" charset="0"/>
              </a:rPr>
              <a:t> a){</a:t>
            </a:r>
          </a:p>
          <a:p>
            <a:pPr>
              <a:lnSpc>
                <a:spcPct val="90000"/>
              </a:lnSpc>
              <a:buClr>
                <a:schemeClr val="tx1"/>
              </a:buClr>
              <a:buSzPct val="150000"/>
              <a:buFontTx/>
              <a:buNone/>
            </a:pPr>
            <a:r>
              <a:rPr lang="en-US" altLang="en-US" sz="2400" dirty="0">
                <a:solidFill>
                  <a:srgbClr val="000000"/>
                </a:solidFill>
                <a:latin typeface="Times New Roman" panose="02020603050405020304" pitchFamily="18" charset="0"/>
                <a:ea typeface="MS Mincho" pitchFamily="49" charset="-128"/>
                <a:cs typeface="Times New Roman" panose="02020603050405020304" pitchFamily="18" charset="0"/>
              </a:rPr>
              <a:t>		if (a==1)</a:t>
            </a:r>
          </a:p>
          <a:p>
            <a:pPr>
              <a:lnSpc>
                <a:spcPct val="90000"/>
              </a:lnSpc>
              <a:buClr>
                <a:schemeClr val="tx1"/>
              </a:buClr>
              <a:buSzPct val="150000"/>
              <a:buFontTx/>
              <a:buNone/>
            </a:pPr>
            <a:r>
              <a:rPr lang="en-US" altLang="en-US" sz="2400" dirty="0">
                <a:solidFill>
                  <a:srgbClr val="000000"/>
                </a:solidFill>
                <a:latin typeface="Times New Roman" panose="02020603050405020304" pitchFamily="18" charset="0"/>
                <a:ea typeface="MS Mincho" pitchFamily="49" charset="-128"/>
                <a:cs typeface="Times New Roman" panose="02020603050405020304" pitchFamily="18" charset="0"/>
              </a:rPr>
              <a:t>		   return(1);</a:t>
            </a:r>
          </a:p>
          <a:p>
            <a:pPr>
              <a:lnSpc>
                <a:spcPct val="90000"/>
              </a:lnSpc>
              <a:buClr>
                <a:schemeClr val="tx1"/>
              </a:buClr>
              <a:buSzPct val="150000"/>
              <a:buFontTx/>
              <a:buNone/>
            </a:pPr>
            <a:r>
              <a:rPr lang="en-US" altLang="en-US" sz="2400" dirty="0">
                <a:solidFill>
                  <a:srgbClr val="000000"/>
                </a:solidFill>
                <a:latin typeface="Times New Roman" panose="02020603050405020304" pitchFamily="18" charset="0"/>
                <a:ea typeface="MS Mincho" pitchFamily="49" charset="-128"/>
                <a:cs typeface="Times New Roman" panose="02020603050405020304" pitchFamily="18" charset="0"/>
              </a:rPr>
              <a:t>		else</a:t>
            </a:r>
          </a:p>
          <a:p>
            <a:pPr>
              <a:lnSpc>
                <a:spcPct val="90000"/>
              </a:lnSpc>
              <a:buClr>
                <a:schemeClr val="tx1"/>
              </a:buClr>
              <a:buSzPct val="150000"/>
              <a:buFontTx/>
              <a:buNone/>
            </a:pPr>
            <a:r>
              <a:rPr lang="en-US" altLang="en-US" sz="2400" dirty="0">
                <a:solidFill>
                  <a:srgbClr val="000000"/>
                </a:solidFill>
                <a:latin typeface="Times New Roman" panose="02020603050405020304" pitchFamily="18" charset="0"/>
                <a:ea typeface="MS Mincho" pitchFamily="49" charset="-128"/>
                <a:cs typeface="Times New Roman" panose="02020603050405020304" pitchFamily="18" charset="0"/>
              </a:rPr>
              <a:t>		   return(a * f( a-1));</a:t>
            </a:r>
          </a:p>
          <a:p>
            <a:pPr>
              <a:lnSpc>
                <a:spcPct val="90000"/>
              </a:lnSpc>
              <a:buClr>
                <a:schemeClr val="tx1"/>
              </a:buClr>
              <a:buSzPct val="150000"/>
              <a:buFontTx/>
              <a:buNone/>
            </a:pPr>
            <a:r>
              <a:rPr lang="en-US" altLang="en-US" sz="2400" dirty="0">
                <a:solidFill>
                  <a:srgbClr val="000000"/>
                </a:solidFill>
                <a:latin typeface="Times New Roman" panose="02020603050405020304" pitchFamily="18" charset="0"/>
                <a:ea typeface="MS Mincho" pitchFamily="49" charset="-128"/>
                <a:cs typeface="Times New Roman" panose="02020603050405020304" pitchFamily="18" charset="0"/>
              </a:rPr>
              <a:t>}</a:t>
            </a:r>
            <a:endParaRPr lang="de-DE" altLang="en-US" sz="2400" dirty="0">
              <a:solidFill>
                <a:srgbClr val="0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238347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a:t>
            </a:r>
            <a:r>
              <a:rPr lang="en-US" b="1" dirty="0" smtClean="0"/>
              <a:t>4 </a:t>
            </a:r>
            <a:r>
              <a:rPr lang="en-US" b="1" dirty="0"/>
              <a:t>of Stack: </a:t>
            </a:r>
            <a:r>
              <a:rPr lang="en-US" b="1" dirty="0" smtClean="0"/>
              <a:t>Tower of Hanoi</a:t>
            </a:r>
            <a:endParaRPr lang="en-US" dirty="0"/>
          </a:p>
        </p:txBody>
      </p:sp>
      <p:sp>
        <p:nvSpPr>
          <p:cNvPr id="4" name="Rectangle 3"/>
          <p:cNvSpPr txBox="1">
            <a:spLocks noChangeArrowheads="1"/>
          </p:cNvSpPr>
          <p:nvPr/>
        </p:nvSpPr>
        <p:spPr>
          <a:xfrm>
            <a:off x="259542" y="1097282"/>
            <a:ext cx="11678458" cy="6076950"/>
          </a:xfrm>
          <a:prstGeom prst="rect">
            <a:avLst/>
          </a:prstGeom>
        </p:spPr>
        <p:txBody>
          <a:bodyPr vert="horz" lIns="91440" tIns="45720" rIns="91440" bIns="45720" rtlCol="0">
            <a:norm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en-US" dirty="0" smtClean="0"/>
              <a:t>The problem is as follows:</a:t>
            </a:r>
          </a:p>
          <a:p>
            <a:pPr>
              <a:buFont typeface="Wingdings" panose="05000000000000000000" pitchFamily="2" charset="2"/>
              <a:buNone/>
            </a:pPr>
            <a:r>
              <a:rPr lang="en-US" altLang="en-US" dirty="0" smtClean="0"/>
              <a:t>-	</a:t>
            </a:r>
            <a:r>
              <a:rPr lang="en-US" altLang="en-US" i="1" dirty="0" smtClean="0"/>
              <a:t>N</a:t>
            </a:r>
            <a:r>
              <a:rPr lang="en-US" altLang="en-US" dirty="0" smtClean="0"/>
              <a:t> discs of decreasing size stacked on one needle &amp; two empty needles are given. </a:t>
            </a:r>
          </a:p>
          <a:p>
            <a:pPr>
              <a:buFontTx/>
              <a:buNone/>
            </a:pPr>
            <a:r>
              <a:rPr lang="en-US" altLang="en-US" dirty="0" smtClean="0"/>
              <a:t>-	It is required to arrange all the discs onto a second needle in decreasing order of size.</a:t>
            </a:r>
          </a:p>
          <a:p>
            <a:pPr>
              <a:buFontTx/>
              <a:buNone/>
            </a:pPr>
            <a:r>
              <a:rPr lang="en-US" altLang="en-US" dirty="0" smtClean="0"/>
              <a:t>-	The Third needle may be used as temporary storage.</a:t>
            </a:r>
          </a:p>
        </p:txBody>
      </p:sp>
      <p:sp>
        <p:nvSpPr>
          <p:cNvPr id="5" name="Line 3"/>
          <p:cNvSpPr>
            <a:spLocks noChangeShapeType="1"/>
          </p:cNvSpPr>
          <p:nvPr/>
        </p:nvSpPr>
        <p:spPr bwMode="auto">
          <a:xfrm>
            <a:off x="2055494" y="6313170"/>
            <a:ext cx="6810376"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160"/>
          </a:p>
        </p:txBody>
      </p:sp>
      <p:sp>
        <p:nvSpPr>
          <p:cNvPr id="6" name="Rectangle 7"/>
          <p:cNvSpPr>
            <a:spLocks noChangeArrowheads="1"/>
          </p:cNvSpPr>
          <p:nvPr/>
        </p:nvSpPr>
        <p:spPr bwMode="auto">
          <a:xfrm>
            <a:off x="2146935" y="4210050"/>
            <a:ext cx="529590" cy="210312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2880" b="1"/>
          </a:p>
        </p:txBody>
      </p:sp>
      <p:sp>
        <p:nvSpPr>
          <p:cNvPr id="7" name="Rectangle 8"/>
          <p:cNvSpPr>
            <a:spLocks noChangeArrowheads="1"/>
          </p:cNvSpPr>
          <p:nvPr/>
        </p:nvSpPr>
        <p:spPr bwMode="auto">
          <a:xfrm>
            <a:off x="4981575" y="4118610"/>
            <a:ext cx="529590" cy="219456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2880" b="1"/>
          </a:p>
        </p:txBody>
      </p:sp>
      <p:sp>
        <p:nvSpPr>
          <p:cNvPr id="8" name="Rectangle 9"/>
          <p:cNvSpPr>
            <a:spLocks noChangeArrowheads="1"/>
          </p:cNvSpPr>
          <p:nvPr/>
        </p:nvSpPr>
        <p:spPr bwMode="auto">
          <a:xfrm>
            <a:off x="7852410" y="4118610"/>
            <a:ext cx="529590" cy="219456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2880" b="1"/>
          </a:p>
        </p:txBody>
      </p:sp>
      <p:sp>
        <p:nvSpPr>
          <p:cNvPr id="9" name="Rectangle 10"/>
          <p:cNvSpPr>
            <a:spLocks noChangeArrowheads="1"/>
          </p:cNvSpPr>
          <p:nvPr/>
        </p:nvSpPr>
        <p:spPr bwMode="auto">
          <a:xfrm>
            <a:off x="942974" y="5855971"/>
            <a:ext cx="3032760" cy="468630"/>
          </a:xfrm>
          <a:prstGeom prst="rect">
            <a:avLst/>
          </a:prstGeom>
          <a:solidFill>
            <a:srgbClr val="FF0033"/>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2880" b="1"/>
          </a:p>
        </p:txBody>
      </p:sp>
      <p:sp>
        <p:nvSpPr>
          <p:cNvPr id="10" name="Rectangle 11"/>
          <p:cNvSpPr>
            <a:spLocks noChangeArrowheads="1"/>
          </p:cNvSpPr>
          <p:nvPr/>
        </p:nvSpPr>
        <p:spPr bwMode="auto">
          <a:xfrm>
            <a:off x="1232534" y="5358766"/>
            <a:ext cx="2484120" cy="485774"/>
          </a:xfrm>
          <a:prstGeom prst="rect">
            <a:avLst/>
          </a:prstGeom>
          <a:solidFill>
            <a:srgbClr val="3333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2880" b="1"/>
          </a:p>
        </p:txBody>
      </p:sp>
      <p:sp>
        <p:nvSpPr>
          <p:cNvPr id="11" name="Rectangle 12"/>
          <p:cNvSpPr>
            <a:spLocks noChangeArrowheads="1"/>
          </p:cNvSpPr>
          <p:nvPr/>
        </p:nvSpPr>
        <p:spPr bwMode="auto">
          <a:xfrm>
            <a:off x="1447800" y="4876800"/>
            <a:ext cx="1994534" cy="470536"/>
          </a:xfrm>
          <a:prstGeom prst="rect">
            <a:avLst/>
          </a:prstGeom>
          <a:solidFill>
            <a:srgbClr val="66FF33"/>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2880" b="1"/>
          </a:p>
        </p:txBody>
      </p:sp>
    </p:spTree>
    <p:extLst>
      <p:ext uri="{BB962C8B-B14F-4D97-AF65-F5344CB8AC3E}">
        <p14:creationId xmlns:p14="http://schemas.microsoft.com/office/powerpoint/2010/main" val="65787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down)">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Application 4 of Stack: Tower of </a:t>
            </a:r>
            <a:r>
              <a:rPr lang="en-US" b="1" dirty="0" smtClean="0"/>
              <a:t>Hanoi </a:t>
            </a:r>
            <a:r>
              <a:rPr lang="en-US" sz="2200" b="1" dirty="0" smtClean="0"/>
              <a:t>(Continue)</a:t>
            </a:r>
            <a:endParaRPr lang="en-US" sz="2200" dirty="0"/>
          </a:p>
        </p:txBody>
      </p:sp>
      <p:sp>
        <p:nvSpPr>
          <p:cNvPr id="3" name="Content Placeholder 2"/>
          <p:cNvSpPr>
            <a:spLocks noGrp="1"/>
          </p:cNvSpPr>
          <p:nvPr>
            <p:ph idx="1"/>
          </p:nvPr>
        </p:nvSpPr>
        <p:spPr/>
        <p:txBody>
          <a:bodyPr/>
          <a:lstStyle/>
          <a:p>
            <a:pPr marL="0" indent="0">
              <a:buNone/>
            </a:pPr>
            <a:r>
              <a:rPr lang="en-US" altLang="en-US" dirty="0"/>
              <a:t>The movement of the discs is restricted by the following rules:</a:t>
            </a:r>
          </a:p>
          <a:p>
            <a:pPr marL="556260" indent="-556260">
              <a:buClr>
                <a:schemeClr val="hlink"/>
              </a:buClr>
              <a:buFont typeface="Wingdings" panose="05000000000000000000" pitchFamily="2" charset="2"/>
              <a:buAutoNum type="arabicPeriod"/>
            </a:pPr>
            <a:r>
              <a:rPr lang="en-US" altLang="en-US" dirty="0"/>
              <a:t>Only one disc may be moved at a time.</a:t>
            </a:r>
          </a:p>
          <a:p>
            <a:pPr marL="556260" indent="-556260">
              <a:buClr>
                <a:schemeClr val="hlink"/>
              </a:buClr>
              <a:buFont typeface="Wingdings" panose="05000000000000000000" pitchFamily="2" charset="2"/>
              <a:buAutoNum type="arabicPeriod"/>
            </a:pPr>
            <a:r>
              <a:rPr lang="en-US" altLang="en-US" dirty="0"/>
              <a:t>A disc may be moved from any needle to any other.</a:t>
            </a:r>
          </a:p>
          <a:p>
            <a:pPr marL="556260" indent="-556260">
              <a:buClr>
                <a:schemeClr val="hlink"/>
              </a:buClr>
              <a:buFont typeface="Wingdings" panose="05000000000000000000" pitchFamily="2" charset="2"/>
              <a:buAutoNum type="arabicPeriod"/>
            </a:pPr>
            <a:r>
              <a:rPr lang="en-US" altLang="en-US" dirty="0"/>
              <a:t>At no time may a larger disc rest upon a smaller disc.</a:t>
            </a:r>
          </a:p>
          <a:p>
            <a:endParaRPr lang="en-US" dirty="0"/>
          </a:p>
        </p:txBody>
      </p:sp>
      <p:graphicFrame>
        <p:nvGraphicFramePr>
          <p:cNvPr id="4" name="Object 6"/>
          <p:cNvGraphicFramePr>
            <a:graphicFrameLocks noChangeAspect="1"/>
          </p:cNvGraphicFramePr>
          <p:nvPr>
            <p:extLst/>
          </p:nvPr>
        </p:nvGraphicFramePr>
        <p:xfrm>
          <a:off x="3291840" y="3779520"/>
          <a:ext cx="7132320" cy="2242186"/>
        </p:xfrm>
        <a:graphic>
          <a:graphicData uri="http://schemas.openxmlformats.org/presentationml/2006/ole">
            <mc:AlternateContent xmlns:mc="http://schemas.openxmlformats.org/markup-compatibility/2006">
              <mc:Choice xmlns:v="urn:schemas-microsoft-com:vml" Requires="v">
                <p:oleObj spid="_x0000_s13336" name="Visio" r:id="rId3" imgW="5208651" imgH="1639062" progId="Visio.Drawing.11">
                  <p:embed/>
                </p:oleObj>
              </mc:Choice>
              <mc:Fallback>
                <p:oleObj name="Visio" r:id="rId3" imgW="5208651" imgH="1639062" progId="Visio.Drawing.11">
                  <p:embed/>
                  <p:pic>
                    <p:nvPicPr>
                      <p:cNvPr id="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1840" y="3779520"/>
                        <a:ext cx="7132320" cy="2242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pic>
        <p:nvPicPr>
          <p:cNvPr id="5"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733800"/>
            <a:ext cx="1735456"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Multiply 5"/>
          <p:cNvSpPr/>
          <p:nvPr/>
        </p:nvSpPr>
        <p:spPr>
          <a:xfrm>
            <a:off x="457200" y="3529013"/>
            <a:ext cx="1463040" cy="1371600"/>
          </a:xfrm>
          <a:prstGeom prst="mathMultiply">
            <a:avLst>
              <a:gd name="adj1" fmla="val 4152"/>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2160"/>
          </a:p>
        </p:txBody>
      </p:sp>
    </p:spTree>
    <p:extLst>
      <p:ext uri="{BB962C8B-B14F-4D97-AF65-F5344CB8AC3E}">
        <p14:creationId xmlns:p14="http://schemas.microsoft.com/office/powerpoint/2010/main" val="108333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500"/>
                            </p:stCondLst>
                            <p:childTnLst>
                              <p:par>
                                <p:cTn id="14" presetID="10" presetClass="entr" presetSubtype="0" fill="hold" nodeType="afterEffect">
                                  <p:stCondLst>
                                    <p:cond delay="10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Grp="1" noChangeArrowheads="1"/>
          </p:cNvSpPr>
          <p:nvPr>
            <p:ph type="title"/>
          </p:nvPr>
        </p:nvSpPr>
        <p:spPr/>
        <p:txBody>
          <a:bodyPr/>
          <a:lstStyle/>
          <a:p>
            <a:pPr eaLnBrk="1" hangingPunct="1"/>
            <a:r>
              <a:rPr lang="en-US" altLang="en-US" b="1" dirty="0" smtClean="0"/>
              <a:t>Solution of the problem (</a:t>
            </a:r>
            <a:r>
              <a:rPr lang="en-US" altLang="en-US" b="1" i="1" dirty="0" smtClean="0"/>
              <a:t>N</a:t>
            </a:r>
            <a:r>
              <a:rPr lang="en-US" altLang="en-US" b="1" dirty="0" smtClean="0"/>
              <a:t>=2)</a:t>
            </a:r>
          </a:p>
        </p:txBody>
      </p:sp>
      <p:graphicFrame>
        <p:nvGraphicFramePr>
          <p:cNvPr id="29706" name="Object 10"/>
          <p:cNvGraphicFramePr>
            <a:graphicFrameLocks noGrp="1" noChangeAspect="1"/>
          </p:cNvGraphicFramePr>
          <p:nvPr>
            <p:ph idx="1"/>
          </p:nvPr>
        </p:nvGraphicFramePr>
        <p:xfrm>
          <a:off x="1889760" y="1005840"/>
          <a:ext cx="8412480" cy="6448426"/>
        </p:xfrm>
        <a:graphic>
          <a:graphicData uri="http://schemas.openxmlformats.org/presentationml/2006/ole">
            <mc:AlternateContent xmlns:mc="http://schemas.openxmlformats.org/markup-compatibility/2006">
              <mc:Choice xmlns:v="urn:schemas-microsoft-com:vml" Requires="v">
                <p:oleObj spid="_x0000_s14360" name="Visio" r:id="rId3" imgW="5113782" imgH="4248531" progId="Visio.Drawing.11">
                  <p:embed/>
                </p:oleObj>
              </mc:Choice>
              <mc:Fallback>
                <p:oleObj name="Visio" r:id="rId3" imgW="5113782" imgH="4248531" progId="Visio.Drawing.11">
                  <p:embed/>
                  <p:pic>
                    <p:nvPicPr>
                      <p:cNvPr id="29706"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760" y="1005840"/>
                        <a:ext cx="8412480" cy="6448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172" name="Text Box 11"/>
          <p:cNvSpPr txBox="1">
            <a:spLocks noChangeArrowheads="1"/>
          </p:cNvSpPr>
          <p:nvPr/>
        </p:nvSpPr>
        <p:spPr bwMode="auto">
          <a:xfrm>
            <a:off x="792480" y="3291840"/>
            <a:ext cx="1280160"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en-US" sz="2160" b="1">
                <a:solidFill>
                  <a:srgbClr val="CC3300"/>
                </a:solidFill>
              </a:rPr>
              <a:t>Move-1</a:t>
            </a:r>
          </a:p>
        </p:txBody>
      </p:sp>
      <p:sp>
        <p:nvSpPr>
          <p:cNvPr id="7173" name="Text Box 12"/>
          <p:cNvSpPr txBox="1">
            <a:spLocks noChangeArrowheads="1"/>
          </p:cNvSpPr>
          <p:nvPr/>
        </p:nvSpPr>
        <p:spPr bwMode="auto">
          <a:xfrm>
            <a:off x="792480" y="4863466"/>
            <a:ext cx="1280160"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en-US" sz="2160" b="1">
                <a:solidFill>
                  <a:srgbClr val="CC3300"/>
                </a:solidFill>
              </a:rPr>
              <a:t>Move-2</a:t>
            </a:r>
          </a:p>
        </p:txBody>
      </p:sp>
      <p:sp>
        <p:nvSpPr>
          <p:cNvPr id="7174" name="Text Box 13"/>
          <p:cNvSpPr txBox="1">
            <a:spLocks noChangeArrowheads="1"/>
          </p:cNvSpPr>
          <p:nvPr/>
        </p:nvSpPr>
        <p:spPr bwMode="auto">
          <a:xfrm>
            <a:off x="792480" y="6509386"/>
            <a:ext cx="1280160"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en-US" sz="2160" b="1">
                <a:solidFill>
                  <a:srgbClr val="CC3300"/>
                </a:solidFill>
              </a:rPr>
              <a:t>Move-3</a:t>
            </a:r>
          </a:p>
        </p:txBody>
      </p:sp>
      <p:sp>
        <p:nvSpPr>
          <p:cNvPr id="7175" name="Text Box 14"/>
          <p:cNvSpPr txBox="1">
            <a:spLocks noChangeArrowheads="1"/>
          </p:cNvSpPr>
          <p:nvPr/>
        </p:nvSpPr>
        <p:spPr bwMode="auto">
          <a:xfrm>
            <a:off x="792480" y="1371601"/>
            <a:ext cx="1371600"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en-US" sz="2160" b="1">
                <a:solidFill>
                  <a:srgbClr val="CC3300"/>
                </a:solidFill>
              </a:rPr>
              <a:t>Initial position</a:t>
            </a:r>
          </a:p>
        </p:txBody>
      </p:sp>
    </p:spTree>
    <p:extLst>
      <p:ext uri="{BB962C8B-B14F-4D97-AF65-F5344CB8AC3E}">
        <p14:creationId xmlns:p14="http://schemas.microsoft.com/office/powerpoint/2010/main" val="320002048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706"/>
                                        </p:tgtEl>
                                        <p:attrNameLst>
                                          <p:attrName>style.visibility</p:attrName>
                                        </p:attrNameLst>
                                      </p:cBhvr>
                                      <p:to>
                                        <p:strVal val="visible"/>
                                      </p:to>
                                    </p:set>
                                    <p:anim calcmode="lin" valueType="num">
                                      <p:cBhvr additive="base">
                                        <p:cTn id="7" dur="500" fill="hold"/>
                                        <p:tgtEl>
                                          <p:spTgt spid="29706"/>
                                        </p:tgtEl>
                                        <p:attrNameLst>
                                          <p:attrName>ppt_x</p:attrName>
                                        </p:attrNameLst>
                                      </p:cBhvr>
                                      <p:tavLst>
                                        <p:tav tm="0">
                                          <p:val>
                                            <p:strVal val="#ppt_x"/>
                                          </p:val>
                                        </p:tav>
                                        <p:tav tm="100000">
                                          <p:val>
                                            <p:strVal val="#ppt_x"/>
                                          </p:val>
                                        </p:tav>
                                      </p:tavLst>
                                    </p:anim>
                                    <p:anim calcmode="lin" valueType="num">
                                      <p:cBhvr additive="base">
                                        <p:cTn id="8" dur="500" fill="hold"/>
                                        <p:tgtEl>
                                          <p:spTgt spid="297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980" y="1148974"/>
            <a:ext cx="10126980" cy="879851"/>
          </a:xfrm>
        </p:spPr>
        <p:txBody>
          <a:bodyPr/>
          <a:lstStyle/>
          <a:p>
            <a:r>
              <a:rPr lang="en-US" b="1" dirty="0"/>
              <a:t>Stack Operations</a:t>
            </a:r>
          </a:p>
        </p:txBody>
      </p:sp>
      <p:sp>
        <p:nvSpPr>
          <p:cNvPr id="6" name="Slide Number Placeholder 5">
            <a:extLst>
              <a:ext uri="{FF2B5EF4-FFF2-40B4-BE49-F238E27FC236}">
                <a16:creationId xmlns:a16="http://schemas.microsoft.com/office/drawing/2014/main" id="{781C8A4D-DA95-4EFA-AA0E-CC1783B487AB}"/>
              </a:ext>
            </a:extLst>
          </p:cNvPr>
          <p:cNvSpPr>
            <a:spLocks noGrp="1"/>
          </p:cNvSpPr>
          <p:nvPr>
            <p:ph type="sldNum" sz="quarter" idx="12"/>
          </p:nvPr>
        </p:nvSpPr>
        <p:spPr/>
        <p:txBody>
          <a:bodyPr/>
          <a:lstStyle/>
          <a:p>
            <a:fld id="{762C4D5D-F71A-4899-8F98-418245C748D9}" type="slidenum">
              <a:rPr lang="en-US" smtClean="0"/>
              <a:t>3</a:t>
            </a:fld>
            <a:endParaRPr lang="en-US"/>
          </a:p>
        </p:txBody>
      </p:sp>
      <p:sp>
        <p:nvSpPr>
          <p:cNvPr id="3" name="TextBox 2"/>
          <p:cNvSpPr txBox="1"/>
          <p:nvPr/>
        </p:nvSpPr>
        <p:spPr>
          <a:xfrm>
            <a:off x="1363980" y="2194561"/>
            <a:ext cx="4732020" cy="535531"/>
          </a:xfrm>
          <a:prstGeom prst="rect">
            <a:avLst/>
          </a:prstGeom>
          <a:noFill/>
        </p:spPr>
        <p:txBody>
          <a:bodyPr wrap="square" rtlCol="0">
            <a:spAutoFit/>
          </a:bodyPr>
          <a:lstStyle/>
          <a:p>
            <a:r>
              <a:rPr lang="en-US" sz="2880" b="1" dirty="0">
                <a:solidFill>
                  <a:schemeClr val="accent1">
                    <a:lumMod val="50000"/>
                  </a:schemeClr>
                </a:solidFill>
              </a:rPr>
              <a:t>Push(Element) - Insertion</a:t>
            </a:r>
          </a:p>
        </p:txBody>
      </p:sp>
      <p:sp>
        <p:nvSpPr>
          <p:cNvPr id="5" name="Rectangle 4"/>
          <p:cNvSpPr/>
          <p:nvPr/>
        </p:nvSpPr>
        <p:spPr>
          <a:xfrm>
            <a:off x="1363980" y="2804946"/>
            <a:ext cx="4640580" cy="2419124"/>
          </a:xfrm>
          <a:prstGeom prst="rect">
            <a:avLst/>
          </a:prstGeom>
        </p:spPr>
        <p:txBody>
          <a:bodyPr wrap="square">
            <a:spAutoFit/>
          </a:bodyPr>
          <a:lstStyle/>
          <a:p>
            <a:pPr fontAlgn="base"/>
            <a:r>
              <a:rPr lang="en-US" sz="2160" dirty="0">
                <a:solidFill>
                  <a:srgbClr val="444444"/>
                </a:solidFill>
                <a:latin typeface="Segoe UI" panose="020B0502040204020203" pitchFamily="34" charset="0"/>
              </a:rPr>
              <a:t>Step 1:</a:t>
            </a:r>
            <a:r>
              <a:rPr lang="en-US" sz="2160" b="1" dirty="0">
                <a:solidFill>
                  <a:srgbClr val="444444"/>
                </a:solidFill>
                <a:latin typeface="Segoe UI" panose="020B0502040204020203" pitchFamily="34" charset="0"/>
              </a:rPr>
              <a:t> If Top=Max-1</a:t>
            </a:r>
            <a:endParaRPr lang="en-US" sz="2160" dirty="0">
              <a:solidFill>
                <a:srgbClr val="444444"/>
              </a:solidFill>
              <a:latin typeface="Segoe UI" panose="020B0502040204020203" pitchFamily="34" charset="0"/>
            </a:endParaRPr>
          </a:p>
          <a:p>
            <a:pPr fontAlgn="base"/>
            <a:r>
              <a:rPr lang="en-US" sz="2160" b="1" dirty="0">
                <a:solidFill>
                  <a:srgbClr val="444444"/>
                </a:solidFill>
                <a:latin typeface="Segoe UI" panose="020B0502040204020203" pitchFamily="34" charset="0"/>
              </a:rPr>
              <a:t>	Print “Overflow : Stack is 	full” and   Exit</a:t>
            </a:r>
            <a:endParaRPr lang="en-US" sz="2160" dirty="0">
              <a:solidFill>
                <a:srgbClr val="444444"/>
              </a:solidFill>
              <a:latin typeface="Segoe UI" panose="020B0502040204020203" pitchFamily="34" charset="0"/>
            </a:endParaRPr>
          </a:p>
          <a:p>
            <a:pPr fontAlgn="base"/>
            <a:r>
              <a:rPr lang="en-US" sz="2160" b="1" dirty="0">
                <a:solidFill>
                  <a:srgbClr val="444444"/>
                </a:solidFill>
                <a:latin typeface="Segoe UI" panose="020B0502040204020203" pitchFamily="34" charset="0"/>
              </a:rPr>
              <a:t>            End If</a:t>
            </a:r>
            <a:endParaRPr lang="en-US" sz="2160" dirty="0">
              <a:solidFill>
                <a:srgbClr val="444444"/>
              </a:solidFill>
              <a:latin typeface="Segoe UI" panose="020B0502040204020203" pitchFamily="34" charset="0"/>
            </a:endParaRPr>
          </a:p>
          <a:p>
            <a:pPr fontAlgn="base"/>
            <a:r>
              <a:rPr lang="en-US" sz="2160" dirty="0">
                <a:solidFill>
                  <a:srgbClr val="444444"/>
                </a:solidFill>
                <a:latin typeface="Segoe UI" panose="020B0502040204020203" pitchFamily="34" charset="0"/>
              </a:rPr>
              <a:t>Step 2: </a:t>
            </a:r>
            <a:r>
              <a:rPr lang="en-US" sz="2160" b="1" dirty="0">
                <a:solidFill>
                  <a:srgbClr val="444444"/>
                </a:solidFill>
                <a:latin typeface="Segoe UI" panose="020B0502040204020203" pitchFamily="34" charset="0"/>
              </a:rPr>
              <a:t>Top=Top+1</a:t>
            </a:r>
            <a:endParaRPr lang="en-US" sz="2160" dirty="0">
              <a:solidFill>
                <a:srgbClr val="444444"/>
              </a:solidFill>
              <a:latin typeface="Segoe UI" panose="020B0502040204020203" pitchFamily="34" charset="0"/>
            </a:endParaRPr>
          </a:p>
          <a:p>
            <a:pPr fontAlgn="base"/>
            <a:r>
              <a:rPr lang="en-US" sz="2160" dirty="0">
                <a:solidFill>
                  <a:srgbClr val="444444"/>
                </a:solidFill>
                <a:latin typeface="Segoe UI" panose="020B0502040204020203" pitchFamily="34" charset="0"/>
              </a:rPr>
              <a:t>Step 3: </a:t>
            </a:r>
            <a:r>
              <a:rPr lang="en-US" sz="2160" b="1" dirty="0">
                <a:solidFill>
                  <a:srgbClr val="444444"/>
                </a:solidFill>
                <a:latin typeface="Segoe UI" panose="020B0502040204020203" pitchFamily="34" charset="0"/>
              </a:rPr>
              <a:t>Stack[TOP]=Element</a:t>
            </a:r>
            <a:endParaRPr lang="en-US" sz="2160" dirty="0">
              <a:solidFill>
                <a:srgbClr val="444444"/>
              </a:solidFill>
              <a:latin typeface="Segoe UI" panose="020B0502040204020203" pitchFamily="34" charset="0"/>
            </a:endParaRPr>
          </a:p>
          <a:p>
            <a:pPr fontAlgn="base"/>
            <a:r>
              <a:rPr lang="en-US" sz="2160" dirty="0">
                <a:solidFill>
                  <a:srgbClr val="444444"/>
                </a:solidFill>
                <a:latin typeface="Segoe UI" panose="020B0502040204020203" pitchFamily="34" charset="0"/>
              </a:rPr>
              <a:t>Step 4: </a:t>
            </a:r>
            <a:r>
              <a:rPr lang="en-US" sz="2160" b="1" dirty="0">
                <a:solidFill>
                  <a:srgbClr val="444444"/>
                </a:solidFill>
                <a:latin typeface="Segoe UI" panose="020B0502040204020203" pitchFamily="34" charset="0"/>
              </a:rPr>
              <a:t>End</a:t>
            </a:r>
            <a:endParaRPr lang="en-US" sz="2160" dirty="0">
              <a:solidFill>
                <a:srgbClr val="444444"/>
              </a:solidFill>
              <a:latin typeface="Segoe UI" panose="020B0502040204020203" pitchFamily="34" charset="0"/>
            </a:endParaRPr>
          </a:p>
        </p:txBody>
      </p:sp>
      <p:sp>
        <p:nvSpPr>
          <p:cNvPr id="12" name="TextBox 11"/>
          <p:cNvSpPr txBox="1"/>
          <p:nvPr/>
        </p:nvSpPr>
        <p:spPr>
          <a:xfrm>
            <a:off x="6644640" y="2194560"/>
            <a:ext cx="1371600" cy="1200329"/>
          </a:xfrm>
          <a:prstGeom prst="rect">
            <a:avLst/>
          </a:prstGeom>
          <a:noFill/>
        </p:spPr>
        <p:txBody>
          <a:bodyPr wrap="square" rtlCol="0">
            <a:spAutoFit/>
          </a:bodyPr>
          <a:lstStyle/>
          <a:p>
            <a:r>
              <a:rPr lang="en-US" sz="2400" dirty="0" err="1">
                <a:solidFill>
                  <a:schemeClr val="accent1">
                    <a:lumMod val="50000"/>
                  </a:schemeClr>
                </a:solidFill>
              </a:rPr>
              <a:t>int</a:t>
            </a:r>
            <a:r>
              <a:rPr lang="en-US" sz="2400" dirty="0">
                <a:solidFill>
                  <a:schemeClr val="accent1">
                    <a:lumMod val="50000"/>
                  </a:schemeClr>
                </a:solidFill>
              </a:rPr>
              <a:t> </a:t>
            </a:r>
            <a:r>
              <a:rPr lang="en-US" sz="2400" dirty="0" err="1">
                <a:solidFill>
                  <a:schemeClr val="accent1">
                    <a:lumMod val="50000"/>
                  </a:schemeClr>
                </a:solidFill>
              </a:rPr>
              <a:t>st</a:t>
            </a:r>
            <a:r>
              <a:rPr lang="en-US" sz="2400" dirty="0">
                <a:solidFill>
                  <a:schemeClr val="accent1">
                    <a:lumMod val="50000"/>
                  </a:schemeClr>
                </a:solidFill>
              </a:rPr>
              <a:t>[5];</a:t>
            </a:r>
          </a:p>
          <a:p>
            <a:r>
              <a:rPr lang="en-US" sz="2400" dirty="0">
                <a:solidFill>
                  <a:schemeClr val="accent1">
                    <a:lumMod val="50000"/>
                  </a:schemeClr>
                </a:solidFill>
              </a:rPr>
              <a:t>Top=-1</a:t>
            </a:r>
          </a:p>
          <a:p>
            <a:r>
              <a:rPr lang="en-US" sz="2400" dirty="0">
                <a:solidFill>
                  <a:schemeClr val="accent1">
                    <a:lumMod val="50000"/>
                  </a:schemeClr>
                </a:solidFill>
              </a:rPr>
              <a:t>Max=5</a:t>
            </a:r>
          </a:p>
        </p:txBody>
      </p:sp>
      <p:graphicFrame>
        <p:nvGraphicFramePr>
          <p:cNvPr id="8" name="Table 7"/>
          <p:cNvGraphicFramePr>
            <a:graphicFrameLocks noGrp="1"/>
          </p:cNvGraphicFramePr>
          <p:nvPr>
            <p:extLst/>
          </p:nvPr>
        </p:nvGraphicFramePr>
        <p:xfrm>
          <a:off x="7650480" y="3785311"/>
          <a:ext cx="2377440" cy="2670048"/>
        </p:xfrm>
        <a:graphic>
          <a:graphicData uri="http://schemas.openxmlformats.org/drawingml/2006/table">
            <a:tbl>
              <a:tblPr firstRow="1" bandRow="1">
                <a:tableStyleId>{073A0DAA-6AF3-43AB-8588-CEC1D06C72B9}</a:tableStyleId>
              </a:tblPr>
              <a:tblGrid>
                <a:gridCol w="1188720">
                  <a:extLst>
                    <a:ext uri="{9D8B030D-6E8A-4147-A177-3AD203B41FA5}">
                      <a16:colId xmlns:a16="http://schemas.microsoft.com/office/drawing/2014/main" val="1199989319"/>
                    </a:ext>
                  </a:extLst>
                </a:gridCol>
                <a:gridCol w="1188720">
                  <a:extLst>
                    <a:ext uri="{9D8B030D-6E8A-4147-A177-3AD203B41FA5}">
                      <a16:colId xmlns:a16="http://schemas.microsoft.com/office/drawing/2014/main" val="2163002229"/>
                    </a:ext>
                  </a:extLst>
                </a:gridCol>
              </a:tblGrid>
              <a:tr h="445008">
                <a:tc>
                  <a:txBody>
                    <a:bodyPr/>
                    <a:lstStyle/>
                    <a:p>
                      <a:r>
                        <a:rPr lang="en-US" sz="2200" dirty="0"/>
                        <a:t>Element</a:t>
                      </a:r>
                    </a:p>
                  </a:txBody>
                  <a:tcPr marL="109728" marR="109728" marT="54864" marB="54864"/>
                </a:tc>
                <a:tc>
                  <a:txBody>
                    <a:bodyPr/>
                    <a:lstStyle/>
                    <a:p>
                      <a:r>
                        <a:rPr lang="en-US" sz="2200" dirty="0"/>
                        <a:t>Index</a:t>
                      </a:r>
                    </a:p>
                  </a:txBody>
                  <a:tcPr marL="109728" marR="109728" marT="54864" marB="54864"/>
                </a:tc>
                <a:extLst>
                  <a:ext uri="{0D108BD9-81ED-4DB2-BD59-A6C34878D82A}">
                    <a16:rowId xmlns:a16="http://schemas.microsoft.com/office/drawing/2014/main" val="4283586144"/>
                  </a:ext>
                </a:extLst>
              </a:tr>
              <a:tr h="445008">
                <a:tc>
                  <a:txBody>
                    <a:bodyPr/>
                    <a:lstStyle/>
                    <a:p>
                      <a:endParaRPr lang="en-US" sz="2200" dirty="0"/>
                    </a:p>
                  </a:txBody>
                  <a:tcPr marL="109728" marR="109728" marT="54864" marB="54864"/>
                </a:tc>
                <a:tc>
                  <a:txBody>
                    <a:bodyPr/>
                    <a:lstStyle/>
                    <a:p>
                      <a:pPr algn="ctr"/>
                      <a:r>
                        <a:rPr lang="en-US" sz="2200" dirty="0"/>
                        <a:t>0</a:t>
                      </a:r>
                    </a:p>
                  </a:txBody>
                  <a:tcPr marL="109728" marR="109728" marT="54864" marB="54864"/>
                </a:tc>
                <a:extLst>
                  <a:ext uri="{0D108BD9-81ED-4DB2-BD59-A6C34878D82A}">
                    <a16:rowId xmlns:a16="http://schemas.microsoft.com/office/drawing/2014/main" val="1334481171"/>
                  </a:ext>
                </a:extLst>
              </a:tr>
              <a:tr h="445008">
                <a:tc>
                  <a:txBody>
                    <a:bodyPr/>
                    <a:lstStyle/>
                    <a:p>
                      <a:endParaRPr lang="en-US" sz="2200"/>
                    </a:p>
                  </a:txBody>
                  <a:tcPr marL="109728" marR="109728" marT="54864" marB="54864"/>
                </a:tc>
                <a:tc>
                  <a:txBody>
                    <a:bodyPr/>
                    <a:lstStyle/>
                    <a:p>
                      <a:pPr algn="ctr"/>
                      <a:r>
                        <a:rPr lang="en-US" sz="2200" dirty="0"/>
                        <a:t>1</a:t>
                      </a:r>
                    </a:p>
                  </a:txBody>
                  <a:tcPr marL="109728" marR="109728" marT="54864" marB="54864"/>
                </a:tc>
                <a:extLst>
                  <a:ext uri="{0D108BD9-81ED-4DB2-BD59-A6C34878D82A}">
                    <a16:rowId xmlns:a16="http://schemas.microsoft.com/office/drawing/2014/main" val="2650492095"/>
                  </a:ext>
                </a:extLst>
              </a:tr>
              <a:tr h="445008">
                <a:tc>
                  <a:txBody>
                    <a:bodyPr/>
                    <a:lstStyle/>
                    <a:p>
                      <a:endParaRPr lang="en-US" sz="2200"/>
                    </a:p>
                  </a:txBody>
                  <a:tcPr marL="109728" marR="109728" marT="54864" marB="54864"/>
                </a:tc>
                <a:tc>
                  <a:txBody>
                    <a:bodyPr/>
                    <a:lstStyle/>
                    <a:p>
                      <a:pPr algn="ctr"/>
                      <a:r>
                        <a:rPr lang="en-US" sz="2200" dirty="0"/>
                        <a:t>2</a:t>
                      </a:r>
                    </a:p>
                  </a:txBody>
                  <a:tcPr marL="109728" marR="109728" marT="54864" marB="54864"/>
                </a:tc>
                <a:extLst>
                  <a:ext uri="{0D108BD9-81ED-4DB2-BD59-A6C34878D82A}">
                    <a16:rowId xmlns:a16="http://schemas.microsoft.com/office/drawing/2014/main" val="2661488398"/>
                  </a:ext>
                </a:extLst>
              </a:tr>
              <a:tr h="445008">
                <a:tc>
                  <a:txBody>
                    <a:bodyPr/>
                    <a:lstStyle/>
                    <a:p>
                      <a:endParaRPr lang="en-US" sz="2200" dirty="0"/>
                    </a:p>
                  </a:txBody>
                  <a:tcPr marL="109728" marR="109728" marT="54864" marB="54864"/>
                </a:tc>
                <a:tc>
                  <a:txBody>
                    <a:bodyPr/>
                    <a:lstStyle/>
                    <a:p>
                      <a:pPr algn="ctr"/>
                      <a:r>
                        <a:rPr lang="en-US" sz="2200" dirty="0"/>
                        <a:t>3</a:t>
                      </a:r>
                    </a:p>
                  </a:txBody>
                  <a:tcPr marL="109728" marR="109728" marT="54864" marB="54864"/>
                </a:tc>
                <a:extLst>
                  <a:ext uri="{0D108BD9-81ED-4DB2-BD59-A6C34878D82A}">
                    <a16:rowId xmlns:a16="http://schemas.microsoft.com/office/drawing/2014/main" val="3556287323"/>
                  </a:ext>
                </a:extLst>
              </a:tr>
              <a:tr h="445008">
                <a:tc>
                  <a:txBody>
                    <a:bodyPr/>
                    <a:lstStyle/>
                    <a:p>
                      <a:endParaRPr lang="en-US" sz="2200" dirty="0"/>
                    </a:p>
                  </a:txBody>
                  <a:tcPr marL="109728" marR="109728" marT="54864" marB="54864"/>
                </a:tc>
                <a:tc>
                  <a:txBody>
                    <a:bodyPr/>
                    <a:lstStyle/>
                    <a:p>
                      <a:pPr algn="ctr"/>
                      <a:r>
                        <a:rPr lang="en-US" sz="2200" dirty="0"/>
                        <a:t>4</a:t>
                      </a:r>
                    </a:p>
                  </a:txBody>
                  <a:tcPr marL="109728" marR="109728" marT="54864" marB="54864"/>
                </a:tc>
                <a:extLst>
                  <a:ext uri="{0D108BD9-81ED-4DB2-BD59-A6C34878D82A}">
                    <a16:rowId xmlns:a16="http://schemas.microsoft.com/office/drawing/2014/main" val="3485818945"/>
                  </a:ext>
                </a:extLst>
              </a:tr>
            </a:tbl>
          </a:graphicData>
        </a:graphic>
      </p:graphicFrame>
      <p:sp>
        <p:nvSpPr>
          <p:cNvPr id="14" name="TextBox 13"/>
          <p:cNvSpPr txBox="1"/>
          <p:nvPr/>
        </p:nvSpPr>
        <p:spPr>
          <a:xfrm>
            <a:off x="6324600" y="4180414"/>
            <a:ext cx="1371600" cy="461665"/>
          </a:xfrm>
          <a:prstGeom prst="rect">
            <a:avLst/>
          </a:prstGeom>
          <a:noFill/>
        </p:spPr>
        <p:txBody>
          <a:bodyPr wrap="square" rtlCol="0">
            <a:spAutoFit/>
          </a:bodyPr>
          <a:lstStyle/>
          <a:p>
            <a:r>
              <a:rPr lang="en-US" sz="2400" dirty="0">
                <a:solidFill>
                  <a:schemeClr val="accent1">
                    <a:lumMod val="50000"/>
                  </a:schemeClr>
                </a:solidFill>
              </a:rPr>
              <a:t>Push(20)</a:t>
            </a:r>
          </a:p>
        </p:txBody>
      </p:sp>
      <p:sp>
        <p:nvSpPr>
          <p:cNvPr id="17" name="Left Arrow 16"/>
          <p:cNvSpPr/>
          <p:nvPr/>
        </p:nvSpPr>
        <p:spPr>
          <a:xfrm>
            <a:off x="9993630" y="3074009"/>
            <a:ext cx="1280160" cy="739224"/>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160" dirty="0"/>
              <a:t>Top=-1</a:t>
            </a:r>
          </a:p>
        </p:txBody>
      </p:sp>
      <p:sp>
        <p:nvSpPr>
          <p:cNvPr id="18" name="Rectangle 17"/>
          <p:cNvSpPr/>
          <p:nvPr/>
        </p:nvSpPr>
        <p:spPr>
          <a:xfrm>
            <a:off x="7901940" y="4256848"/>
            <a:ext cx="640080" cy="4036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160" dirty="0"/>
              <a:t>20</a:t>
            </a:r>
          </a:p>
        </p:txBody>
      </p:sp>
      <p:sp>
        <p:nvSpPr>
          <p:cNvPr id="20" name="Left Arrow 19"/>
          <p:cNvSpPr/>
          <p:nvPr/>
        </p:nvSpPr>
        <p:spPr>
          <a:xfrm>
            <a:off x="10043952" y="4023740"/>
            <a:ext cx="1280160" cy="739224"/>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160" dirty="0"/>
              <a:t>Top=0</a:t>
            </a:r>
          </a:p>
        </p:txBody>
      </p:sp>
      <p:sp>
        <p:nvSpPr>
          <p:cNvPr id="21" name="TextBox 20"/>
          <p:cNvSpPr txBox="1"/>
          <p:nvPr/>
        </p:nvSpPr>
        <p:spPr>
          <a:xfrm>
            <a:off x="6290904" y="4660548"/>
            <a:ext cx="1371600" cy="461665"/>
          </a:xfrm>
          <a:prstGeom prst="rect">
            <a:avLst/>
          </a:prstGeom>
          <a:noFill/>
        </p:spPr>
        <p:txBody>
          <a:bodyPr wrap="square" rtlCol="0">
            <a:spAutoFit/>
          </a:bodyPr>
          <a:lstStyle/>
          <a:p>
            <a:r>
              <a:rPr lang="en-US" sz="2400" dirty="0">
                <a:solidFill>
                  <a:schemeClr val="accent1">
                    <a:lumMod val="50000"/>
                  </a:schemeClr>
                </a:solidFill>
              </a:rPr>
              <a:t>Push(30)</a:t>
            </a:r>
          </a:p>
        </p:txBody>
      </p:sp>
      <p:sp>
        <p:nvSpPr>
          <p:cNvPr id="22" name="TextBox 21"/>
          <p:cNvSpPr txBox="1"/>
          <p:nvPr/>
        </p:nvSpPr>
        <p:spPr>
          <a:xfrm>
            <a:off x="6278880" y="5093756"/>
            <a:ext cx="1371600" cy="461665"/>
          </a:xfrm>
          <a:prstGeom prst="rect">
            <a:avLst/>
          </a:prstGeom>
          <a:noFill/>
        </p:spPr>
        <p:txBody>
          <a:bodyPr wrap="square" rtlCol="0">
            <a:spAutoFit/>
          </a:bodyPr>
          <a:lstStyle/>
          <a:p>
            <a:r>
              <a:rPr lang="en-US" sz="2400" dirty="0">
                <a:solidFill>
                  <a:schemeClr val="accent1">
                    <a:lumMod val="50000"/>
                  </a:schemeClr>
                </a:solidFill>
              </a:rPr>
              <a:t>Push(40)</a:t>
            </a:r>
          </a:p>
        </p:txBody>
      </p:sp>
      <p:sp>
        <p:nvSpPr>
          <p:cNvPr id="23" name="TextBox 22"/>
          <p:cNvSpPr txBox="1"/>
          <p:nvPr/>
        </p:nvSpPr>
        <p:spPr>
          <a:xfrm>
            <a:off x="6324600" y="5573888"/>
            <a:ext cx="1371600" cy="461665"/>
          </a:xfrm>
          <a:prstGeom prst="rect">
            <a:avLst/>
          </a:prstGeom>
          <a:noFill/>
        </p:spPr>
        <p:txBody>
          <a:bodyPr wrap="square" rtlCol="0">
            <a:spAutoFit/>
          </a:bodyPr>
          <a:lstStyle/>
          <a:p>
            <a:r>
              <a:rPr lang="en-US" sz="2400" dirty="0">
                <a:solidFill>
                  <a:schemeClr val="accent1">
                    <a:lumMod val="50000"/>
                  </a:schemeClr>
                </a:solidFill>
              </a:rPr>
              <a:t>Push(50)</a:t>
            </a:r>
          </a:p>
        </p:txBody>
      </p:sp>
      <p:sp>
        <p:nvSpPr>
          <p:cNvPr id="24" name="TextBox 23"/>
          <p:cNvSpPr txBox="1"/>
          <p:nvPr/>
        </p:nvSpPr>
        <p:spPr>
          <a:xfrm>
            <a:off x="6278880" y="6014624"/>
            <a:ext cx="1371600" cy="461665"/>
          </a:xfrm>
          <a:prstGeom prst="rect">
            <a:avLst/>
          </a:prstGeom>
          <a:noFill/>
        </p:spPr>
        <p:txBody>
          <a:bodyPr wrap="square" rtlCol="0">
            <a:spAutoFit/>
          </a:bodyPr>
          <a:lstStyle/>
          <a:p>
            <a:r>
              <a:rPr lang="en-US" sz="2400" dirty="0">
                <a:solidFill>
                  <a:schemeClr val="accent1">
                    <a:lumMod val="50000"/>
                  </a:schemeClr>
                </a:solidFill>
              </a:rPr>
              <a:t>Push(60)</a:t>
            </a:r>
          </a:p>
        </p:txBody>
      </p:sp>
      <p:sp>
        <p:nvSpPr>
          <p:cNvPr id="25" name="Rectangle 24"/>
          <p:cNvSpPr/>
          <p:nvPr/>
        </p:nvSpPr>
        <p:spPr>
          <a:xfrm>
            <a:off x="7898675" y="4660546"/>
            <a:ext cx="640080" cy="4036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160" dirty="0"/>
              <a:t>30</a:t>
            </a:r>
          </a:p>
        </p:txBody>
      </p:sp>
      <p:sp>
        <p:nvSpPr>
          <p:cNvPr id="26" name="Rectangle 25"/>
          <p:cNvSpPr/>
          <p:nvPr/>
        </p:nvSpPr>
        <p:spPr>
          <a:xfrm>
            <a:off x="7898675" y="5111018"/>
            <a:ext cx="640080" cy="4036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160" dirty="0"/>
              <a:t>40</a:t>
            </a:r>
          </a:p>
        </p:txBody>
      </p:sp>
      <p:sp>
        <p:nvSpPr>
          <p:cNvPr id="27" name="Rectangle 26"/>
          <p:cNvSpPr/>
          <p:nvPr/>
        </p:nvSpPr>
        <p:spPr>
          <a:xfrm>
            <a:off x="7898675" y="5565262"/>
            <a:ext cx="640080" cy="4036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160" dirty="0"/>
              <a:t>50</a:t>
            </a:r>
          </a:p>
        </p:txBody>
      </p:sp>
      <p:sp>
        <p:nvSpPr>
          <p:cNvPr id="28" name="Rectangle 27"/>
          <p:cNvSpPr/>
          <p:nvPr/>
        </p:nvSpPr>
        <p:spPr>
          <a:xfrm>
            <a:off x="7898675" y="6034508"/>
            <a:ext cx="640080" cy="4036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160" dirty="0"/>
              <a:t>60</a:t>
            </a:r>
          </a:p>
        </p:txBody>
      </p:sp>
      <p:sp>
        <p:nvSpPr>
          <p:cNvPr id="29" name="Left Arrow 28"/>
          <p:cNvSpPr/>
          <p:nvPr/>
        </p:nvSpPr>
        <p:spPr>
          <a:xfrm>
            <a:off x="10027920" y="4488805"/>
            <a:ext cx="1280160" cy="739224"/>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160" dirty="0"/>
              <a:t>Top=1</a:t>
            </a:r>
          </a:p>
        </p:txBody>
      </p:sp>
      <p:sp>
        <p:nvSpPr>
          <p:cNvPr id="30" name="Left Arrow 29"/>
          <p:cNvSpPr/>
          <p:nvPr/>
        </p:nvSpPr>
        <p:spPr>
          <a:xfrm>
            <a:off x="10043952" y="4964209"/>
            <a:ext cx="1280160" cy="739224"/>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160" dirty="0"/>
              <a:t>Top=2</a:t>
            </a:r>
          </a:p>
        </p:txBody>
      </p:sp>
      <p:sp>
        <p:nvSpPr>
          <p:cNvPr id="31" name="Left Arrow 30"/>
          <p:cNvSpPr/>
          <p:nvPr/>
        </p:nvSpPr>
        <p:spPr>
          <a:xfrm>
            <a:off x="10043952" y="5472082"/>
            <a:ext cx="1280160" cy="739224"/>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160" dirty="0"/>
              <a:t>Top=3</a:t>
            </a:r>
          </a:p>
        </p:txBody>
      </p:sp>
      <p:sp>
        <p:nvSpPr>
          <p:cNvPr id="32" name="Left Arrow 31"/>
          <p:cNvSpPr/>
          <p:nvPr/>
        </p:nvSpPr>
        <p:spPr>
          <a:xfrm>
            <a:off x="10072453" y="5945964"/>
            <a:ext cx="1280160" cy="739224"/>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160" dirty="0"/>
              <a:t>Top=4</a:t>
            </a:r>
          </a:p>
        </p:txBody>
      </p:sp>
      <p:sp>
        <p:nvSpPr>
          <p:cNvPr id="33" name="TextBox 32"/>
          <p:cNvSpPr txBox="1"/>
          <p:nvPr/>
        </p:nvSpPr>
        <p:spPr>
          <a:xfrm>
            <a:off x="6324600" y="6512686"/>
            <a:ext cx="1371600" cy="461665"/>
          </a:xfrm>
          <a:prstGeom prst="rect">
            <a:avLst/>
          </a:prstGeom>
          <a:noFill/>
        </p:spPr>
        <p:txBody>
          <a:bodyPr wrap="square" rtlCol="0">
            <a:spAutoFit/>
          </a:bodyPr>
          <a:lstStyle/>
          <a:p>
            <a:r>
              <a:rPr lang="en-US" sz="2400" dirty="0">
                <a:solidFill>
                  <a:schemeClr val="accent1">
                    <a:lumMod val="50000"/>
                  </a:schemeClr>
                </a:solidFill>
              </a:rPr>
              <a:t>Push(70)</a:t>
            </a:r>
          </a:p>
        </p:txBody>
      </p:sp>
      <p:sp>
        <p:nvSpPr>
          <p:cNvPr id="34" name="Left Arrow 33"/>
          <p:cNvSpPr/>
          <p:nvPr/>
        </p:nvSpPr>
        <p:spPr>
          <a:xfrm>
            <a:off x="7864236" y="6470437"/>
            <a:ext cx="2712324" cy="105498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160" dirty="0"/>
              <a:t>Top=Max-1=4(5-1)</a:t>
            </a:r>
          </a:p>
        </p:txBody>
      </p:sp>
      <p:sp>
        <p:nvSpPr>
          <p:cNvPr id="35" name="TextBox 34"/>
          <p:cNvSpPr txBox="1"/>
          <p:nvPr/>
        </p:nvSpPr>
        <p:spPr>
          <a:xfrm>
            <a:off x="5677395" y="7023075"/>
            <a:ext cx="2666011" cy="461665"/>
          </a:xfrm>
          <a:prstGeom prst="rect">
            <a:avLst/>
          </a:prstGeom>
          <a:noFill/>
        </p:spPr>
        <p:txBody>
          <a:bodyPr wrap="square" rtlCol="0">
            <a:spAutoFit/>
          </a:bodyPr>
          <a:lstStyle/>
          <a:p>
            <a:r>
              <a:rPr lang="en-US" sz="2400" dirty="0">
                <a:solidFill>
                  <a:schemeClr val="accent1">
                    <a:lumMod val="50000"/>
                  </a:schemeClr>
                </a:solidFill>
              </a:rPr>
              <a:t>“</a:t>
            </a:r>
            <a:r>
              <a:rPr lang="en-US" sz="2400" b="1" dirty="0" err="1">
                <a:solidFill>
                  <a:schemeClr val="accent1">
                    <a:lumMod val="50000"/>
                  </a:schemeClr>
                </a:solidFill>
              </a:rPr>
              <a:t>OverFlow</a:t>
            </a:r>
            <a:r>
              <a:rPr lang="en-US" sz="2400" b="1" dirty="0">
                <a:solidFill>
                  <a:schemeClr val="accent1">
                    <a:lumMod val="50000"/>
                  </a:schemeClr>
                </a:solidFill>
              </a:rPr>
              <a:t>”</a:t>
            </a:r>
          </a:p>
        </p:txBody>
      </p:sp>
    </p:spTree>
    <p:custDataLst>
      <p:tags r:id="rId1"/>
    </p:custDataLst>
    <p:extLst>
      <p:ext uri="{BB962C8B-B14F-4D97-AF65-F5344CB8AC3E}">
        <p14:creationId xmlns:p14="http://schemas.microsoft.com/office/powerpoint/2010/main" val="3981781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7" grpId="0" animBg="1"/>
      <p:bldP spid="18" grpId="0" animBg="1"/>
      <p:bldP spid="20" grpId="0" animBg="1"/>
      <p:bldP spid="21" grpId="0"/>
      <p:bldP spid="22" grpId="0"/>
      <p:bldP spid="23" grpId="0"/>
      <p:bldP spid="24" grpId="0"/>
      <p:bldP spid="25" grpId="0" animBg="1"/>
      <p:bldP spid="26" grpId="0" animBg="1"/>
      <p:bldP spid="27" grpId="0" animBg="1"/>
      <p:bldP spid="28" grpId="0" animBg="1"/>
      <p:bldP spid="29" grpId="0" animBg="1"/>
      <p:bldP spid="30" grpId="0" animBg="1"/>
      <p:bldP spid="31" grpId="0" animBg="1"/>
      <p:bldP spid="32" grpId="0" animBg="1"/>
      <p:bldP spid="33" grpId="0"/>
      <p:bldP spid="34" grpId="0" animBg="1"/>
      <p:bldP spid="3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32" name="Object 4"/>
          <p:cNvGraphicFramePr>
            <a:graphicFrameLocks noChangeAspect="1"/>
          </p:cNvGraphicFramePr>
          <p:nvPr/>
        </p:nvGraphicFramePr>
        <p:xfrm>
          <a:off x="1158240" y="523876"/>
          <a:ext cx="4389120" cy="1588770"/>
        </p:xfrm>
        <a:graphic>
          <a:graphicData uri="http://schemas.openxmlformats.org/presentationml/2006/ole">
            <mc:AlternateContent xmlns:mc="http://schemas.openxmlformats.org/markup-compatibility/2006">
              <mc:Choice xmlns:v="urn:schemas-microsoft-com:vml" Requires="v">
                <p:oleObj spid="_x0000_s15538" name="Visio" r:id="rId3" imgW="5208651" imgH="1639062" progId="Visio.Drawing.11">
                  <p:embed/>
                </p:oleObj>
              </mc:Choice>
              <mc:Fallback>
                <p:oleObj name="Visio" r:id="rId3" imgW="5208651" imgH="1639062" progId="Visio.Drawing.11">
                  <p:embed/>
                  <p:pic>
                    <p:nvPicPr>
                      <p:cNvPr id="4813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8240" y="523876"/>
                        <a:ext cx="4389120" cy="1588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3" name="Object 5"/>
          <p:cNvGraphicFramePr>
            <a:graphicFrameLocks noChangeAspect="1"/>
          </p:cNvGraphicFramePr>
          <p:nvPr/>
        </p:nvGraphicFramePr>
        <p:xfrm>
          <a:off x="1249680" y="2194560"/>
          <a:ext cx="4297680" cy="1737360"/>
        </p:xfrm>
        <a:graphic>
          <a:graphicData uri="http://schemas.openxmlformats.org/presentationml/2006/ole">
            <mc:AlternateContent xmlns:mc="http://schemas.openxmlformats.org/markup-compatibility/2006">
              <mc:Choice xmlns:v="urn:schemas-microsoft-com:vml" Requires="v">
                <p:oleObj spid="_x0000_s15539" name="Visio" r:id="rId5" imgW="1650111" imgH="763143" progId="Visio.Drawing.11">
                  <p:embed/>
                </p:oleObj>
              </mc:Choice>
              <mc:Fallback>
                <p:oleObj name="Visio" r:id="rId5" imgW="1650111" imgH="763143" progId="Visio.Drawing.11">
                  <p:embed/>
                  <p:pic>
                    <p:nvPicPr>
                      <p:cNvPr id="4813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9680" y="2194560"/>
                        <a:ext cx="4297680" cy="1737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4" name="Object 6"/>
          <p:cNvGraphicFramePr>
            <a:graphicFrameLocks noChangeAspect="1"/>
          </p:cNvGraphicFramePr>
          <p:nvPr/>
        </p:nvGraphicFramePr>
        <p:xfrm>
          <a:off x="1158240" y="3931920"/>
          <a:ext cx="4389120" cy="1737360"/>
        </p:xfrm>
        <a:graphic>
          <a:graphicData uri="http://schemas.openxmlformats.org/presentationml/2006/ole">
            <mc:AlternateContent xmlns:mc="http://schemas.openxmlformats.org/markup-compatibility/2006">
              <mc:Choice xmlns:v="urn:schemas-microsoft-com:vml" Requires="v">
                <p:oleObj spid="_x0000_s15540" name="Visio" r:id="rId7" imgW="1650111" imgH="763143" progId="Visio.Drawing.11">
                  <p:embed/>
                </p:oleObj>
              </mc:Choice>
              <mc:Fallback>
                <p:oleObj name="Visio" r:id="rId7" imgW="1650111" imgH="763143" progId="Visio.Drawing.11">
                  <p:embed/>
                  <p:pic>
                    <p:nvPicPr>
                      <p:cNvPr id="48134"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8240" y="3931920"/>
                        <a:ext cx="4389120" cy="1737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5" name="Object 7"/>
          <p:cNvGraphicFramePr>
            <a:graphicFrameLocks noChangeAspect="1"/>
          </p:cNvGraphicFramePr>
          <p:nvPr/>
        </p:nvGraphicFramePr>
        <p:xfrm>
          <a:off x="1158240" y="5669280"/>
          <a:ext cx="4389120" cy="1828800"/>
        </p:xfrm>
        <a:graphic>
          <a:graphicData uri="http://schemas.openxmlformats.org/presentationml/2006/ole">
            <mc:AlternateContent xmlns:mc="http://schemas.openxmlformats.org/markup-compatibility/2006">
              <mc:Choice xmlns:v="urn:schemas-microsoft-com:vml" Requires="v">
                <p:oleObj spid="_x0000_s15541" name="Visio" r:id="rId9" imgW="1650111" imgH="763143" progId="Visio.Drawing.11">
                  <p:embed/>
                </p:oleObj>
              </mc:Choice>
              <mc:Fallback>
                <p:oleObj name="Visio" r:id="rId9" imgW="1650111" imgH="763143" progId="Visio.Drawing.11">
                  <p:embed/>
                  <p:pic>
                    <p:nvPicPr>
                      <p:cNvPr id="48135"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58240" y="5669280"/>
                        <a:ext cx="438912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6" name="Object 8"/>
          <p:cNvGraphicFramePr>
            <a:graphicFrameLocks noChangeAspect="1"/>
          </p:cNvGraphicFramePr>
          <p:nvPr/>
        </p:nvGraphicFramePr>
        <p:xfrm>
          <a:off x="6736080" y="680086"/>
          <a:ext cx="4114800" cy="1605914"/>
        </p:xfrm>
        <a:graphic>
          <a:graphicData uri="http://schemas.openxmlformats.org/presentationml/2006/ole">
            <mc:AlternateContent xmlns:mc="http://schemas.openxmlformats.org/markup-compatibility/2006">
              <mc:Choice xmlns:v="urn:schemas-microsoft-com:vml" Requires="v">
                <p:oleObj spid="_x0000_s15542" name="Visio" r:id="rId11" imgW="1600200" imgH="736092" progId="Visio.Drawing.11">
                  <p:embed/>
                </p:oleObj>
              </mc:Choice>
              <mc:Fallback>
                <p:oleObj name="Visio" r:id="rId11" imgW="1600200" imgH="736092" progId="Visio.Drawing.11">
                  <p:embed/>
                  <p:pic>
                    <p:nvPicPr>
                      <p:cNvPr id="48136"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36080" y="680086"/>
                        <a:ext cx="4114800" cy="1605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7" name="Object 9"/>
          <p:cNvGraphicFramePr>
            <a:graphicFrameLocks noChangeAspect="1"/>
          </p:cNvGraphicFramePr>
          <p:nvPr/>
        </p:nvGraphicFramePr>
        <p:xfrm>
          <a:off x="6736080" y="2286000"/>
          <a:ext cx="4114800" cy="1737360"/>
        </p:xfrm>
        <a:graphic>
          <a:graphicData uri="http://schemas.openxmlformats.org/presentationml/2006/ole">
            <mc:AlternateContent xmlns:mc="http://schemas.openxmlformats.org/markup-compatibility/2006">
              <mc:Choice xmlns:v="urn:schemas-microsoft-com:vml" Requires="v">
                <p:oleObj spid="_x0000_s15543" name="Visio" r:id="rId13" imgW="1608963" imgH="736092" progId="Visio.Drawing.11">
                  <p:embed/>
                </p:oleObj>
              </mc:Choice>
              <mc:Fallback>
                <p:oleObj name="Visio" r:id="rId13" imgW="1608963" imgH="736092" progId="Visio.Drawing.11">
                  <p:embed/>
                  <p:pic>
                    <p:nvPicPr>
                      <p:cNvPr id="48137"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36080" y="2286000"/>
                        <a:ext cx="4114800" cy="1737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8" name="Object 10"/>
          <p:cNvGraphicFramePr>
            <a:graphicFrameLocks noChangeAspect="1"/>
          </p:cNvGraphicFramePr>
          <p:nvPr/>
        </p:nvGraphicFramePr>
        <p:xfrm>
          <a:off x="6736080" y="4023360"/>
          <a:ext cx="4114800" cy="1737360"/>
        </p:xfrm>
        <a:graphic>
          <a:graphicData uri="http://schemas.openxmlformats.org/presentationml/2006/ole">
            <mc:AlternateContent xmlns:mc="http://schemas.openxmlformats.org/markup-compatibility/2006">
              <mc:Choice xmlns:v="urn:schemas-microsoft-com:vml" Requires="v">
                <p:oleObj spid="_x0000_s15544" name="Visio" r:id="rId15" imgW="1608963" imgH="736092" progId="Visio.Drawing.11">
                  <p:embed/>
                </p:oleObj>
              </mc:Choice>
              <mc:Fallback>
                <p:oleObj name="Visio" r:id="rId15" imgW="1608963" imgH="736092" progId="Visio.Drawing.11">
                  <p:embed/>
                  <p:pic>
                    <p:nvPicPr>
                      <p:cNvPr id="48138"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36080" y="4023360"/>
                        <a:ext cx="4114800" cy="1737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9" name="Object 11"/>
          <p:cNvGraphicFramePr>
            <a:graphicFrameLocks noChangeAspect="1"/>
          </p:cNvGraphicFramePr>
          <p:nvPr/>
        </p:nvGraphicFramePr>
        <p:xfrm>
          <a:off x="6827520" y="5669280"/>
          <a:ext cx="4023360" cy="1842136"/>
        </p:xfrm>
        <a:graphic>
          <a:graphicData uri="http://schemas.openxmlformats.org/presentationml/2006/ole">
            <mc:AlternateContent xmlns:mc="http://schemas.openxmlformats.org/markup-compatibility/2006">
              <mc:Choice xmlns:v="urn:schemas-microsoft-com:vml" Requires="v">
                <p:oleObj spid="_x0000_s15545" name="Visio" r:id="rId17" imgW="1608963" imgH="791337" progId="Visio.Drawing.11">
                  <p:embed/>
                </p:oleObj>
              </mc:Choice>
              <mc:Fallback>
                <p:oleObj name="Visio" r:id="rId17" imgW="1608963" imgH="791337" progId="Visio.Drawing.11">
                  <p:embed/>
                  <p:pic>
                    <p:nvPicPr>
                      <p:cNvPr id="48139"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27520" y="5669280"/>
                        <a:ext cx="4023360" cy="1842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2" name="Text Box 12"/>
          <p:cNvSpPr txBox="1">
            <a:spLocks noChangeArrowheads="1"/>
          </p:cNvSpPr>
          <p:nvPr/>
        </p:nvSpPr>
        <p:spPr bwMode="auto">
          <a:xfrm>
            <a:off x="5547360" y="447676"/>
            <a:ext cx="1371600"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en-US" sz="3360" b="1"/>
              <a:t>N = 3</a:t>
            </a:r>
          </a:p>
        </p:txBody>
      </p:sp>
    </p:spTree>
    <p:extLst>
      <p:ext uri="{BB962C8B-B14F-4D97-AF65-F5344CB8AC3E}">
        <p14:creationId xmlns:p14="http://schemas.microsoft.com/office/powerpoint/2010/main" val="317729344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48132"/>
                                        </p:tgtEl>
                                        <p:attrNameLst>
                                          <p:attrName>style.visibility</p:attrName>
                                        </p:attrNameLst>
                                      </p:cBhvr>
                                      <p:to>
                                        <p:strVal val="visible"/>
                                      </p:to>
                                    </p:set>
                                    <p:anim calcmode="lin" valueType="num">
                                      <p:cBhvr>
                                        <p:cTn id="7" dur="500" fill="hold"/>
                                        <p:tgtEl>
                                          <p:spTgt spid="48132"/>
                                        </p:tgtEl>
                                        <p:attrNameLst>
                                          <p:attrName>ppt_w</p:attrName>
                                        </p:attrNameLst>
                                      </p:cBhvr>
                                      <p:tavLst>
                                        <p:tav tm="0">
                                          <p:val>
                                            <p:fltVal val="0"/>
                                          </p:val>
                                        </p:tav>
                                        <p:tav tm="100000">
                                          <p:val>
                                            <p:strVal val="#ppt_w"/>
                                          </p:val>
                                        </p:tav>
                                      </p:tavLst>
                                    </p:anim>
                                    <p:anim calcmode="lin" valueType="num">
                                      <p:cBhvr>
                                        <p:cTn id="8" dur="500" fill="hold"/>
                                        <p:tgtEl>
                                          <p:spTgt spid="48132"/>
                                        </p:tgtEl>
                                        <p:attrNameLst>
                                          <p:attrName>ppt_h</p:attrName>
                                        </p:attrNameLst>
                                      </p:cBhvr>
                                      <p:tavLst>
                                        <p:tav tm="0">
                                          <p:val>
                                            <p:fltVal val="0"/>
                                          </p:val>
                                        </p:tav>
                                        <p:tav tm="100000">
                                          <p:val>
                                            <p:strVal val="#ppt_h"/>
                                          </p:val>
                                        </p:tav>
                                      </p:tavLst>
                                    </p:anim>
                                    <p:animEffect transition="in" filter="fade">
                                      <p:cBhvr>
                                        <p:cTn id="9" dur="500"/>
                                        <p:tgtEl>
                                          <p:spTgt spid="4813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48133"/>
                                        </p:tgtEl>
                                        <p:attrNameLst>
                                          <p:attrName>style.visibility</p:attrName>
                                        </p:attrNameLst>
                                      </p:cBhvr>
                                      <p:to>
                                        <p:strVal val="visible"/>
                                      </p:to>
                                    </p:set>
                                    <p:anim calcmode="lin" valueType="num">
                                      <p:cBhvr>
                                        <p:cTn id="14" dur="500" fill="hold"/>
                                        <p:tgtEl>
                                          <p:spTgt spid="48133"/>
                                        </p:tgtEl>
                                        <p:attrNameLst>
                                          <p:attrName>ppt_w</p:attrName>
                                        </p:attrNameLst>
                                      </p:cBhvr>
                                      <p:tavLst>
                                        <p:tav tm="0">
                                          <p:val>
                                            <p:fltVal val="0"/>
                                          </p:val>
                                        </p:tav>
                                        <p:tav tm="100000">
                                          <p:val>
                                            <p:strVal val="#ppt_w"/>
                                          </p:val>
                                        </p:tav>
                                      </p:tavLst>
                                    </p:anim>
                                    <p:anim calcmode="lin" valueType="num">
                                      <p:cBhvr>
                                        <p:cTn id="15" dur="500" fill="hold"/>
                                        <p:tgtEl>
                                          <p:spTgt spid="48133"/>
                                        </p:tgtEl>
                                        <p:attrNameLst>
                                          <p:attrName>ppt_h</p:attrName>
                                        </p:attrNameLst>
                                      </p:cBhvr>
                                      <p:tavLst>
                                        <p:tav tm="0">
                                          <p:val>
                                            <p:fltVal val="0"/>
                                          </p:val>
                                        </p:tav>
                                        <p:tav tm="100000">
                                          <p:val>
                                            <p:strVal val="#ppt_h"/>
                                          </p:val>
                                        </p:tav>
                                      </p:tavLst>
                                    </p:anim>
                                    <p:animEffect transition="in" filter="fade">
                                      <p:cBhvr>
                                        <p:cTn id="16" dur="500"/>
                                        <p:tgtEl>
                                          <p:spTgt spid="4813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48134"/>
                                        </p:tgtEl>
                                        <p:attrNameLst>
                                          <p:attrName>style.visibility</p:attrName>
                                        </p:attrNameLst>
                                      </p:cBhvr>
                                      <p:to>
                                        <p:strVal val="visible"/>
                                      </p:to>
                                    </p:set>
                                    <p:anim calcmode="lin" valueType="num">
                                      <p:cBhvr>
                                        <p:cTn id="21" dur="500" fill="hold"/>
                                        <p:tgtEl>
                                          <p:spTgt spid="48134"/>
                                        </p:tgtEl>
                                        <p:attrNameLst>
                                          <p:attrName>ppt_w</p:attrName>
                                        </p:attrNameLst>
                                      </p:cBhvr>
                                      <p:tavLst>
                                        <p:tav tm="0">
                                          <p:val>
                                            <p:fltVal val="0"/>
                                          </p:val>
                                        </p:tav>
                                        <p:tav tm="100000">
                                          <p:val>
                                            <p:strVal val="#ppt_w"/>
                                          </p:val>
                                        </p:tav>
                                      </p:tavLst>
                                    </p:anim>
                                    <p:anim calcmode="lin" valueType="num">
                                      <p:cBhvr>
                                        <p:cTn id="22" dur="500" fill="hold"/>
                                        <p:tgtEl>
                                          <p:spTgt spid="48134"/>
                                        </p:tgtEl>
                                        <p:attrNameLst>
                                          <p:attrName>ppt_h</p:attrName>
                                        </p:attrNameLst>
                                      </p:cBhvr>
                                      <p:tavLst>
                                        <p:tav tm="0">
                                          <p:val>
                                            <p:fltVal val="0"/>
                                          </p:val>
                                        </p:tav>
                                        <p:tav tm="100000">
                                          <p:val>
                                            <p:strVal val="#ppt_h"/>
                                          </p:val>
                                        </p:tav>
                                      </p:tavLst>
                                    </p:anim>
                                    <p:animEffect transition="in" filter="fade">
                                      <p:cBhvr>
                                        <p:cTn id="23" dur="500"/>
                                        <p:tgtEl>
                                          <p:spTgt spid="4813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nodeType="clickEffect">
                                  <p:stCondLst>
                                    <p:cond delay="0"/>
                                  </p:stCondLst>
                                  <p:childTnLst>
                                    <p:set>
                                      <p:cBhvr>
                                        <p:cTn id="27" dur="1" fill="hold">
                                          <p:stCondLst>
                                            <p:cond delay="0"/>
                                          </p:stCondLst>
                                        </p:cTn>
                                        <p:tgtEl>
                                          <p:spTgt spid="48135"/>
                                        </p:tgtEl>
                                        <p:attrNameLst>
                                          <p:attrName>style.visibility</p:attrName>
                                        </p:attrNameLst>
                                      </p:cBhvr>
                                      <p:to>
                                        <p:strVal val="visible"/>
                                      </p:to>
                                    </p:set>
                                    <p:anim calcmode="lin" valueType="num">
                                      <p:cBhvr>
                                        <p:cTn id="28" dur="500" fill="hold"/>
                                        <p:tgtEl>
                                          <p:spTgt spid="48135"/>
                                        </p:tgtEl>
                                        <p:attrNameLst>
                                          <p:attrName>ppt_w</p:attrName>
                                        </p:attrNameLst>
                                      </p:cBhvr>
                                      <p:tavLst>
                                        <p:tav tm="0">
                                          <p:val>
                                            <p:fltVal val="0"/>
                                          </p:val>
                                        </p:tav>
                                        <p:tav tm="100000">
                                          <p:val>
                                            <p:strVal val="#ppt_w"/>
                                          </p:val>
                                        </p:tav>
                                      </p:tavLst>
                                    </p:anim>
                                    <p:anim calcmode="lin" valueType="num">
                                      <p:cBhvr>
                                        <p:cTn id="29" dur="500" fill="hold"/>
                                        <p:tgtEl>
                                          <p:spTgt spid="48135"/>
                                        </p:tgtEl>
                                        <p:attrNameLst>
                                          <p:attrName>ppt_h</p:attrName>
                                        </p:attrNameLst>
                                      </p:cBhvr>
                                      <p:tavLst>
                                        <p:tav tm="0">
                                          <p:val>
                                            <p:fltVal val="0"/>
                                          </p:val>
                                        </p:tav>
                                        <p:tav tm="100000">
                                          <p:val>
                                            <p:strVal val="#ppt_h"/>
                                          </p:val>
                                        </p:tav>
                                      </p:tavLst>
                                    </p:anim>
                                    <p:animEffect transition="in" filter="fade">
                                      <p:cBhvr>
                                        <p:cTn id="30" dur="500"/>
                                        <p:tgtEl>
                                          <p:spTgt spid="4813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0" fill="hold" nodeType="clickEffect">
                                  <p:stCondLst>
                                    <p:cond delay="0"/>
                                  </p:stCondLst>
                                  <p:childTnLst>
                                    <p:set>
                                      <p:cBhvr>
                                        <p:cTn id="34" dur="1" fill="hold">
                                          <p:stCondLst>
                                            <p:cond delay="0"/>
                                          </p:stCondLst>
                                        </p:cTn>
                                        <p:tgtEl>
                                          <p:spTgt spid="48136"/>
                                        </p:tgtEl>
                                        <p:attrNameLst>
                                          <p:attrName>style.visibility</p:attrName>
                                        </p:attrNameLst>
                                      </p:cBhvr>
                                      <p:to>
                                        <p:strVal val="visible"/>
                                      </p:to>
                                    </p:set>
                                    <p:anim calcmode="lin" valueType="num">
                                      <p:cBhvr>
                                        <p:cTn id="35" dur="500" fill="hold"/>
                                        <p:tgtEl>
                                          <p:spTgt spid="48136"/>
                                        </p:tgtEl>
                                        <p:attrNameLst>
                                          <p:attrName>ppt_w</p:attrName>
                                        </p:attrNameLst>
                                      </p:cBhvr>
                                      <p:tavLst>
                                        <p:tav tm="0">
                                          <p:val>
                                            <p:fltVal val="0"/>
                                          </p:val>
                                        </p:tav>
                                        <p:tav tm="100000">
                                          <p:val>
                                            <p:strVal val="#ppt_w"/>
                                          </p:val>
                                        </p:tav>
                                      </p:tavLst>
                                    </p:anim>
                                    <p:anim calcmode="lin" valueType="num">
                                      <p:cBhvr>
                                        <p:cTn id="36" dur="500" fill="hold"/>
                                        <p:tgtEl>
                                          <p:spTgt spid="48136"/>
                                        </p:tgtEl>
                                        <p:attrNameLst>
                                          <p:attrName>ppt_h</p:attrName>
                                        </p:attrNameLst>
                                      </p:cBhvr>
                                      <p:tavLst>
                                        <p:tav tm="0">
                                          <p:val>
                                            <p:fltVal val="0"/>
                                          </p:val>
                                        </p:tav>
                                        <p:tav tm="100000">
                                          <p:val>
                                            <p:strVal val="#ppt_h"/>
                                          </p:val>
                                        </p:tav>
                                      </p:tavLst>
                                    </p:anim>
                                    <p:animEffect transition="in" filter="fade">
                                      <p:cBhvr>
                                        <p:cTn id="37" dur="500"/>
                                        <p:tgtEl>
                                          <p:spTgt spid="4813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0" fill="hold" nodeType="clickEffect">
                                  <p:stCondLst>
                                    <p:cond delay="0"/>
                                  </p:stCondLst>
                                  <p:childTnLst>
                                    <p:set>
                                      <p:cBhvr>
                                        <p:cTn id="41" dur="1" fill="hold">
                                          <p:stCondLst>
                                            <p:cond delay="0"/>
                                          </p:stCondLst>
                                        </p:cTn>
                                        <p:tgtEl>
                                          <p:spTgt spid="48137"/>
                                        </p:tgtEl>
                                        <p:attrNameLst>
                                          <p:attrName>style.visibility</p:attrName>
                                        </p:attrNameLst>
                                      </p:cBhvr>
                                      <p:to>
                                        <p:strVal val="visible"/>
                                      </p:to>
                                    </p:set>
                                    <p:anim calcmode="lin" valueType="num">
                                      <p:cBhvr>
                                        <p:cTn id="42" dur="500" fill="hold"/>
                                        <p:tgtEl>
                                          <p:spTgt spid="48137"/>
                                        </p:tgtEl>
                                        <p:attrNameLst>
                                          <p:attrName>ppt_w</p:attrName>
                                        </p:attrNameLst>
                                      </p:cBhvr>
                                      <p:tavLst>
                                        <p:tav tm="0">
                                          <p:val>
                                            <p:fltVal val="0"/>
                                          </p:val>
                                        </p:tav>
                                        <p:tav tm="100000">
                                          <p:val>
                                            <p:strVal val="#ppt_w"/>
                                          </p:val>
                                        </p:tav>
                                      </p:tavLst>
                                    </p:anim>
                                    <p:anim calcmode="lin" valueType="num">
                                      <p:cBhvr>
                                        <p:cTn id="43" dur="500" fill="hold"/>
                                        <p:tgtEl>
                                          <p:spTgt spid="48137"/>
                                        </p:tgtEl>
                                        <p:attrNameLst>
                                          <p:attrName>ppt_h</p:attrName>
                                        </p:attrNameLst>
                                      </p:cBhvr>
                                      <p:tavLst>
                                        <p:tav tm="0">
                                          <p:val>
                                            <p:fltVal val="0"/>
                                          </p:val>
                                        </p:tav>
                                        <p:tav tm="100000">
                                          <p:val>
                                            <p:strVal val="#ppt_h"/>
                                          </p:val>
                                        </p:tav>
                                      </p:tavLst>
                                    </p:anim>
                                    <p:animEffect transition="in" filter="fade">
                                      <p:cBhvr>
                                        <p:cTn id="44" dur="500"/>
                                        <p:tgtEl>
                                          <p:spTgt spid="4813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3" presetClass="entr" presetSubtype="0" fill="hold" nodeType="clickEffect">
                                  <p:stCondLst>
                                    <p:cond delay="0"/>
                                  </p:stCondLst>
                                  <p:childTnLst>
                                    <p:set>
                                      <p:cBhvr>
                                        <p:cTn id="48" dur="1" fill="hold">
                                          <p:stCondLst>
                                            <p:cond delay="0"/>
                                          </p:stCondLst>
                                        </p:cTn>
                                        <p:tgtEl>
                                          <p:spTgt spid="48138"/>
                                        </p:tgtEl>
                                        <p:attrNameLst>
                                          <p:attrName>style.visibility</p:attrName>
                                        </p:attrNameLst>
                                      </p:cBhvr>
                                      <p:to>
                                        <p:strVal val="visible"/>
                                      </p:to>
                                    </p:set>
                                    <p:anim calcmode="lin" valueType="num">
                                      <p:cBhvr>
                                        <p:cTn id="49" dur="500" fill="hold"/>
                                        <p:tgtEl>
                                          <p:spTgt spid="48138"/>
                                        </p:tgtEl>
                                        <p:attrNameLst>
                                          <p:attrName>ppt_w</p:attrName>
                                        </p:attrNameLst>
                                      </p:cBhvr>
                                      <p:tavLst>
                                        <p:tav tm="0">
                                          <p:val>
                                            <p:fltVal val="0"/>
                                          </p:val>
                                        </p:tav>
                                        <p:tav tm="100000">
                                          <p:val>
                                            <p:strVal val="#ppt_w"/>
                                          </p:val>
                                        </p:tav>
                                      </p:tavLst>
                                    </p:anim>
                                    <p:anim calcmode="lin" valueType="num">
                                      <p:cBhvr>
                                        <p:cTn id="50" dur="500" fill="hold"/>
                                        <p:tgtEl>
                                          <p:spTgt spid="48138"/>
                                        </p:tgtEl>
                                        <p:attrNameLst>
                                          <p:attrName>ppt_h</p:attrName>
                                        </p:attrNameLst>
                                      </p:cBhvr>
                                      <p:tavLst>
                                        <p:tav tm="0">
                                          <p:val>
                                            <p:fltVal val="0"/>
                                          </p:val>
                                        </p:tav>
                                        <p:tav tm="100000">
                                          <p:val>
                                            <p:strVal val="#ppt_h"/>
                                          </p:val>
                                        </p:tav>
                                      </p:tavLst>
                                    </p:anim>
                                    <p:animEffect transition="in" filter="fade">
                                      <p:cBhvr>
                                        <p:cTn id="51" dur="500"/>
                                        <p:tgtEl>
                                          <p:spTgt spid="4813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3" presetClass="entr" presetSubtype="0" fill="hold" nodeType="clickEffect">
                                  <p:stCondLst>
                                    <p:cond delay="0"/>
                                  </p:stCondLst>
                                  <p:childTnLst>
                                    <p:set>
                                      <p:cBhvr>
                                        <p:cTn id="55" dur="1" fill="hold">
                                          <p:stCondLst>
                                            <p:cond delay="0"/>
                                          </p:stCondLst>
                                        </p:cTn>
                                        <p:tgtEl>
                                          <p:spTgt spid="48139"/>
                                        </p:tgtEl>
                                        <p:attrNameLst>
                                          <p:attrName>style.visibility</p:attrName>
                                        </p:attrNameLst>
                                      </p:cBhvr>
                                      <p:to>
                                        <p:strVal val="visible"/>
                                      </p:to>
                                    </p:set>
                                    <p:anim calcmode="lin" valueType="num">
                                      <p:cBhvr>
                                        <p:cTn id="56" dur="500" fill="hold"/>
                                        <p:tgtEl>
                                          <p:spTgt spid="48139"/>
                                        </p:tgtEl>
                                        <p:attrNameLst>
                                          <p:attrName>ppt_w</p:attrName>
                                        </p:attrNameLst>
                                      </p:cBhvr>
                                      <p:tavLst>
                                        <p:tav tm="0">
                                          <p:val>
                                            <p:fltVal val="0"/>
                                          </p:val>
                                        </p:tav>
                                        <p:tav tm="100000">
                                          <p:val>
                                            <p:strVal val="#ppt_w"/>
                                          </p:val>
                                        </p:tav>
                                      </p:tavLst>
                                    </p:anim>
                                    <p:anim calcmode="lin" valueType="num">
                                      <p:cBhvr>
                                        <p:cTn id="57" dur="500" fill="hold"/>
                                        <p:tgtEl>
                                          <p:spTgt spid="48139"/>
                                        </p:tgtEl>
                                        <p:attrNameLst>
                                          <p:attrName>ppt_h</p:attrName>
                                        </p:attrNameLst>
                                      </p:cBhvr>
                                      <p:tavLst>
                                        <p:tav tm="0">
                                          <p:val>
                                            <p:fltVal val="0"/>
                                          </p:val>
                                        </p:tav>
                                        <p:tav tm="100000">
                                          <p:val>
                                            <p:strVal val="#ppt_h"/>
                                          </p:val>
                                        </p:tav>
                                      </p:tavLst>
                                    </p:anim>
                                    <p:animEffect transition="in" filter="fade">
                                      <p:cBhvr>
                                        <p:cTn id="58" dur="500"/>
                                        <p:tgtEl>
                                          <p:spTgt spid="48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b="1" dirty="0" smtClean="0"/>
              <a:t>Solution</a:t>
            </a:r>
          </a:p>
        </p:txBody>
      </p:sp>
      <p:sp>
        <p:nvSpPr>
          <p:cNvPr id="23555" name="Rectangle 3"/>
          <p:cNvSpPr>
            <a:spLocks noGrp="1" noChangeArrowheads="1"/>
          </p:cNvSpPr>
          <p:nvPr>
            <p:ph type="body" idx="1"/>
          </p:nvPr>
        </p:nvSpPr>
        <p:spPr>
          <a:xfrm>
            <a:off x="1158240" y="1280161"/>
            <a:ext cx="10241280" cy="6076950"/>
          </a:xfrm>
        </p:spPr>
        <p:txBody>
          <a:bodyPr/>
          <a:lstStyle/>
          <a:p>
            <a:pPr marL="413386" indent="-413386">
              <a:defRPr/>
            </a:pPr>
            <a:r>
              <a:rPr lang="en-US" b="1" dirty="0" smtClean="0">
                <a:solidFill>
                  <a:srgbClr val="0066CC"/>
                </a:solidFill>
              </a:rPr>
              <a:t>The solution of this problem is</a:t>
            </a:r>
            <a:r>
              <a:rPr lang="en-US" b="1" dirty="0" smtClean="0"/>
              <a:t>:</a:t>
            </a:r>
          </a:p>
          <a:p>
            <a:pPr eaLnBrk="1" hangingPunct="1">
              <a:buFont typeface="Wingdings" panose="05000000000000000000" pitchFamily="2" charset="2"/>
              <a:buBlip>
                <a:blip r:embed="rId2"/>
              </a:buBlip>
              <a:defRPr/>
            </a:pPr>
            <a:r>
              <a:rPr lang="en-US" dirty="0" smtClean="0"/>
              <a:t>To move </a:t>
            </a:r>
            <a:r>
              <a:rPr lang="en-US" b="1" u="sng" dirty="0" smtClean="0">
                <a:solidFill>
                  <a:schemeClr val="hlink"/>
                </a:solidFill>
              </a:rPr>
              <a:t>one</a:t>
            </a:r>
            <a:r>
              <a:rPr lang="en-US" dirty="0" smtClean="0"/>
              <a:t> disc, move it from A</a:t>
            </a:r>
            <a:r>
              <a:rPr lang="en-US" dirty="0" smtClean="0">
                <a:cs typeface="Arial" charset="0"/>
                <a:sym typeface="Wingdings 3" pitchFamily="18" charset="2"/>
              </a:rPr>
              <a:t></a:t>
            </a:r>
            <a:r>
              <a:rPr lang="en-US" dirty="0" smtClean="0"/>
              <a:t>C.</a:t>
            </a:r>
          </a:p>
          <a:p>
            <a:pPr eaLnBrk="1" hangingPunct="1">
              <a:buFont typeface="Wingdings" panose="05000000000000000000" pitchFamily="2" charset="2"/>
              <a:buBlip>
                <a:blip r:embed="rId2"/>
              </a:buBlip>
              <a:defRPr/>
            </a:pPr>
            <a:r>
              <a:rPr lang="en-US" dirty="0" smtClean="0"/>
              <a:t>To move </a:t>
            </a:r>
            <a:r>
              <a:rPr lang="en-US" b="1" u="sng" dirty="0" smtClean="0">
                <a:solidFill>
                  <a:schemeClr val="hlink"/>
                </a:solidFill>
              </a:rPr>
              <a:t>two</a:t>
            </a:r>
            <a:r>
              <a:rPr lang="en-US" b="1" dirty="0" smtClean="0"/>
              <a:t> </a:t>
            </a:r>
            <a:r>
              <a:rPr lang="en-US" dirty="0" smtClean="0"/>
              <a:t>discs, move the first disc A</a:t>
            </a:r>
            <a:r>
              <a:rPr lang="en-US" dirty="0" smtClean="0">
                <a:cs typeface="Arial" charset="0"/>
                <a:sym typeface="Wingdings 3" pitchFamily="18" charset="2"/>
              </a:rPr>
              <a:t></a:t>
            </a:r>
            <a:r>
              <a:rPr lang="en-US" dirty="0" smtClean="0"/>
              <a:t>B, move the second from A</a:t>
            </a:r>
            <a:r>
              <a:rPr lang="en-US" dirty="0" smtClean="0">
                <a:cs typeface="Arial" charset="0"/>
                <a:sym typeface="Wingdings 3" pitchFamily="18" charset="2"/>
              </a:rPr>
              <a:t></a:t>
            </a:r>
            <a:r>
              <a:rPr lang="en-US" dirty="0" smtClean="0">
                <a:cs typeface="Arial" charset="0"/>
              </a:rPr>
              <a:t>C, then move the disc from B</a:t>
            </a:r>
            <a:r>
              <a:rPr lang="en-US" dirty="0" smtClean="0">
                <a:cs typeface="Arial" charset="0"/>
                <a:sym typeface="Wingdings 3" pitchFamily="18" charset="2"/>
              </a:rPr>
              <a:t></a:t>
            </a:r>
            <a:r>
              <a:rPr lang="en-US" dirty="0" smtClean="0">
                <a:cs typeface="Arial" charset="0"/>
              </a:rPr>
              <a:t>C.</a:t>
            </a:r>
          </a:p>
          <a:p>
            <a:pPr marL="413386" indent="-413386">
              <a:defRPr/>
            </a:pPr>
            <a:r>
              <a:rPr lang="en-US" dirty="0" smtClean="0">
                <a:solidFill>
                  <a:srgbClr val="0066CC"/>
                </a:solidFill>
                <a:cs typeface="Arial" charset="0"/>
              </a:rPr>
              <a:t>In general, the solution of the problem moving </a:t>
            </a:r>
            <a:r>
              <a:rPr lang="en-US" b="1" i="1" dirty="0" smtClean="0">
                <a:solidFill>
                  <a:schemeClr val="tx2"/>
                </a:solidFill>
              </a:rPr>
              <a:t>N</a:t>
            </a:r>
            <a:r>
              <a:rPr lang="en-US" dirty="0" smtClean="0">
                <a:solidFill>
                  <a:srgbClr val="0066CC"/>
                </a:solidFill>
                <a:cs typeface="Arial" charset="0"/>
              </a:rPr>
              <a:t> discs from A to C has three steps</a:t>
            </a:r>
            <a:r>
              <a:rPr lang="en-US" dirty="0" smtClean="0">
                <a:cs typeface="Arial" charset="0"/>
              </a:rPr>
              <a:t>:</a:t>
            </a:r>
          </a:p>
          <a:p>
            <a:pPr marL="866776" lvl="1" indent="-440056">
              <a:buClr>
                <a:schemeClr val="hlink"/>
              </a:buClr>
              <a:buFont typeface="Wingdings" panose="05000000000000000000" pitchFamily="2" charset="2"/>
              <a:buAutoNum type="arabicPeriod"/>
              <a:defRPr/>
            </a:pPr>
            <a:r>
              <a:rPr lang="en-US" sz="3360" dirty="0">
                <a:cs typeface="Arial" charset="0"/>
              </a:rPr>
              <a:t>Move </a:t>
            </a:r>
            <a:r>
              <a:rPr lang="en-US" b="1" i="1" u="sng" dirty="0" smtClean="0">
                <a:solidFill>
                  <a:schemeClr val="hlink"/>
                </a:solidFill>
              </a:rPr>
              <a:t>N</a:t>
            </a:r>
            <a:r>
              <a:rPr lang="en-US" sz="3360" b="1" u="sng" dirty="0">
                <a:solidFill>
                  <a:schemeClr val="hlink"/>
                </a:solidFill>
                <a:cs typeface="Arial" charset="0"/>
              </a:rPr>
              <a:t> – 1</a:t>
            </a:r>
            <a:r>
              <a:rPr lang="en-US" sz="3360" dirty="0">
                <a:cs typeface="Arial" charset="0"/>
              </a:rPr>
              <a:t> disc</a:t>
            </a:r>
            <a:r>
              <a:rPr lang="en-US" sz="3360" b="1" dirty="0">
                <a:cs typeface="Arial" charset="0"/>
              </a:rPr>
              <a:t>s</a:t>
            </a:r>
            <a:r>
              <a:rPr lang="en-US" sz="3360" dirty="0">
                <a:cs typeface="Arial" charset="0"/>
              </a:rPr>
              <a:t> from A</a:t>
            </a:r>
            <a:r>
              <a:rPr lang="en-US" sz="3360" dirty="0">
                <a:cs typeface="Arial" charset="0"/>
                <a:sym typeface="Wingdings 3" pitchFamily="18" charset="2"/>
              </a:rPr>
              <a:t></a:t>
            </a:r>
            <a:r>
              <a:rPr lang="en-US" sz="3360" dirty="0">
                <a:cs typeface="Arial" charset="0"/>
              </a:rPr>
              <a:t>B. (</a:t>
            </a:r>
            <a:r>
              <a:rPr lang="en-US" sz="3360" b="1" dirty="0" err="1">
                <a:effectLst>
                  <a:outerShdw blurRad="38100" dist="38100" dir="2700000" algn="tl">
                    <a:srgbClr val="000000">
                      <a:alpha val="43137"/>
                    </a:srgbClr>
                  </a:outerShdw>
                </a:effectLst>
                <a:cs typeface="Arial" charset="0"/>
              </a:rPr>
              <a:t>source</a:t>
            </a:r>
            <a:r>
              <a:rPr lang="en-US" sz="3360" b="1" dirty="0" err="1">
                <a:effectLst>
                  <a:outerShdw blurRad="38100" dist="38100" dir="2700000" algn="tl">
                    <a:srgbClr val="000000">
                      <a:alpha val="43137"/>
                    </a:srgbClr>
                  </a:outerShdw>
                </a:effectLst>
                <a:cs typeface="Arial" charset="0"/>
                <a:sym typeface="Wingdings 3" pitchFamily="18" charset="2"/>
              </a:rPr>
              <a:t></a:t>
            </a:r>
            <a:r>
              <a:rPr lang="en-US" sz="3360" b="1" dirty="0" err="1">
                <a:effectLst>
                  <a:outerShdw blurRad="38100" dist="38100" dir="2700000" algn="tl">
                    <a:srgbClr val="000000">
                      <a:alpha val="43137"/>
                    </a:srgbClr>
                  </a:outerShdw>
                </a:effectLst>
                <a:cs typeface="Arial" charset="0"/>
              </a:rPr>
              <a:t>interm</a:t>
            </a:r>
            <a:r>
              <a:rPr lang="en-US" sz="3360" dirty="0">
                <a:cs typeface="Arial" charset="0"/>
              </a:rPr>
              <a:t>)</a:t>
            </a:r>
          </a:p>
          <a:p>
            <a:pPr marL="866776" lvl="1" indent="-440056">
              <a:buClr>
                <a:schemeClr val="hlink"/>
              </a:buClr>
              <a:buFont typeface="Wingdings" panose="05000000000000000000" pitchFamily="2" charset="2"/>
              <a:buAutoNum type="arabicPeriod"/>
              <a:defRPr/>
            </a:pPr>
            <a:r>
              <a:rPr lang="en-US" sz="3360" dirty="0">
                <a:cs typeface="Arial" charset="0"/>
              </a:rPr>
              <a:t>Move </a:t>
            </a:r>
            <a:r>
              <a:rPr lang="en-US" sz="3360" b="1" i="1" u="sng" dirty="0">
                <a:solidFill>
                  <a:schemeClr val="tx2"/>
                </a:solidFill>
              </a:rPr>
              <a:t>N</a:t>
            </a:r>
            <a:r>
              <a:rPr lang="en-US" sz="3360" b="1" i="1" u="sng" baseline="30000" dirty="0">
                <a:solidFill>
                  <a:schemeClr val="tx2"/>
                </a:solidFill>
              </a:rPr>
              <a:t>th </a:t>
            </a:r>
            <a:r>
              <a:rPr lang="en-US" sz="3360" b="1" i="1" baseline="30000" dirty="0">
                <a:solidFill>
                  <a:schemeClr val="tx2"/>
                </a:solidFill>
              </a:rPr>
              <a:t> </a:t>
            </a:r>
            <a:r>
              <a:rPr lang="en-US" sz="3360" dirty="0">
                <a:cs typeface="Arial" charset="0"/>
              </a:rPr>
              <a:t>disc from A</a:t>
            </a:r>
            <a:r>
              <a:rPr lang="en-US" sz="3360" dirty="0">
                <a:cs typeface="Arial" charset="0"/>
                <a:sym typeface="Wingdings 3" pitchFamily="18" charset="2"/>
              </a:rPr>
              <a:t></a:t>
            </a:r>
            <a:r>
              <a:rPr lang="en-US" sz="3360" dirty="0">
                <a:cs typeface="Arial" charset="0"/>
              </a:rPr>
              <a:t>C. (</a:t>
            </a:r>
            <a:r>
              <a:rPr lang="en-US" sz="3360" b="1" dirty="0" err="1">
                <a:effectLst>
                  <a:outerShdw blurRad="38100" dist="38100" dir="2700000" algn="tl">
                    <a:srgbClr val="000000">
                      <a:alpha val="43137"/>
                    </a:srgbClr>
                  </a:outerShdw>
                </a:effectLst>
                <a:cs typeface="Arial" charset="0"/>
              </a:rPr>
              <a:t>source</a:t>
            </a:r>
            <a:r>
              <a:rPr lang="en-US" sz="3360" b="1" dirty="0" err="1">
                <a:effectLst>
                  <a:outerShdw blurRad="38100" dist="38100" dir="2700000" algn="tl">
                    <a:srgbClr val="000000">
                      <a:alpha val="43137"/>
                    </a:srgbClr>
                  </a:outerShdw>
                </a:effectLst>
                <a:cs typeface="Arial" charset="0"/>
                <a:sym typeface="Wingdings 3" pitchFamily="18" charset="2"/>
              </a:rPr>
              <a:t>destination</a:t>
            </a:r>
            <a:r>
              <a:rPr lang="en-US" sz="3360" dirty="0">
                <a:cs typeface="Arial" charset="0"/>
              </a:rPr>
              <a:t>)</a:t>
            </a:r>
          </a:p>
          <a:p>
            <a:pPr marL="866776" lvl="1" indent="-440056">
              <a:buClr>
                <a:schemeClr val="hlink"/>
              </a:buClr>
              <a:buFont typeface="Wingdings" panose="05000000000000000000" pitchFamily="2" charset="2"/>
              <a:buAutoNum type="arabicPeriod"/>
              <a:defRPr/>
            </a:pPr>
            <a:r>
              <a:rPr lang="en-US" sz="3360" dirty="0">
                <a:cs typeface="Arial" charset="0"/>
              </a:rPr>
              <a:t>Move </a:t>
            </a:r>
            <a:r>
              <a:rPr lang="en-US" b="1" i="1" u="sng" dirty="0" smtClean="0">
                <a:solidFill>
                  <a:schemeClr val="hlink"/>
                </a:solidFill>
              </a:rPr>
              <a:t>N</a:t>
            </a:r>
            <a:r>
              <a:rPr lang="en-US" sz="3360" b="1" u="sng" dirty="0">
                <a:solidFill>
                  <a:schemeClr val="hlink"/>
                </a:solidFill>
                <a:cs typeface="Arial" charset="0"/>
              </a:rPr>
              <a:t> – 1</a:t>
            </a:r>
            <a:r>
              <a:rPr lang="en-US" sz="3360" dirty="0">
                <a:cs typeface="Arial" charset="0"/>
              </a:rPr>
              <a:t> disc</a:t>
            </a:r>
            <a:r>
              <a:rPr lang="en-US" sz="3360" b="1" dirty="0">
                <a:cs typeface="Arial" charset="0"/>
              </a:rPr>
              <a:t>s</a:t>
            </a:r>
            <a:r>
              <a:rPr lang="en-US" sz="3360" dirty="0">
                <a:cs typeface="Arial" charset="0"/>
              </a:rPr>
              <a:t> from B</a:t>
            </a:r>
            <a:r>
              <a:rPr lang="en-US" sz="3360" dirty="0">
                <a:cs typeface="Arial" charset="0"/>
                <a:sym typeface="Wingdings 3" pitchFamily="18" charset="2"/>
              </a:rPr>
              <a:t></a:t>
            </a:r>
            <a:r>
              <a:rPr lang="en-US" sz="3360" dirty="0">
                <a:cs typeface="Arial" charset="0"/>
              </a:rPr>
              <a:t>C. (</a:t>
            </a:r>
            <a:r>
              <a:rPr lang="en-US" sz="3360" b="1" dirty="0" err="1">
                <a:effectLst>
                  <a:outerShdw blurRad="38100" dist="38100" dir="2700000" algn="tl">
                    <a:srgbClr val="000000">
                      <a:alpha val="43137"/>
                    </a:srgbClr>
                  </a:outerShdw>
                </a:effectLst>
                <a:cs typeface="Arial" charset="0"/>
              </a:rPr>
              <a:t>interm</a:t>
            </a:r>
            <a:r>
              <a:rPr lang="en-US" sz="3360" b="1" dirty="0" err="1">
                <a:effectLst>
                  <a:outerShdw blurRad="38100" dist="38100" dir="2700000" algn="tl">
                    <a:srgbClr val="000000">
                      <a:alpha val="43137"/>
                    </a:srgbClr>
                  </a:outerShdw>
                </a:effectLst>
                <a:cs typeface="Arial" charset="0"/>
                <a:sym typeface="Wingdings 3" pitchFamily="18" charset="2"/>
              </a:rPr>
              <a:t>dest</a:t>
            </a:r>
            <a:r>
              <a:rPr lang="en-US" sz="3360" dirty="0">
                <a:cs typeface="Arial" charset="0"/>
                <a:sym typeface="Wingdings 3" pitchFamily="18" charset="2"/>
              </a:rPr>
              <a:t>)</a:t>
            </a:r>
          </a:p>
        </p:txBody>
      </p:sp>
    </p:spTree>
    <p:extLst>
      <p:ext uri="{BB962C8B-B14F-4D97-AF65-F5344CB8AC3E}">
        <p14:creationId xmlns:p14="http://schemas.microsoft.com/office/powerpoint/2010/main" val="290666608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Effect transition="in" filter="wipe(down)">
                                      <p:cBhvr>
                                        <p:cTn id="7" dur="500"/>
                                        <p:tgtEl>
                                          <p:spTgt spid="235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3555">
                                            <p:txEl>
                                              <p:pRg st="2" end="2"/>
                                            </p:txEl>
                                          </p:spTgt>
                                        </p:tgtEl>
                                        <p:attrNameLst>
                                          <p:attrName>style.visibility</p:attrName>
                                        </p:attrNameLst>
                                      </p:cBhvr>
                                      <p:to>
                                        <p:strVal val="visible"/>
                                      </p:to>
                                    </p:set>
                                    <p:animEffect transition="in" filter="wipe(down)">
                                      <p:cBhvr>
                                        <p:cTn id="12" dur="500"/>
                                        <p:tgtEl>
                                          <p:spTgt spid="235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3555">
                                            <p:txEl>
                                              <p:pRg st="3" end="3"/>
                                            </p:txEl>
                                          </p:spTgt>
                                        </p:tgtEl>
                                        <p:attrNameLst>
                                          <p:attrName>style.visibility</p:attrName>
                                        </p:attrNameLst>
                                      </p:cBhvr>
                                      <p:to>
                                        <p:strVal val="visible"/>
                                      </p:to>
                                    </p:set>
                                    <p:animEffect transition="in" filter="wipe(down)">
                                      <p:cBhvr>
                                        <p:cTn id="17" dur="500"/>
                                        <p:tgtEl>
                                          <p:spTgt spid="2355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3555">
                                            <p:txEl>
                                              <p:pRg st="4" end="4"/>
                                            </p:txEl>
                                          </p:spTgt>
                                        </p:tgtEl>
                                        <p:attrNameLst>
                                          <p:attrName>style.visibility</p:attrName>
                                        </p:attrNameLst>
                                      </p:cBhvr>
                                      <p:to>
                                        <p:strVal val="visible"/>
                                      </p:to>
                                    </p:set>
                                    <p:animEffect transition="in" filter="wipe(down)">
                                      <p:cBhvr>
                                        <p:cTn id="22" dur="500"/>
                                        <p:tgtEl>
                                          <p:spTgt spid="2355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3555">
                                            <p:txEl>
                                              <p:pRg st="5" end="5"/>
                                            </p:txEl>
                                          </p:spTgt>
                                        </p:tgtEl>
                                        <p:attrNameLst>
                                          <p:attrName>style.visibility</p:attrName>
                                        </p:attrNameLst>
                                      </p:cBhvr>
                                      <p:to>
                                        <p:strVal val="visible"/>
                                      </p:to>
                                    </p:set>
                                    <p:animEffect transition="in" filter="wipe(down)">
                                      <p:cBhvr>
                                        <p:cTn id="27" dur="500"/>
                                        <p:tgtEl>
                                          <p:spTgt spid="2355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23555">
                                            <p:txEl>
                                              <p:pRg st="6" end="6"/>
                                            </p:txEl>
                                          </p:spTgt>
                                        </p:tgtEl>
                                        <p:attrNameLst>
                                          <p:attrName>style.visibility</p:attrName>
                                        </p:attrNameLst>
                                      </p:cBhvr>
                                      <p:to>
                                        <p:strVal val="visible"/>
                                      </p:to>
                                    </p:set>
                                    <p:animEffect transition="in" filter="wipe(down)">
                                      <p:cBhvr>
                                        <p:cTn id="32" dur="500"/>
                                        <p:tgtEl>
                                          <p:spTgt spid="235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Grp="1" noChangeArrowheads="1"/>
          </p:cNvSpPr>
          <p:nvPr>
            <p:ph type="title"/>
          </p:nvPr>
        </p:nvSpPr>
        <p:spPr/>
        <p:txBody>
          <a:bodyPr/>
          <a:lstStyle/>
          <a:p>
            <a:pPr eaLnBrk="1" hangingPunct="1"/>
            <a:r>
              <a:rPr lang="en-US" altLang="en-US" b="1" dirty="0" smtClean="0"/>
              <a:t>Solution of the problem (</a:t>
            </a:r>
            <a:r>
              <a:rPr lang="en-US" altLang="en-US" b="1" i="1" dirty="0" smtClean="0"/>
              <a:t>N</a:t>
            </a:r>
            <a:r>
              <a:rPr lang="en-US" altLang="en-US" b="1" dirty="0" smtClean="0"/>
              <a:t>=2)</a:t>
            </a:r>
          </a:p>
        </p:txBody>
      </p:sp>
      <p:graphicFrame>
        <p:nvGraphicFramePr>
          <p:cNvPr id="29706" name="Object 10"/>
          <p:cNvGraphicFramePr>
            <a:graphicFrameLocks noGrp="1" noChangeAspect="1"/>
          </p:cNvGraphicFramePr>
          <p:nvPr>
            <p:ph idx="1"/>
          </p:nvPr>
        </p:nvGraphicFramePr>
        <p:xfrm>
          <a:off x="1889760" y="1005840"/>
          <a:ext cx="8412480" cy="6448426"/>
        </p:xfrm>
        <a:graphic>
          <a:graphicData uri="http://schemas.openxmlformats.org/presentationml/2006/ole">
            <mc:AlternateContent xmlns:mc="http://schemas.openxmlformats.org/markup-compatibility/2006">
              <mc:Choice xmlns:v="urn:schemas-microsoft-com:vml" Requires="v">
                <p:oleObj spid="_x0000_s17431" name="Visio" r:id="rId3" imgW="5113782" imgH="4248531" progId="Visio.Drawing.11">
                  <p:embed/>
                </p:oleObj>
              </mc:Choice>
              <mc:Fallback>
                <p:oleObj name="Visio" r:id="rId3" imgW="5113782" imgH="4248531" progId="Visio.Drawing.11">
                  <p:embed/>
                  <p:pic>
                    <p:nvPicPr>
                      <p:cNvPr id="29706"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760" y="1005840"/>
                        <a:ext cx="8412480" cy="6448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340" name="Text Box 11"/>
          <p:cNvSpPr txBox="1">
            <a:spLocks noChangeArrowheads="1"/>
          </p:cNvSpPr>
          <p:nvPr/>
        </p:nvSpPr>
        <p:spPr bwMode="auto">
          <a:xfrm>
            <a:off x="792480" y="3291840"/>
            <a:ext cx="1280160"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en-US" sz="2160" b="1">
                <a:solidFill>
                  <a:srgbClr val="CC3300"/>
                </a:solidFill>
              </a:rPr>
              <a:t>Move-1</a:t>
            </a:r>
          </a:p>
        </p:txBody>
      </p:sp>
      <p:sp>
        <p:nvSpPr>
          <p:cNvPr id="14341" name="Text Box 12"/>
          <p:cNvSpPr txBox="1">
            <a:spLocks noChangeArrowheads="1"/>
          </p:cNvSpPr>
          <p:nvPr/>
        </p:nvSpPr>
        <p:spPr bwMode="auto">
          <a:xfrm>
            <a:off x="792480" y="4863466"/>
            <a:ext cx="1280160"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en-US" sz="2160" b="1">
                <a:solidFill>
                  <a:srgbClr val="CC3300"/>
                </a:solidFill>
              </a:rPr>
              <a:t>Move-2</a:t>
            </a:r>
          </a:p>
        </p:txBody>
      </p:sp>
      <p:sp>
        <p:nvSpPr>
          <p:cNvPr id="14342" name="Text Box 13"/>
          <p:cNvSpPr txBox="1">
            <a:spLocks noChangeArrowheads="1"/>
          </p:cNvSpPr>
          <p:nvPr/>
        </p:nvSpPr>
        <p:spPr bwMode="auto">
          <a:xfrm>
            <a:off x="792480" y="6509386"/>
            <a:ext cx="1280160"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en-US" sz="2160" b="1">
                <a:solidFill>
                  <a:srgbClr val="CC3300"/>
                </a:solidFill>
              </a:rPr>
              <a:t>Move-3</a:t>
            </a:r>
          </a:p>
        </p:txBody>
      </p:sp>
      <p:sp>
        <p:nvSpPr>
          <p:cNvPr id="14343" name="Text Box 14"/>
          <p:cNvSpPr txBox="1">
            <a:spLocks noChangeArrowheads="1"/>
          </p:cNvSpPr>
          <p:nvPr/>
        </p:nvSpPr>
        <p:spPr bwMode="auto">
          <a:xfrm>
            <a:off x="792480" y="1371601"/>
            <a:ext cx="1371600"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en-US" sz="2160" b="1">
                <a:solidFill>
                  <a:srgbClr val="CC3300"/>
                </a:solidFill>
              </a:rPr>
              <a:t>Initial position</a:t>
            </a:r>
          </a:p>
        </p:txBody>
      </p:sp>
    </p:spTree>
    <p:extLst>
      <p:ext uri="{BB962C8B-B14F-4D97-AF65-F5344CB8AC3E}">
        <p14:creationId xmlns:p14="http://schemas.microsoft.com/office/powerpoint/2010/main" val="135999341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9706"/>
                                        </p:tgtEl>
                                        <p:attrNameLst>
                                          <p:attrName>style.visibility</p:attrName>
                                        </p:attrNameLst>
                                      </p:cBhvr>
                                      <p:to>
                                        <p:strVal val="visible"/>
                                      </p:to>
                                    </p:set>
                                    <p:animEffect transition="in" filter="wipe(down)">
                                      <p:cBhvr>
                                        <p:cTn id="7" dur="500"/>
                                        <p:tgtEl>
                                          <p:spTgt spid="29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32" name="Object 4"/>
          <p:cNvGraphicFramePr>
            <a:graphicFrameLocks noChangeAspect="1"/>
          </p:cNvGraphicFramePr>
          <p:nvPr/>
        </p:nvGraphicFramePr>
        <p:xfrm>
          <a:off x="1158240" y="523876"/>
          <a:ext cx="4389120" cy="1588770"/>
        </p:xfrm>
        <a:graphic>
          <a:graphicData uri="http://schemas.openxmlformats.org/presentationml/2006/ole">
            <mc:AlternateContent xmlns:mc="http://schemas.openxmlformats.org/markup-compatibility/2006">
              <mc:Choice xmlns:v="urn:schemas-microsoft-com:vml" Requires="v">
                <p:oleObj spid="_x0000_s18602" name="Visio" r:id="rId3" imgW="5208651" imgH="1639062" progId="Visio.Drawing.11">
                  <p:embed/>
                </p:oleObj>
              </mc:Choice>
              <mc:Fallback>
                <p:oleObj name="Visio" r:id="rId3" imgW="5208651" imgH="1639062" progId="Visio.Drawing.11">
                  <p:embed/>
                  <p:pic>
                    <p:nvPicPr>
                      <p:cNvPr id="4813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8240" y="523876"/>
                        <a:ext cx="4389120" cy="1588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3" name="Object 5"/>
          <p:cNvGraphicFramePr>
            <a:graphicFrameLocks noChangeAspect="1"/>
          </p:cNvGraphicFramePr>
          <p:nvPr/>
        </p:nvGraphicFramePr>
        <p:xfrm>
          <a:off x="1249680" y="2194560"/>
          <a:ext cx="4297680" cy="1737360"/>
        </p:xfrm>
        <a:graphic>
          <a:graphicData uri="http://schemas.openxmlformats.org/presentationml/2006/ole">
            <mc:AlternateContent xmlns:mc="http://schemas.openxmlformats.org/markup-compatibility/2006">
              <mc:Choice xmlns:v="urn:schemas-microsoft-com:vml" Requires="v">
                <p:oleObj spid="_x0000_s18603" name="Visio" r:id="rId5" imgW="1650111" imgH="763143" progId="Visio.Drawing.11">
                  <p:embed/>
                </p:oleObj>
              </mc:Choice>
              <mc:Fallback>
                <p:oleObj name="Visio" r:id="rId5" imgW="1650111" imgH="763143" progId="Visio.Drawing.11">
                  <p:embed/>
                  <p:pic>
                    <p:nvPicPr>
                      <p:cNvPr id="4813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9680" y="2194560"/>
                        <a:ext cx="4297680" cy="1737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4" name="Object 6"/>
          <p:cNvGraphicFramePr>
            <a:graphicFrameLocks noChangeAspect="1"/>
          </p:cNvGraphicFramePr>
          <p:nvPr/>
        </p:nvGraphicFramePr>
        <p:xfrm>
          <a:off x="1158240" y="3931920"/>
          <a:ext cx="4389120" cy="1737360"/>
        </p:xfrm>
        <a:graphic>
          <a:graphicData uri="http://schemas.openxmlformats.org/presentationml/2006/ole">
            <mc:AlternateContent xmlns:mc="http://schemas.openxmlformats.org/markup-compatibility/2006">
              <mc:Choice xmlns:v="urn:schemas-microsoft-com:vml" Requires="v">
                <p:oleObj spid="_x0000_s18604" name="Visio" r:id="rId7" imgW="1650111" imgH="763143" progId="Visio.Drawing.11">
                  <p:embed/>
                </p:oleObj>
              </mc:Choice>
              <mc:Fallback>
                <p:oleObj name="Visio" r:id="rId7" imgW="1650111" imgH="763143" progId="Visio.Drawing.11">
                  <p:embed/>
                  <p:pic>
                    <p:nvPicPr>
                      <p:cNvPr id="48134"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8240" y="3931920"/>
                        <a:ext cx="4389120" cy="1737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5" name="Object 7"/>
          <p:cNvGraphicFramePr>
            <a:graphicFrameLocks noChangeAspect="1"/>
          </p:cNvGraphicFramePr>
          <p:nvPr/>
        </p:nvGraphicFramePr>
        <p:xfrm>
          <a:off x="1158240" y="5669280"/>
          <a:ext cx="4389120" cy="1828800"/>
        </p:xfrm>
        <a:graphic>
          <a:graphicData uri="http://schemas.openxmlformats.org/presentationml/2006/ole">
            <mc:AlternateContent xmlns:mc="http://schemas.openxmlformats.org/markup-compatibility/2006">
              <mc:Choice xmlns:v="urn:schemas-microsoft-com:vml" Requires="v">
                <p:oleObj spid="_x0000_s18605" name="Visio" r:id="rId9" imgW="1650111" imgH="763143" progId="Visio.Drawing.11">
                  <p:embed/>
                </p:oleObj>
              </mc:Choice>
              <mc:Fallback>
                <p:oleObj name="Visio" r:id="rId9" imgW="1650111" imgH="763143" progId="Visio.Drawing.11">
                  <p:embed/>
                  <p:pic>
                    <p:nvPicPr>
                      <p:cNvPr id="48135"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58240" y="5669280"/>
                        <a:ext cx="438912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6" name="Object 8"/>
          <p:cNvGraphicFramePr>
            <a:graphicFrameLocks noChangeAspect="1"/>
          </p:cNvGraphicFramePr>
          <p:nvPr/>
        </p:nvGraphicFramePr>
        <p:xfrm>
          <a:off x="6736080" y="680086"/>
          <a:ext cx="4114800" cy="1605914"/>
        </p:xfrm>
        <a:graphic>
          <a:graphicData uri="http://schemas.openxmlformats.org/presentationml/2006/ole">
            <mc:AlternateContent xmlns:mc="http://schemas.openxmlformats.org/markup-compatibility/2006">
              <mc:Choice xmlns:v="urn:schemas-microsoft-com:vml" Requires="v">
                <p:oleObj spid="_x0000_s18606" name="Visio" r:id="rId11" imgW="1600200" imgH="736092" progId="Visio.Drawing.11">
                  <p:embed/>
                </p:oleObj>
              </mc:Choice>
              <mc:Fallback>
                <p:oleObj name="Visio" r:id="rId11" imgW="1600200" imgH="736092" progId="Visio.Drawing.11">
                  <p:embed/>
                  <p:pic>
                    <p:nvPicPr>
                      <p:cNvPr id="48136"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36080" y="680086"/>
                        <a:ext cx="4114800" cy="1605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7" name="Object 9"/>
          <p:cNvGraphicFramePr>
            <a:graphicFrameLocks noChangeAspect="1"/>
          </p:cNvGraphicFramePr>
          <p:nvPr/>
        </p:nvGraphicFramePr>
        <p:xfrm>
          <a:off x="6736080" y="2286000"/>
          <a:ext cx="4114800" cy="1737360"/>
        </p:xfrm>
        <a:graphic>
          <a:graphicData uri="http://schemas.openxmlformats.org/presentationml/2006/ole">
            <mc:AlternateContent xmlns:mc="http://schemas.openxmlformats.org/markup-compatibility/2006">
              <mc:Choice xmlns:v="urn:schemas-microsoft-com:vml" Requires="v">
                <p:oleObj spid="_x0000_s18607" name="Visio" r:id="rId13" imgW="1608963" imgH="736092" progId="Visio.Drawing.11">
                  <p:embed/>
                </p:oleObj>
              </mc:Choice>
              <mc:Fallback>
                <p:oleObj name="Visio" r:id="rId13" imgW="1608963" imgH="736092" progId="Visio.Drawing.11">
                  <p:embed/>
                  <p:pic>
                    <p:nvPicPr>
                      <p:cNvPr id="48137"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36080" y="2286000"/>
                        <a:ext cx="4114800" cy="1737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8" name="Object 10"/>
          <p:cNvGraphicFramePr>
            <a:graphicFrameLocks noChangeAspect="1"/>
          </p:cNvGraphicFramePr>
          <p:nvPr/>
        </p:nvGraphicFramePr>
        <p:xfrm>
          <a:off x="6736080" y="4023360"/>
          <a:ext cx="4114800" cy="1737360"/>
        </p:xfrm>
        <a:graphic>
          <a:graphicData uri="http://schemas.openxmlformats.org/presentationml/2006/ole">
            <mc:AlternateContent xmlns:mc="http://schemas.openxmlformats.org/markup-compatibility/2006">
              <mc:Choice xmlns:v="urn:schemas-microsoft-com:vml" Requires="v">
                <p:oleObj spid="_x0000_s18608" name="Visio" r:id="rId15" imgW="1608963" imgH="736092" progId="Visio.Drawing.11">
                  <p:embed/>
                </p:oleObj>
              </mc:Choice>
              <mc:Fallback>
                <p:oleObj name="Visio" r:id="rId15" imgW="1608963" imgH="736092" progId="Visio.Drawing.11">
                  <p:embed/>
                  <p:pic>
                    <p:nvPicPr>
                      <p:cNvPr id="48138"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36080" y="4023360"/>
                        <a:ext cx="4114800" cy="1737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9" name="Object 11"/>
          <p:cNvGraphicFramePr>
            <a:graphicFrameLocks noChangeAspect="1"/>
          </p:cNvGraphicFramePr>
          <p:nvPr/>
        </p:nvGraphicFramePr>
        <p:xfrm>
          <a:off x="6827520" y="5669280"/>
          <a:ext cx="4023360" cy="1842136"/>
        </p:xfrm>
        <a:graphic>
          <a:graphicData uri="http://schemas.openxmlformats.org/presentationml/2006/ole">
            <mc:AlternateContent xmlns:mc="http://schemas.openxmlformats.org/markup-compatibility/2006">
              <mc:Choice xmlns:v="urn:schemas-microsoft-com:vml" Requires="v">
                <p:oleObj spid="_x0000_s18609" name="Visio" r:id="rId17" imgW="1608963" imgH="791337" progId="Visio.Drawing.11">
                  <p:embed/>
                </p:oleObj>
              </mc:Choice>
              <mc:Fallback>
                <p:oleObj name="Visio" r:id="rId17" imgW="1608963" imgH="791337" progId="Visio.Drawing.11">
                  <p:embed/>
                  <p:pic>
                    <p:nvPicPr>
                      <p:cNvPr id="48139"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27520" y="5669280"/>
                        <a:ext cx="4023360" cy="1842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8" name="Text Box 12"/>
          <p:cNvSpPr txBox="1">
            <a:spLocks noChangeArrowheads="1"/>
          </p:cNvSpPr>
          <p:nvPr/>
        </p:nvSpPr>
        <p:spPr bwMode="auto">
          <a:xfrm>
            <a:off x="5547360" y="447676"/>
            <a:ext cx="1371600"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en-US" sz="3360" b="1"/>
              <a:t>N = 3</a:t>
            </a:r>
          </a:p>
        </p:txBody>
      </p:sp>
    </p:spTree>
    <p:extLst>
      <p:ext uri="{BB962C8B-B14F-4D97-AF65-F5344CB8AC3E}">
        <p14:creationId xmlns:p14="http://schemas.microsoft.com/office/powerpoint/2010/main" val="174270937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48132"/>
                                        </p:tgtEl>
                                        <p:attrNameLst>
                                          <p:attrName>style.visibility</p:attrName>
                                        </p:attrNameLst>
                                      </p:cBhvr>
                                      <p:to>
                                        <p:strVal val="visible"/>
                                      </p:to>
                                    </p:set>
                                    <p:anim calcmode="lin" valueType="num">
                                      <p:cBhvr>
                                        <p:cTn id="7" dur="500" fill="hold"/>
                                        <p:tgtEl>
                                          <p:spTgt spid="48132"/>
                                        </p:tgtEl>
                                        <p:attrNameLst>
                                          <p:attrName>ppt_w</p:attrName>
                                        </p:attrNameLst>
                                      </p:cBhvr>
                                      <p:tavLst>
                                        <p:tav tm="0">
                                          <p:val>
                                            <p:fltVal val="0"/>
                                          </p:val>
                                        </p:tav>
                                        <p:tav tm="100000">
                                          <p:val>
                                            <p:strVal val="#ppt_w"/>
                                          </p:val>
                                        </p:tav>
                                      </p:tavLst>
                                    </p:anim>
                                    <p:anim calcmode="lin" valueType="num">
                                      <p:cBhvr>
                                        <p:cTn id="8" dur="500" fill="hold"/>
                                        <p:tgtEl>
                                          <p:spTgt spid="48132"/>
                                        </p:tgtEl>
                                        <p:attrNameLst>
                                          <p:attrName>ppt_h</p:attrName>
                                        </p:attrNameLst>
                                      </p:cBhvr>
                                      <p:tavLst>
                                        <p:tav tm="0">
                                          <p:val>
                                            <p:fltVal val="0"/>
                                          </p:val>
                                        </p:tav>
                                        <p:tav tm="100000">
                                          <p:val>
                                            <p:strVal val="#ppt_h"/>
                                          </p:val>
                                        </p:tav>
                                      </p:tavLst>
                                    </p:anim>
                                    <p:animEffect transition="in" filter="fade">
                                      <p:cBhvr>
                                        <p:cTn id="9" dur="500"/>
                                        <p:tgtEl>
                                          <p:spTgt spid="4813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48133"/>
                                        </p:tgtEl>
                                        <p:attrNameLst>
                                          <p:attrName>style.visibility</p:attrName>
                                        </p:attrNameLst>
                                      </p:cBhvr>
                                      <p:to>
                                        <p:strVal val="visible"/>
                                      </p:to>
                                    </p:set>
                                    <p:anim calcmode="lin" valueType="num">
                                      <p:cBhvr>
                                        <p:cTn id="14" dur="500" fill="hold"/>
                                        <p:tgtEl>
                                          <p:spTgt spid="48133"/>
                                        </p:tgtEl>
                                        <p:attrNameLst>
                                          <p:attrName>ppt_w</p:attrName>
                                        </p:attrNameLst>
                                      </p:cBhvr>
                                      <p:tavLst>
                                        <p:tav tm="0">
                                          <p:val>
                                            <p:fltVal val="0"/>
                                          </p:val>
                                        </p:tav>
                                        <p:tav tm="100000">
                                          <p:val>
                                            <p:strVal val="#ppt_w"/>
                                          </p:val>
                                        </p:tav>
                                      </p:tavLst>
                                    </p:anim>
                                    <p:anim calcmode="lin" valueType="num">
                                      <p:cBhvr>
                                        <p:cTn id="15" dur="500" fill="hold"/>
                                        <p:tgtEl>
                                          <p:spTgt spid="48133"/>
                                        </p:tgtEl>
                                        <p:attrNameLst>
                                          <p:attrName>ppt_h</p:attrName>
                                        </p:attrNameLst>
                                      </p:cBhvr>
                                      <p:tavLst>
                                        <p:tav tm="0">
                                          <p:val>
                                            <p:fltVal val="0"/>
                                          </p:val>
                                        </p:tav>
                                        <p:tav tm="100000">
                                          <p:val>
                                            <p:strVal val="#ppt_h"/>
                                          </p:val>
                                        </p:tav>
                                      </p:tavLst>
                                    </p:anim>
                                    <p:animEffect transition="in" filter="fade">
                                      <p:cBhvr>
                                        <p:cTn id="16" dur="500"/>
                                        <p:tgtEl>
                                          <p:spTgt spid="4813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48134"/>
                                        </p:tgtEl>
                                        <p:attrNameLst>
                                          <p:attrName>style.visibility</p:attrName>
                                        </p:attrNameLst>
                                      </p:cBhvr>
                                      <p:to>
                                        <p:strVal val="visible"/>
                                      </p:to>
                                    </p:set>
                                    <p:anim calcmode="lin" valueType="num">
                                      <p:cBhvr>
                                        <p:cTn id="21" dur="500" fill="hold"/>
                                        <p:tgtEl>
                                          <p:spTgt spid="48134"/>
                                        </p:tgtEl>
                                        <p:attrNameLst>
                                          <p:attrName>ppt_w</p:attrName>
                                        </p:attrNameLst>
                                      </p:cBhvr>
                                      <p:tavLst>
                                        <p:tav tm="0">
                                          <p:val>
                                            <p:fltVal val="0"/>
                                          </p:val>
                                        </p:tav>
                                        <p:tav tm="100000">
                                          <p:val>
                                            <p:strVal val="#ppt_w"/>
                                          </p:val>
                                        </p:tav>
                                      </p:tavLst>
                                    </p:anim>
                                    <p:anim calcmode="lin" valueType="num">
                                      <p:cBhvr>
                                        <p:cTn id="22" dur="500" fill="hold"/>
                                        <p:tgtEl>
                                          <p:spTgt spid="48134"/>
                                        </p:tgtEl>
                                        <p:attrNameLst>
                                          <p:attrName>ppt_h</p:attrName>
                                        </p:attrNameLst>
                                      </p:cBhvr>
                                      <p:tavLst>
                                        <p:tav tm="0">
                                          <p:val>
                                            <p:fltVal val="0"/>
                                          </p:val>
                                        </p:tav>
                                        <p:tav tm="100000">
                                          <p:val>
                                            <p:strVal val="#ppt_h"/>
                                          </p:val>
                                        </p:tav>
                                      </p:tavLst>
                                    </p:anim>
                                    <p:animEffect transition="in" filter="fade">
                                      <p:cBhvr>
                                        <p:cTn id="23" dur="500"/>
                                        <p:tgtEl>
                                          <p:spTgt spid="4813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nodeType="clickEffect">
                                  <p:stCondLst>
                                    <p:cond delay="0"/>
                                  </p:stCondLst>
                                  <p:childTnLst>
                                    <p:set>
                                      <p:cBhvr>
                                        <p:cTn id="27" dur="1" fill="hold">
                                          <p:stCondLst>
                                            <p:cond delay="0"/>
                                          </p:stCondLst>
                                        </p:cTn>
                                        <p:tgtEl>
                                          <p:spTgt spid="48135"/>
                                        </p:tgtEl>
                                        <p:attrNameLst>
                                          <p:attrName>style.visibility</p:attrName>
                                        </p:attrNameLst>
                                      </p:cBhvr>
                                      <p:to>
                                        <p:strVal val="visible"/>
                                      </p:to>
                                    </p:set>
                                    <p:anim calcmode="lin" valueType="num">
                                      <p:cBhvr>
                                        <p:cTn id="28" dur="500" fill="hold"/>
                                        <p:tgtEl>
                                          <p:spTgt spid="48135"/>
                                        </p:tgtEl>
                                        <p:attrNameLst>
                                          <p:attrName>ppt_w</p:attrName>
                                        </p:attrNameLst>
                                      </p:cBhvr>
                                      <p:tavLst>
                                        <p:tav tm="0">
                                          <p:val>
                                            <p:fltVal val="0"/>
                                          </p:val>
                                        </p:tav>
                                        <p:tav tm="100000">
                                          <p:val>
                                            <p:strVal val="#ppt_w"/>
                                          </p:val>
                                        </p:tav>
                                      </p:tavLst>
                                    </p:anim>
                                    <p:anim calcmode="lin" valueType="num">
                                      <p:cBhvr>
                                        <p:cTn id="29" dur="500" fill="hold"/>
                                        <p:tgtEl>
                                          <p:spTgt spid="48135"/>
                                        </p:tgtEl>
                                        <p:attrNameLst>
                                          <p:attrName>ppt_h</p:attrName>
                                        </p:attrNameLst>
                                      </p:cBhvr>
                                      <p:tavLst>
                                        <p:tav tm="0">
                                          <p:val>
                                            <p:fltVal val="0"/>
                                          </p:val>
                                        </p:tav>
                                        <p:tav tm="100000">
                                          <p:val>
                                            <p:strVal val="#ppt_h"/>
                                          </p:val>
                                        </p:tav>
                                      </p:tavLst>
                                    </p:anim>
                                    <p:animEffect transition="in" filter="fade">
                                      <p:cBhvr>
                                        <p:cTn id="30" dur="500"/>
                                        <p:tgtEl>
                                          <p:spTgt spid="4813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0" fill="hold" nodeType="clickEffect">
                                  <p:stCondLst>
                                    <p:cond delay="0"/>
                                  </p:stCondLst>
                                  <p:childTnLst>
                                    <p:set>
                                      <p:cBhvr>
                                        <p:cTn id="34" dur="1" fill="hold">
                                          <p:stCondLst>
                                            <p:cond delay="0"/>
                                          </p:stCondLst>
                                        </p:cTn>
                                        <p:tgtEl>
                                          <p:spTgt spid="48136"/>
                                        </p:tgtEl>
                                        <p:attrNameLst>
                                          <p:attrName>style.visibility</p:attrName>
                                        </p:attrNameLst>
                                      </p:cBhvr>
                                      <p:to>
                                        <p:strVal val="visible"/>
                                      </p:to>
                                    </p:set>
                                    <p:anim calcmode="lin" valueType="num">
                                      <p:cBhvr>
                                        <p:cTn id="35" dur="500" fill="hold"/>
                                        <p:tgtEl>
                                          <p:spTgt spid="48136"/>
                                        </p:tgtEl>
                                        <p:attrNameLst>
                                          <p:attrName>ppt_w</p:attrName>
                                        </p:attrNameLst>
                                      </p:cBhvr>
                                      <p:tavLst>
                                        <p:tav tm="0">
                                          <p:val>
                                            <p:fltVal val="0"/>
                                          </p:val>
                                        </p:tav>
                                        <p:tav tm="100000">
                                          <p:val>
                                            <p:strVal val="#ppt_w"/>
                                          </p:val>
                                        </p:tav>
                                      </p:tavLst>
                                    </p:anim>
                                    <p:anim calcmode="lin" valueType="num">
                                      <p:cBhvr>
                                        <p:cTn id="36" dur="500" fill="hold"/>
                                        <p:tgtEl>
                                          <p:spTgt spid="48136"/>
                                        </p:tgtEl>
                                        <p:attrNameLst>
                                          <p:attrName>ppt_h</p:attrName>
                                        </p:attrNameLst>
                                      </p:cBhvr>
                                      <p:tavLst>
                                        <p:tav tm="0">
                                          <p:val>
                                            <p:fltVal val="0"/>
                                          </p:val>
                                        </p:tav>
                                        <p:tav tm="100000">
                                          <p:val>
                                            <p:strVal val="#ppt_h"/>
                                          </p:val>
                                        </p:tav>
                                      </p:tavLst>
                                    </p:anim>
                                    <p:animEffect transition="in" filter="fade">
                                      <p:cBhvr>
                                        <p:cTn id="37" dur="500"/>
                                        <p:tgtEl>
                                          <p:spTgt spid="4813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0" fill="hold" nodeType="clickEffect">
                                  <p:stCondLst>
                                    <p:cond delay="0"/>
                                  </p:stCondLst>
                                  <p:childTnLst>
                                    <p:set>
                                      <p:cBhvr>
                                        <p:cTn id="41" dur="1" fill="hold">
                                          <p:stCondLst>
                                            <p:cond delay="0"/>
                                          </p:stCondLst>
                                        </p:cTn>
                                        <p:tgtEl>
                                          <p:spTgt spid="48137"/>
                                        </p:tgtEl>
                                        <p:attrNameLst>
                                          <p:attrName>style.visibility</p:attrName>
                                        </p:attrNameLst>
                                      </p:cBhvr>
                                      <p:to>
                                        <p:strVal val="visible"/>
                                      </p:to>
                                    </p:set>
                                    <p:anim calcmode="lin" valueType="num">
                                      <p:cBhvr>
                                        <p:cTn id="42" dur="500" fill="hold"/>
                                        <p:tgtEl>
                                          <p:spTgt spid="48137"/>
                                        </p:tgtEl>
                                        <p:attrNameLst>
                                          <p:attrName>ppt_w</p:attrName>
                                        </p:attrNameLst>
                                      </p:cBhvr>
                                      <p:tavLst>
                                        <p:tav tm="0">
                                          <p:val>
                                            <p:fltVal val="0"/>
                                          </p:val>
                                        </p:tav>
                                        <p:tav tm="100000">
                                          <p:val>
                                            <p:strVal val="#ppt_w"/>
                                          </p:val>
                                        </p:tav>
                                      </p:tavLst>
                                    </p:anim>
                                    <p:anim calcmode="lin" valueType="num">
                                      <p:cBhvr>
                                        <p:cTn id="43" dur="500" fill="hold"/>
                                        <p:tgtEl>
                                          <p:spTgt spid="48137"/>
                                        </p:tgtEl>
                                        <p:attrNameLst>
                                          <p:attrName>ppt_h</p:attrName>
                                        </p:attrNameLst>
                                      </p:cBhvr>
                                      <p:tavLst>
                                        <p:tav tm="0">
                                          <p:val>
                                            <p:fltVal val="0"/>
                                          </p:val>
                                        </p:tav>
                                        <p:tav tm="100000">
                                          <p:val>
                                            <p:strVal val="#ppt_h"/>
                                          </p:val>
                                        </p:tav>
                                      </p:tavLst>
                                    </p:anim>
                                    <p:animEffect transition="in" filter="fade">
                                      <p:cBhvr>
                                        <p:cTn id="44" dur="500"/>
                                        <p:tgtEl>
                                          <p:spTgt spid="4813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3" presetClass="entr" presetSubtype="0" fill="hold" nodeType="clickEffect">
                                  <p:stCondLst>
                                    <p:cond delay="0"/>
                                  </p:stCondLst>
                                  <p:childTnLst>
                                    <p:set>
                                      <p:cBhvr>
                                        <p:cTn id="48" dur="1" fill="hold">
                                          <p:stCondLst>
                                            <p:cond delay="0"/>
                                          </p:stCondLst>
                                        </p:cTn>
                                        <p:tgtEl>
                                          <p:spTgt spid="48138"/>
                                        </p:tgtEl>
                                        <p:attrNameLst>
                                          <p:attrName>style.visibility</p:attrName>
                                        </p:attrNameLst>
                                      </p:cBhvr>
                                      <p:to>
                                        <p:strVal val="visible"/>
                                      </p:to>
                                    </p:set>
                                    <p:anim calcmode="lin" valueType="num">
                                      <p:cBhvr>
                                        <p:cTn id="49" dur="500" fill="hold"/>
                                        <p:tgtEl>
                                          <p:spTgt spid="48138"/>
                                        </p:tgtEl>
                                        <p:attrNameLst>
                                          <p:attrName>ppt_w</p:attrName>
                                        </p:attrNameLst>
                                      </p:cBhvr>
                                      <p:tavLst>
                                        <p:tav tm="0">
                                          <p:val>
                                            <p:fltVal val="0"/>
                                          </p:val>
                                        </p:tav>
                                        <p:tav tm="100000">
                                          <p:val>
                                            <p:strVal val="#ppt_w"/>
                                          </p:val>
                                        </p:tav>
                                      </p:tavLst>
                                    </p:anim>
                                    <p:anim calcmode="lin" valueType="num">
                                      <p:cBhvr>
                                        <p:cTn id="50" dur="500" fill="hold"/>
                                        <p:tgtEl>
                                          <p:spTgt spid="48138"/>
                                        </p:tgtEl>
                                        <p:attrNameLst>
                                          <p:attrName>ppt_h</p:attrName>
                                        </p:attrNameLst>
                                      </p:cBhvr>
                                      <p:tavLst>
                                        <p:tav tm="0">
                                          <p:val>
                                            <p:fltVal val="0"/>
                                          </p:val>
                                        </p:tav>
                                        <p:tav tm="100000">
                                          <p:val>
                                            <p:strVal val="#ppt_h"/>
                                          </p:val>
                                        </p:tav>
                                      </p:tavLst>
                                    </p:anim>
                                    <p:animEffect transition="in" filter="fade">
                                      <p:cBhvr>
                                        <p:cTn id="51" dur="500"/>
                                        <p:tgtEl>
                                          <p:spTgt spid="4813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3" presetClass="entr" presetSubtype="0" fill="hold" nodeType="clickEffect">
                                  <p:stCondLst>
                                    <p:cond delay="0"/>
                                  </p:stCondLst>
                                  <p:childTnLst>
                                    <p:set>
                                      <p:cBhvr>
                                        <p:cTn id="55" dur="1" fill="hold">
                                          <p:stCondLst>
                                            <p:cond delay="0"/>
                                          </p:stCondLst>
                                        </p:cTn>
                                        <p:tgtEl>
                                          <p:spTgt spid="48139"/>
                                        </p:tgtEl>
                                        <p:attrNameLst>
                                          <p:attrName>style.visibility</p:attrName>
                                        </p:attrNameLst>
                                      </p:cBhvr>
                                      <p:to>
                                        <p:strVal val="visible"/>
                                      </p:to>
                                    </p:set>
                                    <p:anim calcmode="lin" valueType="num">
                                      <p:cBhvr>
                                        <p:cTn id="56" dur="500" fill="hold"/>
                                        <p:tgtEl>
                                          <p:spTgt spid="48139"/>
                                        </p:tgtEl>
                                        <p:attrNameLst>
                                          <p:attrName>ppt_w</p:attrName>
                                        </p:attrNameLst>
                                      </p:cBhvr>
                                      <p:tavLst>
                                        <p:tav tm="0">
                                          <p:val>
                                            <p:fltVal val="0"/>
                                          </p:val>
                                        </p:tav>
                                        <p:tav tm="100000">
                                          <p:val>
                                            <p:strVal val="#ppt_w"/>
                                          </p:val>
                                        </p:tav>
                                      </p:tavLst>
                                    </p:anim>
                                    <p:anim calcmode="lin" valueType="num">
                                      <p:cBhvr>
                                        <p:cTn id="57" dur="500" fill="hold"/>
                                        <p:tgtEl>
                                          <p:spTgt spid="48139"/>
                                        </p:tgtEl>
                                        <p:attrNameLst>
                                          <p:attrName>ppt_h</p:attrName>
                                        </p:attrNameLst>
                                      </p:cBhvr>
                                      <p:tavLst>
                                        <p:tav tm="0">
                                          <p:val>
                                            <p:fltVal val="0"/>
                                          </p:val>
                                        </p:tav>
                                        <p:tav tm="100000">
                                          <p:val>
                                            <p:strVal val="#ppt_h"/>
                                          </p:val>
                                        </p:tav>
                                      </p:tavLst>
                                    </p:anim>
                                    <p:animEffect transition="in" filter="fade">
                                      <p:cBhvr>
                                        <p:cTn id="58" dur="500"/>
                                        <p:tgtEl>
                                          <p:spTgt spid="48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8" name="Object 6"/>
          <p:cNvGraphicFramePr>
            <a:graphicFrameLocks noGrp="1" noChangeAspect="1"/>
          </p:cNvGraphicFramePr>
          <p:nvPr>
            <p:ph sz="quarter" idx="2"/>
          </p:nvPr>
        </p:nvGraphicFramePr>
        <p:xfrm>
          <a:off x="3444240" y="1784986"/>
          <a:ext cx="3931920" cy="2280284"/>
        </p:xfrm>
        <a:graphic>
          <a:graphicData uri="http://schemas.openxmlformats.org/presentationml/2006/ole">
            <mc:AlternateContent xmlns:mc="http://schemas.openxmlformats.org/markup-compatibility/2006">
              <mc:Choice xmlns:v="urn:schemas-microsoft-com:vml" Requires="v">
                <p:oleObj spid="_x0000_s19647" name="Visio" r:id="rId3" imgW="2128745" imgH="1234465" progId="Visio.Drawing.11">
                  <p:embed/>
                </p:oleObj>
              </mc:Choice>
              <mc:Fallback>
                <p:oleObj name="Visio" r:id="rId3" imgW="2128745" imgH="1234465" progId="Visio.Drawing.11">
                  <p:embed/>
                  <p:pic>
                    <p:nvPicPr>
                      <p:cNvPr id="4915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4240" y="1784986"/>
                        <a:ext cx="3931920" cy="2280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65" name="Object 13"/>
          <p:cNvGraphicFramePr>
            <a:graphicFrameLocks noGrp="1" noChangeAspect="1"/>
          </p:cNvGraphicFramePr>
          <p:nvPr>
            <p:ph sz="quarter" idx="3"/>
          </p:nvPr>
        </p:nvGraphicFramePr>
        <p:xfrm>
          <a:off x="7650480" y="2194560"/>
          <a:ext cx="3383280" cy="1442086"/>
        </p:xfrm>
        <a:graphic>
          <a:graphicData uri="http://schemas.openxmlformats.org/presentationml/2006/ole">
            <mc:AlternateContent xmlns:mc="http://schemas.openxmlformats.org/markup-compatibility/2006">
              <mc:Choice xmlns:v="urn:schemas-microsoft-com:vml" Requires="v">
                <p:oleObj spid="_x0000_s19648" name="Visio" r:id="rId5" imgW="1935480" imgH="825627" progId="Visio.Drawing.11">
                  <p:embed/>
                </p:oleObj>
              </mc:Choice>
              <mc:Fallback>
                <p:oleObj name="Visio" r:id="rId5" imgW="1935480" imgH="825627" progId="Visio.Drawing.11">
                  <p:embed/>
                  <p:pic>
                    <p:nvPicPr>
                      <p:cNvPr id="49165"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50480" y="2194560"/>
                        <a:ext cx="3383280" cy="1442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74" name="Object 22"/>
          <p:cNvGraphicFramePr>
            <a:graphicFrameLocks noGrp="1" noChangeAspect="1"/>
          </p:cNvGraphicFramePr>
          <p:nvPr>
            <p:ph sz="quarter" idx="4"/>
          </p:nvPr>
        </p:nvGraphicFramePr>
        <p:xfrm>
          <a:off x="792480" y="5726430"/>
          <a:ext cx="3291840" cy="1386840"/>
        </p:xfrm>
        <a:graphic>
          <a:graphicData uri="http://schemas.openxmlformats.org/presentationml/2006/ole">
            <mc:AlternateContent xmlns:mc="http://schemas.openxmlformats.org/markup-compatibility/2006">
              <mc:Choice xmlns:v="urn:schemas-microsoft-com:vml" Requires="v">
                <p:oleObj spid="_x0000_s19649" name="Visio" r:id="rId7" imgW="1989963" imgH="838581" progId="Visio.Drawing.11">
                  <p:embed/>
                </p:oleObj>
              </mc:Choice>
              <mc:Fallback>
                <p:oleObj name="Visio" r:id="rId7" imgW="1989963" imgH="838581" progId="Visio.Drawing.11">
                  <p:embed/>
                  <p:pic>
                    <p:nvPicPr>
                      <p:cNvPr id="49174"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2480" y="5726430"/>
                        <a:ext cx="3291840" cy="1386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71" name="Object 19"/>
          <p:cNvGraphicFramePr>
            <a:graphicFrameLocks noChangeAspect="1"/>
          </p:cNvGraphicFramePr>
          <p:nvPr/>
        </p:nvGraphicFramePr>
        <p:xfrm>
          <a:off x="3627120" y="3291841"/>
          <a:ext cx="2286000" cy="864870"/>
        </p:xfrm>
        <a:graphic>
          <a:graphicData uri="http://schemas.openxmlformats.org/presentationml/2006/ole">
            <mc:AlternateContent xmlns:mc="http://schemas.openxmlformats.org/markup-compatibility/2006">
              <mc:Choice xmlns:v="urn:schemas-microsoft-com:vml" Requires="v">
                <p:oleObj spid="_x0000_s19650" name="Visio" r:id="rId9" imgW="1497330" imgH="808863" progId="Visio.Drawing.11">
                  <p:embed/>
                </p:oleObj>
              </mc:Choice>
              <mc:Fallback>
                <p:oleObj name="Visio" r:id="rId9" imgW="1497330" imgH="808863" progId="Visio.Drawing.11">
                  <p:embed/>
                  <p:pic>
                    <p:nvPicPr>
                      <p:cNvPr id="49171"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27120" y="3291841"/>
                        <a:ext cx="2286000" cy="864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72" name="Object 20"/>
          <p:cNvGraphicFramePr>
            <a:graphicFrameLocks noChangeAspect="1"/>
          </p:cNvGraphicFramePr>
          <p:nvPr/>
        </p:nvGraphicFramePr>
        <p:xfrm>
          <a:off x="3352800" y="4086226"/>
          <a:ext cx="4023360" cy="2406014"/>
        </p:xfrm>
        <a:graphic>
          <a:graphicData uri="http://schemas.openxmlformats.org/presentationml/2006/ole">
            <mc:AlternateContent xmlns:mc="http://schemas.openxmlformats.org/markup-compatibility/2006">
              <mc:Choice xmlns:v="urn:schemas-microsoft-com:vml" Requires="v">
                <p:oleObj spid="_x0000_s19651" name="Visio" r:id="rId11" imgW="2164461" imgH="1293114" progId="Visio.Drawing.11">
                  <p:embed/>
                </p:oleObj>
              </mc:Choice>
              <mc:Fallback>
                <p:oleObj name="Visio" r:id="rId11" imgW="2164461" imgH="1293114" progId="Visio.Drawing.11">
                  <p:embed/>
                  <p:pic>
                    <p:nvPicPr>
                      <p:cNvPr id="49172"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52800" y="4086226"/>
                        <a:ext cx="4023360" cy="2406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76" name="Object 24"/>
          <p:cNvGraphicFramePr>
            <a:graphicFrameLocks noChangeAspect="1"/>
          </p:cNvGraphicFramePr>
          <p:nvPr/>
        </p:nvGraphicFramePr>
        <p:xfrm>
          <a:off x="2529840" y="4206240"/>
          <a:ext cx="3200400" cy="2468880"/>
        </p:xfrm>
        <a:graphic>
          <a:graphicData uri="http://schemas.openxmlformats.org/presentationml/2006/ole">
            <mc:AlternateContent xmlns:mc="http://schemas.openxmlformats.org/markup-compatibility/2006">
              <mc:Choice xmlns:v="urn:schemas-microsoft-com:vml" Requires="v">
                <p:oleObj spid="_x0000_s19652" name="Visio" r:id="rId13" imgW="1927860" imgH="1164336" progId="Visio.Drawing.11">
                  <p:embed/>
                </p:oleObj>
              </mc:Choice>
              <mc:Fallback>
                <p:oleObj name="Visio" r:id="rId13" imgW="1927860" imgH="1164336" progId="Visio.Drawing.11">
                  <p:embed/>
                  <p:pic>
                    <p:nvPicPr>
                      <p:cNvPr id="49176"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29840" y="4206240"/>
                        <a:ext cx="3200400" cy="246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77" name="Object 25"/>
          <p:cNvGraphicFramePr>
            <a:graphicFrameLocks noChangeAspect="1"/>
          </p:cNvGraphicFramePr>
          <p:nvPr/>
        </p:nvGraphicFramePr>
        <p:xfrm>
          <a:off x="7741920" y="4937760"/>
          <a:ext cx="3200400" cy="1463040"/>
        </p:xfrm>
        <a:graphic>
          <a:graphicData uri="http://schemas.openxmlformats.org/presentationml/2006/ole">
            <mc:AlternateContent xmlns:mc="http://schemas.openxmlformats.org/markup-compatibility/2006">
              <mc:Choice xmlns:v="urn:schemas-microsoft-com:vml" Requires="v">
                <p:oleObj spid="_x0000_s19653" name="Visio" r:id="rId15" imgW="1906143" imgH="837057" progId="Visio.Drawing.11">
                  <p:embed/>
                </p:oleObj>
              </mc:Choice>
              <mc:Fallback>
                <p:oleObj name="Visio" r:id="rId15" imgW="1906143" imgH="837057" progId="Visio.Drawing.11">
                  <p:embed/>
                  <p:pic>
                    <p:nvPicPr>
                      <p:cNvPr id="49177"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41920" y="4937760"/>
                        <a:ext cx="3200400" cy="1463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79" name="Object 27"/>
          <p:cNvGraphicFramePr>
            <a:graphicFrameLocks noGrp="1" noChangeAspect="1"/>
          </p:cNvGraphicFramePr>
          <p:nvPr>
            <p:ph sz="quarter" idx="1"/>
          </p:nvPr>
        </p:nvGraphicFramePr>
        <p:xfrm>
          <a:off x="1341120" y="1005840"/>
          <a:ext cx="2651760" cy="3474720"/>
        </p:xfrm>
        <a:graphic>
          <a:graphicData uri="http://schemas.openxmlformats.org/presentationml/2006/ole">
            <mc:AlternateContent xmlns:mc="http://schemas.openxmlformats.org/markup-compatibility/2006">
              <mc:Choice xmlns:v="urn:schemas-microsoft-com:vml" Requires="v">
                <p:oleObj spid="_x0000_s19654" name="Visio" r:id="rId17" imgW="1415415" imgH="1855470" progId="Visio.Drawing.11">
                  <p:embed/>
                </p:oleObj>
              </mc:Choice>
              <mc:Fallback>
                <p:oleObj name="Visio" r:id="rId17" imgW="1415415" imgH="1855470" progId="Visio.Drawing.11">
                  <p:embed/>
                  <p:pic>
                    <p:nvPicPr>
                      <p:cNvPr id="49179" name="Object 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41120" y="1005840"/>
                        <a:ext cx="2651760" cy="347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81" name="Object 29"/>
          <p:cNvGraphicFramePr>
            <a:graphicFrameLocks noChangeAspect="1"/>
          </p:cNvGraphicFramePr>
          <p:nvPr/>
        </p:nvGraphicFramePr>
        <p:xfrm>
          <a:off x="1068706" y="2011680"/>
          <a:ext cx="546734" cy="2651760"/>
        </p:xfrm>
        <a:graphic>
          <a:graphicData uri="http://schemas.openxmlformats.org/presentationml/2006/ole">
            <mc:AlternateContent xmlns:mc="http://schemas.openxmlformats.org/markup-compatibility/2006">
              <mc:Choice xmlns:v="urn:schemas-microsoft-com:vml" Requires="v">
                <p:oleObj spid="_x0000_s19655" name="Visio" r:id="rId19" imgW="468630" imgH="1894332" progId="Visio.Drawing.11">
                  <p:embed/>
                </p:oleObj>
              </mc:Choice>
              <mc:Fallback>
                <p:oleObj name="Visio" r:id="rId19" imgW="468630" imgH="1894332" progId="Visio.Drawing.11">
                  <p:embed/>
                  <p:pic>
                    <p:nvPicPr>
                      <p:cNvPr id="49181" name="Object 2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68706" y="2011680"/>
                        <a:ext cx="546734" cy="2651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71" name="Rectangle 5"/>
          <p:cNvSpPr>
            <a:spLocks noGrp="1" noChangeArrowheads="1"/>
          </p:cNvSpPr>
          <p:nvPr>
            <p:ph type="title"/>
          </p:nvPr>
        </p:nvSpPr>
        <p:spPr>
          <a:xfrm>
            <a:off x="152400" y="229811"/>
            <a:ext cx="9875520" cy="855346"/>
          </a:xfrm>
        </p:spPr>
        <p:txBody>
          <a:bodyPr/>
          <a:lstStyle/>
          <a:p>
            <a:pPr eaLnBrk="1" hangingPunct="1"/>
            <a:r>
              <a:rPr lang="en-US" altLang="en-US" b="1" dirty="0" smtClean="0"/>
              <a:t>Graphical solution of the problem (</a:t>
            </a:r>
            <a:r>
              <a:rPr lang="en-US" altLang="en-US" b="1" i="1" dirty="0" smtClean="0"/>
              <a:t>N</a:t>
            </a:r>
            <a:r>
              <a:rPr lang="en-US" altLang="en-US" b="1" dirty="0" smtClean="0"/>
              <a:t>=2)</a:t>
            </a:r>
          </a:p>
        </p:txBody>
      </p:sp>
    </p:spTree>
    <p:extLst>
      <p:ext uri="{BB962C8B-B14F-4D97-AF65-F5344CB8AC3E}">
        <p14:creationId xmlns:p14="http://schemas.microsoft.com/office/powerpoint/2010/main" val="33961722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49179"/>
                                        </p:tgtEl>
                                        <p:attrNameLst>
                                          <p:attrName>style.visibility</p:attrName>
                                        </p:attrNameLst>
                                      </p:cBhvr>
                                      <p:to>
                                        <p:strVal val="visible"/>
                                      </p:to>
                                    </p:set>
                                    <p:anim calcmode="lin" valueType="num">
                                      <p:cBhvr>
                                        <p:cTn id="7" dur="500" fill="hold"/>
                                        <p:tgtEl>
                                          <p:spTgt spid="49179"/>
                                        </p:tgtEl>
                                        <p:attrNameLst>
                                          <p:attrName>ppt_w</p:attrName>
                                        </p:attrNameLst>
                                      </p:cBhvr>
                                      <p:tavLst>
                                        <p:tav tm="0">
                                          <p:val>
                                            <p:fltVal val="0"/>
                                          </p:val>
                                        </p:tav>
                                        <p:tav tm="100000">
                                          <p:val>
                                            <p:strVal val="#ppt_w"/>
                                          </p:val>
                                        </p:tav>
                                      </p:tavLst>
                                    </p:anim>
                                    <p:anim calcmode="lin" valueType="num">
                                      <p:cBhvr>
                                        <p:cTn id="8" dur="500" fill="hold"/>
                                        <p:tgtEl>
                                          <p:spTgt spid="49179"/>
                                        </p:tgtEl>
                                        <p:attrNameLst>
                                          <p:attrName>ppt_h</p:attrName>
                                        </p:attrNameLst>
                                      </p:cBhvr>
                                      <p:tavLst>
                                        <p:tav tm="0">
                                          <p:val>
                                            <p:fltVal val="0"/>
                                          </p:val>
                                        </p:tav>
                                        <p:tav tm="100000">
                                          <p:val>
                                            <p:strVal val="#ppt_h"/>
                                          </p:val>
                                        </p:tav>
                                      </p:tavLst>
                                    </p:anim>
                                    <p:animEffect transition="in" filter="fade">
                                      <p:cBhvr>
                                        <p:cTn id="9" dur="500"/>
                                        <p:tgtEl>
                                          <p:spTgt spid="4917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49158"/>
                                        </p:tgtEl>
                                        <p:attrNameLst>
                                          <p:attrName>style.visibility</p:attrName>
                                        </p:attrNameLst>
                                      </p:cBhvr>
                                      <p:to>
                                        <p:strVal val="visible"/>
                                      </p:to>
                                    </p:set>
                                    <p:anim calcmode="lin" valueType="num">
                                      <p:cBhvr>
                                        <p:cTn id="14" dur="500" fill="hold"/>
                                        <p:tgtEl>
                                          <p:spTgt spid="49158"/>
                                        </p:tgtEl>
                                        <p:attrNameLst>
                                          <p:attrName>ppt_w</p:attrName>
                                        </p:attrNameLst>
                                      </p:cBhvr>
                                      <p:tavLst>
                                        <p:tav tm="0">
                                          <p:val>
                                            <p:fltVal val="0"/>
                                          </p:val>
                                        </p:tav>
                                        <p:tav tm="100000">
                                          <p:val>
                                            <p:strVal val="#ppt_w"/>
                                          </p:val>
                                        </p:tav>
                                      </p:tavLst>
                                    </p:anim>
                                    <p:anim calcmode="lin" valueType="num">
                                      <p:cBhvr>
                                        <p:cTn id="15" dur="500" fill="hold"/>
                                        <p:tgtEl>
                                          <p:spTgt spid="49158"/>
                                        </p:tgtEl>
                                        <p:attrNameLst>
                                          <p:attrName>ppt_h</p:attrName>
                                        </p:attrNameLst>
                                      </p:cBhvr>
                                      <p:tavLst>
                                        <p:tav tm="0">
                                          <p:val>
                                            <p:fltVal val="0"/>
                                          </p:val>
                                        </p:tav>
                                        <p:tav tm="100000">
                                          <p:val>
                                            <p:strVal val="#ppt_h"/>
                                          </p:val>
                                        </p:tav>
                                      </p:tavLst>
                                    </p:anim>
                                    <p:animEffect transition="in" filter="fade">
                                      <p:cBhvr>
                                        <p:cTn id="16" dur="500"/>
                                        <p:tgtEl>
                                          <p:spTgt spid="4915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49165"/>
                                        </p:tgtEl>
                                        <p:attrNameLst>
                                          <p:attrName>style.visibility</p:attrName>
                                        </p:attrNameLst>
                                      </p:cBhvr>
                                      <p:to>
                                        <p:strVal val="visible"/>
                                      </p:to>
                                    </p:set>
                                    <p:anim calcmode="lin" valueType="num">
                                      <p:cBhvr>
                                        <p:cTn id="21" dur="500" fill="hold"/>
                                        <p:tgtEl>
                                          <p:spTgt spid="49165"/>
                                        </p:tgtEl>
                                        <p:attrNameLst>
                                          <p:attrName>ppt_w</p:attrName>
                                        </p:attrNameLst>
                                      </p:cBhvr>
                                      <p:tavLst>
                                        <p:tav tm="0">
                                          <p:val>
                                            <p:fltVal val="0"/>
                                          </p:val>
                                        </p:tav>
                                        <p:tav tm="100000">
                                          <p:val>
                                            <p:strVal val="#ppt_w"/>
                                          </p:val>
                                        </p:tav>
                                      </p:tavLst>
                                    </p:anim>
                                    <p:anim calcmode="lin" valueType="num">
                                      <p:cBhvr>
                                        <p:cTn id="22" dur="500" fill="hold"/>
                                        <p:tgtEl>
                                          <p:spTgt spid="49165"/>
                                        </p:tgtEl>
                                        <p:attrNameLst>
                                          <p:attrName>ppt_h</p:attrName>
                                        </p:attrNameLst>
                                      </p:cBhvr>
                                      <p:tavLst>
                                        <p:tav tm="0">
                                          <p:val>
                                            <p:fltVal val="0"/>
                                          </p:val>
                                        </p:tav>
                                        <p:tav tm="100000">
                                          <p:val>
                                            <p:strVal val="#ppt_h"/>
                                          </p:val>
                                        </p:tav>
                                      </p:tavLst>
                                    </p:anim>
                                    <p:animEffect transition="in" filter="fade">
                                      <p:cBhvr>
                                        <p:cTn id="23" dur="500"/>
                                        <p:tgtEl>
                                          <p:spTgt spid="4916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nodeType="clickEffect">
                                  <p:stCondLst>
                                    <p:cond delay="0"/>
                                  </p:stCondLst>
                                  <p:childTnLst>
                                    <p:set>
                                      <p:cBhvr>
                                        <p:cTn id="27" dur="1" fill="hold">
                                          <p:stCondLst>
                                            <p:cond delay="0"/>
                                          </p:stCondLst>
                                        </p:cTn>
                                        <p:tgtEl>
                                          <p:spTgt spid="49171"/>
                                        </p:tgtEl>
                                        <p:attrNameLst>
                                          <p:attrName>style.visibility</p:attrName>
                                        </p:attrNameLst>
                                      </p:cBhvr>
                                      <p:to>
                                        <p:strVal val="visible"/>
                                      </p:to>
                                    </p:set>
                                    <p:anim calcmode="lin" valueType="num">
                                      <p:cBhvr>
                                        <p:cTn id="28" dur="500" fill="hold"/>
                                        <p:tgtEl>
                                          <p:spTgt spid="49171"/>
                                        </p:tgtEl>
                                        <p:attrNameLst>
                                          <p:attrName>ppt_w</p:attrName>
                                        </p:attrNameLst>
                                      </p:cBhvr>
                                      <p:tavLst>
                                        <p:tav tm="0">
                                          <p:val>
                                            <p:fltVal val="0"/>
                                          </p:val>
                                        </p:tav>
                                        <p:tav tm="100000">
                                          <p:val>
                                            <p:strVal val="#ppt_w"/>
                                          </p:val>
                                        </p:tav>
                                      </p:tavLst>
                                    </p:anim>
                                    <p:anim calcmode="lin" valueType="num">
                                      <p:cBhvr>
                                        <p:cTn id="29" dur="500" fill="hold"/>
                                        <p:tgtEl>
                                          <p:spTgt spid="49171"/>
                                        </p:tgtEl>
                                        <p:attrNameLst>
                                          <p:attrName>ppt_h</p:attrName>
                                        </p:attrNameLst>
                                      </p:cBhvr>
                                      <p:tavLst>
                                        <p:tav tm="0">
                                          <p:val>
                                            <p:fltVal val="0"/>
                                          </p:val>
                                        </p:tav>
                                        <p:tav tm="100000">
                                          <p:val>
                                            <p:strVal val="#ppt_h"/>
                                          </p:val>
                                        </p:tav>
                                      </p:tavLst>
                                    </p:anim>
                                    <p:animEffect transition="in" filter="fade">
                                      <p:cBhvr>
                                        <p:cTn id="30" dur="500"/>
                                        <p:tgtEl>
                                          <p:spTgt spid="4917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0" fill="hold" nodeType="clickEffect">
                                  <p:stCondLst>
                                    <p:cond delay="0"/>
                                  </p:stCondLst>
                                  <p:childTnLst>
                                    <p:set>
                                      <p:cBhvr>
                                        <p:cTn id="34" dur="1" fill="hold">
                                          <p:stCondLst>
                                            <p:cond delay="0"/>
                                          </p:stCondLst>
                                        </p:cTn>
                                        <p:tgtEl>
                                          <p:spTgt spid="49174"/>
                                        </p:tgtEl>
                                        <p:attrNameLst>
                                          <p:attrName>style.visibility</p:attrName>
                                        </p:attrNameLst>
                                      </p:cBhvr>
                                      <p:to>
                                        <p:strVal val="visible"/>
                                      </p:to>
                                    </p:set>
                                    <p:anim calcmode="lin" valueType="num">
                                      <p:cBhvr>
                                        <p:cTn id="35" dur="500" fill="hold"/>
                                        <p:tgtEl>
                                          <p:spTgt spid="49174"/>
                                        </p:tgtEl>
                                        <p:attrNameLst>
                                          <p:attrName>ppt_w</p:attrName>
                                        </p:attrNameLst>
                                      </p:cBhvr>
                                      <p:tavLst>
                                        <p:tav tm="0">
                                          <p:val>
                                            <p:fltVal val="0"/>
                                          </p:val>
                                        </p:tav>
                                        <p:tav tm="100000">
                                          <p:val>
                                            <p:strVal val="#ppt_w"/>
                                          </p:val>
                                        </p:tav>
                                      </p:tavLst>
                                    </p:anim>
                                    <p:anim calcmode="lin" valueType="num">
                                      <p:cBhvr>
                                        <p:cTn id="36" dur="500" fill="hold"/>
                                        <p:tgtEl>
                                          <p:spTgt spid="49174"/>
                                        </p:tgtEl>
                                        <p:attrNameLst>
                                          <p:attrName>ppt_h</p:attrName>
                                        </p:attrNameLst>
                                      </p:cBhvr>
                                      <p:tavLst>
                                        <p:tav tm="0">
                                          <p:val>
                                            <p:fltVal val="0"/>
                                          </p:val>
                                        </p:tav>
                                        <p:tav tm="100000">
                                          <p:val>
                                            <p:strVal val="#ppt_h"/>
                                          </p:val>
                                        </p:tav>
                                      </p:tavLst>
                                    </p:anim>
                                    <p:animEffect transition="in" filter="fade">
                                      <p:cBhvr>
                                        <p:cTn id="37" dur="500"/>
                                        <p:tgtEl>
                                          <p:spTgt spid="4917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0" fill="hold" nodeType="clickEffect">
                                  <p:stCondLst>
                                    <p:cond delay="0"/>
                                  </p:stCondLst>
                                  <p:childTnLst>
                                    <p:set>
                                      <p:cBhvr>
                                        <p:cTn id="41" dur="1" fill="hold">
                                          <p:stCondLst>
                                            <p:cond delay="0"/>
                                          </p:stCondLst>
                                        </p:cTn>
                                        <p:tgtEl>
                                          <p:spTgt spid="49172"/>
                                        </p:tgtEl>
                                        <p:attrNameLst>
                                          <p:attrName>style.visibility</p:attrName>
                                        </p:attrNameLst>
                                      </p:cBhvr>
                                      <p:to>
                                        <p:strVal val="visible"/>
                                      </p:to>
                                    </p:set>
                                    <p:anim calcmode="lin" valueType="num">
                                      <p:cBhvr>
                                        <p:cTn id="42" dur="500" fill="hold"/>
                                        <p:tgtEl>
                                          <p:spTgt spid="49172"/>
                                        </p:tgtEl>
                                        <p:attrNameLst>
                                          <p:attrName>ppt_w</p:attrName>
                                        </p:attrNameLst>
                                      </p:cBhvr>
                                      <p:tavLst>
                                        <p:tav tm="0">
                                          <p:val>
                                            <p:fltVal val="0"/>
                                          </p:val>
                                        </p:tav>
                                        <p:tav tm="100000">
                                          <p:val>
                                            <p:strVal val="#ppt_w"/>
                                          </p:val>
                                        </p:tav>
                                      </p:tavLst>
                                    </p:anim>
                                    <p:anim calcmode="lin" valueType="num">
                                      <p:cBhvr>
                                        <p:cTn id="43" dur="500" fill="hold"/>
                                        <p:tgtEl>
                                          <p:spTgt spid="49172"/>
                                        </p:tgtEl>
                                        <p:attrNameLst>
                                          <p:attrName>ppt_h</p:attrName>
                                        </p:attrNameLst>
                                      </p:cBhvr>
                                      <p:tavLst>
                                        <p:tav tm="0">
                                          <p:val>
                                            <p:fltVal val="0"/>
                                          </p:val>
                                        </p:tav>
                                        <p:tav tm="100000">
                                          <p:val>
                                            <p:strVal val="#ppt_h"/>
                                          </p:val>
                                        </p:tav>
                                      </p:tavLst>
                                    </p:anim>
                                    <p:animEffect transition="in" filter="fade">
                                      <p:cBhvr>
                                        <p:cTn id="44" dur="500"/>
                                        <p:tgtEl>
                                          <p:spTgt spid="4917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3" presetClass="entr" presetSubtype="0" fill="hold" nodeType="clickEffect">
                                  <p:stCondLst>
                                    <p:cond delay="0"/>
                                  </p:stCondLst>
                                  <p:childTnLst>
                                    <p:set>
                                      <p:cBhvr>
                                        <p:cTn id="48" dur="1" fill="hold">
                                          <p:stCondLst>
                                            <p:cond delay="0"/>
                                          </p:stCondLst>
                                        </p:cTn>
                                        <p:tgtEl>
                                          <p:spTgt spid="49177"/>
                                        </p:tgtEl>
                                        <p:attrNameLst>
                                          <p:attrName>style.visibility</p:attrName>
                                        </p:attrNameLst>
                                      </p:cBhvr>
                                      <p:to>
                                        <p:strVal val="visible"/>
                                      </p:to>
                                    </p:set>
                                    <p:anim calcmode="lin" valueType="num">
                                      <p:cBhvr>
                                        <p:cTn id="49" dur="500" fill="hold"/>
                                        <p:tgtEl>
                                          <p:spTgt spid="49177"/>
                                        </p:tgtEl>
                                        <p:attrNameLst>
                                          <p:attrName>ppt_w</p:attrName>
                                        </p:attrNameLst>
                                      </p:cBhvr>
                                      <p:tavLst>
                                        <p:tav tm="0">
                                          <p:val>
                                            <p:fltVal val="0"/>
                                          </p:val>
                                        </p:tav>
                                        <p:tav tm="100000">
                                          <p:val>
                                            <p:strVal val="#ppt_w"/>
                                          </p:val>
                                        </p:tav>
                                      </p:tavLst>
                                    </p:anim>
                                    <p:anim calcmode="lin" valueType="num">
                                      <p:cBhvr>
                                        <p:cTn id="50" dur="500" fill="hold"/>
                                        <p:tgtEl>
                                          <p:spTgt spid="49177"/>
                                        </p:tgtEl>
                                        <p:attrNameLst>
                                          <p:attrName>ppt_h</p:attrName>
                                        </p:attrNameLst>
                                      </p:cBhvr>
                                      <p:tavLst>
                                        <p:tav tm="0">
                                          <p:val>
                                            <p:fltVal val="0"/>
                                          </p:val>
                                        </p:tav>
                                        <p:tav tm="100000">
                                          <p:val>
                                            <p:strVal val="#ppt_h"/>
                                          </p:val>
                                        </p:tav>
                                      </p:tavLst>
                                    </p:anim>
                                    <p:animEffect transition="in" filter="fade">
                                      <p:cBhvr>
                                        <p:cTn id="51" dur="500"/>
                                        <p:tgtEl>
                                          <p:spTgt spid="4917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3" presetClass="entr" presetSubtype="0" fill="hold" nodeType="clickEffect">
                                  <p:stCondLst>
                                    <p:cond delay="0"/>
                                  </p:stCondLst>
                                  <p:childTnLst>
                                    <p:set>
                                      <p:cBhvr>
                                        <p:cTn id="55" dur="1" fill="hold">
                                          <p:stCondLst>
                                            <p:cond delay="0"/>
                                          </p:stCondLst>
                                        </p:cTn>
                                        <p:tgtEl>
                                          <p:spTgt spid="49176"/>
                                        </p:tgtEl>
                                        <p:attrNameLst>
                                          <p:attrName>style.visibility</p:attrName>
                                        </p:attrNameLst>
                                      </p:cBhvr>
                                      <p:to>
                                        <p:strVal val="visible"/>
                                      </p:to>
                                    </p:set>
                                    <p:anim calcmode="lin" valueType="num">
                                      <p:cBhvr>
                                        <p:cTn id="56" dur="500" fill="hold"/>
                                        <p:tgtEl>
                                          <p:spTgt spid="49176"/>
                                        </p:tgtEl>
                                        <p:attrNameLst>
                                          <p:attrName>ppt_w</p:attrName>
                                        </p:attrNameLst>
                                      </p:cBhvr>
                                      <p:tavLst>
                                        <p:tav tm="0">
                                          <p:val>
                                            <p:fltVal val="0"/>
                                          </p:val>
                                        </p:tav>
                                        <p:tav tm="100000">
                                          <p:val>
                                            <p:strVal val="#ppt_w"/>
                                          </p:val>
                                        </p:tav>
                                      </p:tavLst>
                                    </p:anim>
                                    <p:anim calcmode="lin" valueType="num">
                                      <p:cBhvr>
                                        <p:cTn id="57" dur="500" fill="hold"/>
                                        <p:tgtEl>
                                          <p:spTgt spid="49176"/>
                                        </p:tgtEl>
                                        <p:attrNameLst>
                                          <p:attrName>ppt_h</p:attrName>
                                        </p:attrNameLst>
                                      </p:cBhvr>
                                      <p:tavLst>
                                        <p:tav tm="0">
                                          <p:val>
                                            <p:fltVal val="0"/>
                                          </p:val>
                                        </p:tav>
                                        <p:tav tm="100000">
                                          <p:val>
                                            <p:strVal val="#ppt_h"/>
                                          </p:val>
                                        </p:tav>
                                      </p:tavLst>
                                    </p:anim>
                                    <p:animEffect transition="in" filter="fade">
                                      <p:cBhvr>
                                        <p:cTn id="58" dur="500"/>
                                        <p:tgtEl>
                                          <p:spTgt spid="4917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3" presetClass="entr" presetSubtype="0" fill="hold" nodeType="clickEffect">
                                  <p:stCondLst>
                                    <p:cond delay="0"/>
                                  </p:stCondLst>
                                  <p:childTnLst>
                                    <p:set>
                                      <p:cBhvr>
                                        <p:cTn id="62" dur="1" fill="hold">
                                          <p:stCondLst>
                                            <p:cond delay="0"/>
                                          </p:stCondLst>
                                        </p:cTn>
                                        <p:tgtEl>
                                          <p:spTgt spid="49181"/>
                                        </p:tgtEl>
                                        <p:attrNameLst>
                                          <p:attrName>style.visibility</p:attrName>
                                        </p:attrNameLst>
                                      </p:cBhvr>
                                      <p:to>
                                        <p:strVal val="visible"/>
                                      </p:to>
                                    </p:set>
                                    <p:anim calcmode="lin" valueType="num">
                                      <p:cBhvr>
                                        <p:cTn id="63" dur="500" fill="hold"/>
                                        <p:tgtEl>
                                          <p:spTgt spid="49181"/>
                                        </p:tgtEl>
                                        <p:attrNameLst>
                                          <p:attrName>ppt_w</p:attrName>
                                        </p:attrNameLst>
                                      </p:cBhvr>
                                      <p:tavLst>
                                        <p:tav tm="0">
                                          <p:val>
                                            <p:fltVal val="0"/>
                                          </p:val>
                                        </p:tav>
                                        <p:tav tm="100000">
                                          <p:val>
                                            <p:strVal val="#ppt_w"/>
                                          </p:val>
                                        </p:tav>
                                      </p:tavLst>
                                    </p:anim>
                                    <p:anim calcmode="lin" valueType="num">
                                      <p:cBhvr>
                                        <p:cTn id="64" dur="500" fill="hold"/>
                                        <p:tgtEl>
                                          <p:spTgt spid="49181"/>
                                        </p:tgtEl>
                                        <p:attrNameLst>
                                          <p:attrName>ppt_h</p:attrName>
                                        </p:attrNameLst>
                                      </p:cBhvr>
                                      <p:tavLst>
                                        <p:tav tm="0">
                                          <p:val>
                                            <p:fltVal val="0"/>
                                          </p:val>
                                        </p:tav>
                                        <p:tav tm="100000">
                                          <p:val>
                                            <p:strVal val="#ppt_h"/>
                                          </p:val>
                                        </p:tav>
                                      </p:tavLst>
                                    </p:anim>
                                    <p:animEffect transition="in" filter="fade">
                                      <p:cBhvr>
                                        <p:cTn id="65" dur="500"/>
                                        <p:tgtEl>
                                          <p:spTgt spid="49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82" name="Object 10"/>
          <p:cNvGraphicFramePr>
            <a:graphicFrameLocks noGrp="1" noChangeAspect="1"/>
          </p:cNvGraphicFramePr>
          <p:nvPr>
            <p:ph sz="quarter" idx="1"/>
          </p:nvPr>
        </p:nvGraphicFramePr>
        <p:xfrm>
          <a:off x="975360" y="914400"/>
          <a:ext cx="2299336" cy="3108960"/>
        </p:xfrm>
        <a:graphic>
          <a:graphicData uri="http://schemas.openxmlformats.org/presentationml/2006/ole">
            <mc:AlternateContent xmlns:mc="http://schemas.openxmlformats.org/markup-compatibility/2006">
              <mc:Choice xmlns:v="urn:schemas-microsoft-com:vml" Requires="v">
                <p:oleObj spid="_x0000_s20944" name="Visio" r:id="rId3" imgW="1415415" imgH="1855470" progId="Visio.Drawing.11">
                  <p:embed/>
                </p:oleObj>
              </mc:Choice>
              <mc:Fallback>
                <p:oleObj name="Visio" r:id="rId3" imgW="1415415" imgH="1855470" progId="Visio.Drawing.11">
                  <p:embed/>
                  <p:pic>
                    <p:nvPicPr>
                      <p:cNvPr id="54282"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360" y="914400"/>
                        <a:ext cx="2299336" cy="31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284" name="Object 12"/>
          <p:cNvGraphicFramePr>
            <a:graphicFrameLocks noGrp="1" noChangeAspect="1"/>
          </p:cNvGraphicFramePr>
          <p:nvPr>
            <p:ph sz="quarter" idx="2"/>
          </p:nvPr>
        </p:nvGraphicFramePr>
        <p:xfrm>
          <a:off x="2804160" y="240030"/>
          <a:ext cx="3291840" cy="2941320"/>
        </p:xfrm>
        <a:graphic>
          <a:graphicData uri="http://schemas.openxmlformats.org/presentationml/2006/ole">
            <mc:AlternateContent xmlns:mc="http://schemas.openxmlformats.org/markup-compatibility/2006">
              <mc:Choice xmlns:v="urn:schemas-microsoft-com:vml" Requires="v">
                <p:oleObj spid="_x0000_s20945" name="Visio" r:id="rId5" imgW="2102041" imgH="1877500" progId="Visio.Drawing.11">
                  <p:embed/>
                </p:oleObj>
              </mc:Choice>
              <mc:Fallback>
                <p:oleObj name="Visio" r:id="rId5" imgW="2102041" imgH="1877500" progId="Visio.Drawing.11">
                  <p:embed/>
                  <p:pic>
                    <p:nvPicPr>
                      <p:cNvPr id="54284"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4160" y="240030"/>
                        <a:ext cx="3291840" cy="2941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287" name="Object 15"/>
          <p:cNvGraphicFramePr>
            <a:graphicFrameLocks noGrp="1" noChangeAspect="1"/>
          </p:cNvGraphicFramePr>
          <p:nvPr>
            <p:ph sz="quarter" idx="3"/>
          </p:nvPr>
        </p:nvGraphicFramePr>
        <p:xfrm>
          <a:off x="5638800" y="234316"/>
          <a:ext cx="3108960" cy="1685924"/>
        </p:xfrm>
        <a:graphic>
          <a:graphicData uri="http://schemas.openxmlformats.org/presentationml/2006/ole">
            <mc:AlternateContent xmlns:mc="http://schemas.openxmlformats.org/markup-compatibility/2006">
              <mc:Choice xmlns:v="urn:schemas-microsoft-com:vml" Requires="v">
                <p:oleObj spid="_x0000_s20946" name="Visio" r:id="rId7" imgW="1982343" imgH="1074420" progId="Visio.Drawing.11">
                  <p:embed/>
                </p:oleObj>
              </mc:Choice>
              <mc:Fallback>
                <p:oleObj name="Visio" r:id="rId7" imgW="1982343" imgH="1074420" progId="Visio.Drawing.11">
                  <p:embed/>
                  <p:pic>
                    <p:nvPicPr>
                      <p:cNvPr id="54287"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234316"/>
                        <a:ext cx="3108960" cy="1685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290" name="Object 18"/>
          <p:cNvGraphicFramePr>
            <a:graphicFrameLocks noGrp="1" noChangeAspect="1"/>
          </p:cNvGraphicFramePr>
          <p:nvPr>
            <p:ph sz="quarter" idx="4"/>
          </p:nvPr>
        </p:nvGraphicFramePr>
        <p:xfrm>
          <a:off x="8839200" y="822960"/>
          <a:ext cx="2468880" cy="1143000"/>
        </p:xfrm>
        <a:graphic>
          <a:graphicData uri="http://schemas.openxmlformats.org/presentationml/2006/ole">
            <mc:AlternateContent xmlns:mc="http://schemas.openxmlformats.org/markup-compatibility/2006">
              <mc:Choice xmlns:v="urn:schemas-microsoft-com:vml" Requires="v">
                <p:oleObj spid="_x0000_s20947" name="Visio" r:id="rId9" imgW="1650111" imgH="763143" progId="Visio.Drawing.11">
                  <p:embed/>
                </p:oleObj>
              </mc:Choice>
              <mc:Fallback>
                <p:oleObj name="Visio" r:id="rId9" imgW="1650111" imgH="763143" progId="Visio.Drawing.11">
                  <p:embed/>
                  <p:pic>
                    <p:nvPicPr>
                      <p:cNvPr id="5429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39200" y="822960"/>
                        <a:ext cx="246888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293" name="Object 21"/>
          <p:cNvGraphicFramePr>
            <a:graphicFrameLocks noChangeAspect="1"/>
          </p:cNvGraphicFramePr>
          <p:nvPr/>
        </p:nvGraphicFramePr>
        <p:xfrm>
          <a:off x="5913120" y="1463040"/>
          <a:ext cx="1518286" cy="588646"/>
        </p:xfrm>
        <a:graphic>
          <a:graphicData uri="http://schemas.openxmlformats.org/presentationml/2006/ole">
            <mc:AlternateContent xmlns:mc="http://schemas.openxmlformats.org/markup-compatibility/2006">
              <mc:Choice xmlns:v="urn:schemas-microsoft-com:vml" Requires="v">
                <p:oleObj spid="_x0000_s20948" name="Visio" r:id="rId11" imgW="1036701" imgH="339090" progId="Visio.Drawing.11">
                  <p:embed/>
                </p:oleObj>
              </mc:Choice>
              <mc:Fallback>
                <p:oleObj name="Visio" r:id="rId11" imgW="1036701" imgH="339090" progId="Visio.Drawing.11">
                  <p:embed/>
                  <p:pic>
                    <p:nvPicPr>
                      <p:cNvPr id="54293"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13120" y="1463040"/>
                        <a:ext cx="1518286" cy="588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294" name="Object 22"/>
          <p:cNvGraphicFramePr>
            <a:graphicFrameLocks noChangeAspect="1"/>
          </p:cNvGraphicFramePr>
          <p:nvPr/>
        </p:nvGraphicFramePr>
        <p:xfrm>
          <a:off x="3718560" y="2834640"/>
          <a:ext cx="2286000" cy="1059180"/>
        </p:xfrm>
        <a:graphic>
          <a:graphicData uri="http://schemas.openxmlformats.org/presentationml/2006/ole">
            <mc:AlternateContent xmlns:mc="http://schemas.openxmlformats.org/markup-compatibility/2006">
              <mc:Choice xmlns:v="urn:schemas-microsoft-com:vml" Requires="v">
                <p:oleObj spid="_x0000_s20949" name="Visio" r:id="rId13" imgW="1650111" imgH="763143" progId="Visio.Drawing.11">
                  <p:embed/>
                </p:oleObj>
              </mc:Choice>
              <mc:Fallback>
                <p:oleObj name="Visio" r:id="rId13" imgW="1650111" imgH="763143" progId="Visio.Drawing.11">
                  <p:embed/>
                  <p:pic>
                    <p:nvPicPr>
                      <p:cNvPr id="54294"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18560" y="2834640"/>
                        <a:ext cx="2286000" cy="105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295" name="Object 23"/>
          <p:cNvGraphicFramePr>
            <a:graphicFrameLocks noChangeAspect="1"/>
          </p:cNvGraphicFramePr>
          <p:nvPr/>
        </p:nvGraphicFramePr>
        <p:xfrm>
          <a:off x="5547360" y="1828800"/>
          <a:ext cx="3200400" cy="1731646"/>
        </p:xfrm>
        <a:graphic>
          <a:graphicData uri="http://schemas.openxmlformats.org/presentationml/2006/ole">
            <mc:AlternateContent xmlns:mc="http://schemas.openxmlformats.org/markup-compatibility/2006">
              <mc:Choice xmlns:v="urn:schemas-microsoft-com:vml" Requires="v">
                <p:oleObj spid="_x0000_s20950" name="Visio" r:id="rId15" imgW="1986915" imgH="1074420" progId="Visio.Drawing.11">
                  <p:embed/>
                </p:oleObj>
              </mc:Choice>
              <mc:Fallback>
                <p:oleObj name="Visio" r:id="rId15" imgW="1986915" imgH="1074420" progId="Visio.Drawing.11">
                  <p:embed/>
                  <p:pic>
                    <p:nvPicPr>
                      <p:cNvPr id="54295"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47360" y="1828800"/>
                        <a:ext cx="3200400" cy="1731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296" name="Object 24"/>
          <p:cNvGraphicFramePr>
            <a:graphicFrameLocks noChangeAspect="1"/>
          </p:cNvGraphicFramePr>
          <p:nvPr/>
        </p:nvGraphicFramePr>
        <p:xfrm>
          <a:off x="8963026" y="2663191"/>
          <a:ext cx="2345054" cy="1085850"/>
        </p:xfrm>
        <a:graphic>
          <a:graphicData uri="http://schemas.openxmlformats.org/presentationml/2006/ole">
            <mc:AlternateContent xmlns:mc="http://schemas.openxmlformats.org/markup-compatibility/2006">
              <mc:Choice xmlns:v="urn:schemas-microsoft-com:vml" Requires="v">
                <p:oleObj spid="_x0000_s20951" name="Visio" r:id="rId17" imgW="1650111" imgH="763143" progId="Visio.Drawing.11">
                  <p:embed/>
                </p:oleObj>
              </mc:Choice>
              <mc:Fallback>
                <p:oleObj name="Visio" r:id="rId17" imgW="1650111" imgH="763143" progId="Visio.Drawing.11">
                  <p:embed/>
                  <p:pic>
                    <p:nvPicPr>
                      <p:cNvPr id="54296"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963026" y="2663191"/>
                        <a:ext cx="2345054"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297" name="Object 25"/>
          <p:cNvGraphicFramePr>
            <a:graphicFrameLocks noChangeAspect="1"/>
          </p:cNvGraphicFramePr>
          <p:nvPr/>
        </p:nvGraphicFramePr>
        <p:xfrm>
          <a:off x="5181600" y="2377440"/>
          <a:ext cx="1920240" cy="805816"/>
        </p:xfrm>
        <a:graphic>
          <a:graphicData uri="http://schemas.openxmlformats.org/presentationml/2006/ole">
            <mc:AlternateContent xmlns:mc="http://schemas.openxmlformats.org/markup-compatibility/2006">
              <mc:Choice xmlns:v="urn:schemas-microsoft-com:vml" Requires="v">
                <p:oleObj spid="_x0000_s20952" name="Visio" r:id="rId19" imgW="1150620" imgH="390906" progId="Visio.Drawing.11">
                  <p:embed/>
                </p:oleObj>
              </mc:Choice>
              <mc:Fallback>
                <p:oleObj name="Visio" r:id="rId19" imgW="1150620" imgH="390906" progId="Visio.Drawing.11">
                  <p:embed/>
                  <p:pic>
                    <p:nvPicPr>
                      <p:cNvPr id="54297" name="Object 2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181600" y="2377440"/>
                        <a:ext cx="1920240" cy="80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298" name="Object 26"/>
          <p:cNvGraphicFramePr>
            <a:graphicFrameLocks noChangeAspect="1"/>
          </p:cNvGraphicFramePr>
          <p:nvPr/>
        </p:nvGraphicFramePr>
        <p:xfrm>
          <a:off x="3169920" y="2377440"/>
          <a:ext cx="1188720" cy="1053466"/>
        </p:xfrm>
        <a:graphic>
          <a:graphicData uri="http://schemas.openxmlformats.org/presentationml/2006/ole">
            <mc:AlternateContent xmlns:mc="http://schemas.openxmlformats.org/markup-compatibility/2006">
              <mc:Choice xmlns:v="urn:schemas-microsoft-com:vml" Requires="v">
                <p:oleObj spid="_x0000_s20953" name="Visio" r:id="rId21" imgW="572643" imgH="664845" progId="Visio.Drawing.11">
                  <p:embed/>
                </p:oleObj>
              </mc:Choice>
              <mc:Fallback>
                <p:oleObj name="Visio" r:id="rId21" imgW="572643" imgH="664845" progId="Visio.Drawing.11">
                  <p:embed/>
                  <p:pic>
                    <p:nvPicPr>
                      <p:cNvPr id="54298" name="Object 2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69920" y="2377440"/>
                        <a:ext cx="1188720" cy="1053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299" name="Object 27"/>
          <p:cNvGraphicFramePr>
            <a:graphicFrameLocks noChangeAspect="1"/>
          </p:cNvGraphicFramePr>
          <p:nvPr/>
        </p:nvGraphicFramePr>
        <p:xfrm>
          <a:off x="609600" y="4389120"/>
          <a:ext cx="2468880" cy="1135380"/>
        </p:xfrm>
        <a:graphic>
          <a:graphicData uri="http://schemas.openxmlformats.org/presentationml/2006/ole">
            <mc:AlternateContent xmlns:mc="http://schemas.openxmlformats.org/markup-compatibility/2006">
              <mc:Choice xmlns:v="urn:schemas-microsoft-com:vml" Requires="v">
                <p:oleObj spid="_x0000_s20954" name="Visio" r:id="rId23" imgW="1600200" imgH="736092" progId="Visio.Drawing.11">
                  <p:embed/>
                </p:oleObj>
              </mc:Choice>
              <mc:Fallback>
                <p:oleObj name="Visio" r:id="rId23" imgW="1600200" imgH="736092" progId="Visio.Drawing.11">
                  <p:embed/>
                  <p:pic>
                    <p:nvPicPr>
                      <p:cNvPr id="54299" name="Object 2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09600" y="4389120"/>
                        <a:ext cx="2468880" cy="1135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300" name="Object 28"/>
          <p:cNvGraphicFramePr>
            <a:graphicFrameLocks noChangeAspect="1"/>
          </p:cNvGraphicFramePr>
          <p:nvPr/>
        </p:nvGraphicFramePr>
        <p:xfrm>
          <a:off x="2804160" y="3657600"/>
          <a:ext cx="3383280" cy="2680336"/>
        </p:xfrm>
        <a:graphic>
          <a:graphicData uri="http://schemas.openxmlformats.org/presentationml/2006/ole">
            <mc:AlternateContent xmlns:mc="http://schemas.openxmlformats.org/markup-compatibility/2006">
              <mc:Choice xmlns:v="urn:schemas-microsoft-com:vml" Requires="v">
                <p:oleObj spid="_x0000_s20955" name="Visio" r:id="rId25" imgW="2093976" imgH="1658493" progId="Visio.Drawing.11">
                  <p:embed/>
                </p:oleObj>
              </mc:Choice>
              <mc:Fallback>
                <p:oleObj name="Visio" r:id="rId25" imgW="2093976" imgH="1658493" progId="Visio.Drawing.11">
                  <p:embed/>
                  <p:pic>
                    <p:nvPicPr>
                      <p:cNvPr id="54300" name="Object 2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804160" y="3657600"/>
                        <a:ext cx="3383280" cy="2680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301" name="Object 29"/>
          <p:cNvGraphicFramePr>
            <a:graphicFrameLocks noChangeAspect="1"/>
          </p:cNvGraphicFramePr>
          <p:nvPr/>
        </p:nvGraphicFramePr>
        <p:xfrm>
          <a:off x="5730240" y="4023360"/>
          <a:ext cx="3108960" cy="1691640"/>
        </p:xfrm>
        <a:graphic>
          <a:graphicData uri="http://schemas.openxmlformats.org/presentationml/2006/ole">
            <mc:AlternateContent xmlns:mc="http://schemas.openxmlformats.org/markup-compatibility/2006">
              <mc:Choice xmlns:v="urn:schemas-microsoft-com:vml" Requires="v">
                <p:oleObj spid="_x0000_s20956" name="Visio" r:id="rId27" imgW="1975104" imgH="1074420" progId="Visio.Drawing.11">
                  <p:embed/>
                </p:oleObj>
              </mc:Choice>
              <mc:Fallback>
                <p:oleObj name="Visio" r:id="rId27" imgW="1975104" imgH="1074420" progId="Visio.Drawing.11">
                  <p:embed/>
                  <p:pic>
                    <p:nvPicPr>
                      <p:cNvPr id="54301" name="Object 2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730240" y="4023360"/>
                        <a:ext cx="3108960" cy="1691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302" name="Object 30"/>
          <p:cNvGraphicFramePr>
            <a:graphicFrameLocks noChangeAspect="1"/>
          </p:cNvGraphicFramePr>
          <p:nvPr/>
        </p:nvGraphicFramePr>
        <p:xfrm>
          <a:off x="8839200" y="4572000"/>
          <a:ext cx="2560320" cy="1125856"/>
        </p:xfrm>
        <a:graphic>
          <a:graphicData uri="http://schemas.openxmlformats.org/presentationml/2006/ole">
            <mc:AlternateContent xmlns:mc="http://schemas.openxmlformats.org/markup-compatibility/2006">
              <mc:Choice xmlns:v="urn:schemas-microsoft-com:vml" Requires="v">
                <p:oleObj spid="_x0000_s20957" name="Visio" r:id="rId29" imgW="1608963" imgH="736092" progId="Visio.Drawing.11">
                  <p:embed/>
                </p:oleObj>
              </mc:Choice>
              <mc:Fallback>
                <p:oleObj name="Visio" r:id="rId29" imgW="1608963" imgH="736092" progId="Visio.Drawing.11">
                  <p:embed/>
                  <p:pic>
                    <p:nvPicPr>
                      <p:cNvPr id="54302" name="Object 3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8839200" y="4572000"/>
                        <a:ext cx="2560320" cy="1125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303" name="Object 31"/>
          <p:cNvGraphicFramePr>
            <a:graphicFrameLocks noChangeAspect="1"/>
          </p:cNvGraphicFramePr>
          <p:nvPr/>
        </p:nvGraphicFramePr>
        <p:xfrm>
          <a:off x="6040756" y="5303520"/>
          <a:ext cx="1701164" cy="548640"/>
        </p:xfrm>
        <a:graphic>
          <a:graphicData uri="http://schemas.openxmlformats.org/presentationml/2006/ole">
            <mc:AlternateContent xmlns:mc="http://schemas.openxmlformats.org/markup-compatibility/2006">
              <mc:Choice xmlns:v="urn:schemas-microsoft-com:vml" Requires="v">
                <p:oleObj spid="_x0000_s20958" name="Visio" r:id="rId31" imgW="1036701" imgH="339090" progId="Visio.Drawing.11">
                  <p:embed/>
                </p:oleObj>
              </mc:Choice>
              <mc:Fallback>
                <p:oleObj name="Visio" r:id="rId31" imgW="1036701" imgH="339090" progId="Visio.Drawing.11">
                  <p:embed/>
                  <p:pic>
                    <p:nvPicPr>
                      <p:cNvPr id="54303" name="Object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40756" y="5303520"/>
                        <a:ext cx="1701164" cy="548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304" name="Object 32"/>
          <p:cNvGraphicFramePr>
            <a:graphicFrameLocks noChangeAspect="1"/>
          </p:cNvGraphicFramePr>
          <p:nvPr/>
        </p:nvGraphicFramePr>
        <p:xfrm>
          <a:off x="3627120" y="6400800"/>
          <a:ext cx="2286000" cy="1045846"/>
        </p:xfrm>
        <a:graphic>
          <a:graphicData uri="http://schemas.openxmlformats.org/presentationml/2006/ole">
            <mc:AlternateContent xmlns:mc="http://schemas.openxmlformats.org/markup-compatibility/2006">
              <mc:Choice xmlns:v="urn:schemas-microsoft-com:vml" Requires="v">
                <p:oleObj spid="_x0000_s20959" name="Visio" r:id="rId32" imgW="1608963" imgH="736092" progId="Visio.Drawing.11">
                  <p:embed/>
                </p:oleObj>
              </mc:Choice>
              <mc:Fallback>
                <p:oleObj name="Visio" r:id="rId32" imgW="1608963" imgH="736092" progId="Visio.Drawing.11">
                  <p:embed/>
                  <p:pic>
                    <p:nvPicPr>
                      <p:cNvPr id="54304" name="Object 3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627120" y="6400800"/>
                        <a:ext cx="2286000" cy="1045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305" name="Object 33"/>
          <p:cNvGraphicFramePr>
            <a:graphicFrameLocks noChangeAspect="1"/>
          </p:cNvGraphicFramePr>
          <p:nvPr/>
        </p:nvGraphicFramePr>
        <p:xfrm>
          <a:off x="5730240" y="5669280"/>
          <a:ext cx="3108960" cy="1693546"/>
        </p:xfrm>
        <a:graphic>
          <a:graphicData uri="http://schemas.openxmlformats.org/presentationml/2006/ole">
            <mc:AlternateContent xmlns:mc="http://schemas.openxmlformats.org/markup-compatibility/2006">
              <mc:Choice xmlns:v="urn:schemas-microsoft-com:vml" Requires="v">
                <p:oleObj spid="_x0000_s20960" name="Visio" r:id="rId34" imgW="2078355" imgH="1062990" progId="Visio.Drawing.11">
                  <p:embed/>
                </p:oleObj>
              </mc:Choice>
              <mc:Fallback>
                <p:oleObj name="Visio" r:id="rId34" imgW="2078355" imgH="1062990" progId="Visio.Drawing.11">
                  <p:embed/>
                  <p:pic>
                    <p:nvPicPr>
                      <p:cNvPr id="54305" name="Object 33"/>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730240" y="5669280"/>
                        <a:ext cx="3108960" cy="1693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306" name="Object 34"/>
          <p:cNvGraphicFramePr>
            <a:graphicFrameLocks noChangeAspect="1"/>
          </p:cNvGraphicFramePr>
          <p:nvPr/>
        </p:nvGraphicFramePr>
        <p:xfrm>
          <a:off x="8839200" y="6126480"/>
          <a:ext cx="2560320" cy="1255396"/>
        </p:xfrm>
        <a:graphic>
          <a:graphicData uri="http://schemas.openxmlformats.org/presentationml/2006/ole">
            <mc:AlternateContent xmlns:mc="http://schemas.openxmlformats.org/markup-compatibility/2006">
              <mc:Choice xmlns:v="urn:schemas-microsoft-com:vml" Requires="v">
                <p:oleObj spid="_x0000_s20961" name="Visio" r:id="rId36" imgW="1608963" imgH="791337" progId="Visio.Drawing.11">
                  <p:embed/>
                </p:oleObj>
              </mc:Choice>
              <mc:Fallback>
                <p:oleObj name="Visio" r:id="rId36" imgW="1608963" imgH="791337" progId="Visio.Drawing.11">
                  <p:embed/>
                  <p:pic>
                    <p:nvPicPr>
                      <p:cNvPr id="54306" name="Object 34"/>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8839200" y="6126480"/>
                        <a:ext cx="2560320" cy="1255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307" name="Object 35"/>
          <p:cNvGraphicFramePr>
            <a:graphicFrameLocks noChangeAspect="1"/>
          </p:cNvGraphicFramePr>
          <p:nvPr/>
        </p:nvGraphicFramePr>
        <p:xfrm>
          <a:off x="5455920" y="6217920"/>
          <a:ext cx="1828800" cy="775336"/>
        </p:xfrm>
        <a:graphic>
          <a:graphicData uri="http://schemas.openxmlformats.org/presentationml/2006/ole">
            <mc:AlternateContent xmlns:mc="http://schemas.openxmlformats.org/markup-compatibility/2006">
              <mc:Choice xmlns:v="urn:schemas-microsoft-com:vml" Requires="v">
                <p:oleObj spid="_x0000_s20962" name="Visio" r:id="rId38" imgW="1150620" imgH="390906" progId="Visio.Drawing.11">
                  <p:embed/>
                </p:oleObj>
              </mc:Choice>
              <mc:Fallback>
                <p:oleObj name="Visio" r:id="rId38" imgW="1150620" imgH="390906" progId="Visio.Drawing.11">
                  <p:embed/>
                  <p:pic>
                    <p:nvPicPr>
                      <p:cNvPr id="54307" name="Object 3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455920" y="6217920"/>
                        <a:ext cx="1828800" cy="775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308" name="Object 36"/>
          <p:cNvGraphicFramePr>
            <a:graphicFrameLocks noChangeAspect="1"/>
          </p:cNvGraphicFramePr>
          <p:nvPr/>
        </p:nvGraphicFramePr>
        <p:xfrm>
          <a:off x="2895600" y="3931920"/>
          <a:ext cx="1188720" cy="2377440"/>
        </p:xfrm>
        <a:graphic>
          <a:graphicData uri="http://schemas.openxmlformats.org/presentationml/2006/ole">
            <mc:AlternateContent xmlns:mc="http://schemas.openxmlformats.org/markup-compatibility/2006">
              <mc:Choice xmlns:v="urn:schemas-microsoft-com:vml" Requires="v">
                <p:oleObj spid="_x0000_s20963" name="Visio" r:id="rId39" imgW="568071" imgH="1493520" progId="Visio.Drawing.11">
                  <p:embed/>
                </p:oleObj>
              </mc:Choice>
              <mc:Fallback>
                <p:oleObj name="Visio" r:id="rId39" imgW="568071" imgH="1493520" progId="Visio.Drawing.11">
                  <p:embed/>
                  <p:pic>
                    <p:nvPicPr>
                      <p:cNvPr id="54308" name="Object 36"/>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895600" y="3931920"/>
                        <a:ext cx="1188720" cy="2377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309" name="Object 37"/>
          <p:cNvGraphicFramePr>
            <a:graphicFrameLocks noChangeAspect="1"/>
          </p:cNvGraphicFramePr>
          <p:nvPr/>
        </p:nvGraphicFramePr>
        <p:xfrm>
          <a:off x="792480" y="1188720"/>
          <a:ext cx="434340" cy="3007996"/>
        </p:xfrm>
        <a:graphic>
          <a:graphicData uri="http://schemas.openxmlformats.org/presentationml/2006/ole">
            <mc:AlternateContent xmlns:mc="http://schemas.openxmlformats.org/markup-compatibility/2006">
              <mc:Choice xmlns:v="urn:schemas-microsoft-com:vml" Requires="v">
                <p:oleObj spid="_x0000_s20964" name="Visio" r:id="rId41" imgW="270891" imgH="1820418" progId="Visio.Drawing.11">
                  <p:embed/>
                </p:oleObj>
              </mc:Choice>
              <mc:Fallback>
                <p:oleObj name="Visio" r:id="rId41" imgW="270891" imgH="1820418" progId="Visio.Drawing.11">
                  <p:embed/>
                  <p:pic>
                    <p:nvPicPr>
                      <p:cNvPr id="54309" name="Object 37"/>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92480" y="1188720"/>
                        <a:ext cx="434340" cy="30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55" name="Object 38"/>
          <p:cNvGraphicFramePr>
            <a:graphicFrameLocks noChangeAspect="1"/>
          </p:cNvGraphicFramePr>
          <p:nvPr/>
        </p:nvGraphicFramePr>
        <p:xfrm>
          <a:off x="1158241" y="365760"/>
          <a:ext cx="918210" cy="527686"/>
        </p:xfrm>
        <a:graphic>
          <a:graphicData uri="http://schemas.openxmlformats.org/presentationml/2006/ole">
            <mc:AlternateContent xmlns:mc="http://schemas.openxmlformats.org/markup-compatibility/2006">
              <mc:Choice xmlns:v="urn:schemas-microsoft-com:vml" Requires="v">
                <p:oleObj spid="_x0000_s20965" name="Visio" r:id="rId43" imgW="765429" imgH="440055" progId="Visio.Drawing.11">
                  <p:embed/>
                </p:oleObj>
              </mc:Choice>
              <mc:Fallback>
                <p:oleObj name="Visio" r:id="rId43" imgW="765429" imgH="440055" progId="Visio.Drawing.11">
                  <p:embed/>
                  <p:pic>
                    <p:nvPicPr>
                      <p:cNvPr id="18455" name="Object 38"/>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158241" y="365760"/>
                        <a:ext cx="918210" cy="527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0274521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54282"/>
                                        </p:tgtEl>
                                        <p:attrNameLst>
                                          <p:attrName>style.visibility</p:attrName>
                                        </p:attrNameLst>
                                      </p:cBhvr>
                                      <p:to>
                                        <p:strVal val="visible"/>
                                      </p:to>
                                    </p:set>
                                    <p:anim calcmode="lin" valueType="num">
                                      <p:cBhvr>
                                        <p:cTn id="7" dur="500" fill="hold"/>
                                        <p:tgtEl>
                                          <p:spTgt spid="54282"/>
                                        </p:tgtEl>
                                        <p:attrNameLst>
                                          <p:attrName>ppt_w</p:attrName>
                                        </p:attrNameLst>
                                      </p:cBhvr>
                                      <p:tavLst>
                                        <p:tav tm="0">
                                          <p:val>
                                            <p:fltVal val="0"/>
                                          </p:val>
                                        </p:tav>
                                        <p:tav tm="100000">
                                          <p:val>
                                            <p:strVal val="#ppt_w"/>
                                          </p:val>
                                        </p:tav>
                                      </p:tavLst>
                                    </p:anim>
                                    <p:anim calcmode="lin" valueType="num">
                                      <p:cBhvr>
                                        <p:cTn id="8" dur="500" fill="hold"/>
                                        <p:tgtEl>
                                          <p:spTgt spid="54282"/>
                                        </p:tgtEl>
                                        <p:attrNameLst>
                                          <p:attrName>ppt_h</p:attrName>
                                        </p:attrNameLst>
                                      </p:cBhvr>
                                      <p:tavLst>
                                        <p:tav tm="0">
                                          <p:val>
                                            <p:fltVal val="0"/>
                                          </p:val>
                                        </p:tav>
                                        <p:tav tm="100000">
                                          <p:val>
                                            <p:strVal val="#ppt_h"/>
                                          </p:val>
                                        </p:tav>
                                      </p:tavLst>
                                    </p:anim>
                                    <p:animEffect transition="in" filter="fade">
                                      <p:cBhvr>
                                        <p:cTn id="9" dur="500"/>
                                        <p:tgtEl>
                                          <p:spTgt spid="5428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54284"/>
                                        </p:tgtEl>
                                        <p:attrNameLst>
                                          <p:attrName>style.visibility</p:attrName>
                                        </p:attrNameLst>
                                      </p:cBhvr>
                                      <p:to>
                                        <p:strVal val="visible"/>
                                      </p:to>
                                    </p:set>
                                    <p:anim calcmode="lin" valueType="num">
                                      <p:cBhvr>
                                        <p:cTn id="14" dur="500" fill="hold"/>
                                        <p:tgtEl>
                                          <p:spTgt spid="54284"/>
                                        </p:tgtEl>
                                        <p:attrNameLst>
                                          <p:attrName>ppt_w</p:attrName>
                                        </p:attrNameLst>
                                      </p:cBhvr>
                                      <p:tavLst>
                                        <p:tav tm="0">
                                          <p:val>
                                            <p:fltVal val="0"/>
                                          </p:val>
                                        </p:tav>
                                        <p:tav tm="100000">
                                          <p:val>
                                            <p:strVal val="#ppt_w"/>
                                          </p:val>
                                        </p:tav>
                                      </p:tavLst>
                                    </p:anim>
                                    <p:anim calcmode="lin" valueType="num">
                                      <p:cBhvr>
                                        <p:cTn id="15" dur="500" fill="hold"/>
                                        <p:tgtEl>
                                          <p:spTgt spid="54284"/>
                                        </p:tgtEl>
                                        <p:attrNameLst>
                                          <p:attrName>ppt_h</p:attrName>
                                        </p:attrNameLst>
                                      </p:cBhvr>
                                      <p:tavLst>
                                        <p:tav tm="0">
                                          <p:val>
                                            <p:fltVal val="0"/>
                                          </p:val>
                                        </p:tav>
                                        <p:tav tm="100000">
                                          <p:val>
                                            <p:strVal val="#ppt_h"/>
                                          </p:val>
                                        </p:tav>
                                      </p:tavLst>
                                    </p:anim>
                                    <p:animEffect transition="in" filter="fade">
                                      <p:cBhvr>
                                        <p:cTn id="16" dur="500"/>
                                        <p:tgtEl>
                                          <p:spTgt spid="5428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54287"/>
                                        </p:tgtEl>
                                        <p:attrNameLst>
                                          <p:attrName>style.visibility</p:attrName>
                                        </p:attrNameLst>
                                      </p:cBhvr>
                                      <p:to>
                                        <p:strVal val="visible"/>
                                      </p:to>
                                    </p:set>
                                    <p:anim calcmode="lin" valueType="num">
                                      <p:cBhvr>
                                        <p:cTn id="21" dur="500" fill="hold"/>
                                        <p:tgtEl>
                                          <p:spTgt spid="54287"/>
                                        </p:tgtEl>
                                        <p:attrNameLst>
                                          <p:attrName>ppt_w</p:attrName>
                                        </p:attrNameLst>
                                      </p:cBhvr>
                                      <p:tavLst>
                                        <p:tav tm="0">
                                          <p:val>
                                            <p:fltVal val="0"/>
                                          </p:val>
                                        </p:tav>
                                        <p:tav tm="100000">
                                          <p:val>
                                            <p:strVal val="#ppt_w"/>
                                          </p:val>
                                        </p:tav>
                                      </p:tavLst>
                                    </p:anim>
                                    <p:anim calcmode="lin" valueType="num">
                                      <p:cBhvr>
                                        <p:cTn id="22" dur="500" fill="hold"/>
                                        <p:tgtEl>
                                          <p:spTgt spid="54287"/>
                                        </p:tgtEl>
                                        <p:attrNameLst>
                                          <p:attrName>ppt_h</p:attrName>
                                        </p:attrNameLst>
                                      </p:cBhvr>
                                      <p:tavLst>
                                        <p:tav tm="0">
                                          <p:val>
                                            <p:fltVal val="0"/>
                                          </p:val>
                                        </p:tav>
                                        <p:tav tm="100000">
                                          <p:val>
                                            <p:strVal val="#ppt_h"/>
                                          </p:val>
                                        </p:tav>
                                      </p:tavLst>
                                    </p:anim>
                                    <p:animEffect transition="in" filter="fade">
                                      <p:cBhvr>
                                        <p:cTn id="23" dur="500"/>
                                        <p:tgtEl>
                                          <p:spTgt spid="5428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nodeType="clickEffect">
                                  <p:stCondLst>
                                    <p:cond delay="0"/>
                                  </p:stCondLst>
                                  <p:childTnLst>
                                    <p:set>
                                      <p:cBhvr>
                                        <p:cTn id="27" dur="1" fill="hold">
                                          <p:stCondLst>
                                            <p:cond delay="0"/>
                                          </p:stCondLst>
                                        </p:cTn>
                                        <p:tgtEl>
                                          <p:spTgt spid="54290"/>
                                        </p:tgtEl>
                                        <p:attrNameLst>
                                          <p:attrName>style.visibility</p:attrName>
                                        </p:attrNameLst>
                                      </p:cBhvr>
                                      <p:to>
                                        <p:strVal val="visible"/>
                                      </p:to>
                                    </p:set>
                                    <p:anim calcmode="lin" valueType="num">
                                      <p:cBhvr>
                                        <p:cTn id="28" dur="500" fill="hold"/>
                                        <p:tgtEl>
                                          <p:spTgt spid="54290"/>
                                        </p:tgtEl>
                                        <p:attrNameLst>
                                          <p:attrName>ppt_w</p:attrName>
                                        </p:attrNameLst>
                                      </p:cBhvr>
                                      <p:tavLst>
                                        <p:tav tm="0">
                                          <p:val>
                                            <p:fltVal val="0"/>
                                          </p:val>
                                        </p:tav>
                                        <p:tav tm="100000">
                                          <p:val>
                                            <p:strVal val="#ppt_w"/>
                                          </p:val>
                                        </p:tav>
                                      </p:tavLst>
                                    </p:anim>
                                    <p:anim calcmode="lin" valueType="num">
                                      <p:cBhvr>
                                        <p:cTn id="29" dur="500" fill="hold"/>
                                        <p:tgtEl>
                                          <p:spTgt spid="54290"/>
                                        </p:tgtEl>
                                        <p:attrNameLst>
                                          <p:attrName>ppt_h</p:attrName>
                                        </p:attrNameLst>
                                      </p:cBhvr>
                                      <p:tavLst>
                                        <p:tav tm="0">
                                          <p:val>
                                            <p:fltVal val="0"/>
                                          </p:val>
                                        </p:tav>
                                        <p:tav tm="100000">
                                          <p:val>
                                            <p:strVal val="#ppt_h"/>
                                          </p:val>
                                        </p:tav>
                                      </p:tavLst>
                                    </p:anim>
                                    <p:animEffect transition="in" filter="fade">
                                      <p:cBhvr>
                                        <p:cTn id="30" dur="500"/>
                                        <p:tgtEl>
                                          <p:spTgt spid="5429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0" fill="hold" nodeType="clickEffect">
                                  <p:stCondLst>
                                    <p:cond delay="0"/>
                                  </p:stCondLst>
                                  <p:childTnLst>
                                    <p:set>
                                      <p:cBhvr>
                                        <p:cTn id="34" dur="1" fill="hold">
                                          <p:stCondLst>
                                            <p:cond delay="0"/>
                                          </p:stCondLst>
                                        </p:cTn>
                                        <p:tgtEl>
                                          <p:spTgt spid="54293"/>
                                        </p:tgtEl>
                                        <p:attrNameLst>
                                          <p:attrName>style.visibility</p:attrName>
                                        </p:attrNameLst>
                                      </p:cBhvr>
                                      <p:to>
                                        <p:strVal val="visible"/>
                                      </p:to>
                                    </p:set>
                                    <p:anim calcmode="lin" valueType="num">
                                      <p:cBhvr>
                                        <p:cTn id="35" dur="500" fill="hold"/>
                                        <p:tgtEl>
                                          <p:spTgt spid="54293"/>
                                        </p:tgtEl>
                                        <p:attrNameLst>
                                          <p:attrName>ppt_w</p:attrName>
                                        </p:attrNameLst>
                                      </p:cBhvr>
                                      <p:tavLst>
                                        <p:tav tm="0">
                                          <p:val>
                                            <p:fltVal val="0"/>
                                          </p:val>
                                        </p:tav>
                                        <p:tav tm="100000">
                                          <p:val>
                                            <p:strVal val="#ppt_w"/>
                                          </p:val>
                                        </p:tav>
                                      </p:tavLst>
                                    </p:anim>
                                    <p:anim calcmode="lin" valueType="num">
                                      <p:cBhvr>
                                        <p:cTn id="36" dur="500" fill="hold"/>
                                        <p:tgtEl>
                                          <p:spTgt spid="54293"/>
                                        </p:tgtEl>
                                        <p:attrNameLst>
                                          <p:attrName>ppt_h</p:attrName>
                                        </p:attrNameLst>
                                      </p:cBhvr>
                                      <p:tavLst>
                                        <p:tav tm="0">
                                          <p:val>
                                            <p:fltVal val="0"/>
                                          </p:val>
                                        </p:tav>
                                        <p:tav tm="100000">
                                          <p:val>
                                            <p:strVal val="#ppt_h"/>
                                          </p:val>
                                        </p:tav>
                                      </p:tavLst>
                                    </p:anim>
                                    <p:animEffect transition="in" filter="fade">
                                      <p:cBhvr>
                                        <p:cTn id="37" dur="500"/>
                                        <p:tgtEl>
                                          <p:spTgt spid="5429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0" fill="hold" nodeType="clickEffect">
                                  <p:stCondLst>
                                    <p:cond delay="0"/>
                                  </p:stCondLst>
                                  <p:childTnLst>
                                    <p:set>
                                      <p:cBhvr>
                                        <p:cTn id="41" dur="1" fill="hold">
                                          <p:stCondLst>
                                            <p:cond delay="0"/>
                                          </p:stCondLst>
                                        </p:cTn>
                                        <p:tgtEl>
                                          <p:spTgt spid="54294"/>
                                        </p:tgtEl>
                                        <p:attrNameLst>
                                          <p:attrName>style.visibility</p:attrName>
                                        </p:attrNameLst>
                                      </p:cBhvr>
                                      <p:to>
                                        <p:strVal val="visible"/>
                                      </p:to>
                                    </p:set>
                                    <p:anim calcmode="lin" valueType="num">
                                      <p:cBhvr>
                                        <p:cTn id="42" dur="500" fill="hold"/>
                                        <p:tgtEl>
                                          <p:spTgt spid="54294"/>
                                        </p:tgtEl>
                                        <p:attrNameLst>
                                          <p:attrName>ppt_w</p:attrName>
                                        </p:attrNameLst>
                                      </p:cBhvr>
                                      <p:tavLst>
                                        <p:tav tm="0">
                                          <p:val>
                                            <p:fltVal val="0"/>
                                          </p:val>
                                        </p:tav>
                                        <p:tav tm="100000">
                                          <p:val>
                                            <p:strVal val="#ppt_w"/>
                                          </p:val>
                                        </p:tav>
                                      </p:tavLst>
                                    </p:anim>
                                    <p:anim calcmode="lin" valueType="num">
                                      <p:cBhvr>
                                        <p:cTn id="43" dur="500" fill="hold"/>
                                        <p:tgtEl>
                                          <p:spTgt spid="54294"/>
                                        </p:tgtEl>
                                        <p:attrNameLst>
                                          <p:attrName>ppt_h</p:attrName>
                                        </p:attrNameLst>
                                      </p:cBhvr>
                                      <p:tavLst>
                                        <p:tav tm="0">
                                          <p:val>
                                            <p:fltVal val="0"/>
                                          </p:val>
                                        </p:tav>
                                        <p:tav tm="100000">
                                          <p:val>
                                            <p:strVal val="#ppt_h"/>
                                          </p:val>
                                        </p:tav>
                                      </p:tavLst>
                                    </p:anim>
                                    <p:animEffect transition="in" filter="fade">
                                      <p:cBhvr>
                                        <p:cTn id="44" dur="500"/>
                                        <p:tgtEl>
                                          <p:spTgt spid="5429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3" presetClass="entr" presetSubtype="0" fill="hold" nodeType="clickEffect">
                                  <p:stCondLst>
                                    <p:cond delay="0"/>
                                  </p:stCondLst>
                                  <p:childTnLst>
                                    <p:set>
                                      <p:cBhvr>
                                        <p:cTn id="48" dur="1" fill="hold">
                                          <p:stCondLst>
                                            <p:cond delay="0"/>
                                          </p:stCondLst>
                                        </p:cTn>
                                        <p:tgtEl>
                                          <p:spTgt spid="54295"/>
                                        </p:tgtEl>
                                        <p:attrNameLst>
                                          <p:attrName>style.visibility</p:attrName>
                                        </p:attrNameLst>
                                      </p:cBhvr>
                                      <p:to>
                                        <p:strVal val="visible"/>
                                      </p:to>
                                    </p:set>
                                    <p:anim calcmode="lin" valueType="num">
                                      <p:cBhvr>
                                        <p:cTn id="49" dur="500" fill="hold"/>
                                        <p:tgtEl>
                                          <p:spTgt spid="54295"/>
                                        </p:tgtEl>
                                        <p:attrNameLst>
                                          <p:attrName>ppt_w</p:attrName>
                                        </p:attrNameLst>
                                      </p:cBhvr>
                                      <p:tavLst>
                                        <p:tav tm="0">
                                          <p:val>
                                            <p:fltVal val="0"/>
                                          </p:val>
                                        </p:tav>
                                        <p:tav tm="100000">
                                          <p:val>
                                            <p:strVal val="#ppt_w"/>
                                          </p:val>
                                        </p:tav>
                                      </p:tavLst>
                                    </p:anim>
                                    <p:anim calcmode="lin" valueType="num">
                                      <p:cBhvr>
                                        <p:cTn id="50" dur="500" fill="hold"/>
                                        <p:tgtEl>
                                          <p:spTgt spid="54295"/>
                                        </p:tgtEl>
                                        <p:attrNameLst>
                                          <p:attrName>ppt_h</p:attrName>
                                        </p:attrNameLst>
                                      </p:cBhvr>
                                      <p:tavLst>
                                        <p:tav tm="0">
                                          <p:val>
                                            <p:fltVal val="0"/>
                                          </p:val>
                                        </p:tav>
                                        <p:tav tm="100000">
                                          <p:val>
                                            <p:strVal val="#ppt_h"/>
                                          </p:val>
                                        </p:tav>
                                      </p:tavLst>
                                    </p:anim>
                                    <p:animEffect transition="in" filter="fade">
                                      <p:cBhvr>
                                        <p:cTn id="51" dur="500"/>
                                        <p:tgtEl>
                                          <p:spTgt spid="5429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3" presetClass="entr" presetSubtype="0" fill="hold" nodeType="clickEffect">
                                  <p:stCondLst>
                                    <p:cond delay="0"/>
                                  </p:stCondLst>
                                  <p:childTnLst>
                                    <p:set>
                                      <p:cBhvr>
                                        <p:cTn id="55" dur="1" fill="hold">
                                          <p:stCondLst>
                                            <p:cond delay="0"/>
                                          </p:stCondLst>
                                        </p:cTn>
                                        <p:tgtEl>
                                          <p:spTgt spid="54296"/>
                                        </p:tgtEl>
                                        <p:attrNameLst>
                                          <p:attrName>style.visibility</p:attrName>
                                        </p:attrNameLst>
                                      </p:cBhvr>
                                      <p:to>
                                        <p:strVal val="visible"/>
                                      </p:to>
                                    </p:set>
                                    <p:anim calcmode="lin" valueType="num">
                                      <p:cBhvr>
                                        <p:cTn id="56" dur="500" fill="hold"/>
                                        <p:tgtEl>
                                          <p:spTgt spid="54296"/>
                                        </p:tgtEl>
                                        <p:attrNameLst>
                                          <p:attrName>ppt_w</p:attrName>
                                        </p:attrNameLst>
                                      </p:cBhvr>
                                      <p:tavLst>
                                        <p:tav tm="0">
                                          <p:val>
                                            <p:fltVal val="0"/>
                                          </p:val>
                                        </p:tav>
                                        <p:tav tm="100000">
                                          <p:val>
                                            <p:strVal val="#ppt_w"/>
                                          </p:val>
                                        </p:tav>
                                      </p:tavLst>
                                    </p:anim>
                                    <p:anim calcmode="lin" valueType="num">
                                      <p:cBhvr>
                                        <p:cTn id="57" dur="500" fill="hold"/>
                                        <p:tgtEl>
                                          <p:spTgt spid="54296"/>
                                        </p:tgtEl>
                                        <p:attrNameLst>
                                          <p:attrName>ppt_h</p:attrName>
                                        </p:attrNameLst>
                                      </p:cBhvr>
                                      <p:tavLst>
                                        <p:tav tm="0">
                                          <p:val>
                                            <p:fltVal val="0"/>
                                          </p:val>
                                        </p:tav>
                                        <p:tav tm="100000">
                                          <p:val>
                                            <p:strVal val="#ppt_h"/>
                                          </p:val>
                                        </p:tav>
                                      </p:tavLst>
                                    </p:anim>
                                    <p:animEffect transition="in" filter="fade">
                                      <p:cBhvr>
                                        <p:cTn id="58" dur="500"/>
                                        <p:tgtEl>
                                          <p:spTgt spid="5429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3" presetClass="entr" presetSubtype="0" fill="hold" nodeType="clickEffect">
                                  <p:stCondLst>
                                    <p:cond delay="0"/>
                                  </p:stCondLst>
                                  <p:childTnLst>
                                    <p:set>
                                      <p:cBhvr>
                                        <p:cTn id="62" dur="1" fill="hold">
                                          <p:stCondLst>
                                            <p:cond delay="0"/>
                                          </p:stCondLst>
                                        </p:cTn>
                                        <p:tgtEl>
                                          <p:spTgt spid="54297"/>
                                        </p:tgtEl>
                                        <p:attrNameLst>
                                          <p:attrName>style.visibility</p:attrName>
                                        </p:attrNameLst>
                                      </p:cBhvr>
                                      <p:to>
                                        <p:strVal val="visible"/>
                                      </p:to>
                                    </p:set>
                                    <p:anim calcmode="lin" valueType="num">
                                      <p:cBhvr>
                                        <p:cTn id="63" dur="500" fill="hold"/>
                                        <p:tgtEl>
                                          <p:spTgt spid="54297"/>
                                        </p:tgtEl>
                                        <p:attrNameLst>
                                          <p:attrName>ppt_w</p:attrName>
                                        </p:attrNameLst>
                                      </p:cBhvr>
                                      <p:tavLst>
                                        <p:tav tm="0">
                                          <p:val>
                                            <p:fltVal val="0"/>
                                          </p:val>
                                        </p:tav>
                                        <p:tav tm="100000">
                                          <p:val>
                                            <p:strVal val="#ppt_w"/>
                                          </p:val>
                                        </p:tav>
                                      </p:tavLst>
                                    </p:anim>
                                    <p:anim calcmode="lin" valueType="num">
                                      <p:cBhvr>
                                        <p:cTn id="64" dur="500" fill="hold"/>
                                        <p:tgtEl>
                                          <p:spTgt spid="54297"/>
                                        </p:tgtEl>
                                        <p:attrNameLst>
                                          <p:attrName>ppt_h</p:attrName>
                                        </p:attrNameLst>
                                      </p:cBhvr>
                                      <p:tavLst>
                                        <p:tav tm="0">
                                          <p:val>
                                            <p:fltVal val="0"/>
                                          </p:val>
                                        </p:tav>
                                        <p:tav tm="100000">
                                          <p:val>
                                            <p:strVal val="#ppt_h"/>
                                          </p:val>
                                        </p:tav>
                                      </p:tavLst>
                                    </p:anim>
                                    <p:animEffect transition="in" filter="fade">
                                      <p:cBhvr>
                                        <p:cTn id="65" dur="500"/>
                                        <p:tgtEl>
                                          <p:spTgt spid="54297"/>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53" presetClass="entr" presetSubtype="0" fill="hold" nodeType="clickEffect">
                                  <p:stCondLst>
                                    <p:cond delay="0"/>
                                  </p:stCondLst>
                                  <p:childTnLst>
                                    <p:set>
                                      <p:cBhvr>
                                        <p:cTn id="69" dur="1" fill="hold">
                                          <p:stCondLst>
                                            <p:cond delay="0"/>
                                          </p:stCondLst>
                                        </p:cTn>
                                        <p:tgtEl>
                                          <p:spTgt spid="54298"/>
                                        </p:tgtEl>
                                        <p:attrNameLst>
                                          <p:attrName>style.visibility</p:attrName>
                                        </p:attrNameLst>
                                      </p:cBhvr>
                                      <p:to>
                                        <p:strVal val="visible"/>
                                      </p:to>
                                    </p:set>
                                    <p:anim calcmode="lin" valueType="num">
                                      <p:cBhvr>
                                        <p:cTn id="70" dur="500" fill="hold"/>
                                        <p:tgtEl>
                                          <p:spTgt spid="54298"/>
                                        </p:tgtEl>
                                        <p:attrNameLst>
                                          <p:attrName>ppt_w</p:attrName>
                                        </p:attrNameLst>
                                      </p:cBhvr>
                                      <p:tavLst>
                                        <p:tav tm="0">
                                          <p:val>
                                            <p:fltVal val="0"/>
                                          </p:val>
                                        </p:tav>
                                        <p:tav tm="100000">
                                          <p:val>
                                            <p:strVal val="#ppt_w"/>
                                          </p:val>
                                        </p:tav>
                                      </p:tavLst>
                                    </p:anim>
                                    <p:anim calcmode="lin" valueType="num">
                                      <p:cBhvr>
                                        <p:cTn id="71" dur="500" fill="hold"/>
                                        <p:tgtEl>
                                          <p:spTgt spid="54298"/>
                                        </p:tgtEl>
                                        <p:attrNameLst>
                                          <p:attrName>ppt_h</p:attrName>
                                        </p:attrNameLst>
                                      </p:cBhvr>
                                      <p:tavLst>
                                        <p:tav tm="0">
                                          <p:val>
                                            <p:fltVal val="0"/>
                                          </p:val>
                                        </p:tav>
                                        <p:tav tm="100000">
                                          <p:val>
                                            <p:strVal val="#ppt_h"/>
                                          </p:val>
                                        </p:tav>
                                      </p:tavLst>
                                    </p:anim>
                                    <p:animEffect transition="in" filter="fade">
                                      <p:cBhvr>
                                        <p:cTn id="72" dur="500"/>
                                        <p:tgtEl>
                                          <p:spTgt spid="5429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53" presetClass="entr" presetSubtype="0" fill="hold" nodeType="clickEffect">
                                  <p:stCondLst>
                                    <p:cond delay="0"/>
                                  </p:stCondLst>
                                  <p:childTnLst>
                                    <p:set>
                                      <p:cBhvr>
                                        <p:cTn id="76" dur="1" fill="hold">
                                          <p:stCondLst>
                                            <p:cond delay="0"/>
                                          </p:stCondLst>
                                        </p:cTn>
                                        <p:tgtEl>
                                          <p:spTgt spid="54299"/>
                                        </p:tgtEl>
                                        <p:attrNameLst>
                                          <p:attrName>style.visibility</p:attrName>
                                        </p:attrNameLst>
                                      </p:cBhvr>
                                      <p:to>
                                        <p:strVal val="visible"/>
                                      </p:to>
                                    </p:set>
                                    <p:anim calcmode="lin" valueType="num">
                                      <p:cBhvr>
                                        <p:cTn id="77" dur="500" fill="hold"/>
                                        <p:tgtEl>
                                          <p:spTgt spid="54299"/>
                                        </p:tgtEl>
                                        <p:attrNameLst>
                                          <p:attrName>ppt_w</p:attrName>
                                        </p:attrNameLst>
                                      </p:cBhvr>
                                      <p:tavLst>
                                        <p:tav tm="0">
                                          <p:val>
                                            <p:fltVal val="0"/>
                                          </p:val>
                                        </p:tav>
                                        <p:tav tm="100000">
                                          <p:val>
                                            <p:strVal val="#ppt_w"/>
                                          </p:val>
                                        </p:tav>
                                      </p:tavLst>
                                    </p:anim>
                                    <p:anim calcmode="lin" valueType="num">
                                      <p:cBhvr>
                                        <p:cTn id="78" dur="500" fill="hold"/>
                                        <p:tgtEl>
                                          <p:spTgt spid="54299"/>
                                        </p:tgtEl>
                                        <p:attrNameLst>
                                          <p:attrName>ppt_h</p:attrName>
                                        </p:attrNameLst>
                                      </p:cBhvr>
                                      <p:tavLst>
                                        <p:tav tm="0">
                                          <p:val>
                                            <p:fltVal val="0"/>
                                          </p:val>
                                        </p:tav>
                                        <p:tav tm="100000">
                                          <p:val>
                                            <p:strVal val="#ppt_h"/>
                                          </p:val>
                                        </p:tav>
                                      </p:tavLst>
                                    </p:anim>
                                    <p:animEffect transition="in" filter="fade">
                                      <p:cBhvr>
                                        <p:cTn id="79" dur="500"/>
                                        <p:tgtEl>
                                          <p:spTgt spid="54299"/>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53" presetClass="entr" presetSubtype="0" fill="hold" nodeType="clickEffect">
                                  <p:stCondLst>
                                    <p:cond delay="0"/>
                                  </p:stCondLst>
                                  <p:childTnLst>
                                    <p:set>
                                      <p:cBhvr>
                                        <p:cTn id="83" dur="1" fill="hold">
                                          <p:stCondLst>
                                            <p:cond delay="0"/>
                                          </p:stCondLst>
                                        </p:cTn>
                                        <p:tgtEl>
                                          <p:spTgt spid="54300"/>
                                        </p:tgtEl>
                                        <p:attrNameLst>
                                          <p:attrName>style.visibility</p:attrName>
                                        </p:attrNameLst>
                                      </p:cBhvr>
                                      <p:to>
                                        <p:strVal val="visible"/>
                                      </p:to>
                                    </p:set>
                                    <p:anim calcmode="lin" valueType="num">
                                      <p:cBhvr>
                                        <p:cTn id="84" dur="500" fill="hold"/>
                                        <p:tgtEl>
                                          <p:spTgt spid="54300"/>
                                        </p:tgtEl>
                                        <p:attrNameLst>
                                          <p:attrName>ppt_w</p:attrName>
                                        </p:attrNameLst>
                                      </p:cBhvr>
                                      <p:tavLst>
                                        <p:tav tm="0">
                                          <p:val>
                                            <p:fltVal val="0"/>
                                          </p:val>
                                        </p:tav>
                                        <p:tav tm="100000">
                                          <p:val>
                                            <p:strVal val="#ppt_w"/>
                                          </p:val>
                                        </p:tav>
                                      </p:tavLst>
                                    </p:anim>
                                    <p:anim calcmode="lin" valueType="num">
                                      <p:cBhvr>
                                        <p:cTn id="85" dur="500" fill="hold"/>
                                        <p:tgtEl>
                                          <p:spTgt spid="54300"/>
                                        </p:tgtEl>
                                        <p:attrNameLst>
                                          <p:attrName>ppt_h</p:attrName>
                                        </p:attrNameLst>
                                      </p:cBhvr>
                                      <p:tavLst>
                                        <p:tav tm="0">
                                          <p:val>
                                            <p:fltVal val="0"/>
                                          </p:val>
                                        </p:tav>
                                        <p:tav tm="100000">
                                          <p:val>
                                            <p:strVal val="#ppt_h"/>
                                          </p:val>
                                        </p:tav>
                                      </p:tavLst>
                                    </p:anim>
                                    <p:animEffect transition="in" filter="fade">
                                      <p:cBhvr>
                                        <p:cTn id="86" dur="500"/>
                                        <p:tgtEl>
                                          <p:spTgt spid="54300"/>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53" presetClass="entr" presetSubtype="0" fill="hold" nodeType="clickEffect">
                                  <p:stCondLst>
                                    <p:cond delay="0"/>
                                  </p:stCondLst>
                                  <p:childTnLst>
                                    <p:set>
                                      <p:cBhvr>
                                        <p:cTn id="90" dur="1" fill="hold">
                                          <p:stCondLst>
                                            <p:cond delay="0"/>
                                          </p:stCondLst>
                                        </p:cTn>
                                        <p:tgtEl>
                                          <p:spTgt spid="54301"/>
                                        </p:tgtEl>
                                        <p:attrNameLst>
                                          <p:attrName>style.visibility</p:attrName>
                                        </p:attrNameLst>
                                      </p:cBhvr>
                                      <p:to>
                                        <p:strVal val="visible"/>
                                      </p:to>
                                    </p:set>
                                    <p:anim calcmode="lin" valueType="num">
                                      <p:cBhvr>
                                        <p:cTn id="91" dur="500" fill="hold"/>
                                        <p:tgtEl>
                                          <p:spTgt spid="54301"/>
                                        </p:tgtEl>
                                        <p:attrNameLst>
                                          <p:attrName>ppt_w</p:attrName>
                                        </p:attrNameLst>
                                      </p:cBhvr>
                                      <p:tavLst>
                                        <p:tav tm="0">
                                          <p:val>
                                            <p:fltVal val="0"/>
                                          </p:val>
                                        </p:tav>
                                        <p:tav tm="100000">
                                          <p:val>
                                            <p:strVal val="#ppt_w"/>
                                          </p:val>
                                        </p:tav>
                                      </p:tavLst>
                                    </p:anim>
                                    <p:anim calcmode="lin" valueType="num">
                                      <p:cBhvr>
                                        <p:cTn id="92" dur="500" fill="hold"/>
                                        <p:tgtEl>
                                          <p:spTgt spid="54301"/>
                                        </p:tgtEl>
                                        <p:attrNameLst>
                                          <p:attrName>ppt_h</p:attrName>
                                        </p:attrNameLst>
                                      </p:cBhvr>
                                      <p:tavLst>
                                        <p:tav tm="0">
                                          <p:val>
                                            <p:fltVal val="0"/>
                                          </p:val>
                                        </p:tav>
                                        <p:tav tm="100000">
                                          <p:val>
                                            <p:strVal val="#ppt_h"/>
                                          </p:val>
                                        </p:tav>
                                      </p:tavLst>
                                    </p:anim>
                                    <p:animEffect transition="in" filter="fade">
                                      <p:cBhvr>
                                        <p:cTn id="93" dur="500"/>
                                        <p:tgtEl>
                                          <p:spTgt spid="54301"/>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53" presetClass="entr" presetSubtype="0" fill="hold" nodeType="clickEffect">
                                  <p:stCondLst>
                                    <p:cond delay="0"/>
                                  </p:stCondLst>
                                  <p:childTnLst>
                                    <p:set>
                                      <p:cBhvr>
                                        <p:cTn id="97" dur="1" fill="hold">
                                          <p:stCondLst>
                                            <p:cond delay="0"/>
                                          </p:stCondLst>
                                        </p:cTn>
                                        <p:tgtEl>
                                          <p:spTgt spid="54302"/>
                                        </p:tgtEl>
                                        <p:attrNameLst>
                                          <p:attrName>style.visibility</p:attrName>
                                        </p:attrNameLst>
                                      </p:cBhvr>
                                      <p:to>
                                        <p:strVal val="visible"/>
                                      </p:to>
                                    </p:set>
                                    <p:anim calcmode="lin" valueType="num">
                                      <p:cBhvr>
                                        <p:cTn id="98" dur="500" fill="hold"/>
                                        <p:tgtEl>
                                          <p:spTgt spid="54302"/>
                                        </p:tgtEl>
                                        <p:attrNameLst>
                                          <p:attrName>ppt_w</p:attrName>
                                        </p:attrNameLst>
                                      </p:cBhvr>
                                      <p:tavLst>
                                        <p:tav tm="0">
                                          <p:val>
                                            <p:fltVal val="0"/>
                                          </p:val>
                                        </p:tav>
                                        <p:tav tm="100000">
                                          <p:val>
                                            <p:strVal val="#ppt_w"/>
                                          </p:val>
                                        </p:tav>
                                      </p:tavLst>
                                    </p:anim>
                                    <p:anim calcmode="lin" valueType="num">
                                      <p:cBhvr>
                                        <p:cTn id="99" dur="500" fill="hold"/>
                                        <p:tgtEl>
                                          <p:spTgt spid="54302"/>
                                        </p:tgtEl>
                                        <p:attrNameLst>
                                          <p:attrName>ppt_h</p:attrName>
                                        </p:attrNameLst>
                                      </p:cBhvr>
                                      <p:tavLst>
                                        <p:tav tm="0">
                                          <p:val>
                                            <p:fltVal val="0"/>
                                          </p:val>
                                        </p:tav>
                                        <p:tav tm="100000">
                                          <p:val>
                                            <p:strVal val="#ppt_h"/>
                                          </p:val>
                                        </p:tav>
                                      </p:tavLst>
                                    </p:anim>
                                    <p:animEffect transition="in" filter="fade">
                                      <p:cBhvr>
                                        <p:cTn id="100" dur="500"/>
                                        <p:tgtEl>
                                          <p:spTgt spid="54302"/>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53" presetClass="entr" presetSubtype="0" fill="hold" nodeType="clickEffect">
                                  <p:stCondLst>
                                    <p:cond delay="0"/>
                                  </p:stCondLst>
                                  <p:childTnLst>
                                    <p:set>
                                      <p:cBhvr>
                                        <p:cTn id="104" dur="1" fill="hold">
                                          <p:stCondLst>
                                            <p:cond delay="0"/>
                                          </p:stCondLst>
                                        </p:cTn>
                                        <p:tgtEl>
                                          <p:spTgt spid="54303"/>
                                        </p:tgtEl>
                                        <p:attrNameLst>
                                          <p:attrName>style.visibility</p:attrName>
                                        </p:attrNameLst>
                                      </p:cBhvr>
                                      <p:to>
                                        <p:strVal val="visible"/>
                                      </p:to>
                                    </p:set>
                                    <p:anim calcmode="lin" valueType="num">
                                      <p:cBhvr>
                                        <p:cTn id="105" dur="500" fill="hold"/>
                                        <p:tgtEl>
                                          <p:spTgt spid="54303"/>
                                        </p:tgtEl>
                                        <p:attrNameLst>
                                          <p:attrName>ppt_w</p:attrName>
                                        </p:attrNameLst>
                                      </p:cBhvr>
                                      <p:tavLst>
                                        <p:tav tm="0">
                                          <p:val>
                                            <p:fltVal val="0"/>
                                          </p:val>
                                        </p:tav>
                                        <p:tav tm="100000">
                                          <p:val>
                                            <p:strVal val="#ppt_w"/>
                                          </p:val>
                                        </p:tav>
                                      </p:tavLst>
                                    </p:anim>
                                    <p:anim calcmode="lin" valueType="num">
                                      <p:cBhvr>
                                        <p:cTn id="106" dur="500" fill="hold"/>
                                        <p:tgtEl>
                                          <p:spTgt spid="54303"/>
                                        </p:tgtEl>
                                        <p:attrNameLst>
                                          <p:attrName>ppt_h</p:attrName>
                                        </p:attrNameLst>
                                      </p:cBhvr>
                                      <p:tavLst>
                                        <p:tav tm="0">
                                          <p:val>
                                            <p:fltVal val="0"/>
                                          </p:val>
                                        </p:tav>
                                        <p:tav tm="100000">
                                          <p:val>
                                            <p:strVal val="#ppt_h"/>
                                          </p:val>
                                        </p:tav>
                                      </p:tavLst>
                                    </p:anim>
                                    <p:animEffect transition="in" filter="fade">
                                      <p:cBhvr>
                                        <p:cTn id="107" dur="500"/>
                                        <p:tgtEl>
                                          <p:spTgt spid="54303"/>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53" presetClass="entr" presetSubtype="0" fill="hold" nodeType="clickEffect">
                                  <p:stCondLst>
                                    <p:cond delay="0"/>
                                  </p:stCondLst>
                                  <p:childTnLst>
                                    <p:set>
                                      <p:cBhvr>
                                        <p:cTn id="111" dur="1" fill="hold">
                                          <p:stCondLst>
                                            <p:cond delay="0"/>
                                          </p:stCondLst>
                                        </p:cTn>
                                        <p:tgtEl>
                                          <p:spTgt spid="54304"/>
                                        </p:tgtEl>
                                        <p:attrNameLst>
                                          <p:attrName>style.visibility</p:attrName>
                                        </p:attrNameLst>
                                      </p:cBhvr>
                                      <p:to>
                                        <p:strVal val="visible"/>
                                      </p:to>
                                    </p:set>
                                    <p:anim calcmode="lin" valueType="num">
                                      <p:cBhvr>
                                        <p:cTn id="112" dur="500" fill="hold"/>
                                        <p:tgtEl>
                                          <p:spTgt spid="54304"/>
                                        </p:tgtEl>
                                        <p:attrNameLst>
                                          <p:attrName>ppt_w</p:attrName>
                                        </p:attrNameLst>
                                      </p:cBhvr>
                                      <p:tavLst>
                                        <p:tav tm="0">
                                          <p:val>
                                            <p:fltVal val="0"/>
                                          </p:val>
                                        </p:tav>
                                        <p:tav tm="100000">
                                          <p:val>
                                            <p:strVal val="#ppt_w"/>
                                          </p:val>
                                        </p:tav>
                                      </p:tavLst>
                                    </p:anim>
                                    <p:anim calcmode="lin" valueType="num">
                                      <p:cBhvr>
                                        <p:cTn id="113" dur="500" fill="hold"/>
                                        <p:tgtEl>
                                          <p:spTgt spid="54304"/>
                                        </p:tgtEl>
                                        <p:attrNameLst>
                                          <p:attrName>ppt_h</p:attrName>
                                        </p:attrNameLst>
                                      </p:cBhvr>
                                      <p:tavLst>
                                        <p:tav tm="0">
                                          <p:val>
                                            <p:fltVal val="0"/>
                                          </p:val>
                                        </p:tav>
                                        <p:tav tm="100000">
                                          <p:val>
                                            <p:strVal val="#ppt_h"/>
                                          </p:val>
                                        </p:tav>
                                      </p:tavLst>
                                    </p:anim>
                                    <p:animEffect transition="in" filter="fade">
                                      <p:cBhvr>
                                        <p:cTn id="114" dur="500"/>
                                        <p:tgtEl>
                                          <p:spTgt spid="54304"/>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53" presetClass="entr" presetSubtype="0" fill="hold" nodeType="clickEffect">
                                  <p:stCondLst>
                                    <p:cond delay="0"/>
                                  </p:stCondLst>
                                  <p:childTnLst>
                                    <p:set>
                                      <p:cBhvr>
                                        <p:cTn id="118" dur="1" fill="hold">
                                          <p:stCondLst>
                                            <p:cond delay="0"/>
                                          </p:stCondLst>
                                        </p:cTn>
                                        <p:tgtEl>
                                          <p:spTgt spid="54305"/>
                                        </p:tgtEl>
                                        <p:attrNameLst>
                                          <p:attrName>style.visibility</p:attrName>
                                        </p:attrNameLst>
                                      </p:cBhvr>
                                      <p:to>
                                        <p:strVal val="visible"/>
                                      </p:to>
                                    </p:set>
                                    <p:anim calcmode="lin" valueType="num">
                                      <p:cBhvr>
                                        <p:cTn id="119" dur="500" fill="hold"/>
                                        <p:tgtEl>
                                          <p:spTgt spid="54305"/>
                                        </p:tgtEl>
                                        <p:attrNameLst>
                                          <p:attrName>ppt_w</p:attrName>
                                        </p:attrNameLst>
                                      </p:cBhvr>
                                      <p:tavLst>
                                        <p:tav tm="0">
                                          <p:val>
                                            <p:fltVal val="0"/>
                                          </p:val>
                                        </p:tav>
                                        <p:tav tm="100000">
                                          <p:val>
                                            <p:strVal val="#ppt_w"/>
                                          </p:val>
                                        </p:tav>
                                      </p:tavLst>
                                    </p:anim>
                                    <p:anim calcmode="lin" valueType="num">
                                      <p:cBhvr>
                                        <p:cTn id="120" dur="500" fill="hold"/>
                                        <p:tgtEl>
                                          <p:spTgt spid="54305"/>
                                        </p:tgtEl>
                                        <p:attrNameLst>
                                          <p:attrName>ppt_h</p:attrName>
                                        </p:attrNameLst>
                                      </p:cBhvr>
                                      <p:tavLst>
                                        <p:tav tm="0">
                                          <p:val>
                                            <p:fltVal val="0"/>
                                          </p:val>
                                        </p:tav>
                                        <p:tav tm="100000">
                                          <p:val>
                                            <p:strVal val="#ppt_h"/>
                                          </p:val>
                                        </p:tav>
                                      </p:tavLst>
                                    </p:anim>
                                    <p:animEffect transition="in" filter="fade">
                                      <p:cBhvr>
                                        <p:cTn id="121" dur="500"/>
                                        <p:tgtEl>
                                          <p:spTgt spid="54305"/>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53" presetClass="entr" presetSubtype="0" fill="hold" nodeType="clickEffect">
                                  <p:stCondLst>
                                    <p:cond delay="0"/>
                                  </p:stCondLst>
                                  <p:childTnLst>
                                    <p:set>
                                      <p:cBhvr>
                                        <p:cTn id="125" dur="1" fill="hold">
                                          <p:stCondLst>
                                            <p:cond delay="0"/>
                                          </p:stCondLst>
                                        </p:cTn>
                                        <p:tgtEl>
                                          <p:spTgt spid="54306"/>
                                        </p:tgtEl>
                                        <p:attrNameLst>
                                          <p:attrName>style.visibility</p:attrName>
                                        </p:attrNameLst>
                                      </p:cBhvr>
                                      <p:to>
                                        <p:strVal val="visible"/>
                                      </p:to>
                                    </p:set>
                                    <p:anim calcmode="lin" valueType="num">
                                      <p:cBhvr>
                                        <p:cTn id="126" dur="500" fill="hold"/>
                                        <p:tgtEl>
                                          <p:spTgt spid="54306"/>
                                        </p:tgtEl>
                                        <p:attrNameLst>
                                          <p:attrName>ppt_w</p:attrName>
                                        </p:attrNameLst>
                                      </p:cBhvr>
                                      <p:tavLst>
                                        <p:tav tm="0">
                                          <p:val>
                                            <p:fltVal val="0"/>
                                          </p:val>
                                        </p:tav>
                                        <p:tav tm="100000">
                                          <p:val>
                                            <p:strVal val="#ppt_w"/>
                                          </p:val>
                                        </p:tav>
                                      </p:tavLst>
                                    </p:anim>
                                    <p:anim calcmode="lin" valueType="num">
                                      <p:cBhvr>
                                        <p:cTn id="127" dur="500" fill="hold"/>
                                        <p:tgtEl>
                                          <p:spTgt spid="54306"/>
                                        </p:tgtEl>
                                        <p:attrNameLst>
                                          <p:attrName>ppt_h</p:attrName>
                                        </p:attrNameLst>
                                      </p:cBhvr>
                                      <p:tavLst>
                                        <p:tav tm="0">
                                          <p:val>
                                            <p:fltVal val="0"/>
                                          </p:val>
                                        </p:tav>
                                        <p:tav tm="100000">
                                          <p:val>
                                            <p:strVal val="#ppt_h"/>
                                          </p:val>
                                        </p:tav>
                                      </p:tavLst>
                                    </p:anim>
                                    <p:animEffect transition="in" filter="fade">
                                      <p:cBhvr>
                                        <p:cTn id="128" dur="500"/>
                                        <p:tgtEl>
                                          <p:spTgt spid="54306"/>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53" presetClass="entr" presetSubtype="0" fill="hold" nodeType="clickEffect">
                                  <p:stCondLst>
                                    <p:cond delay="0"/>
                                  </p:stCondLst>
                                  <p:childTnLst>
                                    <p:set>
                                      <p:cBhvr>
                                        <p:cTn id="132" dur="1" fill="hold">
                                          <p:stCondLst>
                                            <p:cond delay="0"/>
                                          </p:stCondLst>
                                        </p:cTn>
                                        <p:tgtEl>
                                          <p:spTgt spid="54307"/>
                                        </p:tgtEl>
                                        <p:attrNameLst>
                                          <p:attrName>style.visibility</p:attrName>
                                        </p:attrNameLst>
                                      </p:cBhvr>
                                      <p:to>
                                        <p:strVal val="visible"/>
                                      </p:to>
                                    </p:set>
                                    <p:anim calcmode="lin" valueType="num">
                                      <p:cBhvr>
                                        <p:cTn id="133" dur="500" fill="hold"/>
                                        <p:tgtEl>
                                          <p:spTgt spid="54307"/>
                                        </p:tgtEl>
                                        <p:attrNameLst>
                                          <p:attrName>ppt_w</p:attrName>
                                        </p:attrNameLst>
                                      </p:cBhvr>
                                      <p:tavLst>
                                        <p:tav tm="0">
                                          <p:val>
                                            <p:fltVal val="0"/>
                                          </p:val>
                                        </p:tav>
                                        <p:tav tm="100000">
                                          <p:val>
                                            <p:strVal val="#ppt_w"/>
                                          </p:val>
                                        </p:tav>
                                      </p:tavLst>
                                    </p:anim>
                                    <p:anim calcmode="lin" valueType="num">
                                      <p:cBhvr>
                                        <p:cTn id="134" dur="500" fill="hold"/>
                                        <p:tgtEl>
                                          <p:spTgt spid="54307"/>
                                        </p:tgtEl>
                                        <p:attrNameLst>
                                          <p:attrName>ppt_h</p:attrName>
                                        </p:attrNameLst>
                                      </p:cBhvr>
                                      <p:tavLst>
                                        <p:tav tm="0">
                                          <p:val>
                                            <p:fltVal val="0"/>
                                          </p:val>
                                        </p:tav>
                                        <p:tav tm="100000">
                                          <p:val>
                                            <p:strVal val="#ppt_h"/>
                                          </p:val>
                                        </p:tav>
                                      </p:tavLst>
                                    </p:anim>
                                    <p:animEffect transition="in" filter="fade">
                                      <p:cBhvr>
                                        <p:cTn id="135" dur="500"/>
                                        <p:tgtEl>
                                          <p:spTgt spid="54307"/>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53" presetClass="entr" presetSubtype="0" fill="hold" nodeType="clickEffect">
                                  <p:stCondLst>
                                    <p:cond delay="0"/>
                                  </p:stCondLst>
                                  <p:childTnLst>
                                    <p:set>
                                      <p:cBhvr>
                                        <p:cTn id="139" dur="1" fill="hold">
                                          <p:stCondLst>
                                            <p:cond delay="0"/>
                                          </p:stCondLst>
                                        </p:cTn>
                                        <p:tgtEl>
                                          <p:spTgt spid="54308"/>
                                        </p:tgtEl>
                                        <p:attrNameLst>
                                          <p:attrName>style.visibility</p:attrName>
                                        </p:attrNameLst>
                                      </p:cBhvr>
                                      <p:to>
                                        <p:strVal val="visible"/>
                                      </p:to>
                                    </p:set>
                                    <p:anim calcmode="lin" valueType="num">
                                      <p:cBhvr>
                                        <p:cTn id="140" dur="500" fill="hold"/>
                                        <p:tgtEl>
                                          <p:spTgt spid="54308"/>
                                        </p:tgtEl>
                                        <p:attrNameLst>
                                          <p:attrName>ppt_w</p:attrName>
                                        </p:attrNameLst>
                                      </p:cBhvr>
                                      <p:tavLst>
                                        <p:tav tm="0">
                                          <p:val>
                                            <p:fltVal val="0"/>
                                          </p:val>
                                        </p:tav>
                                        <p:tav tm="100000">
                                          <p:val>
                                            <p:strVal val="#ppt_w"/>
                                          </p:val>
                                        </p:tav>
                                      </p:tavLst>
                                    </p:anim>
                                    <p:anim calcmode="lin" valueType="num">
                                      <p:cBhvr>
                                        <p:cTn id="141" dur="500" fill="hold"/>
                                        <p:tgtEl>
                                          <p:spTgt spid="54308"/>
                                        </p:tgtEl>
                                        <p:attrNameLst>
                                          <p:attrName>ppt_h</p:attrName>
                                        </p:attrNameLst>
                                      </p:cBhvr>
                                      <p:tavLst>
                                        <p:tav tm="0">
                                          <p:val>
                                            <p:fltVal val="0"/>
                                          </p:val>
                                        </p:tav>
                                        <p:tav tm="100000">
                                          <p:val>
                                            <p:strVal val="#ppt_h"/>
                                          </p:val>
                                        </p:tav>
                                      </p:tavLst>
                                    </p:anim>
                                    <p:animEffect transition="in" filter="fade">
                                      <p:cBhvr>
                                        <p:cTn id="142" dur="500"/>
                                        <p:tgtEl>
                                          <p:spTgt spid="54308"/>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53" presetClass="entr" presetSubtype="0" fill="hold" nodeType="clickEffect">
                                  <p:stCondLst>
                                    <p:cond delay="0"/>
                                  </p:stCondLst>
                                  <p:childTnLst>
                                    <p:set>
                                      <p:cBhvr>
                                        <p:cTn id="146" dur="1" fill="hold">
                                          <p:stCondLst>
                                            <p:cond delay="0"/>
                                          </p:stCondLst>
                                        </p:cTn>
                                        <p:tgtEl>
                                          <p:spTgt spid="54309"/>
                                        </p:tgtEl>
                                        <p:attrNameLst>
                                          <p:attrName>style.visibility</p:attrName>
                                        </p:attrNameLst>
                                      </p:cBhvr>
                                      <p:to>
                                        <p:strVal val="visible"/>
                                      </p:to>
                                    </p:set>
                                    <p:anim calcmode="lin" valueType="num">
                                      <p:cBhvr>
                                        <p:cTn id="147" dur="500" fill="hold"/>
                                        <p:tgtEl>
                                          <p:spTgt spid="54309"/>
                                        </p:tgtEl>
                                        <p:attrNameLst>
                                          <p:attrName>ppt_w</p:attrName>
                                        </p:attrNameLst>
                                      </p:cBhvr>
                                      <p:tavLst>
                                        <p:tav tm="0">
                                          <p:val>
                                            <p:fltVal val="0"/>
                                          </p:val>
                                        </p:tav>
                                        <p:tav tm="100000">
                                          <p:val>
                                            <p:strVal val="#ppt_w"/>
                                          </p:val>
                                        </p:tav>
                                      </p:tavLst>
                                    </p:anim>
                                    <p:anim calcmode="lin" valueType="num">
                                      <p:cBhvr>
                                        <p:cTn id="148" dur="500" fill="hold"/>
                                        <p:tgtEl>
                                          <p:spTgt spid="54309"/>
                                        </p:tgtEl>
                                        <p:attrNameLst>
                                          <p:attrName>ppt_h</p:attrName>
                                        </p:attrNameLst>
                                      </p:cBhvr>
                                      <p:tavLst>
                                        <p:tav tm="0">
                                          <p:val>
                                            <p:fltVal val="0"/>
                                          </p:val>
                                        </p:tav>
                                        <p:tav tm="100000">
                                          <p:val>
                                            <p:strVal val="#ppt_h"/>
                                          </p:val>
                                        </p:tav>
                                      </p:tavLst>
                                    </p:anim>
                                    <p:animEffect transition="in" filter="fade">
                                      <p:cBhvr>
                                        <p:cTn id="149" dur="500"/>
                                        <p:tgtEl>
                                          <p:spTgt spid="54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b="1" dirty="0" smtClean="0"/>
              <a:t>Algorithm</a:t>
            </a:r>
          </a:p>
        </p:txBody>
      </p:sp>
      <p:sp>
        <p:nvSpPr>
          <p:cNvPr id="10243" name="Rectangle 3"/>
          <p:cNvSpPr>
            <a:spLocks noGrp="1" noChangeArrowheads="1"/>
          </p:cNvSpPr>
          <p:nvPr>
            <p:ph type="body" idx="1"/>
          </p:nvPr>
        </p:nvSpPr>
        <p:spPr>
          <a:xfrm>
            <a:off x="975360" y="1280161"/>
            <a:ext cx="10424160" cy="6076950"/>
          </a:xfrm>
        </p:spPr>
        <p:txBody>
          <a:bodyPr/>
          <a:lstStyle/>
          <a:p>
            <a:pPr eaLnBrk="1" hangingPunct="1">
              <a:defRPr/>
            </a:pPr>
            <a:r>
              <a:rPr lang="en-US" b="1" dirty="0" err="1"/>
              <a:t>ToH</a:t>
            </a:r>
            <a:r>
              <a:rPr lang="en-US" dirty="0"/>
              <a:t>(</a:t>
            </a:r>
            <a:r>
              <a:rPr lang="en-US" b="1" u="sng" dirty="0">
                <a:solidFill>
                  <a:schemeClr val="hlink"/>
                </a:solidFill>
              </a:rPr>
              <a:t>source</a:t>
            </a:r>
            <a:r>
              <a:rPr lang="en-US" u="sng" dirty="0"/>
              <a:t>, intermediate, </a:t>
            </a:r>
            <a:r>
              <a:rPr lang="en-US" b="1" u="sng" dirty="0">
                <a:solidFill>
                  <a:schemeClr val="accent2"/>
                </a:solidFill>
              </a:rPr>
              <a:t>destination</a:t>
            </a:r>
            <a:r>
              <a:rPr lang="en-US" u="sng" dirty="0"/>
              <a:t>, no.of disc</a:t>
            </a:r>
            <a:r>
              <a:rPr lang="en-US" dirty="0" smtClean="0"/>
              <a:t>)</a:t>
            </a:r>
          </a:p>
          <a:p>
            <a:pPr marL="0" indent="0">
              <a:buNone/>
              <a:defRPr/>
            </a:pPr>
            <a:endParaRPr lang="en-US" sz="1440" dirty="0"/>
          </a:p>
          <a:p>
            <a:pPr eaLnBrk="1" hangingPunct="1">
              <a:defRPr/>
            </a:pPr>
            <a:r>
              <a:rPr lang="en-US" b="1" dirty="0" err="1" smtClean="0"/>
              <a:t>ToH</a:t>
            </a:r>
            <a:r>
              <a:rPr lang="en-US" b="1" dirty="0" smtClean="0"/>
              <a:t> </a:t>
            </a:r>
            <a:r>
              <a:rPr lang="en-US" dirty="0" smtClean="0"/>
              <a:t>(</a:t>
            </a:r>
            <a:r>
              <a:rPr lang="en-US" b="1" u="sng" dirty="0" smtClean="0">
                <a:solidFill>
                  <a:schemeClr val="hlink"/>
                </a:solidFill>
              </a:rPr>
              <a:t>A</a:t>
            </a:r>
            <a:r>
              <a:rPr lang="en-US" dirty="0" smtClean="0"/>
              <a:t>,</a:t>
            </a:r>
            <a:r>
              <a:rPr lang="en-US" u="sng" dirty="0" smtClean="0"/>
              <a:t> </a:t>
            </a:r>
            <a:r>
              <a:rPr lang="en-US" b="1" u="sng" dirty="0" smtClean="0"/>
              <a:t>B</a:t>
            </a:r>
            <a:r>
              <a:rPr lang="en-US" dirty="0" smtClean="0"/>
              <a:t>,</a:t>
            </a:r>
            <a:r>
              <a:rPr lang="en-US" u="sng" dirty="0" smtClean="0">
                <a:solidFill>
                  <a:srgbClr val="008000"/>
                </a:solidFill>
              </a:rPr>
              <a:t> </a:t>
            </a:r>
            <a:r>
              <a:rPr lang="en-US" b="1" u="sng" dirty="0" smtClean="0">
                <a:solidFill>
                  <a:schemeClr val="accent2"/>
                </a:solidFill>
              </a:rPr>
              <a:t>C</a:t>
            </a:r>
            <a:r>
              <a:rPr lang="en-US" dirty="0" smtClean="0"/>
              <a:t>,</a:t>
            </a:r>
            <a:r>
              <a:rPr lang="en-US" sz="3120" b="1" u="sng" dirty="0">
                <a:solidFill>
                  <a:srgbClr val="CC3300"/>
                </a:solidFill>
              </a:rPr>
              <a:t> </a:t>
            </a:r>
            <a:r>
              <a:rPr lang="en-US" b="1" u="sng" dirty="0" smtClean="0">
                <a:solidFill>
                  <a:srgbClr val="CC3300"/>
                </a:solidFill>
              </a:rPr>
              <a:t>N</a:t>
            </a:r>
            <a:r>
              <a:rPr lang="en-US" dirty="0" smtClean="0"/>
              <a:t>)</a:t>
            </a:r>
          </a:p>
          <a:p>
            <a:pPr lvl="1" eaLnBrk="1" hangingPunct="1">
              <a:buFont typeface="Wingdings" panose="05000000000000000000" pitchFamily="2" charset="2"/>
              <a:buNone/>
              <a:defRPr/>
            </a:pPr>
            <a:r>
              <a:rPr lang="en-US" dirty="0" smtClean="0"/>
              <a:t>if ( </a:t>
            </a:r>
            <a:r>
              <a:rPr lang="en-US" b="1" dirty="0" smtClean="0"/>
              <a:t>N==1</a:t>
            </a:r>
            <a:r>
              <a:rPr lang="en-US" dirty="0" smtClean="0"/>
              <a:t> )</a:t>
            </a:r>
          </a:p>
          <a:p>
            <a:pPr lvl="1" eaLnBrk="1" hangingPunct="1">
              <a:buFont typeface="Wingdings" panose="05000000000000000000" pitchFamily="2" charset="2"/>
              <a:buNone/>
              <a:defRPr/>
            </a:pPr>
            <a:r>
              <a:rPr lang="en-US" dirty="0" smtClean="0"/>
              <a:t>    Write (Move Disc </a:t>
            </a:r>
            <a:r>
              <a:rPr lang="en-US" b="1" dirty="0" smtClean="0">
                <a:solidFill>
                  <a:srgbClr val="CC3300"/>
                </a:solidFill>
              </a:rPr>
              <a:t>N</a:t>
            </a:r>
            <a:r>
              <a:rPr lang="en-US" dirty="0" smtClean="0"/>
              <a:t> from S</a:t>
            </a:r>
            <a:r>
              <a:rPr lang="en-US" dirty="0" smtClean="0">
                <a:sym typeface="Wingdings 3" pitchFamily="18" charset="2"/>
              </a:rPr>
              <a:t>D);</a:t>
            </a:r>
          </a:p>
          <a:p>
            <a:pPr lvl="1">
              <a:spcBef>
                <a:spcPts val="0"/>
              </a:spcBef>
              <a:buNone/>
              <a:defRPr/>
            </a:pPr>
            <a:r>
              <a:rPr lang="en-US" dirty="0" smtClean="0">
                <a:sym typeface="Wingdings 3" pitchFamily="18" charset="2"/>
              </a:rPr>
              <a:t>else</a:t>
            </a:r>
          </a:p>
          <a:p>
            <a:pPr lvl="1">
              <a:spcBef>
                <a:spcPts val="0"/>
              </a:spcBef>
              <a:buNone/>
              <a:defRPr/>
            </a:pPr>
            <a:r>
              <a:rPr lang="en-US" dirty="0" smtClean="0">
                <a:sym typeface="Wingdings 3" pitchFamily="18" charset="2"/>
              </a:rPr>
              <a:t>{   </a:t>
            </a:r>
          </a:p>
          <a:p>
            <a:pPr lvl="1">
              <a:spcBef>
                <a:spcPts val="0"/>
              </a:spcBef>
              <a:buNone/>
              <a:defRPr/>
            </a:pPr>
            <a:r>
              <a:rPr lang="en-US" dirty="0" smtClean="0">
                <a:sym typeface="Wingdings 3" pitchFamily="18" charset="2"/>
              </a:rPr>
              <a:t>    </a:t>
            </a:r>
            <a:r>
              <a:rPr lang="en-US" b="1" dirty="0" err="1" smtClean="0">
                <a:sym typeface="Wingdings 3" pitchFamily="18" charset="2"/>
              </a:rPr>
              <a:t>ToH</a:t>
            </a:r>
            <a:r>
              <a:rPr lang="en-US" dirty="0" smtClean="0">
                <a:sym typeface="Wingdings 3" pitchFamily="18" charset="2"/>
              </a:rPr>
              <a:t> (</a:t>
            </a:r>
            <a:r>
              <a:rPr lang="en-US" b="1" u="sng" dirty="0" smtClean="0">
                <a:solidFill>
                  <a:schemeClr val="hlink"/>
                </a:solidFill>
              </a:rPr>
              <a:t>A</a:t>
            </a:r>
            <a:r>
              <a:rPr lang="en-US" dirty="0" smtClean="0"/>
              <a:t>,</a:t>
            </a:r>
            <a:r>
              <a:rPr lang="en-US" u="sng" dirty="0" smtClean="0"/>
              <a:t> </a:t>
            </a:r>
            <a:r>
              <a:rPr lang="en-US" b="1" u="sng" dirty="0" smtClean="0"/>
              <a:t>C</a:t>
            </a:r>
            <a:r>
              <a:rPr lang="en-US" dirty="0" smtClean="0"/>
              <a:t>,</a:t>
            </a:r>
            <a:r>
              <a:rPr lang="en-US" b="1" u="sng" dirty="0" smtClean="0">
                <a:solidFill>
                  <a:schemeClr val="accent2"/>
                </a:solidFill>
              </a:rPr>
              <a:t> B</a:t>
            </a:r>
            <a:r>
              <a:rPr lang="en-US" dirty="0" smtClean="0"/>
              <a:t>,</a:t>
            </a:r>
            <a:r>
              <a:rPr lang="en-US" b="1" u="sng" dirty="0">
                <a:solidFill>
                  <a:srgbClr val="CC3300"/>
                </a:solidFill>
              </a:rPr>
              <a:t> </a:t>
            </a:r>
            <a:r>
              <a:rPr lang="en-US" b="1" u="sng" dirty="0" smtClean="0">
                <a:solidFill>
                  <a:srgbClr val="CC3300"/>
                </a:solidFill>
              </a:rPr>
              <a:t>N-1</a:t>
            </a:r>
            <a:r>
              <a:rPr lang="en-US" dirty="0" smtClean="0"/>
              <a:t>);</a:t>
            </a:r>
          </a:p>
          <a:p>
            <a:pPr lvl="1">
              <a:spcBef>
                <a:spcPts val="0"/>
              </a:spcBef>
              <a:buNone/>
              <a:defRPr/>
            </a:pPr>
            <a:endParaRPr lang="en-US" sz="1200" dirty="0"/>
          </a:p>
          <a:p>
            <a:pPr lvl="1">
              <a:spcBef>
                <a:spcPts val="0"/>
              </a:spcBef>
              <a:buNone/>
              <a:defRPr/>
            </a:pPr>
            <a:r>
              <a:rPr lang="en-US" dirty="0" smtClean="0"/>
              <a:t>         Write (Move Disc </a:t>
            </a:r>
            <a:r>
              <a:rPr lang="en-US" b="1" dirty="0" smtClean="0">
                <a:solidFill>
                  <a:srgbClr val="CC3300"/>
                </a:solidFill>
              </a:rPr>
              <a:t>N</a:t>
            </a:r>
            <a:r>
              <a:rPr lang="en-US" dirty="0" smtClean="0"/>
              <a:t> from S</a:t>
            </a:r>
            <a:r>
              <a:rPr lang="en-US" dirty="0" smtClean="0">
                <a:sym typeface="Wingdings 3" pitchFamily="18" charset="2"/>
              </a:rPr>
              <a:t></a:t>
            </a:r>
            <a:r>
              <a:rPr lang="en-US" dirty="0" smtClean="0"/>
              <a:t>D);</a:t>
            </a:r>
          </a:p>
          <a:p>
            <a:pPr lvl="1">
              <a:spcBef>
                <a:spcPts val="0"/>
              </a:spcBef>
              <a:buNone/>
              <a:defRPr/>
            </a:pPr>
            <a:endParaRPr lang="en-US" sz="1200" dirty="0"/>
          </a:p>
          <a:p>
            <a:pPr lvl="1">
              <a:spcBef>
                <a:spcPts val="0"/>
              </a:spcBef>
              <a:buNone/>
              <a:defRPr/>
            </a:pPr>
            <a:r>
              <a:rPr lang="en-US" dirty="0" smtClean="0"/>
              <a:t>    </a:t>
            </a:r>
            <a:r>
              <a:rPr lang="en-US" b="1" dirty="0" err="1" smtClean="0"/>
              <a:t>ToH</a:t>
            </a:r>
            <a:r>
              <a:rPr lang="en-US" dirty="0" smtClean="0"/>
              <a:t> (</a:t>
            </a:r>
            <a:r>
              <a:rPr lang="en-US" b="1" u="sng" dirty="0" smtClean="0">
                <a:solidFill>
                  <a:schemeClr val="hlink"/>
                </a:solidFill>
              </a:rPr>
              <a:t>B</a:t>
            </a:r>
            <a:r>
              <a:rPr lang="en-US" dirty="0" smtClean="0"/>
              <a:t>,</a:t>
            </a:r>
            <a:r>
              <a:rPr lang="en-US" u="sng" dirty="0" smtClean="0"/>
              <a:t> </a:t>
            </a:r>
            <a:r>
              <a:rPr lang="en-US" b="1" u="sng" dirty="0" smtClean="0"/>
              <a:t>A</a:t>
            </a:r>
            <a:r>
              <a:rPr lang="en-US" dirty="0" smtClean="0"/>
              <a:t>,</a:t>
            </a:r>
            <a:r>
              <a:rPr lang="en-US" b="1" u="sng" dirty="0">
                <a:solidFill>
                  <a:schemeClr val="accent2"/>
                </a:solidFill>
              </a:rPr>
              <a:t> </a:t>
            </a:r>
            <a:r>
              <a:rPr lang="en-US" b="1" u="sng" dirty="0" smtClean="0">
                <a:solidFill>
                  <a:schemeClr val="accent2"/>
                </a:solidFill>
              </a:rPr>
              <a:t>C</a:t>
            </a:r>
            <a:r>
              <a:rPr lang="en-US" dirty="0" smtClean="0"/>
              <a:t>,</a:t>
            </a:r>
            <a:r>
              <a:rPr lang="en-US" b="1" u="sng" dirty="0">
                <a:solidFill>
                  <a:srgbClr val="CC3300"/>
                </a:solidFill>
              </a:rPr>
              <a:t> </a:t>
            </a:r>
            <a:r>
              <a:rPr lang="en-US" b="1" u="sng" dirty="0" smtClean="0">
                <a:solidFill>
                  <a:srgbClr val="CC3300"/>
                </a:solidFill>
              </a:rPr>
              <a:t>N-1</a:t>
            </a:r>
            <a:r>
              <a:rPr lang="en-US" dirty="0" smtClean="0"/>
              <a:t>);</a:t>
            </a:r>
          </a:p>
          <a:p>
            <a:pPr lvl="1" eaLnBrk="1" hangingPunct="1">
              <a:buFont typeface="Wingdings" panose="05000000000000000000" pitchFamily="2" charset="2"/>
              <a:buNone/>
              <a:defRPr/>
            </a:pPr>
            <a:r>
              <a:rPr lang="en-US" dirty="0" smtClean="0"/>
              <a:t>}</a:t>
            </a:r>
          </a:p>
        </p:txBody>
      </p:sp>
      <p:sp>
        <p:nvSpPr>
          <p:cNvPr id="13316" name="Text Box 7"/>
          <p:cNvSpPr txBox="1">
            <a:spLocks noChangeArrowheads="1"/>
          </p:cNvSpPr>
          <p:nvPr/>
        </p:nvSpPr>
        <p:spPr bwMode="auto">
          <a:xfrm>
            <a:off x="1981200" y="1886689"/>
            <a:ext cx="1645920"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2160" b="1" dirty="0">
                <a:solidFill>
                  <a:srgbClr val="CC3300"/>
                </a:solidFill>
                <a:latin typeface="Arial Rounded MT Bold" panose="020F0704030504030204" pitchFamily="34" charset="0"/>
              </a:rPr>
              <a:t>S    I     D</a:t>
            </a:r>
          </a:p>
        </p:txBody>
      </p:sp>
      <p:sp>
        <p:nvSpPr>
          <p:cNvPr id="13317" name="Text Box 7"/>
          <p:cNvSpPr txBox="1">
            <a:spLocks noChangeArrowheads="1"/>
          </p:cNvSpPr>
          <p:nvPr/>
        </p:nvSpPr>
        <p:spPr bwMode="auto">
          <a:xfrm>
            <a:off x="2222269" y="3820930"/>
            <a:ext cx="1645920"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2160" b="1" dirty="0">
                <a:solidFill>
                  <a:srgbClr val="CC3300"/>
                </a:solidFill>
                <a:latin typeface="Arial Rounded MT Bold" panose="020F0704030504030204" pitchFamily="34" charset="0"/>
              </a:rPr>
              <a:t>S   I    D</a:t>
            </a:r>
          </a:p>
        </p:txBody>
      </p:sp>
      <p:sp>
        <p:nvSpPr>
          <p:cNvPr id="13318" name="Text Box 7"/>
          <p:cNvSpPr txBox="1">
            <a:spLocks noChangeArrowheads="1"/>
          </p:cNvSpPr>
          <p:nvPr/>
        </p:nvSpPr>
        <p:spPr bwMode="auto">
          <a:xfrm>
            <a:off x="2222269" y="4953000"/>
            <a:ext cx="1645920"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2160" b="1" dirty="0">
                <a:solidFill>
                  <a:srgbClr val="CC3300"/>
                </a:solidFill>
                <a:latin typeface="Arial Rounded MT Bold" panose="020F0704030504030204" pitchFamily="34" charset="0"/>
              </a:rPr>
              <a:t>S    I    D</a:t>
            </a:r>
          </a:p>
        </p:txBody>
      </p:sp>
      <p:sp>
        <p:nvSpPr>
          <p:cNvPr id="11" name="Text Box 7"/>
          <p:cNvSpPr txBox="1">
            <a:spLocks noChangeArrowheads="1"/>
          </p:cNvSpPr>
          <p:nvPr/>
        </p:nvSpPr>
        <p:spPr bwMode="auto">
          <a:xfrm>
            <a:off x="2712720" y="1097281"/>
            <a:ext cx="6400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sz="2400" b="1" dirty="0">
                <a:solidFill>
                  <a:srgbClr val="CC3300"/>
                </a:solidFill>
                <a:effectLst>
                  <a:outerShdw blurRad="38100" dist="38100" dir="2700000" algn="tl">
                    <a:srgbClr val="C0C0C0"/>
                  </a:outerShdw>
                </a:effectLst>
                <a:latin typeface="Cooper Black" pitchFamily="18" charset="0"/>
              </a:rPr>
              <a:t>  S                       I                             D</a:t>
            </a:r>
          </a:p>
        </p:txBody>
      </p:sp>
    </p:spTree>
    <p:extLst>
      <p:ext uri="{BB962C8B-B14F-4D97-AF65-F5344CB8AC3E}">
        <p14:creationId xmlns:p14="http://schemas.microsoft.com/office/powerpoint/2010/main" val="392387284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024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0243">
                                            <p:txEl>
                                              <p:pRg st="9" end="9"/>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0243">
                                            <p:txEl>
                                              <p:pRg st="11" end="11"/>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3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2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p:bldP spid="1331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909448419"/>
              </p:ext>
            </p:extLst>
          </p:nvPr>
        </p:nvGraphicFramePr>
        <p:xfrm>
          <a:off x="3699114" y="152394"/>
          <a:ext cx="4793772" cy="6400800"/>
        </p:xfrm>
        <a:graphic>
          <a:graphicData uri="http://schemas.openxmlformats.org/drawingml/2006/table">
            <a:tbl>
              <a:tblPr/>
              <a:tblGrid>
                <a:gridCol w="1198443">
                  <a:extLst>
                    <a:ext uri="{9D8B030D-6E8A-4147-A177-3AD203B41FA5}">
                      <a16:colId xmlns:a16="http://schemas.microsoft.com/office/drawing/2014/main" val="3090296993"/>
                    </a:ext>
                  </a:extLst>
                </a:gridCol>
                <a:gridCol w="1198443">
                  <a:extLst>
                    <a:ext uri="{9D8B030D-6E8A-4147-A177-3AD203B41FA5}">
                      <a16:colId xmlns:a16="http://schemas.microsoft.com/office/drawing/2014/main" val="3801708670"/>
                    </a:ext>
                  </a:extLst>
                </a:gridCol>
                <a:gridCol w="1198443">
                  <a:extLst>
                    <a:ext uri="{9D8B030D-6E8A-4147-A177-3AD203B41FA5}">
                      <a16:colId xmlns:a16="http://schemas.microsoft.com/office/drawing/2014/main" val="3753939013"/>
                    </a:ext>
                  </a:extLst>
                </a:gridCol>
                <a:gridCol w="1198443">
                  <a:extLst>
                    <a:ext uri="{9D8B030D-6E8A-4147-A177-3AD203B41FA5}">
                      <a16:colId xmlns:a16="http://schemas.microsoft.com/office/drawing/2014/main" val="3264153888"/>
                    </a:ext>
                  </a:extLst>
                </a:gridCol>
              </a:tblGrid>
              <a:tr h="297543">
                <a:tc>
                  <a:txBody>
                    <a:bodyPr/>
                    <a:lstStyle/>
                    <a:p>
                      <a:pPr algn="l" fontAlgn="b"/>
                      <a:r>
                        <a:rPr lang="en-IN" sz="1500">
                          <a:effectLst/>
                        </a:rPr>
                        <a:t>Sr. no.</a:t>
                      </a:r>
                    </a:p>
                  </a:txBody>
                  <a:tcPr marL="76200" marR="76200" marT="38100" marB="38100" anchor="b">
                    <a:lnL>
                      <a:noFill/>
                    </a:lnL>
                    <a:lnR>
                      <a:noFill/>
                    </a:lnR>
                    <a:lnT>
                      <a:noFill/>
                    </a:lnT>
                    <a:lnB w="7620" cap="flat" cmpd="sng" algn="ctr">
                      <a:solidFill>
                        <a:srgbClr val="DEE2E6"/>
                      </a:solidFill>
                      <a:prstDash val="solid"/>
                      <a:round/>
                      <a:headEnd type="none" w="med" len="med"/>
                      <a:tailEnd type="none" w="med" len="med"/>
                    </a:lnB>
                    <a:solidFill>
                      <a:srgbClr val="32C888"/>
                    </a:solidFill>
                  </a:tcPr>
                </a:tc>
                <a:tc>
                  <a:txBody>
                    <a:bodyPr/>
                    <a:lstStyle/>
                    <a:p>
                      <a:pPr algn="l" fontAlgn="b"/>
                      <a:r>
                        <a:rPr lang="en-IN" sz="1500">
                          <a:effectLst/>
                        </a:rPr>
                        <a:t>Expression</a:t>
                      </a:r>
                    </a:p>
                  </a:txBody>
                  <a:tcPr marL="76200" marR="76200" marT="38100" marB="38100" anchor="b">
                    <a:lnL>
                      <a:noFill/>
                    </a:lnL>
                    <a:lnR>
                      <a:noFill/>
                    </a:lnR>
                    <a:lnT>
                      <a:noFill/>
                    </a:lnT>
                    <a:lnB w="7620" cap="flat" cmpd="sng" algn="ctr">
                      <a:solidFill>
                        <a:srgbClr val="DEE2E6"/>
                      </a:solidFill>
                      <a:prstDash val="solid"/>
                      <a:round/>
                      <a:headEnd type="none" w="med" len="med"/>
                      <a:tailEnd type="none" w="med" len="med"/>
                    </a:lnB>
                    <a:solidFill>
                      <a:srgbClr val="32C888"/>
                    </a:solidFill>
                  </a:tcPr>
                </a:tc>
                <a:tc>
                  <a:txBody>
                    <a:bodyPr/>
                    <a:lstStyle/>
                    <a:p>
                      <a:pPr algn="l" fontAlgn="b"/>
                      <a:r>
                        <a:rPr lang="en-IN" sz="1500">
                          <a:effectLst/>
                        </a:rPr>
                        <a:t>Stack</a:t>
                      </a:r>
                    </a:p>
                  </a:txBody>
                  <a:tcPr marL="76200" marR="76200" marT="38100" marB="38100" anchor="b">
                    <a:lnL>
                      <a:noFill/>
                    </a:lnL>
                    <a:lnR>
                      <a:noFill/>
                    </a:lnR>
                    <a:lnT>
                      <a:noFill/>
                    </a:lnT>
                    <a:lnB w="7620" cap="flat" cmpd="sng" algn="ctr">
                      <a:solidFill>
                        <a:srgbClr val="DEE2E6"/>
                      </a:solidFill>
                      <a:prstDash val="solid"/>
                      <a:round/>
                      <a:headEnd type="none" w="med" len="med"/>
                      <a:tailEnd type="none" w="med" len="med"/>
                    </a:lnB>
                    <a:solidFill>
                      <a:srgbClr val="32C888"/>
                    </a:solidFill>
                  </a:tcPr>
                </a:tc>
                <a:tc>
                  <a:txBody>
                    <a:bodyPr/>
                    <a:lstStyle/>
                    <a:p>
                      <a:pPr algn="l" fontAlgn="b"/>
                      <a:r>
                        <a:rPr lang="en-IN" sz="1500">
                          <a:effectLst/>
                        </a:rPr>
                        <a:t>Prefix</a:t>
                      </a:r>
                    </a:p>
                  </a:txBody>
                  <a:tcPr marL="76200" marR="76200" marT="38100" marB="38100" anchor="b">
                    <a:lnL>
                      <a:noFill/>
                    </a:lnL>
                    <a:lnR>
                      <a:noFill/>
                    </a:lnR>
                    <a:lnT>
                      <a:noFill/>
                    </a:lnT>
                    <a:lnB w="7620" cap="flat" cmpd="sng" algn="ctr">
                      <a:solidFill>
                        <a:srgbClr val="DEE2E6"/>
                      </a:solidFill>
                      <a:prstDash val="solid"/>
                      <a:round/>
                      <a:headEnd type="none" w="med" len="med"/>
                      <a:tailEnd type="none" w="med" len="med"/>
                    </a:lnB>
                    <a:solidFill>
                      <a:srgbClr val="32C888"/>
                    </a:solidFill>
                  </a:tcPr>
                </a:tc>
                <a:extLst>
                  <a:ext uri="{0D108BD9-81ED-4DB2-BD59-A6C34878D82A}">
                    <a16:rowId xmlns:a16="http://schemas.microsoft.com/office/drawing/2014/main" val="1792885910"/>
                  </a:ext>
                </a:extLst>
              </a:tr>
              <a:tr h="297543">
                <a:tc>
                  <a:txBody>
                    <a:bodyPr/>
                    <a:lstStyle/>
                    <a:p>
                      <a:pPr fontAlgn="t"/>
                      <a:r>
                        <a:rPr lang="en-IN" sz="1500">
                          <a:effectLst/>
                        </a:rPr>
                        <a:t>0</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500">
                          <a:effectLst/>
                        </a:rPr>
                        <a:t>(</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500">
                          <a:effectLst/>
                        </a:rPr>
                        <a:t>((</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endParaRPr lang="en-IN" sz="1500">
                        <a:effectLst/>
                      </a:endParaRP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66181297"/>
                  </a:ext>
                </a:extLst>
              </a:tr>
              <a:tr h="297543">
                <a:tc>
                  <a:txBody>
                    <a:bodyPr/>
                    <a:lstStyle/>
                    <a:p>
                      <a:pPr fontAlgn="t"/>
                      <a:r>
                        <a:rPr lang="en-IN" sz="1500">
                          <a:effectLst/>
                        </a:rPr>
                        <a:t>1</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BFEEDA"/>
                    </a:solidFill>
                  </a:tcPr>
                </a:tc>
                <a:tc>
                  <a:txBody>
                    <a:bodyPr/>
                    <a:lstStyle/>
                    <a:p>
                      <a:pPr fontAlgn="t"/>
                      <a:r>
                        <a:rPr lang="en-IN" sz="1500">
                          <a:effectLst/>
                        </a:rPr>
                        <a:t>(</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BFEEDA"/>
                    </a:solidFill>
                  </a:tcPr>
                </a:tc>
                <a:tc>
                  <a:txBody>
                    <a:bodyPr/>
                    <a:lstStyle/>
                    <a:p>
                      <a:pPr fontAlgn="t"/>
                      <a:r>
                        <a:rPr lang="en-IN" sz="1500">
                          <a:effectLst/>
                        </a:rPr>
                        <a:t>(((</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BFEEDA"/>
                    </a:solidFill>
                  </a:tcPr>
                </a:tc>
                <a:tc>
                  <a:txBody>
                    <a:bodyPr/>
                    <a:lstStyle/>
                    <a:p>
                      <a:pPr fontAlgn="t"/>
                      <a:endParaRPr lang="en-IN" sz="1500">
                        <a:effectLst/>
                      </a:endParaRP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BFEEDA"/>
                    </a:solidFill>
                  </a:tcPr>
                </a:tc>
                <a:extLst>
                  <a:ext uri="{0D108BD9-81ED-4DB2-BD59-A6C34878D82A}">
                    <a16:rowId xmlns:a16="http://schemas.microsoft.com/office/drawing/2014/main" val="390656970"/>
                  </a:ext>
                </a:extLst>
              </a:tr>
              <a:tr h="297543">
                <a:tc>
                  <a:txBody>
                    <a:bodyPr/>
                    <a:lstStyle/>
                    <a:p>
                      <a:pPr fontAlgn="t"/>
                      <a:r>
                        <a:rPr lang="en-IN" sz="1500">
                          <a:effectLst/>
                        </a:rPr>
                        <a:t>2</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500">
                          <a:effectLst/>
                        </a:rPr>
                        <a:t>f</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500">
                          <a:effectLst/>
                        </a:rPr>
                        <a:t>(((</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500">
                          <a:effectLst/>
                        </a:rPr>
                        <a:t>f</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682139215"/>
                  </a:ext>
                </a:extLst>
              </a:tr>
              <a:tr h="297543">
                <a:tc>
                  <a:txBody>
                    <a:bodyPr/>
                    <a:lstStyle/>
                    <a:p>
                      <a:pPr fontAlgn="t"/>
                      <a:r>
                        <a:rPr lang="en-IN" sz="1500">
                          <a:effectLst/>
                        </a:rPr>
                        <a:t>3</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BFEEDA"/>
                    </a:solidFill>
                  </a:tcPr>
                </a:tc>
                <a:tc>
                  <a:txBody>
                    <a:bodyPr/>
                    <a:lstStyle/>
                    <a:p>
                      <a:pPr fontAlgn="t"/>
                      <a:r>
                        <a:rPr lang="en-IN" sz="1500">
                          <a:effectLst/>
                        </a:rPr>
                        <a:t>*</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BFEEDA"/>
                    </a:solidFill>
                  </a:tcPr>
                </a:tc>
                <a:tc>
                  <a:txBody>
                    <a:bodyPr/>
                    <a:lstStyle/>
                    <a:p>
                      <a:pPr fontAlgn="t"/>
                      <a:r>
                        <a:rPr lang="en-IN" sz="1500">
                          <a:effectLst/>
                        </a:rPr>
                        <a:t>(((*</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BFEEDA"/>
                    </a:solidFill>
                  </a:tcPr>
                </a:tc>
                <a:tc>
                  <a:txBody>
                    <a:bodyPr/>
                    <a:lstStyle/>
                    <a:p>
                      <a:pPr fontAlgn="t"/>
                      <a:r>
                        <a:rPr lang="en-IN" sz="1500">
                          <a:effectLst/>
                        </a:rPr>
                        <a:t>f</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BFEEDA"/>
                    </a:solidFill>
                  </a:tcPr>
                </a:tc>
                <a:extLst>
                  <a:ext uri="{0D108BD9-81ED-4DB2-BD59-A6C34878D82A}">
                    <a16:rowId xmlns:a16="http://schemas.microsoft.com/office/drawing/2014/main" val="3581086668"/>
                  </a:ext>
                </a:extLst>
              </a:tr>
              <a:tr h="297543">
                <a:tc>
                  <a:txBody>
                    <a:bodyPr/>
                    <a:lstStyle/>
                    <a:p>
                      <a:pPr fontAlgn="t"/>
                      <a:r>
                        <a:rPr lang="en-IN" sz="1500">
                          <a:effectLst/>
                        </a:rPr>
                        <a:t>4</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500">
                          <a:effectLst/>
                        </a:rPr>
                        <a:t>e</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500">
                          <a:effectLst/>
                        </a:rPr>
                        <a:t>(((*</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500">
                          <a:effectLst/>
                        </a:rPr>
                        <a:t>fe</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715629889"/>
                  </a:ext>
                </a:extLst>
              </a:tr>
              <a:tr h="297543">
                <a:tc>
                  <a:txBody>
                    <a:bodyPr/>
                    <a:lstStyle/>
                    <a:p>
                      <a:pPr fontAlgn="t"/>
                      <a:r>
                        <a:rPr lang="en-IN" sz="1500">
                          <a:effectLst/>
                        </a:rPr>
                        <a:t>5</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BFEEDA"/>
                    </a:solidFill>
                  </a:tcPr>
                </a:tc>
                <a:tc>
                  <a:txBody>
                    <a:bodyPr/>
                    <a:lstStyle/>
                    <a:p>
                      <a:pPr fontAlgn="t"/>
                      <a:r>
                        <a:rPr lang="en-IN" sz="1500">
                          <a:effectLst/>
                        </a:rPr>
                        <a:t>)</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BFEEDA"/>
                    </a:solidFill>
                  </a:tcPr>
                </a:tc>
                <a:tc>
                  <a:txBody>
                    <a:bodyPr/>
                    <a:lstStyle/>
                    <a:p>
                      <a:pPr fontAlgn="t"/>
                      <a:r>
                        <a:rPr lang="en-IN" sz="1500">
                          <a:effectLst/>
                        </a:rPr>
                        <a:t>((</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BFEEDA"/>
                    </a:solidFill>
                  </a:tcPr>
                </a:tc>
                <a:tc>
                  <a:txBody>
                    <a:bodyPr/>
                    <a:lstStyle/>
                    <a:p>
                      <a:pPr fontAlgn="t"/>
                      <a:r>
                        <a:rPr lang="en-IN" sz="1500">
                          <a:effectLst/>
                        </a:rPr>
                        <a:t>fe*</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BFEEDA"/>
                    </a:solidFill>
                  </a:tcPr>
                </a:tc>
                <a:extLst>
                  <a:ext uri="{0D108BD9-81ED-4DB2-BD59-A6C34878D82A}">
                    <a16:rowId xmlns:a16="http://schemas.microsoft.com/office/drawing/2014/main" val="3804124347"/>
                  </a:ext>
                </a:extLst>
              </a:tr>
              <a:tr h="297543">
                <a:tc>
                  <a:txBody>
                    <a:bodyPr/>
                    <a:lstStyle/>
                    <a:p>
                      <a:pPr fontAlgn="t"/>
                      <a:r>
                        <a:rPr lang="en-IN" sz="1500">
                          <a:effectLst/>
                        </a:rPr>
                        <a:t>6</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500">
                          <a:effectLst/>
                        </a:rPr>
                        <a:t>+</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500">
                          <a:effectLst/>
                        </a:rPr>
                        <a:t>((+</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500">
                          <a:effectLst/>
                        </a:rPr>
                        <a:t>fe*</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676165690"/>
                  </a:ext>
                </a:extLst>
              </a:tr>
              <a:tr h="297543">
                <a:tc>
                  <a:txBody>
                    <a:bodyPr/>
                    <a:lstStyle/>
                    <a:p>
                      <a:pPr fontAlgn="t"/>
                      <a:r>
                        <a:rPr lang="en-IN" sz="1500">
                          <a:effectLst/>
                        </a:rPr>
                        <a:t>7</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BFEEDA"/>
                    </a:solidFill>
                  </a:tcPr>
                </a:tc>
                <a:tc>
                  <a:txBody>
                    <a:bodyPr/>
                    <a:lstStyle/>
                    <a:p>
                      <a:pPr fontAlgn="t"/>
                      <a:r>
                        <a:rPr lang="en-IN" sz="1500">
                          <a:effectLst/>
                        </a:rPr>
                        <a:t>d</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BFEEDA"/>
                    </a:solidFill>
                  </a:tcPr>
                </a:tc>
                <a:tc>
                  <a:txBody>
                    <a:bodyPr/>
                    <a:lstStyle/>
                    <a:p>
                      <a:pPr fontAlgn="t"/>
                      <a:r>
                        <a:rPr lang="en-IN" sz="1500">
                          <a:effectLst/>
                        </a:rPr>
                        <a:t>((+</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BFEEDA"/>
                    </a:solidFill>
                  </a:tcPr>
                </a:tc>
                <a:tc>
                  <a:txBody>
                    <a:bodyPr/>
                    <a:lstStyle/>
                    <a:p>
                      <a:pPr fontAlgn="t"/>
                      <a:r>
                        <a:rPr lang="en-IN" sz="1500">
                          <a:effectLst/>
                        </a:rPr>
                        <a:t>fe*d</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BFEEDA"/>
                    </a:solidFill>
                  </a:tcPr>
                </a:tc>
                <a:extLst>
                  <a:ext uri="{0D108BD9-81ED-4DB2-BD59-A6C34878D82A}">
                    <a16:rowId xmlns:a16="http://schemas.microsoft.com/office/drawing/2014/main" val="2358359812"/>
                  </a:ext>
                </a:extLst>
              </a:tr>
              <a:tr h="297543">
                <a:tc>
                  <a:txBody>
                    <a:bodyPr/>
                    <a:lstStyle/>
                    <a:p>
                      <a:pPr fontAlgn="t"/>
                      <a:r>
                        <a:rPr lang="en-IN" sz="1500">
                          <a:effectLst/>
                        </a:rPr>
                        <a:t>8</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500">
                          <a:effectLst/>
                        </a:rPr>
                        <a:t>)</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500">
                          <a:effectLst/>
                        </a:rPr>
                        <a:t>(</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500">
                          <a:effectLst/>
                        </a:rPr>
                        <a:t>fe*d+</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891100216"/>
                  </a:ext>
                </a:extLst>
              </a:tr>
              <a:tr h="297543">
                <a:tc>
                  <a:txBody>
                    <a:bodyPr/>
                    <a:lstStyle/>
                    <a:p>
                      <a:pPr fontAlgn="t"/>
                      <a:r>
                        <a:rPr lang="en-IN" sz="1500">
                          <a:effectLst/>
                        </a:rPr>
                        <a:t>9</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BFEEDA"/>
                    </a:solidFill>
                  </a:tcPr>
                </a:tc>
                <a:tc>
                  <a:txBody>
                    <a:bodyPr/>
                    <a:lstStyle/>
                    <a:p>
                      <a:pPr fontAlgn="t"/>
                      <a:r>
                        <a:rPr lang="en-IN" sz="1500">
                          <a:effectLst/>
                        </a:rPr>
                        <a:t>–</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BFEEDA"/>
                    </a:solidFill>
                  </a:tcPr>
                </a:tc>
                <a:tc>
                  <a:txBody>
                    <a:bodyPr/>
                    <a:lstStyle/>
                    <a:p>
                      <a:pPr fontAlgn="t"/>
                      <a:r>
                        <a:rPr lang="en-IN" sz="1500">
                          <a:effectLst/>
                        </a:rPr>
                        <a:t>(-</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BFEEDA"/>
                    </a:solidFill>
                  </a:tcPr>
                </a:tc>
                <a:tc>
                  <a:txBody>
                    <a:bodyPr/>
                    <a:lstStyle/>
                    <a:p>
                      <a:pPr fontAlgn="t"/>
                      <a:r>
                        <a:rPr lang="en-IN" sz="1500">
                          <a:effectLst/>
                        </a:rPr>
                        <a:t>fe*d+</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BFEEDA"/>
                    </a:solidFill>
                  </a:tcPr>
                </a:tc>
                <a:extLst>
                  <a:ext uri="{0D108BD9-81ED-4DB2-BD59-A6C34878D82A}">
                    <a16:rowId xmlns:a16="http://schemas.microsoft.com/office/drawing/2014/main" val="2910401330"/>
                  </a:ext>
                </a:extLst>
              </a:tr>
              <a:tr h="297543">
                <a:tc>
                  <a:txBody>
                    <a:bodyPr/>
                    <a:lstStyle/>
                    <a:p>
                      <a:pPr fontAlgn="t"/>
                      <a:r>
                        <a:rPr lang="en-IN" sz="1500">
                          <a:effectLst/>
                        </a:rPr>
                        <a:t>10</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500">
                          <a:effectLst/>
                        </a:rPr>
                        <a:t>(</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500">
                          <a:effectLst/>
                        </a:rPr>
                        <a:t>(-(</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500">
                          <a:effectLst/>
                        </a:rPr>
                        <a:t>fe*d+</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801305577"/>
                  </a:ext>
                </a:extLst>
              </a:tr>
              <a:tr h="297543">
                <a:tc>
                  <a:txBody>
                    <a:bodyPr/>
                    <a:lstStyle/>
                    <a:p>
                      <a:pPr fontAlgn="t"/>
                      <a:r>
                        <a:rPr lang="en-IN" sz="1500">
                          <a:effectLst/>
                        </a:rPr>
                        <a:t>11</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BFEEDA"/>
                    </a:solidFill>
                  </a:tcPr>
                </a:tc>
                <a:tc>
                  <a:txBody>
                    <a:bodyPr/>
                    <a:lstStyle/>
                    <a:p>
                      <a:pPr fontAlgn="t"/>
                      <a:r>
                        <a:rPr lang="en-IN" sz="1500">
                          <a:effectLst/>
                        </a:rPr>
                        <a:t>c</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BFEEDA"/>
                    </a:solidFill>
                  </a:tcPr>
                </a:tc>
                <a:tc>
                  <a:txBody>
                    <a:bodyPr/>
                    <a:lstStyle/>
                    <a:p>
                      <a:pPr fontAlgn="t"/>
                      <a:r>
                        <a:rPr lang="en-IN" sz="1500">
                          <a:effectLst/>
                        </a:rPr>
                        <a:t>(-(</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BFEEDA"/>
                    </a:solidFill>
                  </a:tcPr>
                </a:tc>
                <a:tc>
                  <a:txBody>
                    <a:bodyPr/>
                    <a:lstStyle/>
                    <a:p>
                      <a:pPr fontAlgn="t"/>
                      <a:r>
                        <a:rPr lang="en-IN" sz="1500">
                          <a:effectLst/>
                        </a:rPr>
                        <a:t>fe*d+c</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BFEEDA"/>
                    </a:solidFill>
                  </a:tcPr>
                </a:tc>
                <a:extLst>
                  <a:ext uri="{0D108BD9-81ED-4DB2-BD59-A6C34878D82A}">
                    <a16:rowId xmlns:a16="http://schemas.microsoft.com/office/drawing/2014/main" val="2767969754"/>
                  </a:ext>
                </a:extLst>
              </a:tr>
              <a:tr h="297543">
                <a:tc>
                  <a:txBody>
                    <a:bodyPr/>
                    <a:lstStyle/>
                    <a:p>
                      <a:pPr fontAlgn="t"/>
                      <a:r>
                        <a:rPr lang="en-IN" sz="1500">
                          <a:effectLst/>
                        </a:rPr>
                        <a:t>12</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500">
                          <a:effectLst/>
                        </a:rPr>
                        <a:t>+</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500">
                          <a:effectLst/>
                        </a:rPr>
                        <a:t>(-(+</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500">
                          <a:effectLst/>
                        </a:rPr>
                        <a:t>fe*d+c</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43361898"/>
                  </a:ext>
                </a:extLst>
              </a:tr>
              <a:tr h="297543">
                <a:tc>
                  <a:txBody>
                    <a:bodyPr/>
                    <a:lstStyle/>
                    <a:p>
                      <a:pPr fontAlgn="t"/>
                      <a:r>
                        <a:rPr lang="en-IN" sz="1500">
                          <a:effectLst/>
                        </a:rPr>
                        <a:t>13</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BFEEDA"/>
                    </a:solidFill>
                  </a:tcPr>
                </a:tc>
                <a:tc>
                  <a:txBody>
                    <a:bodyPr/>
                    <a:lstStyle/>
                    <a:p>
                      <a:pPr fontAlgn="t"/>
                      <a:r>
                        <a:rPr lang="en-IN" sz="1500">
                          <a:effectLst/>
                        </a:rPr>
                        <a:t>(</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BFEEDA"/>
                    </a:solidFill>
                  </a:tcPr>
                </a:tc>
                <a:tc>
                  <a:txBody>
                    <a:bodyPr/>
                    <a:lstStyle/>
                    <a:p>
                      <a:pPr fontAlgn="t"/>
                      <a:r>
                        <a:rPr lang="en-IN" sz="1500">
                          <a:effectLst/>
                        </a:rPr>
                        <a:t>(-(+(</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BFEEDA"/>
                    </a:solidFill>
                  </a:tcPr>
                </a:tc>
                <a:tc>
                  <a:txBody>
                    <a:bodyPr/>
                    <a:lstStyle/>
                    <a:p>
                      <a:pPr fontAlgn="t"/>
                      <a:r>
                        <a:rPr lang="en-IN" sz="1500">
                          <a:effectLst/>
                        </a:rPr>
                        <a:t>fe*d+c</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BFEEDA"/>
                    </a:solidFill>
                  </a:tcPr>
                </a:tc>
                <a:extLst>
                  <a:ext uri="{0D108BD9-81ED-4DB2-BD59-A6C34878D82A}">
                    <a16:rowId xmlns:a16="http://schemas.microsoft.com/office/drawing/2014/main" val="2209900522"/>
                  </a:ext>
                </a:extLst>
              </a:tr>
              <a:tr h="297543">
                <a:tc>
                  <a:txBody>
                    <a:bodyPr/>
                    <a:lstStyle/>
                    <a:p>
                      <a:pPr fontAlgn="t"/>
                      <a:r>
                        <a:rPr lang="en-IN" sz="1500">
                          <a:effectLst/>
                        </a:rPr>
                        <a:t>14</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500">
                          <a:effectLst/>
                        </a:rPr>
                        <a:t>b</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500">
                          <a:effectLst/>
                        </a:rPr>
                        <a:t>(-(+(</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500">
                          <a:effectLst/>
                        </a:rPr>
                        <a:t>fe*d+cb</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201069248"/>
                  </a:ext>
                </a:extLst>
              </a:tr>
              <a:tr h="297543">
                <a:tc>
                  <a:txBody>
                    <a:bodyPr/>
                    <a:lstStyle/>
                    <a:p>
                      <a:pPr fontAlgn="t"/>
                      <a:r>
                        <a:rPr lang="en-IN" sz="1500">
                          <a:effectLst/>
                        </a:rPr>
                        <a:t>15</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BFEEDA"/>
                    </a:solidFill>
                  </a:tcPr>
                </a:tc>
                <a:tc>
                  <a:txBody>
                    <a:bodyPr/>
                    <a:lstStyle/>
                    <a:p>
                      <a:pPr fontAlgn="t"/>
                      <a:r>
                        <a:rPr lang="en-IN" sz="1500">
                          <a:effectLst/>
                        </a:rPr>
                        <a:t>/</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BFEEDA"/>
                    </a:solidFill>
                  </a:tcPr>
                </a:tc>
                <a:tc>
                  <a:txBody>
                    <a:bodyPr/>
                    <a:lstStyle/>
                    <a:p>
                      <a:pPr fontAlgn="t"/>
                      <a:r>
                        <a:rPr lang="en-IN" sz="1500">
                          <a:effectLst/>
                        </a:rPr>
                        <a:t>(-(+(/</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BFEEDA"/>
                    </a:solidFill>
                  </a:tcPr>
                </a:tc>
                <a:tc>
                  <a:txBody>
                    <a:bodyPr/>
                    <a:lstStyle/>
                    <a:p>
                      <a:pPr fontAlgn="t"/>
                      <a:r>
                        <a:rPr lang="en-IN" sz="1500">
                          <a:effectLst/>
                        </a:rPr>
                        <a:t>fe*d+cb</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BFEEDA"/>
                    </a:solidFill>
                  </a:tcPr>
                </a:tc>
                <a:extLst>
                  <a:ext uri="{0D108BD9-81ED-4DB2-BD59-A6C34878D82A}">
                    <a16:rowId xmlns:a16="http://schemas.microsoft.com/office/drawing/2014/main" val="1422086566"/>
                  </a:ext>
                </a:extLst>
              </a:tr>
              <a:tr h="297543">
                <a:tc>
                  <a:txBody>
                    <a:bodyPr/>
                    <a:lstStyle/>
                    <a:p>
                      <a:pPr fontAlgn="t"/>
                      <a:r>
                        <a:rPr lang="en-IN" sz="1500">
                          <a:effectLst/>
                        </a:rPr>
                        <a:t>16</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500">
                          <a:effectLst/>
                        </a:rPr>
                        <a:t>a</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500">
                          <a:effectLst/>
                        </a:rPr>
                        <a:t>(-(+(/</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500">
                          <a:effectLst/>
                        </a:rPr>
                        <a:t>fe*d+cba</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001186551"/>
                  </a:ext>
                </a:extLst>
              </a:tr>
              <a:tr h="297543">
                <a:tc>
                  <a:txBody>
                    <a:bodyPr/>
                    <a:lstStyle/>
                    <a:p>
                      <a:pPr fontAlgn="t"/>
                      <a:r>
                        <a:rPr lang="en-IN" sz="1500">
                          <a:effectLst/>
                        </a:rPr>
                        <a:t>17</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BFEEDA"/>
                    </a:solidFill>
                  </a:tcPr>
                </a:tc>
                <a:tc>
                  <a:txBody>
                    <a:bodyPr/>
                    <a:lstStyle/>
                    <a:p>
                      <a:pPr fontAlgn="t"/>
                      <a:r>
                        <a:rPr lang="en-IN" sz="1500">
                          <a:effectLst/>
                        </a:rPr>
                        <a:t>)</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BFEEDA"/>
                    </a:solidFill>
                  </a:tcPr>
                </a:tc>
                <a:tc>
                  <a:txBody>
                    <a:bodyPr/>
                    <a:lstStyle/>
                    <a:p>
                      <a:pPr fontAlgn="t"/>
                      <a:r>
                        <a:rPr lang="en-IN" sz="1500">
                          <a:effectLst/>
                        </a:rPr>
                        <a:t>(-(+</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BFEEDA"/>
                    </a:solidFill>
                  </a:tcPr>
                </a:tc>
                <a:tc>
                  <a:txBody>
                    <a:bodyPr/>
                    <a:lstStyle/>
                    <a:p>
                      <a:pPr fontAlgn="t"/>
                      <a:r>
                        <a:rPr lang="en-IN" sz="1500">
                          <a:effectLst/>
                        </a:rPr>
                        <a:t>fe*d+cba/</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BFEEDA"/>
                    </a:solidFill>
                  </a:tcPr>
                </a:tc>
                <a:extLst>
                  <a:ext uri="{0D108BD9-81ED-4DB2-BD59-A6C34878D82A}">
                    <a16:rowId xmlns:a16="http://schemas.microsoft.com/office/drawing/2014/main" val="2547972054"/>
                  </a:ext>
                </a:extLst>
              </a:tr>
              <a:tr h="297543">
                <a:tc>
                  <a:txBody>
                    <a:bodyPr/>
                    <a:lstStyle/>
                    <a:p>
                      <a:pPr fontAlgn="t"/>
                      <a:r>
                        <a:rPr lang="en-IN" sz="1500">
                          <a:effectLst/>
                        </a:rPr>
                        <a:t>18</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500">
                          <a:effectLst/>
                        </a:rPr>
                        <a:t>)</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500">
                          <a:effectLst/>
                        </a:rPr>
                        <a:t>(-</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500">
                          <a:effectLst/>
                        </a:rPr>
                        <a:t>fe*d+cba/+</a:t>
                      </a:r>
                    </a:p>
                  </a:txBody>
                  <a:tcPr marL="76200" marR="76200" marT="38100" marB="38100">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815865748"/>
                  </a:ext>
                </a:extLst>
              </a:tr>
              <a:tr h="297543">
                <a:tc>
                  <a:txBody>
                    <a:bodyPr/>
                    <a:lstStyle/>
                    <a:p>
                      <a:pPr fontAlgn="t"/>
                      <a:r>
                        <a:rPr lang="en-IN" sz="1500">
                          <a:effectLst/>
                        </a:rPr>
                        <a:t>19</a:t>
                      </a:r>
                    </a:p>
                  </a:txBody>
                  <a:tcPr marL="76200" marR="76200" marT="38100" marB="38100">
                    <a:lnL>
                      <a:noFill/>
                    </a:lnL>
                    <a:lnR>
                      <a:noFill/>
                    </a:lnR>
                    <a:lnT w="7620" cap="flat" cmpd="sng" algn="ctr">
                      <a:solidFill>
                        <a:srgbClr val="DEE2E6"/>
                      </a:solidFill>
                      <a:prstDash val="solid"/>
                      <a:round/>
                      <a:headEnd type="none" w="med" len="med"/>
                      <a:tailEnd type="none" w="med" len="med"/>
                    </a:lnT>
                    <a:lnB>
                      <a:noFill/>
                    </a:lnB>
                    <a:solidFill>
                      <a:srgbClr val="BFEEDA"/>
                    </a:solidFill>
                  </a:tcPr>
                </a:tc>
                <a:tc>
                  <a:txBody>
                    <a:bodyPr/>
                    <a:lstStyle/>
                    <a:p>
                      <a:pPr fontAlgn="t"/>
                      <a:r>
                        <a:rPr lang="en-IN" sz="1500">
                          <a:effectLst/>
                        </a:rPr>
                        <a:t>)</a:t>
                      </a:r>
                    </a:p>
                  </a:txBody>
                  <a:tcPr marL="76200" marR="76200" marT="38100" marB="38100">
                    <a:lnL>
                      <a:noFill/>
                    </a:lnL>
                    <a:lnR>
                      <a:noFill/>
                    </a:lnR>
                    <a:lnT w="7620" cap="flat" cmpd="sng" algn="ctr">
                      <a:solidFill>
                        <a:srgbClr val="DEE2E6"/>
                      </a:solidFill>
                      <a:prstDash val="solid"/>
                      <a:round/>
                      <a:headEnd type="none" w="med" len="med"/>
                      <a:tailEnd type="none" w="med" len="med"/>
                    </a:lnT>
                    <a:lnB>
                      <a:noFill/>
                    </a:lnB>
                    <a:solidFill>
                      <a:srgbClr val="BFEEDA"/>
                    </a:solidFill>
                  </a:tcPr>
                </a:tc>
                <a:tc>
                  <a:txBody>
                    <a:bodyPr/>
                    <a:lstStyle/>
                    <a:p>
                      <a:pPr fontAlgn="t"/>
                      <a:endParaRPr lang="en-IN" sz="1500">
                        <a:effectLst/>
                      </a:endParaRPr>
                    </a:p>
                  </a:txBody>
                  <a:tcPr marL="76200" marR="76200" marT="38100" marB="38100">
                    <a:lnL>
                      <a:noFill/>
                    </a:lnL>
                    <a:lnR>
                      <a:noFill/>
                    </a:lnR>
                    <a:lnT w="7620" cap="flat" cmpd="sng" algn="ctr">
                      <a:solidFill>
                        <a:srgbClr val="DEE2E6"/>
                      </a:solidFill>
                      <a:prstDash val="solid"/>
                      <a:round/>
                      <a:headEnd type="none" w="med" len="med"/>
                      <a:tailEnd type="none" w="med" len="med"/>
                    </a:lnT>
                    <a:lnB>
                      <a:noFill/>
                    </a:lnB>
                    <a:solidFill>
                      <a:srgbClr val="BFEEDA"/>
                    </a:solidFill>
                  </a:tcPr>
                </a:tc>
                <a:tc>
                  <a:txBody>
                    <a:bodyPr/>
                    <a:lstStyle/>
                    <a:p>
                      <a:pPr fontAlgn="t"/>
                      <a:r>
                        <a:rPr lang="en-IN" sz="1500" dirty="0" err="1">
                          <a:effectLst/>
                        </a:rPr>
                        <a:t>fe</a:t>
                      </a:r>
                      <a:r>
                        <a:rPr lang="en-IN" sz="1500" dirty="0">
                          <a:effectLst/>
                        </a:rPr>
                        <a:t>*</a:t>
                      </a:r>
                      <a:r>
                        <a:rPr lang="en-IN" sz="1500" dirty="0" err="1">
                          <a:effectLst/>
                        </a:rPr>
                        <a:t>d+cba</a:t>
                      </a:r>
                      <a:r>
                        <a:rPr lang="en-IN" sz="1500" dirty="0">
                          <a:effectLst/>
                        </a:rPr>
                        <a:t>/+-</a:t>
                      </a:r>
                    </a:p>
                  </a:txBody>
                  <a:tcPr marL="76200" marR="76200" marT="38100" marB="38100">
                    <a:lnL>
                      <a:noFill/>
                    </a:lnL>
                    <a:lnR>
                      <a:noFill/>
                    </a:lnR>
                    <a:lnT w="7620" cap="flat" cmpd="sng" algn="ctr">
                      <a:solidFill>
                        <a:srgbClr val="DEE2E6"/>
                      </a:solidFill>
                      <a:prstDash val="solid"/>
                      <a:round/>
                      <a:headEnd type="none" w="med" len="med"/>
                      <a:tailEnd type="none" w="med" len="med"/>
                    </a:lnT>
                    <a:lnB>
                      <a:noFill/>
                    </a:lnB>
                    <a:solidFill>
                      <a:srgbClr val="BFEEDA"/>
                    </a:solidFill>
                  </a:tcPr>
                </a:tc>
                <a:extLst>
                  <a:ext uri="{0D108BD9-81ED-4DB2-BD59-A6C34878D82A}">
                    <a16:rowId xmlns:a16="http://schemas.microsoft.com/office/drawing/2014/main" val="1621170664"/>
                  </a:ext>
                </a:extLst>
              </a:tr>
            </a:tbl>
          </a:graphicData>
        </a:graphic>
      </p:graphicFrame>
      <p:sp>
        <p:nvSpPr>
          <p:cNvPr id="7" name="Rectangle 6"/>
          <p:cNvSpPr/>
          <p:nvPr/>
        </p:nvSpPr>
        <p:spPr>
          <a:xfrm>
            <a:off x="3810000" y="6934200"/>
            <a:ext cx="2867323" cy="369332"/>
          </a:xfrm>
          <a:prstGeom prst="rect">
            <a:avLst/>
          </a:prstGeom>
        </p:spPr>
        <p:txBody>
          <a:bodyPr wrap="none">
            <a:spAutoFit/>
          </a:bodyPr>
          <a:lstStyle/>
          <a:p>
            <a:pPr fontAlgn="t"/>
            <a:r>
              <a:rPr lang="en-IN" dirty="0" err="1"/>
              <a:t>fe</a:t>
            </a:r>
            <a:r>
              <a:rPr lang="en-IN" dirty="0"/>
              <a:t>*</a:t>
            </a:r>
            <a:r>
              <a:rPr lang="en-IN" dirty="0" err="1"/>
              <a:t>d+cba</a:t>
            </a:r>
            <a:r>
              <a:rPr lang="en-IN" dirty="0" smtClean="0"/>
              <a:t>/+-  </a:t>
            </a:r>
            <a:r>
              <a:rPr lang="en-IN" dirty="0" smtClean="0">
                <a:sym typeface="Wingdings" panose="05000000000000000000" pitchFamily="2" charset="2"/>
              </a:rPr>
              <a:t> -+/</a:t>
            </a:r>
            <a:r>
              <a:rPr lang="en-IN" dirty="0" err="1" smtClean="0">
                <a:sym typeface="Wingdings" panose="05000000000000000000" pitchFamily="2" charset="2"/>
              </a:rPr>
              <a:t>abc+d</a:t>
            </a:r>
            <a:r>
              <a:rPr lang="en-IN" dirty="0" smtClean="0">
                <a:sym typeface="Wingdings" panose="05000000000000000000" pitchFamily="2" charset="2"/>
              </a:rPr>
              <a:t>*</a:t>
            </a:r>
            <a:r>
              <a:rPr lang="en-IN" dirty="0" err="1" smtClean="0">
                <a:sym typeface="Wingdings" panose="05000000000000000000" pitchFamily="2" charset="2"/>
              </a:rPr>
              <a:t>ef</a:t>
            </a:r>
            <a:endParaRPr lang="en-IN" dirty="0"/>
          </a:p>
        </p:txBody>
      </p:sp>
    </p:spTree>
    <p:extLst>
      <p:ext uri="{BB962C8B-B14F-4D97-AF65-F5344CB8AC3E}">
        <p14:creationId xmlns:p14="http://schemas.microsoft.com/office/powerpoint/2010/main" val="37720783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Stack: Example of Operations</a:t>
            </a:r>
            <a:endParaRPr lang="en-US" b="1" dirty="0"/>
          </a:p>
        </p:txBody>
      </p:sp>
      <p:sp>
        <p:nvSpPr>
          <p:cNvPr id="3" name="Content Placeholder 2"/>
          <p:cNvSpPr>
            <a:spLocks noGrp="1"/>
          </p:cNvSpPr>
          <p:nvPr>
            <p:ph idx="1"/>
          </p:nvPr>
        </p:nvSpPr>
        <p:spPr/>
        <p:txBody>
          <a:bodyPr/>
          <a:lstStyle/>
          <a:p>
            <a:pPr marL="0" indent="0" algn="just">
              <a:buNone/>
            </a:pPr>
            <a:r>
              <a:rPr lang="en-US" dirty="0"/>
              <a:t>The following sequence of operations is performed on a stack:</a:t>
            </a:r>
          </a:p>
          <a:p>
            <a:pPr marL="0" indent="0" algn="just">
              <a:buNone/>
            </a:pPr>
            <a:r>
              <a:rPr lang="en-US" dirty="0"/>
              <a:t>push(10),push(20),pop(),push(10),push(20),pop(),pop(),pop(),push(20</a:t>
            </a:r>
            <a:r>
              <a:rPr lang="en-US" dirty="0" smtClean="0"/>
              <a:t>), pop</a:t>
            </a:r>
            <a:r>
              <a:rPr lang="en-US" dirty="0"/>
              <a:t>(). The sequence of values popped out is:</a:t>
            </a:r>
          </a:p>
          <a:p>
            <a:pPr marL="0" indent="0" algn="just">
              <a:buNone/>
            </a:pPr>
            <a:r>
              <a:rPr lang="en-US" dirty="0"/>
              <a:t>(a) 20,10,20,10,20</a:t>
            </a:r>
          </a:p>
          <a:p>
            <a:pPr marL="0" indent="0" algn="just">
              <a:buNone/>
            </a:pPr>
            <a:r>
              <a:rPr lang="en-US" dirty="0"/>
              <a:t>(b) 20,20,10,10,20</a:t>
            </a:r>
          </a:p>
          <a:p>
            <a:pPr marL="0" indent="0" algn="just">
              <a:buNone/>
            </a:pPr>
            <a:r>
              <a:rPr lang="en-US" dirty="0"/>
              <a:t>(c) 10,20,20,10,20</a:t>
            </a:r>
          </a:p>
          <a:p>
            <a:pPr marL="0" indent="0" algn="just">
              <a:buNone/>
            </a:pPr>
            <a:r>
              <a:rPr lang="en-US" dirty="0"/>
              <a:t>(d) </a:t>
            </a:r>
            <a:r>
              <a:rPr lang="en-US" dirty="0" smtClean="0"/>
              <a:t>20,20,10,20,10</a:t>
            </a:r>
          </a:p>
          <a:p>
            <a:pPr marL="0" indent="0" algn="just">
              <a:buNone/>
            </a:pPr>
            <a:endParaRPr lang="en-US" dirty="0"/>
          </a:p>
          <a:p>
            <a:pPr marL="0" indent="0" algn="just">
              <a:buNone/>
            </a:pPr>
            <a:endParaRPr lang="en-US" dirty="0" smtClean="0"/>
          </a:p>
          <a:p>
            <a:pPr marL="0" indent="0" algn="just">
              <a:buNone/>
            </a:pPr>
            <a:r>
              <a:rPr lang="en-US" b="1" dirty="0"/>
              <a:t>Answer : (b)</a:t>
            </a:r>
          </a:p>
          <a:p>
            <a:pPr marL="0" indent="0" algn="just">
              <a:buNone/>
            </a:pPr>
            <a:endParaRPr lang="en-US" dirty="0"/>
          </a:p>
          <a:p>
            <a:endParaRPr lang="en-US" dirty="0"/>
          </a:p>
        </p:txBody>
      </p:sp>
    </p:spTree>
    <p:extLst>
      <p:ext uri="{BB962C8B-B14F-4D97-AF65-F5344CB8AC3E}">
        <p14:creationId xmlns:p14="http://schemas.microsoft.com/office/powerpoint/2010/main" val="3808731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Gate 1994</a:t>
            </a:r>
            <a:endParaRPr lang="en-US" dirty="0"/>
          </a:p>
        </p:txBody>
      </p:sp>
      <p:sp>
        <p:nvSpPr>
          <p:cNvPr id="3" name="Content Placeholder 2"/>
          <p:cNvSpPr>
            <a:spLocks noGrp="1"/>
          </p:cNvSpPr>
          <p:nvPr>
            <p:ph idx="1"/>
          </p:nvPr>
        </p:nvSpPr>
        <p:spPr/>
        <p:txBody>
          <a:bodyPr/>
          <a:lstStyle/>
          <a:p>
            <a:pPr marL="114300" indent="0" algn="just">
              <a:buNone/>
            </a:pPr>
            <a:r>
              <a:rPr lang="en-US" dirty="0"/>
              <a:t>Which of the following permutations can be obtained in the output (in the same order) using a stack assuming that the input is the sequence 1, 2, 3, 4, 5 in that order? </a:t>
            </a:r>
          </a:p>
          <a:p>
            <a:pPr marL="571500" indent="-457200">
              <a:buAutoNum type="alphaLcParenBoth"/>
            </a:pPr>
            <a:r>
              <a:rPr lang="en-US" dirty="0"/>
              <a:t>3, 4, 5, 1, 2 </a:t>
            </a:r>
          </a:p>
          <a:p>
            <a:pPr marL="571500" indent="-457200">
              <a:buAutoNum type="alphaLcParenBoth"/>
            </a:pPr>
            <a:r>
              <a:rPr lang="en-US" dirty="0"/>
              <a:t>3, 4, 5, 2, 1 </a:t>
            </a:r>
          </a:p>
          <a:p>
            <a:pPr marL="571500" indent="-457200">
              <a:buAutoNum type="alphaLcParenBoth"/>
            </a:pPr>
            <a:r>
              <a:rPr lang="en-US" dirty="0"/>
              <a:t>1, 5, 2, 3, 4 </a:t>
            </a:r>
          </a:p>
          <a:p>
            <a:pPr marL="571500" indent="-457200">
              <a:buAutoNum type="alphaLcParenBoth"/>
            </a:pPr>
            <a:r>
              <a:rPr lang="en-US" dirty="0"/>
              <a:t>5, 4, 3, 1, 2 </a:t>
            </a:r>
          </a:p>
          <a:p>
            <a:pPr marL="114300" indent="0">
              <a:buNone/>
            </a:pPr>
            <a:endParaRPr lang="en-US" dirty="0"/>
          </a:p>
          <a:p>
            <a:pPr marL="114300" indent="0">
              <a:buNone/>
            </a:pPr>
            <a:r>
              <a:rPr lang="en-US" b="1" dirty="0"/>
              <a:t>Answer : (b) </a:t>
            </a:r>
          </a:p>
          <a:p>
            <a:pPr marL="0" indent="0">
              <a:buNone/>
            </a:pPr>
            <a:endParaRPr lang="en-US" dirty="0"/>
          </a:p>
        </p:txBody>
      </p:sp>
    </p:spTree>
    <p:extLst>
      <p:ext uri="{BB962C8B-B14F-4D97-AF65-F5344CB8AC3E}">
        <p14:creationId xmlns:p14="http://schemas.microsoft.com/office/powerpoint/2010/main" val="359985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980" y="1148974"/>
            <a:ext cx="10126980" cy="879851"/>
          </a:xfrm>
        </p:spPr>
        <p:txBody>
          <a:bodyPr/>
          <a:lstStyle/>
          <a:p>
            <a:r>
              <a:rPr lang="en-US" b="1" dirty="0"/>
              <a:t>Stack Operations</a:t>
            </a:r>
          </a:p>
        </p:txBody>
      </p:sp>
      <p:sp>
        <p:nvSpPr>
          <p:cNvPr id="6" name="Slide Number Placeholder 5">
            <a:extLst>
              <a:ext uri="{FF2B5EF4-FFF2-40B4-BE49-F238E27FC236}">
                <a16:creationId xmlns:a16="http://schemas.microsoft.com/office/drawing/2014/main" id="{781C8A4D-DA95-4EFA-AA0E-CC1783B487AB}"/>
              </a:ext>
            </a:extLst>
          </p:cNvPr>
          <p:cNvSpPr>
            <a:spLocks noGrp="1"/>
          </p:cNvSpPr>
          <p:nvPr>
            <p:ph type="sldNum" sz="quarter" idx="12"/>
          </p:nvPr>
        </p:nvSpPr>
        <p:spPr/>
        <p:txBody>
          <a:bodyPr/>
          <a:lstStyle/>
          <a:p>
            <a:fld id="{762C4D5D-F71A-4899-8F98-418245C748D9}" type="slidenum">
              <a:rPr lang="en-US" smtClean="0"/>
              <a:t>4</a:t>
            </a:fld>
            <a:endParaRPr lang="en-US"/>
          </a:p>
        </p:txBody>
      </p:sp>
      <p:sp>
        <p:nvSpPr>
          <p:cNvPr id="3" name="TextBox 2"/>
          <p:cNvSpPr txBox="1"/>
          <p:nvPr/>
        </p:nvSpPr>
        <p:spPr>
          <a:xfrm>
            <a:off x="1363980" y="2194561"/>
            <a:ext cx="4732020" cy="978729"/>
          </a:xfrm>
          <a:prstGeom prst="rect">
            <a:avLst/>
          </a:prstGeom>
          <a:noFill/>
        </p:spPr>
        <p:txBody>
          <a:bodyPr wrap="square" rtlCol="0">
            <a:spAutoFit/>
          </a:bodyPr>
          <a:lstStyle/>
          <a:p>
            <a:r>
              <a:rPr lang="en-US" sz="2880" b="1" dirty="0">
                <a:solidFill>
                  <a:schemeClr val="accent1">
                    <a:lumMod val="50000"/>
                  </a:schemeClr>
                </a:solidFill>
              </a:rPr>
              <a:t>Pop() – remove element from stack</a:t>
            </a:r>
          </a:p>
        </p:txBody>
      </p:sp>
      <p:graphicFrame>
        <p:nvGraphicFramePr>
          <p:cNvPr id="8" name="Table 7"/>
          <p:cNvGraphicFramePr>
            <a:graphicFrameLocks noGrp="1"/>
          </p:cNvGraphicFramePr>
          <p:nvPr/>
        </p:nvGraphicFramePr>
        <p:xfrm>
          <a:off x="7650480" y="3785311"/>
          <a:ext cx="2377440" cy="2670048"/>
        </p:xfrm>
        <a:graphic>
          <a:graphicData uri="http://schemas.openxmlformats.org/drawingml/2006/table">
            <a:tbl>
              <a:tblPr firstRow="1" bandRow="1">
                <a:tableStyleId>{073A0DAA-6AF3-43AB-8588-CEC1D06C72B9}</a:tableStyleId>
              </a:tblPr>
              <a:tblGrid>
                <a:gridCol w="1188720">
                  <a:extLst>
                    <a:ext uri="{9D8B030D-6E8A-4147-A177-3AD203B41FA5}">
                      <a16:colId xmlns:a16="http://schemas.microsoft.com/office/drawing/2014/main" val="1199989319"/>
                    </a:ext>
                  </a:extLst>
                </a:gridCol>
                <a:gridCol w="1188720">
                  <a:extLst>
                    <a:ext uri="{9D8B030D-6E8A-4147-A177-3AD203B41FA5}">
                      <a16:colId xmlns:a16="http://schemas.microsoft.com/office/drawing/2014/main" val="2163002229"/>
                    </a:ext>
                  </a:extLst>
                </a:gridCol>
              </a:tblGrid>
              <a:tr h="445008">
                <a:tc>
                  <a:txBody>
                    <a:bodyPr/>
                    <a:lstStyle/>
                    <a:p>
                      <a:r>
                        <a:rPr lang="en-US" sz="2200" dirty="0"/>
                        <a:t>Element</a:t>
                      </a:r>
                    </a:p>
                  </a:txBody>
                  <a:tcPr marL="109728" marR="109728" marT="54864" marB="54864"/>
                </a:tc>
                <a:tc>
                  <a:txBody>
                    <a:bodyPr/>
                    <a:lstStyle/>
                    <a:p>
                      <a:r>
                        <a:rPr lang="en-US" sz="2200" dirty="0"/>
                        <a:t>Index</a:t>
                      </a:r>
                    </a:p>
                  </a:txBody>
                  <a:tcPr marL="109728" marR="109728" marT="54864" marB="54864"/>
                </a:tc>
                <a:extLst>
                  <a:ext uri="{0D108BD9-81ED-4DB2-BD59-A6C34878D82A}">
                    <a16:rowId xmlns:a16="http://schemas.microsoft.com/office/drawing/2014/main" val="4283586144"/>
                  </a:ext>
                </a:extLst>
              </a:tr>
              <a:tr h="445008">
                <a:tc>
                  <a:txBody>
                    <a:bodyPr/>
                    <a:lstStyle/>
                    <a:p>
                      <a:endParaRPr lang="en-US" sz="2200" dirty="0"/>
                    </a:p>
                  </a:txBody>
                  <a:tcPr marL="109728" marR="109728" marT="54864" marB="54864"/>
                </a:tc>
                <a:tc>
                  <a:txBody>
                    <a:bodyPr/>
                    <a:lstStyle/>
                    <a:p>
                      <a:pPr algn="ctr"/>
                      <a:r>
                        <a:rPr lang="en-US" sz="2200" dirty="0"/>
                        <a:t>0</a:t>
                      </a:r>
                    </a:p>
                  </a:txBody>
                  <a:tcPr marL="109728" marR="109728" marT="54864" marB="54864"/>
                </a:tc>
                <a:extLst>
                  <a:ext uri="{0D108BD9-81ED-4DB2-BD59-A6C34878D82A}">
                    <a16:rowId xmlns:a16="http://schemas.microsoft.com/office/drawing/2014/main" val="1334481171"/>
                  </a:ext>
                </a:extLst>
              </a:tr>
              <a:tr h="445008">
                <a:tc>
                  <a:txBody>
                    <a:bodyPr/>
                    <a:lstStyle/>
                    <a:p>
                      <a:endParaRPr lang="en-US" sz="2200"/>
                    </a:p>
                  </a:txBody>
                  <a:tcPr marL="109728" marR="109728" marT="54864" marB="54864"/>
                </a:tc>
                <a:tc>
                  <a:txBody>
                    <a:bodyPr/>
                    <a:lstStyle/>
                    <a:p>
                      <a:pPr algn="ctr"/>
                      <a:r>
                        <a:rPr lang="en-US" sz="2200" dirty="0"/>
                        <a:t>1</a:t>
                      </a:r>
                    </a:p>
                  </a:txBody>
                  <a:tcPr marL="109728" marR="109728" marT="54864" marB="54864"/>
                </a:tc>
                <a:extLst>
                  <a:ext uri="{0D108BD9-81ED-4DB2-BD59-A6C34878D82A}">
                    <a16:rowId xmlns:a16="http://schemas.microsoft.com/office/drawing/2014/main" val="2650492095"/>
                  </a:ext>
                </a:extLst>
              </a:tr>
              <a:tr h="445008">
                <a:tc>
                  <a:txBody>
                    <a:bodyPr/>
                    <a:lstStyle/>
                    <a:p>
                      <a:endParaRPr lang="en-US" sz="2200"/>
                    </a:p>
                  </a:txBody>
                  <a:tcPr marL="109728" marR="109728" marT="54864" marB="54864"/>
                </a:tc>
                <a:tc>
                  <a:txBody>
                    <a:bodyPr/>
                    <a:lstStyle/>
                    <a:p>
                      <a:pPr algn="ctr"/>
                      <a:r>
                        <a:rPr lang="en-US" sz="2200" dirty="0"/>
                        <a:t>2</a:t>
                      </a:r>
                    </a:p>
                  </a:txBody>
                  <a:tcPr marL="109728" marR="109728" marT="54864" marB="54864"/>
                </a:tc>
                <a:extLst>
                  <a:ext uri="{0D108BD9-81ED-4DB2-BD59-A6C34878D82A}">
                    <a16:rowId xmlns:a16="http://schemas.microsoft.com/office/drawing/2014/main" val="2661488398"/>
                  </a:ext>
                </a:extLst>
              </a:tr>
              <a:tr h="445008">
                <a:tc>
                  <a:txBody>
                    <a:bodyPr/>
                    <a:lstStyle/>
                    <a:p>
                      <a:endParaRPr lang="en-US" sz="2200" dirty="0"/>
                    </a:p>
                  </a:txBody>
                  <a:tcPr marL="109728" marR="109728" marT="54864" marB="54864"/>
                </a:tc>
                <a:tc>
                  <a:txBody>
                    <a:bodyPr/>
                    <a:lstStyle/>
                    <a:p>
                      <a:pPr algn="ctr"/>
                      <a:r>
                        <a:rPr lang="en-US" sz="2200" dirty="0"/>
                        <a:t>3</a:t>
                      </a:r>
                    </a:p>
                  </a:txBody>
                  <a:tcPr marL="109728" marR="109728" marT="54864" marB="54864"/>
                </a:tc>
                <a:extLst>
                  <a:ext uri="{0D108BD9-81ED-4DB2-BD59-A6C34878D82A}">
                    <a16:rowId xmlns:a16="http://schemas.microsoft.com/office/drawing/2014/main" val="3556287323"/>
                  </a:ext>
                </a:extLst>
              </a:tr>
              <a:tr h="445008">
                <a:tc>
                  <a:txBody>
                    <a:bodyPr/>
                    <a:lstStyle/>
                    <a:p>
                      <a:endParaRPr lang="en-US" sz="2200" dirty="0"/>
                    </a:p>
                  </a:txBody>
                  <a:tcPr marL="109728" marR="109728" marT="54864" marB="54864"/>
                </a:tc>
                <a:tc>
                  <a:txBody>
                    <a:bodyPr/>
                    <a:lstStyle/>
                    <a:p>
                      <a:pPr algn="ctr"/>
                      <a:r>
                        <a:rPr lang="en-US" sz="2200" dirty="0"/>
                        <a:t>4</a:t>
                      </a:r>
                    </a:p>
                  </a:txBody>
                  <a:tcPr marL="109728" marR="109728" marT="54864" marB="54864"/>
                </a:tc>
                <a:extLst>
                  <a:ext uri="{0D108BD9-81ED-4DB2-BD59-A6C34878D82A}">
                    <a16:rowId xmlns:a16="http://schemas.microsoft.com/office/drawing/2014/main" val="3485818945"/>
                  </a:ext>
                </a:extLst>
              </a:tr>
            </a:tbl>
          </a:graphicData>
        </a:graphic>
      </p:graphicFrame>
      <p:sp>
        <p:nvSpPr>
          <p:cNvPr id="14" name="TextBox 13"/>
          <p:cNvSpPr txBox="1"/>
          <p:nvPr/>
        </p:nvSpPr>
        <p:spPr>
          <a:xfrm>
            <a:off x="6324600" y="4180414"/>
            <a:ext cx="1371600" cy="461665"/>
          </a:xfrm>
          <a:prstGeom prst="rect">
            <a:avLst/>
          </a:prstGeom>
          <a:noFill/>
        </p:spPr>
        <p:txBody>
          <a:bodyPr wrap="square" rtlCol="0">
            <a:spAutoFit/>
          </a:bodyPr>
          <a:lstStyle/>
          <a:p>
            <a:r>
              <a:rPr lang="en-US" sz="2400" dirty="0">
                <a:solidFill>
                  <a:schemeClr val="accent1">
                    <a:lumMod val="50000"/>
                  </a:schemeClr>
                </a:solidFill>
              </a:rPr>
              <a:t>Pop()</a:t>
            </a:r>
          </a:p>
        </p:txBody>
      </p:sp>
      <p:sp>
        <p:nvSpPr>
          <p:cNvPr id="17" name="Left Arrow 16"/>
          <p:cNvSpPr/>
          <p:nvPr/>
        </p:nvSpPr>
        <p:spPr>
          <a:xfrm>
            <a:off x="9993630" y="3074009"/>
            <a:ext cx="1280160" cy="739224"/>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160" dirty="0"/>
              <a:t>Top=-1</a:t>
            </a:r>
          </a:p>
        </p:txBody>
      </p:sp>
      <p:sp>
        <p:nvSpPr>
          <p:cNvPr id="18" name="Rectangle 17"/>
          <p:cNvSpPr/>
          <p:nvPr/>
        </p:nvSpPr>
        <p:spPr>
          <a:xfrm>
            <a:off x="7901940" y="4256848"/>
            <a:ext cx="640080" cy="4036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160" dirty="0"/>
              <a:t>20</a:t>
            </a:r>
          </a:p>
        </p:txBody>
      </p:sp>
      <p:sp>
        <p:nvSpPr>
          <p:cNvPr id="20" name="Left Arrow 19"/>
          <p:cNvSpPr/>
          <p:nvPr/>
        </p:nvSpPr>
        <p:spPr>
          <a:xfrm>
            <a:off x="10043952" y="4023740"/>
            <a:ext cx="1280160" cy="739224"/>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160" dirty="0"/>
              <a:t>Top=0</a:t>
            </a:r>
          </a:p>
        </p:txBody>
      </p:sp>
      <p:sp>
        <p:nvSpPr>
          <p:cNvPr id="21" name="TextBox 20"/>
          <p:cNvSpPr txBox="1"/>
          <p:nvPr/>
        </p:nvSpPr>
        <p:spPr>
          <a:xfrm>
            <a:off x="6290904" y="4660547"/>
            <a:ext cx="1371600" cy="461665"/>
          </a:xfrm>
          <a:prstGeom prst="rect">
            <a:avLst/>
          </a:prstGeom>
          <a:noFill/>
        </p:spPr>
        <p:txBody>
          <a:bodyPr wrap="square" rtlCol="0">
            <a:spAutoFit/>
          </a:bodyPr>
          <a:lstStyle/>
          <a:p>
            <a:r>
              <a:rPr lang="en-US" sz="2400" dirty="0">
                <a:solidFill>
                  <a:schemeClr val="accent1">
                    <a:lumMod val="50000"/>
                  </a:schemeClr>
                </a:solidFill>
              </a:rPr>
              <a:t>Pop()</a:t>
            </a:r>
          </a:p>
        </p:txBody>
      </p:sp>
      <p:sp>
        <p:nvSpPr>
          <p:cNvPr id="22" name="TextBox 21"/>
          <p:cNvSpPr txBox="1"/>
          <p:nvPr/>
        </p:nvSpPr>
        <p:spPr>
          <a:xfrm>
            <a:off x="6278880" y="5093756"/>
            <a:ext cx="1070858" cy="461665"/>
          </a:xfrm>
          <a:prstGeom prst="rect">
            <a:avLst/>
          </a:prstGeom>
          <a:noFill/>
        </p:spPr>
        <p:txBody>
          <a:bodyPr wrap="square" rtlCol="0">
            <a:spAutoFit/>
          </a:bodyPr>
          <a:lstStyle/>
          <a:p>
            <a:r>
              <a:rPr lang="en-US" sz="2400" dirty="0">
                <a:solidFill>
                  <a:schemeClr val="accent1">
                    <a:lumMod val="50000"/>
                  </a:schemeClr>
                </a:solidFill>
              </a:rPr>
              <a:t>  Pop()</a:t>
            </a:r>
          </a:p>
        </p:txBody>
      </p:sp>
      <p:sp>
        <p:nvSpPr>
          <p:cNvPr id="23" name="TextBox 22"/>
          <p:cNvSpPr txBox="1"/>
          <p:nvPr/>
        </p:nvSpPr>
        <p:spPr>
          <a:xfrm>
            <a:off x="6324600" y="5573888"/>
            <a:ext cx="1371600" cy="461665"/>
          </a:xfrm>
          <a:prstGeom prst="rect">
            <a:avLst/>
          </a:prstGeom>
          <a:noFill/>
        </p:spPr>
        <p:txBody>
          <a:bodyPr wrap="square" rtlCol="0">
            <a:spAutoFit/>
          </a:bodyPr>
          <a:lstStyle/>
          <a:p>
            <a:r>
              <a:rPr lang="en-US" sz="2400" dirty="0">
                <a:solidFill>
                  <a:schemeClr val="accent1">
                    <a:lumMod val="50000"/>
                  </a:schemeClr>
                </a:solidFill>
              </a:rPr>
              <a:t>Pop()</a:t>
            </a:r>
          </a:p>
        </p:txBody>
      </p:sp>
      <p:sp>
        <p:nvSpPr>
          <p:cNvPr id="24" name="TextBox 23"/>
          <p:cNvSpPr txBox="1"/>
          <p:nvPr/>
        </p:nvSpPr>
        <p:spPr>
          <a:xfrm>
            <a:off x="6278880" y="6014624"/>
            <a:ext cx="1371600" cy="461665"/>
          </a:xfrm>
          <a:prstGeom prst="rect">
            <a:avLst/>
          </a:prstGeom>
          <a:noFill/>
        </p:spPr>
        <p:txBody>
          <a:bodyPr wrap="square" rtlCol="0">
            <a:spAutoFit/>
          </a:bodyPr>
          <a:lstStyle/>
          <a:p>
            <a:r>
              <a:rPr lang="en-US" sz="2400" dirty="0">
                <a:solidFill>
                  <a:schemeClr val="accent1">
                    <a:lumMod val="50000"/>
                  </a:schemeClr>
                </a:solidFill>
              </a:rPr>
              <a:t>  Pop()</a:t>
            </a:r>
          </a:p>
        </p:txBody>
      </p:sp>
      <p:sp>
        <p:nvSpPr>
          <p:cNvPr id="25" name="Rectangle 24"/>
          <p:cNvSpPr/>
          <p:nvPr/>
        </p:nvSpPr>
        <p:spPr>
          <a:xfrm>
            <a:off x="7898675" y="4660546"/>
            <a:ext cx="640080" cy="4036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160" dirty="0"/>
              <a:t>30</a:t>
            </a:r>
          </a:p>
        </p:txBody>
      </p:sp>
      <p:sp>
        <p:nvSpPr>
          <p:cNvPr id="26" name="Rectangle 25"/>
          <p:cNvSpPr/>
          <p:nvPr/>
        </p:nvSpPr>
        <p:spPr>
          <a:xfrm>
            <a:off x="7898675" y="5111018"/>
            <a:ext cx="640080" cy="4036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160" dirty="0"/>
              <a:t>40</a:t>
            </a:r>
          </a:p>
        </p:txBody>
      </p:sp>
      <p:sp>
        <p:nvSpPr>
          <p:cNvPr id="27" name="Rectangle 26"/>
          <p:cNvSpPr/>
          <p:nvPr/>
        </p:nvSpPr>
        <p:spPr>
          <a:xfrm>
            <a:off x="7898675" y="5565262"/>
            <a:ext cx="640080" cy="4036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160" dirty="0"/>
              <a:t>50</a:t>
            </a:r>
          </a:p>
        </p:txBody>
      </p:sp>
      <p:sp>
        <p:nvSpPr>
          <p:cNvPr id="28" name="Rectangle 27"/>
          <p:cNvSpPr/>
          <p:nvPr/>
        </p:nvSpPr>
        <p:spPr>
          <a:xfrm>
            <a:off x="7898675" y="6034508"/>
            <a:ext cx="640080" cy="4036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160" dirty="0"/>
              <a:t>60</a:t>
            </a:r>
          </a:p>
        </p:txBody>
      </p:sp>
      <p:sp>
        <p:nvSpPr>
          <p:cNvPr id="29" name="Left Arrow 28"/>
          <p:cNvSpPr/>
          <p:nvPr/>
        </p:nvSpPr>
        <p:spPr>
          <a:xfrm>
            <a:off x="10027920" y="4488805"/>
            <a:ext cx="1280160" cy="739224"/>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160" dirty="0"/>
              <a:t>Top=1</a:t>
            </a:r>
          </a:p>
        </p:txBody>
      </p:sp>
      <p:sp>
        <p:nvSpPr>
          <p:cNvPr id="30" name="Left Arrow 29"/>
          <p:cNvSpPr/>
          <p:nvPr/>
        </p:nvSpPr>
        <p:spPr>
          <a:xfrm>
            <a:off x="10043952" y="4964209"/>
            <a:ext cx="1280160" cy="739224"/>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160" dirty="0"/>
              <a:t>Top=2</a:t>
            </a:r>
          </a:p>
        </p:txBody>
      </p:sp>
      <p:sp>
        <p:nvSpPr>
          <p:cNvPr id="31" name="Left Arrow 30"/>
          <p:cNvSpPr/>
          <p:nvPr/>
        </p:nvSpPr>
        <p:spPr>
          <a:xfrm>
            <a:off x="10043952" y="5472082"/>
            <a:ext cx="1280160" cy="739224"/>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160" dirty="0"/>
              <a:t>Top=3</a:t>
            </a:r>
          </a:p>
        </p:txBody>
      </p:sp>
      <p:sp>
        <p:nvSpPr>
          <p:cNvPr id="32" name="Left Arrow 31"/>
          <p:cNvSpPr/>
          <p:nvPr/>
        </p:nvSpPr>
        <p:spPr>
          <a:xfrm>
            <a:off x="10072453" y="5945964"/>
            <a:ext cx="1280160" cy="739224"/>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160" dirty="0"/>
              <a:t>Top=4</a:t>
            </a:r>
          </a:p>
        </p:txBody>
      </p:sp>
      <p:sp>
        <p:nvSpPr>
          <p:cNvPr id="35" name="TextBox 34"/>
          <p:cNvSpPr txBox="1"/>
          <p:nvPr/>
        </p:nvSpPr>
        <p:spPr>
          <a:xfrm>
            <a:off x="7500480" y="3116390"/>
            <a:ext cx="1978800" cy="461665"/>
          </a:xfrm>
          <a:prstGeom prst="rect">
            <a:avLst/>
          </a:prstGeom>
          <a:noFill/>
        </p:spPr>
        <p:txBody>
          <a:bodyPr wrap="square" rtlCol="0">
            <a:spAutoFit/>
          </a:bodyPr>
          <a:lstStyle/>
          <a:p>
            <a:r>
              <a:rPr lang="en-US" sz="2400" dirty="0">
                <a:solidFill>
                  <a:schemeClr val="accent1">
                    <a:lumMod val="50000"/>
                  </a:schemeClr>
                </a:solidFill>
              </a:rPr>
              <a:t>“</a:t>
            </a:r>
            <a:r>
              <a:rPr lang="en-US" sz="2400" b="1" dirty="0">
                <a:solidFill>
                  <a:schemeClr val="accent1">
                    <a:lumMod val="50000"/>
                  </a:schemeClr>
                </a:solidFill>
              </a:rPr>
              <a:t>Underflow”</a:t>
            </a:r>
          </a:p>
        </p:txBody>
      </p:sp>
      <p:sp>
        <p:nvSpPr>
          <p:cNvPr id="7" name="Rectangle 1"/>
          <p:cNvSpPr>
            <a:spLocks noChangeArrowheads="1"/>
          </p:cNvSpPr>
          <p:nvPr/>
        </p:nvSpPr>
        <p:spPr bwMode="auto">
          <a:xfrm>
            <a:off x="1193275" y="3244683"/>
            <a:ext cx="4830583"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728" tIns="54864" rIns="109728" bIns="5486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1097280"/>
            <a:r>
              <a:rPr lang="en-US" altLang="en-US" sz="2160" b="1" dirty="0">
                <a:solidFill>
                  <a:srgbClr val="444444"/>
                </a:solidFill>
                <a:latin typeface="Segoe UI" panose="020B0502040204020203" pitchFamily="34" charset="0"/>
              </a:rPr>
              <a:t>1. [Check for the stack Underflow]</a:t>
            </a:r>
          </a:p>
          <a:p>
            <a:pPr defTabSz="1097280"/>
            <a:r>
              <a:rPr lang="en-US" altLang="en-US" sz="2160" dirty="0">
                <a:solidFill>
                  <a:srgbClr val="444444"/>
                </a:solidFill>
                <a:latin typeface="Segoe UI" panose="020B0502040204020203" pitchFamily="34" charset="0"/>
              </a:rPr>
              <a:t>     If Top == -1 then</a:t>
            </a:r>
          </a:p>
          <a:p>
            <a:pPr defTabSz="1097280"/>
            <a:r>
              <a:rPr lang="en-US" altLang="en-US" sz="2160" dirty="0">
                <a:solidFill>
                  <a:srgbClr val="444444"/>
                </a:solidFill>
                <a:latin typeface="Segoe UI" panose="020B0502040204020203" pitchFamily="34" charset="0"/>
              </a:rPr>
              <a:t>           Print “Stack Underflow” and           	Exit</a:t>
            </a:r>
          </a:p>
          <a:p>
            <a:pPr defTabSz="1097280"/>
            <a:r>
              <a:rPr lang="en-US" altLang="en-US" sz="2160" dirty="0">
                <a:solidFill>
                  <a:srgbClr val="444444"/>
                </a:solidFill>
                <a:latin typeface="Segoe UI" panose="020B0502040204020203" pitchFamily="34" charset="0"/>
              </a:rPr>
              <a:t>       else</a:t>
            </a:r>
          </a:p>
          <a:p>
            <a:pPr lvl="1"/>
            <a:r>
              <a:rPr lang="en-US" altLang="en-US" sz="2160" dirty="0">
                <a:solidFill>
                  <a:srgbClr val="444444"/>
                </a:solidFill>
                <a:latin typeface="Segoe UI" panose="020B0502040204020203" pitchFamily="34" charset="0"/>
              </a:rPr>
              <a:t>[Remove the top element]</a:t>
            </a:r>
          </a:p>
          <a:p>
            <a:pPr lvl="1"/>
            <a:r>
              <a:rPr lang="en-US" altLang="en-US" sz="2160" dirty="0">
                <a:solidFill>
                  <a:srgbClr val="444444"/>
                </a:solidFill>
                <a:latin typeface="Segoe UI" panose="020B0502040204020203" pitchFamily="34" charset="0"/>
              </a:rPr>
              <a:t>           item=Stack [Top]</a:t>
            </a:r>
          </a:p>
          <a:p>
            <a:pPr lvl="1"/>
            <a:r>
              <a:rPr lang="en-US" altLang="en-US" sz="2160" dirty="0">
                <a:solidFill>
                  <a:srgbClr val="444444"/>
                </a:solidFill>
                <a:latin typeface="Segoe UI" panose="020B0502040204020203" pitchFamily="34" charset="0"/>
              </a:rPr>
              <a:t>[Decrement Top by 1]</a:t>
            </a:r>
          </a:p>
          <a:p>
            <a:pPr lvl="1"/>
            <a:r>
              <a:rPr lang="en-US" altLang="en-US" sz="2160" dirty="0">
                <a:solidFill>
                  <a:srgbClr val="444444"/>
                </a:solidFill>
                <a:latin typeface="Segoe UI" panose="020B0502040204020203" pitchFamily="34" charset="0"/>
              </a:rPr>
              <a:t>            Top=Top-1</a:t>
            </a:r>
          </a:p>
          <a:p>
            <a:pPr lvl="1"/>
            <a:r>
              <a:rPr lang="en-US" altLang="en-US" sz="2160" dirty="0">
                <a:solidFill>
                  <a:srgbClr val="444444"/>
                </a:solidFill>
                <a:latin typeface="Segoe UI" panose="020B0502040204020203" pitchFamily="34" charset="0"/>
              </a:rPr>
              <a:t>Return item</a:t>
            </a:r>
          </a:p>
          <a:p>
            <a:pPr defTabSz="1097280"/>
            <a:r>
              <a:rPr lang="en-US" altLang="en-US" sz="2160" b="1" dirty="0">
                <a:solidFill>
                  <a:srgbClr val="444444"/>
                </a:solidFill>
                <a:latin typeface="Segoe UI" panose="020B0502040204020203" pitchFamily="34" charset="0"/>
              </a:rPr>
              <a:t>2. Exit</a:t>
            </a:r>
          </a:p>
          <a:p>
            <a:pPr defTabSz="1097280"/>
            <a:r>
              <a:rPr lang="en-US" altLang="en-US" sz="2160" dirty="0"/>
              <a:t>    </a:t>
            </a:r>
            <a:br>
              <a:rPr lang="en-US" altLang="en-US" sz="2160" dirty="0"/>
            </a:br>
            <a:endParaRPr lang="en-US" altLang="en-US" sz="2160" dirty="0"/>
          </a:p>
        </p:txBody>
      </p:sp>
      <p:sp>
        <p:nvSpPr>
          <p:cNvPr id="36" name="TextBox 35"/>
          <p:cNvSpPr txBox="1"/>
          <p:nvPr/>
        </p:nvSpPr>
        <p:spPr>
          <a:xfrm>
            <a:off x="6324600" y="3096692"/>
            <a:ext cx="1371600" cy="461665"/>
          </a:xfrm>
          <a:prstGeom prst="rect">
            <a:avLst/>
          </a:prstGeom>
          <a:noFill/>
        </p:spPr>
        <p:txBody>
          <a:bodyPr wrap="square" rtlCol="0">
            <a:spAutoFit/>
          </a:bodyPr>
          <a:lstStyle/>
          <a:p>
            <a:r>
              <a:rPr lang="en-US" sz="2400" dirty="0">
                <a:solidFill>
                  <a:schemeClr val="accent1">
                    <a:lumMod val="50000"/>
                  </a:schemeClr>
                </a:solidFill>
              </a:rPr>
              <a:t>Pop()</a:t>
            </a:r>
          </a:p>
        </p:txBody>
      </p:sp>
    </p:spTree>
    <p:custDataLst>
      <p:tags r:id="rId1"/>
    </p:custDataLst>
    <p:extLst>
      <p:ext uri="{BB962C8B-B14F-4D97-AF65-F5344CB8AC3E}">
        <p14:creationId xmlns:p14="http://schemas.microsoft.com/office/powerpoint/2010/main" val="1130920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animBg="1"/>
      <p:bldP spid="18" grpId="0" animBg="1"/>
      <p:bldP spid="20" grpId="0" animBg="1"/>
      <p:bldP spid="21" grpId="0"/>
      <p:bldP spid="22" grpId="0"/>
      <p:bldP spid="23" grpId="0"/>
      <p:bldP spid="24" grpId="0"/>
      <p:bldP spid="25" grpId="0" animBg="1"/>
      <p:bldP spid="26" grpId="0" animBg="1"/>
      <p:bldP spid="27" grpId="0" animBg="1"/>
      <p:bldP spid="28" grpId="0" animBg="1"/>
      <p:bldP spid="29" grpId="0" animBg="1"/>
      <p:bldP spid="30" grpId="0" animBg="1"/>
      <p:bldP spid="31" grpId="0" animBg="1"/>
      <p:bldP spid="32" grpId="0" animBg="1"/>
      <p:bldP spid="35" grpId="0"/>
      <p:bldP spid="3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Self Assessment-I </a:t>
            </a:r>
            <a:endParaRPr lang="en-US" b="1" dirty="0"/>
          </a:p>
        </p:txBody>
      </p:sp>
      <p:sp>
        <p:nvSpPr>
          <p:cNvPr id="3" name="Content Placeholder 2"/>
          <p:cNvSpPr>
            <a:spLocks noGrp="1"/>
          </p:cNvSpPr>
          <p:nvPr>
            <p:ph idx="1"/>
          </p:nvPr>
        </p:nvSpPr>
        <p:spPr/>
        <p:txBody>
          <a:bodyPr>
            <a:normAutofit fontScale="92500" lnSpcReduction="10000"/>
          </a:bodyPr>
          <a:lstStyle/>
          <a:p>
            <a:pPr marL="114300" indent="0">
              <a:buNone/>
            </a:pPr>
            <a:r>
              <a:rPr lang="en-US" altLang="en-US" dirty="0"/>
              <a:t>Consider the following pseudocode that uses a stack</a:t>
            </a:r>
          </a:p>
          <a:p>
            <a:pPr marL="114300" indent="0" fontAlgn="base">
              <a:buNone/>
            </a:pPr>
            <a:r>
              <a:rPr lang="en-US" dirty="0"/>
              <a:t> declare a stack of characters</a:t>
            </a:r>
          </a:p>
          <a:p>
            <a:pPr marL="114300" indent="0" fontAlgn="base">
              <a:buNone/>
            </a:pPr>
            <a:r>
              <a:rPr lang="en-US" dirty="0"/>
              <a:t> while ( there are more characters in the word to read)</a:t>
            </a:r>
          </a:p>
          <a:p>
            <a:pPr marL="114300" indent="0" fontAlgn="base">
              <a:buNone/>
            </a:pPr>
            <a:r>
              <a:rPr lang="en-US" dirty="0"/>
              <a:t>{</a:t>
            </a:r>
          </a:p>
          <a:p>
            <a:pPr marL="114300" indent="0" fontAlgn="base">
              <a:buNone/>
            </a:pPr>
            <a:r>
              <a:rPr lang="en-US" dirty="0"/>
              <a:t>   read a character</a:t>
            </a:r>
          </a:p>
          <a:p>
            <a:pPr marL="114300" indent="0" fontAlgn="base">
              <a:buNone/>
            </a:pPr>
            <a:r>
              <a:rPr lang="en-US" dirty="0"/>
              <a:t>   push the character on the stack</a:t>
            </a:r>
          </a:p>
          <a:p>
            <a:pPr marL="114300" indent="0" fontAlgn="base">
              <a:buNone/>
            </a:pPr>
            <a:r>
              <a:rPr lang="en-US" dirty="0"/>
              <a:t>}</a:t>
            </a:r>
          </a:p>
          <a:p>
            <a:pPr marL="114300" indent="0" fontAlgn="base">
              <a:buNone/>
            </a:pPr>
            <a:r>
              <a:rPr lang="en-US" dirty="0"/>
              <a:t> while ( the stack is not empty )</a:t>
            </a:r>
          </a:p>
          <a:p>
            <a:pPr marL="114300" indent="0" fontAlgn="base">
              <a:buNone/>
            </a:pPr>
            <a:r>
              <a:rPr lang="en-US" dirty="0"/>
              <a:t>{</a:t>
            </a:r>
          </a:p>
          <a:p>
            <a:pPr marL="114300" indent="0" fontAlgn="base">
              <a:buNone/>
            </a:pPr>
            <a:r>
              <a:rPr lang="en-US" dirty="0"/>
              <a:t>   pop a character off the stack</a:t>
            </a:r>
          </a:p>
          <a:p>
            <a:pPr marL="114300" indent="0" fontAlgn="base">
              <a:buNone/>
            </a:pPr>
            <a:r>
              <a:rPr lang="en-US" dirty="0"/>
              <a:t>   write the character to the screen</a:t>
            </a:r>
          </a:p>
          <a:p>
            <a:pPr marL="114300" indent="0" fontAlgn="base">
              <a:buNone/>
            </a:pPr>
            <a:r>
              <a:rPr lang="en-US" dirty="0"/>
              <a:t>}</a:t>
            </a:r>
          </a:p>
          <a:p>
            <a:pPr marL="114300" indent="0" fontAlgn="base">
              <a:buNone/>
            </a:pPr>
            <a:r>
              <a:rPr lang="en-US" dirty="0"/>
              <a:t>What is output for input "</a:t>
            </a:r>
            <a:r>
              <a:rPr lang="en-US" dirty="0" err="1"/>
              <a:t>geeksquiz</a:t>
            </a:r>
            <a:r>
              <a:rPr lang="en-US" dirty="0"/>
              <a:t>"?</a:t>
            </a:r>
          </a:p>
          <a:p>
            <a:pPr marL="114300" indent="0" fontAlgn="base">
              <a:buNone/>
            </a:pPr>
            <a:r>
              <a:rPr lang="en-US" dirty="0"/>
              <a:t>(a) </a:t>
            </a:r>
            <a:r>
              <a:rPr lang="en-US" dirty="0" err="1"/>
              <a:t>geeksquizgeeksquiz</a:t>
            </a:r>
            <a:r>
              <a:rPr lang="en-US" dirty="0"/>
              <a:t>     (b) </a:t>
            </a:r>
            <a:r>
              <a:rPr lang="en-US" dirty="0" err="1"/>
              <a:t>ziuqskeeg</a:t>
            </a:r>
            <a:r>
              <a:rPr lang="en-US" dirty="0"/>
              <a:t>    (c) </a:t>
            </a:r>
            <a:r>
              <a:rPr lang="en-US" dirty="0" err="1"/>
              <a:t>geeksquiz</a:t>
            </a:r>
            <a:r>
              <a:rPr lang="en-US" dirty="0"/>
              <a:t>   (d) </a:t>
            </a:r>
            <a:r>
              <a:rPr lang="en-US" dirty="0" err="1"/>
              <a:t>ziuqskeegziuqskeeg</a:t>
            </a:r>
            <a:endParaRPr lang="en-US" dirty="0"/>
          </a:p>
          <a:p>
            <a:pPr marL="114300" indent="0" fontAlgn="base">
              <a:buNone/>
            </a:pPr>
            <a:r>
              <a:rPr lang="en-US" b="1" dirty="0"/>
              <a:t>Answer : (b)</a:t>
            </a:r>
          </a:p>
          <a:p>
            <a:pPr marL="114300" indent="0">
              <a:buNone/>
            </a:pPr>
            <a:endParaRPr lang="en-US" dirty="0"/>
          </a:p>
          <a:p>
            <a:endParaRPr lang="en-US" dirty="0"/>
          </a:p>
        </p:txBody>
      </p:sp>
    </p:spTree>
    <p:extLst>
      <p:ext uri="{BB962C8B-B14F-4D97-AF65-F5344CB8AC3E}">
        <p14:creationId xmlns:p14="http://schemas.microsoft.com/office/powerpoint/2010/main" val="148507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 calcmode="lin" valueType="num">
                                      <p:cBhvr additive="base">
                                        <p:cTn id="5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anim calcmode="lin" valueType="num">
                                      <p:cBhvr additive="base">
                                        <p:cTn id="5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
                                            <p:txEl>
                                              <p:pRg st="14" end="14"/>
                                            </p:txEl>
                                          </p:spTgt>
                                        </p:tgtEl>
                                        <p:attrNameLst>
                                          <p:attrName>style.visibility</p:attrName>
                                        </p:attrNameLst>
                                      </p:cBhvr>
                                      <p:to>
                                        <p:strVal val="visible"/>
                                      </p:to>
                                    </p:set>
                                    <p:anim calcmode="lin" valueType="num">
                                      <p:cBhvr additive="base">
                                        <p:cTn id="6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Self </a:t>
            </a:r>
            <a:r>
              <a:rPr lang="en-US" b="1" dirty="0" smtClean="0"/>
              <a:t>Assessment-IV </a:t>
            </a:r>
            <a:r>
              <a:rPr lang="en-US" sz="2000" b="1" dirty="0"/>
              <a:t>(Continue)</a:t>
            </a:r>
            <a:endParaRPr lang="en-US" dirty="0"/>
          </a:p>
        </p:txBody>
      </p:sp>
      <p:sp>
        <p:nvSpPr>
          <p:cNvPr id="3" name="Content Placeholder 2"/>
          <p:cNvSpPr>
            <a:spLocks noGrp="1"/>
          </p:cNvSpPr>
          <p:nvPr>
            <p:ph idx="1"/>
          </p:nvPr>
        </p:nvSpPr>
        <p:spPr/>
        <p:txBody>
          <a:bodyPr/>
          <a:lstStyle/>
          <a:p>
            <a:pPr marL="0" indent="0">
              <a:buNone/>
            </a:pPr>
            <a:r>
              <a:rPr lang="en-US" dirty="0" smtClean="0"/>
              <a:t>2. The </a:t>
            </a:r>
            <a:r>
              <a:rPr lang="en-US" dirty="0"/>
              <a:t>prefix form of an infix expression  p + q - r * t </a:t>
            </a:r>
            <a:r>
              <a:rPr lang="en-US" dirty="0" smtClean="0"/>
              <a:t>is</a:t>
            </a:r>
          </a:p>
          <a:p>
            <a:endParaRPr lang="en-US" dirty="0"/>
          </a:p>
          <a:p>
            <a:endParaRPr lang="en-US" dirty="0" smtClean="0"/>
          </a:p>
          <a:p>
            <a:endParaRPr lang="en-US" dirty="0"/>
          </a:p>
          <a:p>
            <a:endParaRPr lang="en-US" dirty="0" smtClean="0"/>
          </a:p>
          <a:p>
            <a:endParaRPr lang="en-US" dirty="0"/>
          </a:p>
          <a:p>
            <a:pPr marL="0" indent="0">
              <a:buNone/>
            </a:pPr>
            <a:r>
              <a:rPr lang="en-US" dirty="0" smtClean="0"/>
              <a:t>3. Consider </a:t>
            </a:r>
            <a:r>
              <a:rPr lang="en-US" dirty="0"/>
              <a:t>the following operation performed on a stack of size 5. Push(1);  Pop(); Push(2);  Push(3);  Pop(); Push(4);  Pop();  Pop(); Push(5); After the completion of all operation, the no of element present on stack are :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28660481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Self </a:t>
            </a:r>
            <a:r>
              <a:rPr lang="en-US" b="1" dirty="0" smtClean="0"/>
              <a:t>Assessment-II</a:t>
            </a:r>
            <a:endParaRPr lang="en-US" dirty="0"/>
          </a:p>
        </p:txBody>
      </p:sp>
      <p:sp>
        <p:nvSpPr>
          <p:cNvPr id="3" name="Content Placeholder 2"/>
          <p:cNvSpPr>
            <a:spLocks noGrp="1"/>
          </p:cNvSpPr>
          <p:nvPr>
            <p:ph idx="1"/>
          </p:nvPr>
        </p:nvSpPr>
        <p:spPr/>
        <p:txBody>
          <a:bodyPr/>
          <a:lstStyle/>
          <a:p>
            <a:pPr marL="0" indent="0" algn="just">
              <a:buNone/>
            </a:pPr>
            <a:r>
              <a:rPr lang="en-IN" dirty="0"/>
              <a:t>Consider a empty stack of integers. Let the numbers 1,2,3,4,5,6 be pushed on to this stack only in the order they appeared from left to right. Let S indicates a push and X indicate a pop operation. Can they be permuted in to the order 325641(output) and order 154623? </a:t>
            </a:r>
          </a:p>
          <a:p>
            <a:pPr marL="0" indent="0" algn="just">
              <a:buNone/>
            </a:pPr>
            <a:r>
              <a:rPr lang="en-IN" dirty="0"/>
              <a:t>If a permutation is possible give the order string of operations.</a:t>
            </a:r>
          </a:p>
          <a:p>
            <a:pPr marL="0" indent="0">
              <a:buNone/>
            </a:pPr>
            <a:endParaRPr lang="en-IN" dirty="0"/>
          </a:p>
          <a:p>
            <a:pPr marL="0" indent="0">
              <a:buNone/>
            </a:pPr>
            <a:r>
              <a:rPr lang="en-IN" dirty="0"/>
              <a:t>(Hint: SSSSSSXXXXXX outputs 654321)</a:t>
            </a:r>
          </a:p>
          <a:p>
            <a:pPr marL="0" indent="0">
              <a:buNone/>
            </a:pPr>
            <a:endParaRPr lang="en-IN" dirty="0"/>
          </a:p>
          <a:p>
            <a:pPr marL="0" indent="0">
              <a:buNone/>
            </a:pPr>
            <a:r>
              <a:rPr lang="en-IN" b="1" dirty="0"/>
              <a:t>Solution: </a:t>
            </a:r>
          </a:p>
          <a:p>
            <a:r>
              <a:rPr lang="en-IN" dirty="0"/>
              <a:t>SSSXXSSXSXXX outputs 325641.</a:t>
            </a:r>
          </a:p>
          <a:p>
            <a:endParaRPr lang="en-IN" dirty="0"/>
          </a:p>
          <a:p>
            <a:r>
              <a:rPr lang="en-IN" dirty="0"/>
              <a:t>154623 cannot be output as 2 is pushed much before 3 so can appear only after 3 in output.</a:t>
            </a:r>
            <a:br>
              <a:rPr lang="en-IN" dirty="0"/>
            </a:br>
            <a:endParaRPr lang="en-US" dirty="0"/>
          </a:p>
          <a:p>
            <a:endParaRPr lang="en-US" dirty="0"/>
          </a:p>
        </p:txBody>
      </p:sp>
    </p:spTree>
    <p:extLst>
      <p:ext uri="{BB962C8B-B14F-4D97-AF65-F5344CB8AC3E}">
        <p14:creationId xmlns:p14="http://schemas.microsoft.com/office/powerpoint/2010/main" val="2608491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Self Assessment-IV </a:t>
            </a:r>
            <a:r>
              <a:rPr lang="en-US" sz="2000" b="1" dirty="0"/>
              <a:t>(Continue)</a:t>
            </a:r>
            <a:endParaRPr lang="en-US" dirty="0"/>
          </a:p>
        </p:txBody>
      </p:sp>
      <p:sp>
        <p:nvSpPr>
          <p:cNvPr id="3" name="Content Placeholder 2"/>
          <p:cNvSpPr>
            <a:spLocks noGrp="1"/>
          </p:cNvSpPr>
          <p:nvPr>
            <p:ph idx="1"/>
          </p:nvPr>
        </p:nvSpPr>
        <p:spPr/>
        <p:txBody>
          <a:bodyPr/>
          <a:lstStyle/>
          <a:p>
            <a:pPr marL="0" indent="0" algn="just">
              <a:buNone/>
            </a:pPr>
            <a:r>
              <a:rPr lang="en-US" dirty="0" smtClean="0"/>
              <a:t>4. Consider </a:t>
            </a:r>
            <a:r>
              <a:rPr lang="en-US" dirty="0"/>
              <a:t>the usual implementation of parentheses balancing program using stack. What is the maximum number of parentheses that will appear on stack at any instance of time during the analysis of  ( ( ) ( ( ) ) ( ( ) ) </a:t>
            </a:r>
            <a:r>
              <a:rPr lang="en-US" dirty="0" smtClean="0"/>
              <a:t>)?</a:t>
            </a:r>
          </a:p>
          <a:p>
            <a:endParaRPr lang="en-US" dirty="0"/>
          </a:p>
          <a:p>
            <a:endParaRPr lang="en-US" dirty="0" smtClean="0"/>
          </a:p>
          <a:p>
            <a:endParaRPr lang="en-US" dirty="0"/>
          </a:p>
          <a:p>
            <a:endParaRPr lang="en-US" dirty="0" smtClean="0"/>
          </a:p>
          <a:p>
            <a:endParaRPr lang="en-US" dirty="0"/>
          </a:p>
          <a:p>
            <a:pPr marL="0" indent="0">
              <a:buNone/>
            </a:pPr>
            <a:r>
              <a:rPr lang="en-US" dirty="0" smtClean="0"/>
              <a:t>5. The </a:t>
            </a:r>
            <a:r>
              <a:rPr lang="en-US" dirty="0"/>
              <a:t>following postfix expression with single digit operands in evaluated using a stack 8 2 3 ^ / 2 3 * 5 1 * -. The top two elements of the stack after the first * is evaluated are </a:t>
            </a:r>
          </a:p>
          <a:p>
            <a:pPr marL="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42038218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Self </a:t>
            </a:r>
            <a:r>
              <a:rPr lang="en-US" b="1" dirty="0" smtClean="0"/>
              <a:t>Assessment-IV </a:t>
            </a:r>
            <a:r>
              <a:rPr lang="en-US" sz="2000" b="1" dirty="0" smtClean="0"/>
              <a:t>(Continue)</a:t>
            </a:r>
            <a:endParaRPr lang="en-US" sz="2000" dirty="0"/>
          </a:p>
        </p:txBody>
      </p:sp>
      <p:sp>
        <p:nvSpPr>
          <p:cNvPr id="3" name="Content Placeholder 2"/>
          <p:cNvSpPr>
            <a:spLocks noGrp="1"/>
          </p:cNvSpPr>
          <p:nvPr>
            <p:ph idx="1"/>
          </p:nvPr>
        </p:nvSpPr>
        <p:spPr/>
        <p:txBody>
          <a:bodyPr/>
          <a:lstStyle/>
          <a:p>
            <a:pPr marL="0" indent="0">
              <a:buNone/>
            </a:pPr>
            <a:r>
              <a:rPr lang="en-US" dirty="0" smtClean="0"/>
              <a:t>6. The </a:t>
            </a:r>
            <a:r>
              <a:rPr lang="en-US" dirty="0"/>
              <a:t>following postfix expression, containing single digit operands and arithmetic operators + and *, is evaluated using a stack. 5 2 * 3 4 + 5 2 * * + Show the contents of the stack. </a:t>
            </a:r>
            <a:endParaRPr lang="en-US" dirty="0" smtClean="0"/>
          </a:p>
          <a:p>
            <a:pPr indent="0" algn="just">
              <a:buNone/>
            </a:pPr>
            <a:r>
              <a:rPr lang="en-US" dirty="0"/>
              <a:t>(</a:t>
            </a:r>
            <a:r>
              <a:rPr lang="en-US" dirty="0" err="1"/>
              <a:t>i</a:t>
            </a:r>
            <a:r>
              <a:rPr lang="en-US" dirty="0"/>
              <a:t>) After evaluating 5 2 * 3 4 + </a:t>
            </a:r>
          </a:p>
          <a:p>
            <a:pPr indent="0" algn="just">
              <a:buNone/>
            </a:pPr>
            <a:r>
              <a:rPr lang="en-US" dirty="0"/>
              <a:t>(ii) After evaluating 5 2 * 3 4 + 5 2 </a:t>
            </a:r>
          </a:p>
          <a:p>
            <a:pPr indent="0" algn="just">
              <a:buNone/>
            </a:pPr>
            <a:r>
              <a:rPr lang="en-US" dirty="0"/>
              <a:t>(iii) At the end of evaluation</a:t>
            </a:r>
          </a:p>
          <a:p>
            <a:pPr marL="0" indent="0">
              <a:buNone/>
            </a:pPr>
            <a:r>
              <a:rPr lang="en-US" dirty="0" smtClean="0"/>
              <a:t>		</a:t>
            </a:r>
            <a:endParaRPr lang="en-US" dirty="0"/>
          </a:p>
          <a:p>
            <a:pPr indent="0" algn="just">
              <a:buNone/>
            </a:pPr>
            <a:endParaRPr lang="en-US" dirty="0" smtClean="0"/>
          </a:p>
          <a:p>
            <a:pPr indent="0" algn="just">
              <a:buNone/>
            </a:pPr>
            <a:endParaRPr lang="en-US" dirty="0"/>
          </a:p>
          <a:p>
            <a:endParaRPr lang="en-US" dirty="0"/>
          </a:p>
        </p:txBody>
      </p:sp>
    </p:spTree>
    <p:extLst>
      <p:ext uri="{BB962C8B-B14F-4D97-AF65-F5344CB8AC3E}">
        <p14:creationId xmlns:p14="http://schemas.microsoft.com/office/powerpoint/2010/main" val="17702426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Self Assessment-IV </a:t>
            </a:r>
            <a:r>
              <a:rPr lang="en-US" sz="2000" b="1" dirty="0"/>
              <a:t>(Continue)</a:t>
            </a:r>
            <a:endParaRPr lang="en-US" dirty="0"/>
          </a:p>
        </p:txBody>
      </p:sp>
      <p:sp>
        <p:nvSpPr>
          <p:cNvPr id="3" name="Content Placeholder 2"/>
          <p:cNvSpPr>
            <a:spLocks noGrp="1"/>
          </p:cNvSpPr>
          <p:nvPr>
            <p:ph idx="1"/>
          </p:nvPr>
        </p:nvSpPr>
        <p:spPr/>
        <p:txBody>
          <a:bodyPr/>
          <a:lstStyle/>
          <a:p>
            <a:pPr marL="0" indent="0">
              <a:buNone/>
            </a:pPr>
            <a:r>
              <a:rPr lang="en-US" dirty="0" smtClean="0"/>
              <a:t>7. The </a:t>
            </a:r>
            <a:r>
              <a:rPr lang="en-US" dirty="0"/>
              <a:t>postfix expression for the infix expression a + b * ( c + d ) / f + d * e is</a:t>
            </a:r>
          </a:p>
          <a:p>
            <a:endParaRPr lang="en-US" dirty="0"/>
          </a:p>
        </p:txBody>
      </p:sp>
    </p:spTree>
    <p:extLst>
      <p:ext uri="{BB962C8B-B14F-4D97-AF65-F5344CB8AC3E}">
        <p14:creationId xmlns:p14="http://schemas.microsoft.com/office/powerpoint/2010/main" val="25922417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Self Assessment-IV </a:t>
            </a:r>
            <a:r>
              <a:rPr lang="en-US" sz="2000" b="1" dirty="0"/>
              <a:t>(Continue)</a:t>
            </a:r>
            <a:endParaRPr lang="en-US" dirty="0"/>
          </a:p>
        </p:txBody>
      </p:sp>
      <p:sp>
        <p:nvSpPr>
          <p:cNvPr id="3" name="Content Placeholder 2"/>
          <p:cNvSpPr>
            <a:spLocks noGrp="1"/>
          </p:cNvSpPr>
          <p:nvPr>
            <p:ph idx="1"/>
          </p:nvPr>
        </p:nvSpPr>
        <p:spPr/>
        <p:txBody>
          <a:bodyPr/>
          <a:lstStyle/>
          <a:p>
            <a:pPr marL="0" indent="0">
              <a:buNone/>
            </a:pPr>
            <a:r>
              <a:rPr lang="en-US" dirty="0" smtClean="0"/>
              <a:t>8. Perform </a:t>
            </a:r>
            <a:r>
              <a:rPr lang="en-US" dirty="0"/>
              <a:t>Postfix Conversion </a:t>
            </a:r>
            <a:r>
              <a:rPr lang="en-US" dirty="0" smtClean="0"/>
              <a:t>for </a:t>
            </a:r>
            <a:r>
              <a:rPr lang="en-US" dirty="0"/>
              <a:t>following expression:</a:t>
            </a:r>
          </a:p>
          <a:p>
            <a:pPr marL="0" indent="0">
              <a:buNone/>
            </a:pPr>
            <a:r>
              <a:rPr lang="en-US" dirty="0"/>
              <a:t>       ((((4^1^6)-(3^2-8)/(7-5)*2)+9)-3)</a:t>
            </a:r>
          </a:p>
          <a:p>
            <a:pPr marL="457200" indent="-457200">
              <a:buAutoNum type="arabicPeriod" startAt="8"/>
            </a:pPr>
            <a:endParaRPr lang="en-US" dirty="0"/>
          </a:p>
          <a:p>
            <a:pPr marL="0" indent="0">
              <a:buNone/>
            </a:pPr>
            <a:endParaRPr lang="en-US" dirty="0"/>
          </a:p>
        </p:txBody>
      </p:sp>
    </p:spTree>
    <p:extLst>
      <p:ext uri="{BB962C8B-B14F-4D97-AF65-F5344CB8AC3E}">
        <p14:creationId xmlns:p14="http://schemas.microsoft.com/office/powerpoint/2010/main" val="4791549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Self Assessment-IV </a:t>
            </a:r>
            <a:r>
              <a:rPr lang="en-US" sz="2000" b="1" dirty="0"/>
              <a:t>(Continue)</a:t>
            </a:r>
            <a:endParaRPr lang="en-US" dirty="0"/>
          </a:p>
        </p:txBody>
      </p:sp>
      <p:sp>
        <p:nvSpPr>
          <p:cNvPr id="3" name="Content Placeholder 2"/>
          <p:cNvSpPr>
            <a:spLocks noGrp="1"/>
          </p:cNvSpPr>
          <p:nvPr>
            <p:ph idx="1"/>
          </p:nvPr>
        </p:nvSpPr>
        <p:spPr/>
        <p:txBody>
          <a:bodyPr/>
          <a:lstStyle/>
          <a:p>
            <a:pPr marL="0" indent="0">
              <a:buNone/>
            </a:pPr>
            <a:r>
              <a:rPr lang="en-US" dirty="0" smtClean="0"/>
              <a:t>9. Evaluation </a:t>
            </a:r>
            <a:r>
              <a:rPr lang="en-US" dirty="0"/>
              <a:t>for following expression:</a:t>
            </a:r>
          </a:p>
          <a:p>
            <a:pPr marL="0" indent="0">
              <a:buNone/>
            </a:pPr>
            <a:r>
              <a:rPr lang="en-US" dirty="0"/>
              <a:t>       ((((4^1^6)-(3^2-8)/(7-5)*2)+9)-3)</a:t>
            </a:r>
          </a:p>
          <a:p>
            <a:endParaRPr lang="en-US" dirty="0"/>
          </a:p>
        </p:txBody>
      </p:sp>
    </p:spTree>
    <p:extLst>
      <p:ext uri="{BB962C8B-B14F-4D97-AF65-F5344CB8AC3E}">
        <p14:creationId xmlns:p14="http://schemas.microsoft.com/office/powerpoint/2010/main" val="12061375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Gate 2004</a:t>
            </a:r>
            <a:endParaRPr lang="en-US" dirty="0"/>
          </a:p>
        </p:txBody>
      </p:sp>
      <p:sp>
        <p:nvSpPr>
          <p:cNvPr id="3" name="Content Placeholder 2"/>
          <p:cNvSpPr>
            <a:spLocks noGrp="1"/>
          </p:cNvSpPr>
          <p:nvPr>
            <p:ph idx="1"/>
          </p:nvPr>
        </p:nvSpPr>
        <p:spPr/>
        <p:txBody>
          <a:bodyPr/>
          <a:lstStyle/>
          <a:p>
            <a:pPr marL="114300" indent="0" algn="just">
              <a:buNone/>
            </a:pPr>
            <a:r>
              <a:rPr lang="en-US" dirty="0"/>
              <a:t>The best data structure to check whether an arithmetic expression has balanced parentheses is a</a:t>
            </a:r>
          </a:p>
          <a:p>
            <a:pPr marL="114300" indent="0" algn="just">
              <a:lnSpc>
                <a:spcPct val="120000"/>
              </a:lnSpc>
              <a:buNone/>
            </a:pPr>
            <a:r>
              <a:rPr lang="en-US" dirty="0" smtClean="0"/>
              <a:t>(</a:t>
            </a:r>
            <a:r>
              <a:rPr lang="en-US" dirty="0"/>
              <a:t>A) queue</a:t>
            </a:r>
          </a:p>
          <a:p>
            <a:pPr marL="114300" indent="0" algn="just">
              <a:lnSpc>
                <a:spcPct val="120000"/>
              </a:lnSpc>
              <a:buNone/>
            </a:pPr>
            <a:r>
              <a:rPr lang="en-US" dirty="0"/>
              <a:t>(B) stack</a:t>
            </a:r>
          </a:p>
          <a:p>
            <a:pPr marL="114300" indent="0" algn="just">
              <a:lnSpc>
                <a:spcPct val="120000"/>
              </a:lnSpc>
              <a:buNone/>
            </a:pPr>
            <a:r>
              <a:rPr lang="en-US" dirty="0"/>
              <a:t>(C) tree</a:t>
            </a:r>
          </a:p>
          <a:p>
            <a:pPr marL="114300" indent="0" algn="just">
              <a:lnSpc>
                <a:spcPct val="120000"/>
              </a:lnSpc>
              <a:buNone/>
            </a:pPr>
            <a:r>
              <a:rPr lang="en-US" dirty="0"/>
              <a:t>(D) list</a:t>
            </a:r>
          </a:p>
          <a:p>
            <a:pPr marL="114300" indent="0" algn="just">
              <a:buNone/>
            </a:pPr>
            <a:r>
              <a:rPr lang="en-US" dirty="0"/>
              <a:t/>
            </a:r>
            <a:br>
              <a:rPr lang="en-US" dirty="0"/>
            </a:br>
            <a:r>
              <a:rPr lang="en-US" dirty="0"/>
              <a:t/>
            </a:r>
            <a:br>
              <a:rPr lang="en-US" dirty="0"/>
            </a:br>
            <a:r>
              <a:rPr lang="en-US" dirty="0"/>
              <a:t/>
            </a:r>
            <a:br>
              <a:rPr lang="en-US" dirty="0"/>
            </a:br>
            <a:r>
              <a:rPr lang="en-US" b="1" dirty="0"/>
              <a:t>Answer: (B) </a:t>
            </a:r>
          </a:p>
          <a:p>
            <a:endParaRPr lang="en-US" dirty="0"/>
          </a:p>
        </p:txBody>
      </p:sp>
    </p:spTree>
    <p:extLst>
      <p:ext uri="{BB962C8B-B14F-4D97-AF65-F5344CB8AC3E}">
        <p14:creationId xmlns:p14="http://schemas.microsoft.com/office/powerpoint/2010/main" val="1471823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Gate 2004</a:t>
            </a:r>
            <a:endParaRPr lang="en-US" dirty="0"/>
          </a:p>
        </p:txBody>
      </p:sp>
      <p:sp>
        <p:nvSpPr>
          <p:cNvPr id="3" name="Content Placeholder 2"/>
          <p:cNvSpPr>
            <a:spLocks noGrp="1"/>
          </p:cNvSpPr>
          <p:nvPr>
            <p:ph idx="1"/>
          </p:nvPr>
        </p:nvSpPr>
        <p:spPr/>
        <p:txBody>
          <a:bodyPr/>
          <a:lstStyle/>
          <a:p>
            <a:pPr marL="114300" indent="0" algn="just">
              <a:buNone/>
            </a:pPr>
            <a:r>
              <a:rPr lang="en-US" dirty="0"/>
              <a:t>A single array A[1..MAXSIZE] is used to implement two stacks. The two stacks grow from opposite ends of the array. Variables top1 and top2 (</a:t>
            </a:r>
            <a:r>
              <a:rPr lang="en-US" dirty="0" err="1"/>
              <a:t>topl</a:t>
            </a:r>
            <a:r>
              <a:rPr lang="en-US" dirty="0"/>
              <a:t>&lt; top 2) point to the location of the topmost element in each of the stacks. If the space is to be used efficiently, the condition for “stack full” is</a:t>
            </a:r>
          </a:p>
          <a:p>
            <a:pPr marL="114300" indent="0" algn="just">
              <a:buNone/>
            </a:pPr>
            <a:r>
              <a:rPr lang="en-US" dirty="0"/>
              <a:t/>
            </a:r>
            <a:br>
              <a:rPr lang="en-US" dirty="0"/>
            </a:br>
            <a:r>
              <a:rPr lang="en-US" dirty="0"/>
              <a:t>(A) (top1 = MAXSIZE/2) and (top2 = MAXSIZE/2+1)</a:t>
            </a:r>
          </a:p>
          <a:p>
            <a:pPr marL="114300" indent="0" algn="just">
              <a:buNone/>
            </a:pPr>
            <a:r>
              <a:rPr lang="en-US" dirty="0"/>
              <a:t>(B) top1 + top2 = MAXSIZE</a:t>
            </a:r>
          </a:p>
          <a:p>
            <a:pPr marL="114300" indent="0" algn="just">
              <a:buNone/>
            </a:pPr>
            <a:r>
              <a:rPr lang="en-US" dirty="0"/>
              <a:t>(C) (top1= MAXSIZE/2) or (top2 = MAXSIZE)</a:t>
            </a:r>
          </a:p>
          <a:p>
            <a:pPr marL="114300" indent="0" algn="just">
              <a:buNone/>
            </a:pPr>
            <a:r>
              <a:rPr lang="en-US" dirty="0"/>
              <a:t>(D) top1= top2 -1</a:t>
            </a:r>
          </a:p>
          <a:p>
            <a:pPr marL="114300" indent="0" algn="just">
              <a:buNone/>
            </a:pPr>
            <a:r>
              <a:rPr lang="en-US" sz="2000" dirty="0"/>
              <a:t/>
            </a:r>
            <a:br>
              <a:rPr lang="en-US" sz="2000" dirty="0"/>
            </a:br>
            <a:r>
              <a:rPr lang="en-US" sz="2000" b="1" dirty="0"/>
              <a:t>Answer : (D)</a:t>
            </a:r>
          </a:p>
          <a:p>
            <a:pPr marL="0" indent="0">
              <a:buNone/>
            </a:pPr>
            <a:endParaRPr lang="en-US" dirty="0"/>
          </a:p>
        </p:txBody>
      </p:sp>
    </p:spTree>
    <p:extLst>
      <p:ext uri="{BB962C8B-B14F-4D97-AF65-F5344CB8AC3E}">
        <p14:creationId xmlns:p14="http://schemas.microsoft.com/office/powerpoint/2010/main" val="272347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Approaches to Implement Stack Data Structure</a:t>
            </a:r>
            <a:endParaRPr lang="en-US" dirty="0"/>
          </a:p>
        </p:txBody>
      </p:sp>
      <p:sp>
        <p:nvSpPr>
          <p:cNvPr id="3" name="Content Placeholder 2"/>
          <p:cNvSpPr>
            <a:spLocks noGrp="1"/>
          </p:cNvSpPr>
          <p:nvPr>
            <p:ph idx="1"/>
          </p:nvPr>
        </p:nvSpPr>
        <p:spPr/>
        <p:txBody>
          <a:bodyPr/>
          <a:lstStyle/>
          <a:p>
            <a:pPr marL="0" indent="0">
              <a:buNone/>
            </a:pPr>
            <a:endParaRPr lang="en-US" b="1" dirty="0" smtClean="0">
              <a:solidFill>
                <a:schemeClr val="dk1"/>
              </a:solidFill>
            </a:endParaRPr>
          </a:p>
          <a:p>
            <a:pPr marL="0" indent="0">
              <a:buNone/>
            </a:pPr>
            <a:endParaRPr lang="en-US" b="1" dirty="0">
              <a:solidFill>
                <a:schemeClr val="dk1"/>
              </a:solidFill>
            </a:endParaRPr>
          </a:p>
          <a:p>
            <a:pPr marL="0" indent="0">
              <a:buNone/>
            </a:pPr>
            <a:endParaRPr lang="en-US" b="1" dirty="0" smtClean="0">
              <a:solidFill>
                <a:schemeClr val="dk1"/>
              </a:solidFill>
            </a:endParaRPr>
          </a:p>
          <a:p>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790626745"/>
                  </p:ext>
                </p:extLst>
              </p:nvPr>
            </p:nvGraphicFramePr>
            <p:xfrm>
              <a:off x="254000" y="1371600"/>
              <a:ext cx="5003800" cy="4705985"/>
            </p:xfrm>
            <a:graphic>
              <a:graphicData uri="http://schemas.openxmlformats.org/drawingml/2006/table">
                <a:tbl>
                  <a:tblPr firstRow="1" bandRow="1">
                    <a:tableStyleId>{5940675A-B579-460E-94D1-54222C63F5DA}</a:tableStyleId>
                  </a:tblPr>
                  <a:tblGrid>
                    <a:gridCol w="5003800">
                      <a:extLst>
                        <a:ext uri="{9D8B030D-6E8A-4147-A177-3AD203B41FA5}">
                          <a16:colId xmlns:a16="http://schemas.microsoft.com/office/drawing/2014/main" val="2733038189"/>
                        </a:ext>
                      </a:extLst>
                    </a:gridCol>
                  </a:tblGrid>
                  <a:tr h="378289">
                    <a:tc>
                      <a:txBody>
                        <a:bodyPr/>
                        <a:lstStyle/>
                        <a:p>
                          <a:pPr algn="ctr"/>
                          <a:r>
                            <a:rPr lang="en-US" sz="2400" b="1" i="0" kern="1200" dirty="0" smtClean="0">
                              <a:solidFill>
                                <a:schemeClr val="dk1"/>
                              </a:solidFill>
                              <a:latin typeface="Times New Roman" panose="02020603050405020304" pitchFamily="18" charset="0"/>
                              <a:ea typeface="+mn-ea"/>
                              <a:cs typeface="Times New Roman" panose="02020603050405020304" pitchFamily="18" charset="0"/>
                            </a:rPr>
                            <a:t>Array Implementation</a:t>
                          </a:r>
                          <a:endParaRPr lang="en-US" sz="2400" b="1" i="0"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32051013"/>
                      </a:ext>
                    </a:extLst>
                  </a:tr>
                  <a:tr h="4248785">
                    <a:tc>
                      <a:txBody>
                        <a:bodyPr/>
                        <a:lstStyle/>
                        <a:p>
                          <a:pPr algn="l"/>
                          <a14:m>
                            <m:oMathPara xmlns:m="http://schemas.openxmlformats.org/officeDocument/2006/math">
                              <m:oMathParaPr>
                                <m:jc m:val="left"/>
                              </m:oMathParaPr>
                              <m:oMath xmlns:m="http://schemas.openxmlformats.org/officeDocument/2006/math">
                                <m:r>
                                  <m:rPr>
                                    <m:sty m:val="p"/>
                                  </m:rPr>
                                  <a:rPr lang="en-US" sz="2400" b="0" i="0" smtClean="0">
                                    <a:latin typeface="Cambria Math"/>
                                  </a:rPr>
                                  <m:t>int</m:t>
                                </m:r>
                                <m:r>
                                  <a:rPr lang="en-US" sz="2400" b="0" i="0" smtClean="0">
                                    <a:latin typeface="Cambria Math"/>
                                  </a:rPr>
                                  <m:t> </m:t>
                                </m:r>
                                <m:r>
                                  <m:rPr>
                                    <m:sty m:val="p"/>
                                  </m:rPr>
                                  <a:rPr lang="en-US" sz="2400" b="0" i="0" smtClean="0">
                                    <a:latin typeface="Cambria Math"/>
                                  </a:rPr>
                                  <m:t>stack</m:t>
                                </m:r>
                                <m:d>
                                  <m:dPr>
                                    <m:begChr m:val="["/>
                                    <m:endChr m:val="]"/>
                                    <m:ctrlPr>
                                      <a:rPr lang="en-US" sz="2400" b="0" i="1" smtClean="0">
                                        <a:latin typeface="Cambria Math" panose="02040503050406030204" pitchFamily="18" charset="0"/>
                                      </a:rPr>
                                    </m:ctrlPr>
                                  </m:dPr>
                                  <m:e>
                                    <m:r>
                                      <m:rPr>
                                        <m:sty m:val="p"/>
                                      </m:rPr>
                                      <a:rPr lang="en-US" sz="2400" b="0" i="0" smtClean="0">
                                        <a:latin typeface="Cambria Math"/>
                                      </a:rPr>
                                      <m:t>max</m:t>
                                    </m:r>
                                  </m:e>
                                </m:d>
                                <m:r>
                                  <a:rPr lang="en-US" sz="2400" b="0" i="0" smtClean="0">
                                    <a:latin typeface="Cambria Math"/>
                                  </a:rPr>
                                  <m:t>;</m:t>
                                </m:r>
                                <m:r>
                                  <m:rPr>
                                    <m:sty m:val="p"/>
                                  </m:rPr>
                                  <a:rPr lang="en-US" sz="2400" b="0" i="0" smtClean="0">
                                    <a:latin typeface="Cambria Math"/>
                                  </a:rPr>
                                  <m:t>int</m:t>
                                </m:r>
                                <m:r>
                                  <a:rPr lang="en-US" sz="2400" b="0" i="0" smtClean="0">
                                    <a:latin typeface="Cambria Math"/>
                                  </a:rPr>
                                  <m:t> </m:t>
                                </m:r>
                                <m:r>
                                  <m:rPr>
                                    <m:sty m:val="p"/>
                                  </m:rPr>
                                  <a:rPr lang="en-US" sz="2400" b="0" i="0" smtClean="0">
                                    <a:latin typeface="Cambria Math"/>
                                  </a:rPr>
                                  <m:t>top</m:t>
                                </m:r>
                                <m:r>
                                  <a:rPr lang="en-US" sz="2400" b="0" i="0" smtClean="0">
                                    <a:latin typeface="Cambria Math"/>
                                  </a:rPr>
                                  <m:t>=−1</m:t>
                                </m:r>
                              </m:oMath>
                            </m:oMathPara>
                          </a14:m>
                          <a:endParaRPr lang="en-US" sz="2400" b="0" i="0" kern="1200" dirty="0">
                            <a:solidFill>
                              <a:schemeClr val="tx1"/>
                            </a:solidFill>
                            <a:latin typeface="+mn-lt"/>
                            <a:ea typeface="+mn-ea"/>
                            <a:cs typeface="+mn-cs"/>
                          </a:endParaRPr>
                        </a:p>
                        <a:p>
                          <a:pPr algn="l"/>
                          <a14:m>
                            <m:oMathPara xmlns:m="http://schemas.openxmlformats.org/officeDocument/2006/math">
                              <m:oMathParaPr>
                                <m:jc m:val="left"/>
                              </m:oMathParaPr>
                              <m:oMath xmlns:m="http://schemas.openxmlformats.org/officeDocument/2006/math">
                                <m:r>
                                  <m:rPr>
                                    <m:sty m:val="p"/>
                                  </m:rPr>
                                  <a:rPr lang="en-US" sz="2400" b="0" i="0" smtClean="0">
                                    <a:latin typeface="Cambria Math"/>
                                  </a:rPr>
                                  <m:t>void</m:t>
                                </m:r>
                                <m:r>
                                  <a:rPr lang="en-US" sz="2400" b="0" i="0" smtClean="0">
                                    <a:latin typeface="Cambria Math"/>
                                  </a:rPr>
                                  <m:t> </m:t>
                                </m:r>
                                <m:r>
                                  <m:rPr>
                                    <m:sty m:val="p"/>
                                  </m:rPr>
                                  <a:rPr lang="en-US" sz="2400" b="0" i="0" smtClean="0">
                                    <a:latin typeface="Cambria Math"/>
                                  </a:rPr>
                                  <m:t>push</m:t>
                                </m:r>
                                <m:d>
                                  <m:dPr>
                                    <m:ctrlPr>
                                      <a:rPr lang="en-US" sz="2400" b="0" i="1" smtClean="0">
                                        <a:latin typeface="Cambria Math" panose="02040503050406030204" pitchFamily="18" charset="0"/>
                                      </a:rPr>
                                    </m:ctrlPr>
                                  </m:dPr>
                                  <m:e>
                                    <m:r>
                                      <m:rPr>
                                        <m:sty m:val="p"/>
                                      </m:rPr>
                                      <a:rPr lang="en-US" sz="2400" b="0" i="0" smtClean="0">
                                        <a:latin typeface="Cambria Math"/>
                                      </a:rPr>
                                      <m:t>int</m:t>
                                    </m:r>
                                    <m:r>
                                      <a:rPr lang="en-US" sz="2400" b="0" i="0" smtClean="0">
                                        <a:latin typeface="Cambria Math"/>
                                      </a:rPr>
                                      <m:t> </m:t>
                                    </m:r>
                                    <m:r>
                                      <m:rPr>
                                        <m:sty m:val="p"/>
                                      </m:rPr>
                                      <a:rPr lang="en-US" sz="2400" b="0" i="0" smtClean="0">
                                        <a:latin typeface="Cambria Math"/>
                                      </a:rPr>
                                      <m:t>item</m:t>
                                    </m:r>
                                  </m:e>
                                </m:d>
                              </m:oMath>
                            </m:oMathPara>
                          </a14:m>
                          <a:endParaRPr lang="en-US" sz="2400" b="0" i="0" kern="1200" dirty="0">
                            <a:solidFill>
                              <a:schemeClr val="tx1"/>
                            </a:solidFill>
                            <a:latin typeface="+mn-lt"/>
                            <a:ea typeface="+mn-ea"/>
                            <a:cs typeface="+mn-cs"/>
                          </a:endParaRPr>
                        </a:p>
                        <a:p>
                          <a:pPr algn="l"/>
                          <a14:m>
                            <m:oMathPara xmlns:m="http://schemas.openxmlformats.org/officeDocument/2006/math">
                              <m:oMathParaPr>
                                <m:jc m:val="left"/>
                              </m:oMathParaPr>
                              <m:oMath xmlns:m="http://schemas.openxmlformats.org/officeDocument/2006/math">
                                <m:r>
                                  <a:rPr lang="en-US" sz="2400" b="0" i="0" smtClean="0">
                                    <a:latin typeface="Cambria Math"/>
                                  </a:rPr>
                                  <m:t>{</m:t>
                                </m:r>
                              </m:oMath>
                            </m:oMathPara>
                          </a14:m>
                          <a:endParaRPr lang="en-US" sz="2400" b="0" i="0" kern="1200" dirty="0">
                            <a:solidFill>
                              <a:schemeClr val="tx1"/>
                            </a:solidFill>
                            <a:latin typeface="+mn-lt"/>
                            <a:ea typeface="+mn-ea"/>
                            <a:cs typeface="+mn-cs"/>
                          </a:endParaRPr>
                        </a:p>
                        <a:p>
                          <a:pPr algn="l"/>
                          <a:r>
                            <a:rPr lang="en-US" sz="2400" b="0" dirty="0"/>
                            <a:t>            </a:t>
                          </a:r>
                          <a14:m>
                            <m:oMath xmlns:m="http://schemas.openxmlformats.org/officeDocument/2006/math">
                              <m:r>
                                <m:rPr>
                                  <m:sty m:val="p"/>
                                </m:rPr>
                                <a:rPr lang="en-US" sz="2400" b="0" i="0" smtClean="0">
                                  <a:latin typeface="Cambria Math"/>
                                </a:rPr>
                                <m:t>if</m:t>
                              </m:r>
                              <m:d>
                                <m:dPr>
                                  <m:ctrlPr>
                                    <a:rPr lang="en-US" sz="2400" b="0" i="1" smtClean="0">
                                      <a:latin typeface="Cambria Math" panose="02040503050406030204" pitchFamily="18" charset="0"/>
                                    </a:rPr>
                                  </m:ctrlPr>
                                </m:dPr>
                                <m:e>
                                  <m:r>
                                    <m:rPr>
                                      <m:sty m:val="p"/>
                                    </m:rPr>
                                    <a:rPr lang="en-US" sz="2400" b="0" i="0" smtClean="0">
                                      <a:latin typeface="Cambria Math"/>
                                    </a:rPr>
                                    <m:t>top</m:t>
                                  </m:r>
                                  <m:r>
                                    <a:rPr lang="en-US" sz="2400" b="0" i="0" smtClean="0">
                                      <a:latin typeface="Cambria Math"/>
                                    </a:rPr>
                                    <m:t>==</m:t>
                                  </m:r>
                                  <m:r>
                                    <m:rPr>
                                      <m:sty m:val="p"/>
                                    </m:rPr>
                                    <a:rPr lang="en-US" sz="2400" b="0" i="0" smtClean="0">
                                      <a:latin typeface="Cambria Math"/>
                                    </a:rPr>
                                    <m:t>max</m:t>
                                  </m:r>
                                  <m:r>
                                    <a:rPr lang="en-US" sz="2400" b="0" i="0" smtClean="0">
                                      <a:latin typeface="Cambria Math"/>
                                    </a:rPr>
                                    <m:t>−1</m:t>
                                  </m:r>
                                </m:e>
                              </m:d>
                            </m:oMath>
                          </a14:m>
                          <a:endParaRPr lang="en-US" sz="2400" b="0" i="0" kern="1200" dirty="0">
                            <a:solidFill>
                              <a:schemeClr val="tx1"/>
                            </a:solidFill>
                            <a:latin typeface="+mn-lt"/>
                            <a:ea typeface="+mn-ea"/>
                            <a:cs typeface="+mn-cs"/>
                          </a:endParaRPr>
                        </a:p>
                        <a:p>
                          <a:pPr algn="l"/>
                          <a:r>
                            <a:rPr lang="en-US" sz="2400" b="0" dirty="0"/>
                            <a:t>            </a:t>
                          </a:r>
                          <a14:m>
                            <m:oMath xmlns:m="http://schemas.openxmlformats.org/officeDocument/2006/math">
                              <m:r>
                                <a:rPr lang="en-US" sz="2400" b="0" i="0" smtClean="0">
                                  <a:latin typeface="Cambria Math"/>
                                </a:rPr>
                                <m:t>          </m:t>
                              </m:r>
                              <m:r>
                                <m:rPr>
                                  <m:sty m:val="p"/>
                                </m:rPr>
                                <a:rPr lang="en-US" sz="2400" b="0" i="0" smtClean="0">
                                  <a:latin typeface="Cambria Math"/>
                                </a:rPr>
                                <m:t>printf</m:t>
                              </m:r>
                              <m:r>
                                <a:rPr lang="en-US" sz="2400" b="0" i="0" smtClean="0">
                                  <a:latin typeface="Cambria Math"/>
                                </a:rPr>
                                <m:t>(</m:t>
                              </m:r>
                              <m:r>
                                <m:rPr>
                                  <m:nor/>
                                </m:rPr>
                                <a:rPr lang="en-US" sz="2400" b="0" i="0" kern="1200" smtClean="0">
                                  <a:solidFill>
                                    <a:schemeClr val="tx1"/>
                                  </a:solidFill>
                                  <a:latin typeface="+mn-lt"/>
                                  <a:ea typeface="+mn-ea"/>
                                  <a:cs typeface="+mn-cs"/>
                                </a:rPr>
                                <m:t>"</m:t>
                              </m:r>
                              <m:r>
                                <m:rPr>
                                  <m:nor/>
                                </m:rPr>
                                <a:rPr lang="en-US" sz="2400" b="0" i="0" kern="1200" smtClean="0">
                                  <a:solidFill>
                                    <a:schemeClr val="tx1"/>
                                  </a:solidFill>
                                  <a:latin typeface="+mn-lt"/>
                                  <a:ea typeface="+mn-ea"/>
                                  <a:cs typeface="+mn-cs"/>
                                </a:rPr>
                                <m:t>overflow</m:t>
                              </m:r>
                              <m:r>
                                <m:rPr>
                                  <m:nor/>
                                </m:rPr>
                                <a:rPr lang="en-US" sz="2400" b="0" i="0" kern="1200" smtClean="0">
                                  <a:solidFill>
                                    <a:schemeClr val="tx1"/>
                                  </a:solidFill>
                                  <a:latin typeface="+mn-lt"/>
                                  <a:ea typeface="+mn-ea"/>
                                  <a:cs typeface="+mn-cs"/>
                                </a:rPr>
                                <m:t>");</m:t>
                              </m:r>
                            </m:oMath>
                          </a14:m>
                          <a:endParaRPr lang="en-US" sz="2400" b="0" i="0" kern="1200" dirty="0">
                            <a:solidFill>
                              <a:schemeClr val="tx1"/>
                            </a:solidFill>
                            <a:latin typeface="+mn-lt"/>
                            <a:ea typeface="+mn-ea"/>
                            <a:cs typeface="+mn-cs"/>
                          </a:endParaRPr>
                        </a:p>
                        <a:p>
                          <a:pPr algn="l"/>
                          <a:r>
                            <a:rPr lang="en-US" sz="2400" b="0" dirty="0"/>
                            <a:t>            </a:t>
                          </a:r>
                          <a14:m>
                            <m:oMath xmlns:m="http://schemas.openxmlformats.org/officeDocument/2006/math">
                              <m:r>
                                <m:rPr>
                                  <m:sty m:val="p"/>
                                </m:rPr>
                                <a:rPr lang="en-US" sz="2400" b="0" i="0" smtClean="0">
                                  <a:latin typeface="Cambria Math"/>
                                </a:rPr>
                                <m:t>else</m:t>
                              </m:r>
                            </m:oMath>
                          </a14:m>
                          <a:endParaRPr lang="en-US" sz="2400" b="0" i="0" kern="1200" dirty="0">
                            <a:solidFill>
                              <a:schemeClr val="tx1"/>
                            </a:solidFill>
                            <a:latin typeface="+mn-lt"/>
                            <a:ea typeface="+mn-ea"/>
                            <a:cs typeface="+mn-cs"/>
                          </a:endParaRPr>
                        </a:p>
                        <a:p>
                          <a:pPr algn="l"/>
                          <a:r>
                            <a:rPr lang="en-US" sz="2400" b="0" dirty="0"/>
                            <a:t>            </a:t>
                          </a:r>
                          <a14:m>
                            <m:oMath xmlns:m="http://schemas.openxmlformats.org/officeDocument/2006/math">
                              <m:r>
                                <a:rPr lang="en-US" sz="2400" b="0" i="0" smtClean="0">
                                  <a:latin typeface="Cambria Math"/>
                                </a:rPr>
                                <m:t>{ </m:t>
                              </m:r>
                            </m:oMath>
                          </a14:m>
                          <a:endParaRPr lang="en-US" sz="2400" b="0" i="0" dirty="0">
                            <a:latin typeface="Cambria Math"/>
                          </a:endParaRPr>
                        </a:p>
                        <a:p>
                          <a:pPr algn="l"/>
                          <a:r>
                            <a:rPr lang="en-US" sz="2400" b="0" dirty="0"/>
                            <a:t>                      </a:t>
                          </a:r>
                          <a14:m>
                            <m:oMath xmlns:m="http://schemas.openxmlformats.org/officeDocument/2006/math">
                              <m:r>
                                <m:rPr>
                                  <m:sty m:val="p"/>
                                </m:rPr>
                                <a:rPr lang="en-US" sz="2400" b="0" i="0" smtClean="0">
                                  <a:latin typeface="Cambria Math"/>
                                </a:rPr>
                                <m:t>top</m:t>
                              </m:r>
                              <m:r>
                                <a:rPr lang="en-US" sz="2400" b="0" i="0" smtClean="0">
                                  <a:latin typeface="Cambria Math"/>
                                </a:rPr>
                                <m:t>=</m:t>
                              </m:r>
                              <m:r>
                                <m:rPr>
                                  <m:sty m:val="p"/>
                                </m:rPr>
                                <a:rPr lang="en-US" sz="2400" b="0" i="0" smtClean="0">
                                  <a:latin typeface="Cambria Math"/>
                                </a:rPr>
                                <m:t>top</m:t>
                              </m:r>
                              <m:r>
                                <a:rPr lang="en-US" sz="2400" b="0" i="0" smtClean="0">
                                  <a:latin typeface="Cambria Math"/>
                                </a:rPr>
                                <m:t>+1;</m:t>
                              </m:r>
                            </m:oMath>
                          </a14:m>
                          <a:endParaRPr lang="en-US" sz="2400" b="0" i="0" kern="1200" dirty="0">
                            <a:solidFill>
                              <a:schemeClr val="tx1"/>
                            </a:solidFill>
                            <a:latin typeface="+mn-lt"/>
                            <a:ea typeface="+mn-ea"/>
                            <a:cs typeface="+mn-cs"/>
                          </a:endParaRPr>
                        </a:p>
                        <a:p>
                          <a:pPr algn="l"/>
                          <a:r>
                            <a:rPr lang="en-US" sz="2400" b="0" dirty="0"/>
                            <a:t>                      </a:t>
                          </a:r>
                          <a14:m>
                            <m:oMath xmlns:m="http://schemas.openxmlformats.org/officeDocument/2006/math">
                              <m:r>
                                <m:rPr>
                                  <m:sty m:val="p"/>
                                </m:rPr>
                                <a:rPr lang="en-US" sz="2400" b="0" i="0" smtClean="0">
                                  <a:latin typeface="Cambria Math"/>
                                </a:rPr>
                                <m:t>stack</m:t>
                              </m:r>
                              <m:d>
                                <m:dPr>
                                  <m:begChr m:val="["/>
                                  <m:endChr m:val="]"/>
                                  <m:ctrlPr>
                                    <a:rPr lang="en-US" sz="2400" b="0" i="1" smtClean="0">
                                      <a:latin typeface="Cambria Math" panose="02040503050406030204" pitchFamily="18" charset="0"/>
                                    </a:rPr>
                                  </m:ctrlPr>
                                </m:dPr>
                                <m:e>
                                  <m:r>
                                    <m:rPr>
                                      <m:sty m:val="p"/>
                                    </m:rPr>
                                    <a:rPr lang="en-US" sz="2400" b="0" i="0" smtClean="0">
                                      <a:latin typeface="Cambria Math"/>
                                    </a:rPr>
                                    <m:t>top</m:t>
                                  </m:r>
                                </m:e>
                              </m:d>
                              <m:r>
                                <a:rPr lang="en-US" sz="2400" b="0" i="0" smtClean="0">
                                  <a:latin typeface="Cambria Math"/>
                                </a:rPr>
                                <m:t>=</m:t>
                              </m:r>
                              <m:r>
                                <m:rPr>
                                  <m:sty m:val="p"/>
                                </m:rPr>
                                <a:rPr lang="en-US" sz="2400" b="0" i="0" smtClean="0">
                                  <a:latin typeface="Cambria Math"/>
                                </a:rPr>
                                <m:t>item</m:t>
                              </m:r>
                              <m:r>
                                <a:rPr lang="en-US" sz="2400" b="0" i="0" smtClean="0">
                                  <a:latin typeface="Cambria Math"/>
                                </a:rPr>
                                <m:t>;</m:t>
                              </m:r>
                            </m:oMath>
                          </a14:m>
                          <a:endParaRPr lang="en-US" sz="2400" b="0" i="0" kern="1200" dirty="0">
                            <a:solidFill>
                              <a:schemeClr val="tx1"/>
                            </a:solidFill>
                            <a:latin typeface="+mn-lt"/>
                            <a:ea typeface="+mn-ea"/>
                            <a:cs typeface="+mn-cs"/>
                          </a:endParaRPr>
                        </a:p>
                        <a:p>
                          <a:pPr algn="l"/>
                          <a:r>
                            <a:rPr lang="en-US" sz="2400" b="0" dirty="0"/>
                            <a:t>            </a:t>
                          </a:r>
                          <a14:m>
                            <m:oMath xmlns:m="http://schemas.openxmlformats.org/officeDocument/2006/math">
                              <m:r>
                                <a:rPr lang="en-US" sz="2400" b="0" i="0" smtClean="0">
                                  <a:latin typeface="Cambria Math"/>
                                </a:rPr>
                                <m:t>}</m:t>
                              </m:r>
                            </m:oMath>
                          </a14:m>
                          <a:endParaRPr lang="en-US" sz="2400" b="0" i="0" kern="1200" dirty="0">
                            <a:solidFill>
                              <a:schemeClr val="tx1"/>
                            </a:solidFill>
                            <a:latin typeface="+mn-lt"/>
                            <a:ea typeface="+mn-ea"/>
                            <a:cs typeface="+mn-cs"/>
                          </a:endParaRPr>
                        </a:p>
                        <a:p>
                          <a:pPr algn="l"/>
                          <a14:m>
                            <m:oMathPara xmlns:m="http://schemas.openxmlformats.org/officeDocument/2006/math">
                              <m:oMathParaPr>
                                <m:jc m:val="left"/>
                              </m:oMathParaPr>
                              <m:oMath xmlns:m="http://schemas.openxmlformats.org/officeDocument/2006/math">
                                <m:r>
                                  <a:rPr lang="en-US" sz="2400" b="0" i="0" smtClean="0">
                                    <a:latin typeface="Cambria Math"/>
                                  </a:rPr>
                                  <m:t>}</m:t>
                                </m:r>
                              </m:oMath>
                            </m:oMathPara>
                          </a14:m>
                          <a:endParaRPr lang="en-US" sz="2400" b="0" i="0" kern="1200" dirty="0">
                            <a:solidFill>
                              <a:schemeClr val="tx1"/>
                            </a:solidFill>
                            <a:latin typeface="+mn-lt"/>
                            <a:ea typeface="+mn-ea"/>
                            <a:cs typeface="+mn-cs"/>
                          </a:endParaRPr>
                        </a:p>
                      </a:txBody>
                      <a:tcPr/>
                    </a:tc>
                    <a:extLst>
                      <a:ext uri="{0D108BD9-81ED-4DB2-BD59-A6C34878D82A}">
                        <a16:rowId xmlns:a16="http://schemas.microsoft.com/office/drawing/2014/main" val="3951705954"/>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790626745"/>
                  </p:ext>
                </p:extLst>
              </p:nvPr>
            </p:nvGraphicFramePr>
            <p:xfrm>
              <a:off x="254000" y="1371600"/>
              <a:ext cx="5003800" cy="4705985"/>
            </p:xfrm>
            <a:graphic>
              <a:graphicData uri="http://schemas.openxmlformats.org/drawingml/2006/table">
                <a:tbl>
                  <a:tblPr firstRow="1" bandRow="1">
                    <a:tableStyleId>{5940675A-B579-460E-94D1-54222C63F5DA}</a:tableStyleId>
                  </a:tblPr>
                  <a:tblGrid>
                    <a:gridCol w="5003800">
                      <a:extLst>
                        <a:ext uri="{9D8B030D-6E8A-4147-A177-3AD203B41FA5}">
                          <a16:colId xmlns:a16="http://schemas.microsoft.com/office/drawing/2014/main" val="2733038189"/>
                        </a:ext>
                      </a:extLst>
                    </a:gridCol>
                  </a:tblGrid>
                  <a:tr h="457200">
                    <a:tc>
                      <a:txBody>
                        <a:bodyPr/>
                        <a:lstStyle/>
                        <a:p>
                          <a:pPr algn="ctr"/>
                          <a:r>
                            <a:rPr lang="en-US" sz="2400" b="1" i="0" kern="1200" dirty="0" smtClean="0">
                              <a:solidFill>
                                <a:schemeClr val="dk1"/>
                              </a:solidFill>
                              <a:latin typeface="Times New Roman" panose="02020603050405020304" pitchFamily="18" charset="0"/>
                              <a:ea typeface="+mn-ea"/>
                              <a:cs typeface="Times New Roman" panose="02020603050405020304" pitchFamily="18" charset="0"/>
                            </a:rPr>
                            <a:t>Array Implementation</a:t>
                          </a:r>
                          <a:endParaRPr lang="en-US" sz="2400" b="1" i="0"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32051013"/>
                      </a:ext>
                    </a:extLst>
                  </a:tr>
                  <a:tr h="4248785">
                    <a:tc>
                      <a:txBody>
                        <a:bodyPr/>
                        <a:lstStyle/>
                        <a:p>
                          <a:endParaRPr lang="en-US"/>
                        </a:p>
                      </a:txBody>
                      <a:tcPr>
                        <a:blipFill>
                          <a:blip r:embed="rId2"/>
                          <a:stretch>
                            <a:fillRect l="-122" t="-11908" r="-243" b="-430"/>
                          </a:stretch>
                        </a:blipFill>
                      </a:tcPr>
                    </a:tc>
                    <a:extLst>
                      <a:ext uri="{0D108BD9-81ED-4DB2-BD59-A6C34878D82A}">
                        <a16:rowId xmlns:a16="http://schemas.microsoft.com/office/drawing/2014/main" val="395170595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55717873"/>
                  </p:ext>
                </p:extLst>
              </p:nvPr>
            </p:nvGraphicFramePr>
            <p:xfrm>
              <a:off x="5728970" y="1361440"/>
              <a:ext cx="5778500" cy="5303520"/>
            </p:xfrm>
            <a:graphic>
              <a:graphicData uri="http://schemas.openxmlformats.org/drawingml/2006/table">
                <a:tbl>
                  <a:tblPr firstRow="1" bandRow="1">
                    <a:tableStyleId>{5940675A-B579-460E-94D1-54222C63F5DA}</a:tableStyleId>
                  </a:tblPr>
                  <a:tblGrid>
                    <a:gridCol w="5778500">
                      <a:extLst>
                        <a:ext uri="{9D8B030D-6E8A-4147-A177-3AD203B41FA5}">
                          <a16:colId xmlns:a16="http://schemas.microsoft.com/office/drawing/2014/main" val="2155396965"/>
                        </a:ext>
                      </a:extLst>
                    </a:gridCol>
                  </a:tblGrid>
                  <a:tr h="370840">
                    <a:tc>
                      <a:txBody>
                        <a:bodyPr/>
                        <a:lstStyle/>
                        <a:p>
                          <a:pPr algn="ctr"/>
                          <a:r>
                            <a:rPr lang="en-US" sz="2400" b="1" i="0" kern="1200" dirty="0">
                              <a:solidFill>
                                <a:schemeClr val="dk1"/>
                              </a:solidFill>
                              <a:latin typeface="Times New Roman" panose="02020603050405020304" pitchFamily="18" charset="0"/>
                              <a:ea typeface="+mn-ea"/>
                              <a:cs typeface="Times New Roman" panose="02020603050405020304" pitchFamily="18" charset="0"/>
                            </a:rPr>
                            <a:t>Array Implementation</a:t>
                          </a:r>
                        </a:p>
                      </a:txBody>
                      <a:tcPr/>
                    </a:tc>
                    <a:extLst>
                      <a:ext uri="{0D108BD9-81ED-4DB2-BD59-A6C34878D82A}">
                        <a16:rowId xmlns:a16="http://schemas.microsoft.com/office/drawing/2014/main" val="1366500637"/>
                      </a:ext>
                    </a:extLst>
                  </a:tr>
                  <a:tr h="370840">
                    <a:tc>
                      <a:txBody>
                        <a:bodyPr/>
                        <a:lstStyle/>
                        <a:p>
                          <a:pPr algn="l"/>
                          <a14:m>
                            <m:oMathPara xmlns:m="http://schemas.openxmlformats.org/officeDocument/2006/math">
                              <m:oMathParaPr>
                                <m:jc m:val="left"/>
                              </m:oMathParaPr>
                              <m:oMath xmlns:m="http://schemas.openxmlformats.org/officeDocument/2006/math">
                                <m:r>
                                  <m:rPr>
                                    <m:sty m:val="p"/>
                                  </m:rPr>
                                  <a:rPr lang="en-US" sz="2400" b="0" i="0" smtClean="0">
                                    <a:latin typeface="Cambria Math"/>
                                  </a:rPr>
                                  <m:t>int</m:t>
                                </m:r>
                                <m:r>
                                  <a:rPr lang="en-US" sz="2400" b="0" i="0" smtClean="0">
                                    <a:latin typeface="Cambria Math"/>
                                  </a:rPr>
                                  <m:t> </m:t>
                                </m:r>
                                <m:r>
                                  <m:rPr>
                                    <m:sty m:val="p"/>
                                  </m:rPr>
                                  <a:rPr lang="en-US" sz="2400" b="0" i="0" smtClean="0">
                                    <a:latin typeface="Cambria Math"/>
                                  </a:rPr>
                                  <m:t>stack</m:t>
                                </m:r>
                                <m:d>
                                  <m:dPr>
                                    <m:begChr m:val="["/>
                                    <m:endChr m:val="]"/>
                                    <m:ctrlPr>
                                      <a:rPr lang="en-US" sz="2400" b="0" i="1" smtClean="0">
                                        <a:latin typeface="Cambria Math" panose="02040503050406030204" pitchFamily="18" charset="0"/>
                                      </a:rPr>
                                    </m:ctrlPr>
                                  </m:dPr>
                                  <m:e>
                                    <m:r>
                                      <m:rPr>
                                        <m:sty m:val="p"/>
                                      </m:rPr>
                                      <a:rPr lang="en-US" sz="2400" b="0" i="0" smtClean="0">
                                        <a:latin typeface="Cambria Math"/>
                                      </a:rPr>
                                      <m:t>max</m:t>
                                    </m:r>
                                  </m:e>
                                </m:d>
                                <m:r>
                                  <a:rPr lang="en-US" sz="2400" b="0" i="0" smtClean="0">
                                    <a:latin typeface="Cambria Math"/>
                                  </a:rPr>
                                  <m:t>;</m:t>
                                </m:r>
                                <m:r>
                                  <m:rPr>
                                    <m:sty m:val="p"/>
                                  </m:rPr>
                                  <a:rPr lang="en-US" sz="2400" b="0" i="0" smtClean="0">
                                    <a:latin typeface="Cambria Math"/>
                                  </a:rPr>
                                  <m:t>int</m:t>
                                </m:r>
                                <m:r>
                                  <a:rPr lang="en-US" sz="2400" b="0" i="0" smtClean="0">
                                    <a:latin typeface="Cambria Math"/>
                                  </a:rPr>
                                  <m:t> </m:t>
                                </m:r>
                                <m:r>
                                  <m:rPr>
                                    <m:sty m:val="p"/>
                                  </m:rPr>
                                  <a:rPr lang="en-US" sz="2400" b="0" i="0" smtClean="0">
                                    <a:latin typeface="Cambria Math"/>
                                  </a:rPr>
                                  <m:t>top</m:t>
                                </m:r>
                                <m:r>
                                  <a:rPr lang="en-US" sz="2400" b="0" i="0" smtClean="0">
                                    <a:latin typeface="Cambria Math"/>
                                  </a:rPr>
                                  <m:t>=−1</m:t>
                                </m:r>
                              </m:oMath>
                            </m:oMathPara>
                          </a14:m>
                          <a:endParaRPr lang="en-US" sz="2400" b="0" i="0" kern="1200" dirty="0">
                            <a:solidFill>
                              <a:schemeClr val="tx1"/>
                            </a:solidFill>
                            <a:latin typeface="Times New Roman" panose="02020603050405020304" pitchFamily="18" charset="0"/>
                            <a:ea typeface="+mn-ea"/>
                            <a:cs typeface="Times New Roman" panose="02020603050405020304" pitchFamily="18" charset="0"/>
                          </a:endParaRPr>
                        </a:p>
                        <a:p>
                          <a:pPr algn="l"/>
                          <a14:m>
                            <m:oMathPara xmlns:m="http://schemas.openxmlformats.org/officeDocument/2006/math">
                              <m:oMathParaPr>
                                <m:jc m:val="left"/>
                              </m:oMathParaPr>
                              <m:oMath xmlns:m="http://schemas.openxmlformats.org/officeDocument/2006/math">
                                <m:r>
                                  <m:rPr>
                                    <m:sty m:val="p"/>
                                  </m:rPr>
                                  <a:rPr lang="en-US" sz="2400" b="0" i="0" smtClean="0">
                                    <a:latin typeface="Cambria Math"/>
                                  </a:rPr>
                                  <m:t>int</m:t>
                                </m:r>
                                <m:r>
                                  <a:rPr lang="en-US" sz="2400" b="0" i="0" smtClean="0">
                                    <a:latin typeface="Cambria Math"/>
                                  </a:rPr>
                                  <m:t> </m:t>
                                </m:r>
                                <m:r>
                                  <m:rPr>
                                    <m:sty m:val="p"/>
                                  </m:rPr>
                                  <a:rPr lang="en-US" sz="2400" b="0" i="0" smtClean="0">
                                    <a:latin typeface="Cambria Math"/>
                                  </a:rPr>
                                  <m:t>pop</m:t>
                                </m:r>
                                <m:r>
                                  <a:rPr lang="en-US" sz="2400" b="0" i="0" smtClean="0">
                                    <a:latin typeface="Cambria Math"/>
                                  </a:rPr>
                                  <m:t>( )</m:t>
                                </m:r>
                              </m:oMath>
                            </m:oMathPara>
                          </a14:m>
                          <a:endParaRPr lang="en-US" sz="2400" b="0" i="0" kern="1200" dirty="0">
                            <a:solidFill>
                              <a:schemeClr val="tx1"/>
                            </a:solidFill>
                            <a:latin typeface="Times New Roman" panose="02020603050405020304" pitchFamily="18" charset="0"/>
                            <a:ea typeface="+mn-ea"/>
                            <a:cs typeface="Times New Roman" panose="02020603050405020304" pitchFamily="18" charset="0"/>
                          </a:endParaRPr>
                        </a:p>
                        <a:p>
                          <a:pPr algn="l"/>
                          <a14:m>
                            <m:oMathPara xmlns:m="http://schemas.openxmlformats.org/officeDocument/2006/math">
                              <m:oMathParaPr>
                                <m:jc m:val="left"/>
                              </m:oMathParaPr>
                              <m:oMath xmlns:m="http://schemas.openxmlformats.org/officeDocument/2006/math">
                                <m:r>
                                  <a:rPr lang="en-US" sz="2400" b="0" i="0" smtClean="0">
                                    <a:latin typeface="Cambria Math"/>
                                  </a:rPr>
                                  <m:t>{</m:t>
                                </m:r>
                              </m:oMath>
                            </m:oMathPara>
                          </a14:m>
                          <a:endParaRPr lang="en-US" sz="2400" b="0" i="0" kern="1200" dirty="0">
                            <a:solidFill>
                              <a:schemeClr val="tx1"/>
                            </a:solidFill>
                            <a:latin typeface="Times New Roman" panose="02020603050405020304" pitchFamily="18" charset="0"/>
                            <a:ea typeface="+mn-ea"/>
                            <a:cs typeface="Times New Roman" panose="02020603050405020304" pitchFamily="18" charset="0"/>
                          </a:endParaRPr>
                        </a:p>
                        <a:p>
                          <a:pPr algn="l"/>
                          <a:r>
                            <a:rPr lang="en-US" sz="2400" b="0"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n-US" sz="2400" b="0" i="0" smtClean="0">
                                  <a:latin typeface="Cambria Math"/>
                                </a:rPr>
                                <m:t>int</m:t>
                              </m:r>
                              <m:r>
                                <a:rPr lang="en-US" sz="2400" b="0" i="0" smtClean="0">
                                  <a:latin typeface="Cambria Math"/>
                                </a:rPr>
                                <m:t> </m:t>
                              </m:r>
                              <m:r>
                                <m:rPr>
                                  <m:sty m:val="p"/>
                                </m:rPr>
                                <a:rPr lang="en-US" sz="2400" b="0" i="0" smtClean="0">
                                  <a:latin typeface="Cambria Math"/>
                                </a:rPr>
                                <m:t>temp</m:t>
                              </m:r>
                              <m:r>
                                <a:rPr lang="en-US" sz="2400" b="0" i="0" smtClean="0">
                                  <a:latin typeface="Cambria Math"/>
                                </a:rPr>
                                <m:t>;</m:t>
                              </m:r>
                            </m:oMath>
                          </a14:m>
                          <a:endParaRPr lang="en-US" sz="2400" b="0" dirty="0">
                            <a:latin typeface="Times New Roman" panose="02020603050405020304" pitchFamily="18" charset="0"/>
                            <a:cs typeface="Times New Roman" panose="02020603050405020304" pitchFamily="18" charset="0"/>
                          </a:endParaRPr>
                        </a:p>
                        <a:p>
                          <a:pPr algn="l"/>
                          <a:r>
                            <a:rPr lang="en-US" sz="2400" b="0"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n-US" sz="2400" b="0" i="0" smtClean="0">
                                  <a:latin typeface="Cambria Math"/>
                                </a:rPr>
                                <m:t>if</m:t>
                              </m:r>
                              <m:d>
                                <m:dPr>
                                  <m:ctrlPr>
                                    <a:rPr lang="en-US" sz="2400" b="0" i="1" smtClean="0">
                                      <a:latin typeface="Cambria Math" panose="02040503050406030204" pitchFamily="18" charset="0"/>
                                    </a:rPr>
                                  </m:ctrlPr>
                                </m:dPr>
                                <m:e>
                                  <m:r>
                                    <m:rPr>
                                      <m:sty m:val="p"/>
                                    </m:rPr>
                                    <a:rPr lang="en-US" sz="2400" b="0" i="0" smtClean="0">
                                      <a:latin typeface="Cambria Math"/>
                                    </a:rPr>
                                    <m:t>top</m:t>
                                  </m:r>
                                  <m:r>
                                    <a:rPr lang="en-US" sz="2400" b="0" i="0" smtClean="0">
                                      <a:latin typeface="Cambria Math"/>
                                    </a:rPr>
                                    <m:t>==−1</m:t>
                                  </m:r>
                                </m:e>
                              </m:d>
                              <m:r>
                                <a:rPr lang="en-US" sz="2400" b="0" i="1" smtClean="0">
                                  <a:latin typeface="Cambria Math"/>
                                </a:rPr>
                                <m:t>{</m:t>
                              </m:r>
                            </m:oMath>
                          </a14:m>
                          <a:endParaRPr lang="en-US" sz="2400" b="0" i="0" kern="1200" dirty="0">
                            <a:solidFill>
                              <a:schemeClr val="tx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14:m>
                            <m:oMath xmlns:m="http://schemas.openxmlformats.org/officeDocument/2006/math">
                              <m:r>
                                <a:rPr lang="en-US" sz="2400" b="0" i="0" kern="1200" smtClean="0">
                                  <a:solidFill>
                                    <a:schemeClr val="dk1"/>
                                  </a:solidFill>
                                  <a:latin typeface="Cambria Math"/>
                                  <a:ea typeface="+mn-ea"/>
                                  <a:cs typeface="+mn-cs"/>
                                </a:rPr>
                                <m:t>             </m:t>
                              </m:r>
                              <m:r>
                                <m:rPr>
                                  <m:sty m:val="p"/>
                                </m:rPr>
                                <a:rPr lang="en-US" sz="2400" b="0" i="0" kern="1200" smtClean="0">
                                  <a:solidFill>
                                    <a:schemeClr val="dk1"/>
                                  </a:solidFill>
                                  <a:latin typeface="Cambria Math"/>
                                  <a:ea typeface="+mn-ea"/>
                                  <a:cs typeface="+mn-cs"/>
                                </a:rPr>
                                <m:t>printf</m:t>
                              </m:r>
                              <m:d>
                                <m:dPr>
                                  <m:ctrlPr>
                                    <a:rPr lang="en-US" sz="2400" b="0" i="1" kern="1200" smtClean="0">
                                      <a:solidFill>
                                        <a:schemeClr val="dk1"/>
                                      </a:solidFill>
                                      <a:latin typeface="Cambria Math" panose="02040503050406030204" pitchFamily="18" charset="0"/>
                                      <a:ea typeface="+mn-ea"/>
                                      <a:cs typeface="+mn-cs"/>
                                    </a:rPr>
                                  </m:ctrlPr>
                                </m:dPr>
                                <m:e>
                                  <m:r>
                                    <m:rPr>
                                      <m:nor/>
                                    </m:rPr>
                                    <a:rPr lang="en-US" sz="2400" b="0" i="0" kern="1200" smtClean="0">
                                      <a:solidFill>
                                        <a:schemeClr val="dk1"/>
                                      </a:solidFill>
                                      <a:latin typeface="Times New Roman" panose="02020603050405020304" pitchFamily="18" charset="0"/>
                                      <a:ea typeface="+mn-ea"/>
                                      <a:cs typeface="Times New Roman" panose="02020603050405020304" pitchFamily="18" charset="0"/>
                                    </a:rPr>
                                    <m:t>Underflow</m:t>
                                  </m:r>
                                </m:e>
                              </m:d>
                              <m:r>
                                <a:rPr lang="en-US" sz="2400" b="0" i="0" kern="1200" smtClean="0">
                                  <a:solidFill>
                                    <a:schemeClr val="dk1"/>
                                  </a:solidFill>
                                  <a:latin typeface="Cambria Math"/>
                                  <a:ea typeface="+mn-ea"/>
                                  <a:cs typeface="+mn-cs"/>
                                </a:rPr>
                                <m:t>;</m:t>
                              </m:r>
                            </m:oMath>
                          </a14:m>
                          <a:r>
                            <a:rPr lang="en-US" sz="2400" b="0" i="0" kern="1200" dirty="0" smtClean="0">
                              <a:solidFill>
                                <a:schemeClr val="dk1"/>
                              </a:solidFill>
                              <a:latin typeface="Times New Roman" panose="02020603050405020304" pitchFamily="18" charset="0"/>
                              <a:ea typeface="+mn-ea"/>
                              <a:cs typeface="Times New Roman" panose="02020603050405020304" pitchFamily="18" charset="0"/>
                            </a:rPr>
                            <a:t> </a:t>
                          </a:r>
                          <a14:m>
                            <m:oMath xmlns:m="http://schemas.openxmlformats.org/officeDocument/2006/math">
                              <m:r>
                                <a:rPr lang="en-US" sz="2400" b="0" i="0" kern="1200" smtClean="0">
                                  <a:solidFill>
                                    <a:schemeClr val="dk1"/>
                                  </a:solidFill>
                                  <a:latin typeface="Cambria Math"/>
                                  <a:ea typeface="+mn-ea"/>
                                  <a:cs typeface="+mn-cs"/>
                                </a:rPr>
                                <m:t>        </m:t>
                              </m:r>
                              <m:r>
                                <m:rPr>
                                  <m:sty m:val="p"/>
                                </m:rPr>
                                <a:rPr lang="en-US" sz="2400" b="0" i="0" kern="1200" smtClean="0">
                                  <a:solidFill>
                                    <a:schemeClr val="dk1"/>
                                  </a:solidFill>
                                  <a:latin typeface="Cambria Math"/>
                                  <a:ea typeface="+mn-ea"/>
                                  <a:cs typeface="+mn-cs"/>
                                </a:rPr>
                                <m:t>return</m:t>
                              </m:r>
                              <m:r>
                                <a:rPr lang="en-US" sz="2400" b="0" i="0" kern="1200" smtClean="0">
                                  <a:solidFill>
                                    <a:schemeClr val="dk1"/>
                                  </a:solidFill>
                                  <a:latin typeface="Cambria Math"/>
                                  <a:ea typeface="+mn-ea"/>
                                  <a:cs typeface="+mn-cs"/>
                                </a:rPr>
                                <m:t> −1;}</m:t>
                              </m:r>
                            </m:oMath>
                          </a14:m>
                          <a:endParaRPr lang="en-US" sz="2400" b="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sz="2400" b="0" i="0" kern="1200" dirty="0">
                              <a:solidFill>
                                <a:schemeClr val="dk1"/>
                              </a:solidFill>
                              <a:latin typeface="Times New Roman" panose="02020603050405020304" pitchFamily="18" charset="0"/>
                              <a:ea typeface="+mn-ea"/>
                              <a:cs typeface="Times New Roman" panose="02020603050405020304" pitchFamily="18" charset="0"/>
                            </a:rPr>
                            <a:t>            </a:t>
                          </a:r>
                          <a14:m>
                            <m:oMath xmlns:m="http://schemas.openxmlformats.org/officeDocument/2006/math">
                              <m:r>
                                <m:rPr>
                                  <m:sty m:val="p"/>
                                </m:rPr>
                                <a:rPr lang="en-US" sz="2400" b="0" i="0" kern="1200" smtClean="0">
                                  <a:solidFill>
                                    <a:schemeClr val="dk1"/>
                                  </a:solidFill>
                                  <a:latin typeface="Cambria Math"/>
                                  <a:ea typeface="+mn-ea"/>
                                  <a:cs typeface="+mn-cs"/>
                                </a:rPr>
                                <m:t>else</m:t>
                              </m:r>
                            </m:oMath>
                          </a14:m>
                          <a:endParaRPr lang="en-US" sz="2400" b="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sz="2400" b="0" i="0" kern="1200" dirty="0">
                              <a:solidFill>
                                <a:schemeClr val="dk1"/>
                              </a:solidFill>
                              <a:latin typeface="Times New Roman" panose="02020603050405020304" pitchFamily="18" charset="0"/>
                              <a:ea typeface="+mn-ea"/>
                              <a:cs typeface="Times New Roman" panose="02020603050405020304" pitchFamily="18" charset="0"/>
                            </a:rPr>
                            <a:t>            </a:t>
                          </a:r>
                          <a14:m>
                            <m:oMath xmlns:m="http://schemas.openxmlformats.org/officeDocument/2006/math">
                              <m:r>
                                <a:rPr lang="en-US" sz="2400" b="0" i="0" kern="1200" smtClean="0">
                                  <a:solidFill>
                                    <a:schemeClr val="dk1"/>
                                  </a:solidFill>
                                  <a:latin typeface="Cambria Math"/>
                                  <a:ea typeface="+mn-ea"/>
                                  <a:cs typeface="+mn-cs"/>
                                </a:rPr>
                                <m:t>{ </m:t>
                              </m:r>
                            </m:oMath>
                          </a14:m>
                          <a:endParaRPr lang="en-US" sz="2400" b="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sz="2400" b="0" i="0" kern="1200" dirty="0">
                              <a:solidFill>
                                <a:schemeClr val="dk1"/>
                              </a:solidFill>
                              <a:latin typeface="Times New Roman" panose="02020603050405020304" pitchFamily="18" charset="0"/>
                              <a:ea typeface="+mn-ea"/>
                              <a:cs typeface="Times New Roman" panose="02020603050405020304" pitchFamily="18" charset="0"/>
                            </a:rPr>
                            <a:t>                      </a:t>
                          </a:r>
                          <a14:m>
                            <m:oMath xmlns:m="http://schemas.openxmlformats.org/officeDocument/2006/math">
                              <m:r>
                                <m:rPr>
                                  <m:sty m:val="p"/>
                                </m:rPr>
                                <a:rPr lang="en-US" sz="2400" b="0" i="0" kern="1200" smtClean="0">
                                  <a:solidFill>
                                    <a:schemeClr val="dk1"/>
                                  </a:solidFill>
                                  <a:latin typeface="Cambria Math"/>
                                  <a:ea typeface="+mn-ea"/>
                                  <a:cs typeface="+mn-cs"/>
                                </a:rPr>
                                <m:t>temp</m:t>
                              </m:r>
                              <m:r>
                                <a:rPr lang="en-US" sz="2400" b="0" i="0" kern="1200" smtClean="0">
                                  <a:solidFill>
                                    <a:schemeClr val="dk1"/>
                                  </a:solidFill>
                                  <a:latin typeface="Cambria Math"/>
                                  <a:ea typeface="+mn-ea"/>
                                  <a:cs typeface="+mn-cs"/>
                                </a:rPr>
                                <m:t>=</m:t>
                              </m:r>
                              <m:r>
                                <m:rPr>
                                  <m:sty m:val="p"/>
                                </m:rPr>
                                <a:rPr lang="en-US" sz="2400" b="0" i="0" kern="1200" smtClean="0">
                                  <a:solidFill>
                                    <a:schemeClr val="dk1"/>
                                  </a:solidFill>
                                  <a:latin typeface="Cambria Math"/>
                                  <a:ea typeface="+mn-ea"/>
                                  <a:cs typeface="+mn-cs"/>
                                </a:rPr>
                                <m:t>stack</m:t>
                              </m:r>
                              <m:r>
                                <a:rPr lang="en-US" sz="2400" b="0" i="0" kern="1200" smtClean="0">
                                  <a:solidFill>
                                    <a:schemeClr val="dk1"/>
                                  </a:solidFill>
                                  <a:latin typeface="Cambria Math"/>
                                  <a:ea typeface="+mn-ea"/>
                                  <a:cs typeface="+mn-cs"/>
                                </a:rPr>
                                <m:t>[</m:t>
                              </m:r>
                              <m:r>
                                <m:rPr>
                                  <m:sty m:val="p"/>
                                </m:rPr>
                                <a:rPr lang="en-US" sz="2400" b="0" i="0" kern="1200" smtClean="0">
                                  <a:solidFill>
                                    <a:schemeClr val="dk1"/>
                                  </a:solidFill>
                                  <a:latin typeface="Cambria Math"/>
                                  <a:ea typeface="+mn-ea"/>
                                  <a:cs typeface="+mn-cs"/>
                                </a:rPr>
                                <m:t>top</m:t>
                              </m:r>
                              <m:r>
                                <a:rPr lang="en-US" sz="2400" b="0" i="0" kern="1200" smtClean="0">
                                  <a:solidFill>
                                    <a:schemeClr val="dk1"/>
                                  </a:solidFill>
                                  <a:latin typeface="Cambria Math"/>
                                  <a:ea typeface="+mn-ea"/>
                                  <a:cs typeface="+mn-cs"/>
                                </a:rPr>
                                <m:t>];</m:t>
                              </m:r>
                            </m:oMath>
                          </a14:m>
                          <a:endParaRPr lang="en-US" sz="2400" b="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sz="2400" b="0" i="0" kern="1200" dirty="0">
                              <a:solidFill>
                                <a:schemeClr val="dk1"/>
                              </a:solidFill>
                              <a:latin typeface="Times New Roman" panose="02020603050405020304" pitchFamily="18" charset="0"/>
                              <a:ea typeface="+mn-ea"/>
                              <a:cs typeface="Times New Roman" panose="02020603050405020304" pitchFamily="18" charset="0"/>
                            </a:rPr>
                            <a:t>                      </a:t>
                          </a:r>
                          <a14:m>
                            <m:oMath xmlns:m="http://schemas.openxmlformats.org/officeDocument/2006/math">
                              <m:r>
                                <m:rPr>
                                  <m:sty m:val="p"/>
                                </m:rPr>
                                <a:rPr lang="en-US" sz="2400" b="0" i="0" kern="1200" smtClean="0">
                                  <a:solidFill>
                                    <a:schemeClr val="dk1"/>
                                  </a:solidFill>
                                  <a:latin typeface="Cambria Math"/>
                                  <a:ea typeface="+mn-ea"/>
                                  <a:cs typeface="+mn-cs"/>
                                </a:rPr>
                                <m:t>top</m:t>
                              </m:r>
                              <m:r>
                                <a:rPr lang="en-US" sz="2400" b="0" i="0" kern="1200" smtClean="0">
                                  <a:solidFill>
                                    <a:schemeClr val="dk1"/>
                                  </a:solidFill>
                                  <a:latin typeface="Cambria Math"/>
                                  <a:ea typeface="+mn-ea"/>
                                  <a:cs typeface="+mn-cs"/>
                                </a:rPr>
                                <m:t>=</m:t>
                              </m:r>
                              <m:r>
                                <m:rPr>
                                  <m:sty m:val="p"/>
                                </m:rPr>
                                <a:rPr lang="en-US" sz="2400" b="0" i="0" kern="1200" smtClean="0">
                                  <a:solidFill>
                                    <a:schemeClr val="dk1"/>
                                  </a:solidFill>
                                  <a:latin typeface="Cambria Math"/>
                                  <a:ea typeface="+mn-ea"/>
                                  <a:cs typeface="+mn-cs"/>
                                </a:rPr>
                                <m:t>top</m:t>
                              </m:r>
                              <m:r>
                                <a:rPr lang="en-US" sz="2400" b="0" i="0" kern="1200" smtClean="0">
                                  <a:solidFill>
                                    <a:schemeClr val="dk1"/>
                                  </a:solidFill>
                                  <a:latin typeface="Cambria Math"/>
                                  <a:ea typeface="+mn-ea"/>
                                  <a:cs typeface="+mn-cs"/>
                                </a:rPr>
                                <m:t>−1;</m:t>
                              </m:r>
                            </m:oMath>
                          </a14:m>
                          <a:endParaRPr lang="en-US" sz="2400" b="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sz="2400" b="0" i="0" kern="1200" dirty="0">
                              <a:solidFill>
                                <a:schemeClr val="dk1"/>
                              </a:solidFill>
                              <a:latin typeface="Times New Roman" panose="02020603050405020304" pitchFamily="18" charset="0"/>
                              <a:ea typeface="+mn-ea"/>
                              <a:cs typeface="Times New Roman" panose="02020603050405020304" pitchFamily="18" charset="0"/>
                            </a:rPr>
                            <a:t>            </a:t>
                          </a:r>
                          <a14:m>
                            <m:oMath xmlns:m="http://schemas.openxmlformats.org/officeDocument/2006/math">
                              <m:r>
                                <a:rPr lang="en-US" sz="2400" b="0" i="0" kern="1200" smtClean="0">
                                  <a:solidFill>
                                    <a:schemeClr val="dk1"/>
                                  </a:solidFill>
                                  <a:latin typeface="Cambria Math"/>
                                  <a:ea typeface="+mn-ea"/>
                                  <a:cs typeface="+mn-cs"/>
                                </a:rPr>
                                <m:t>}</m:t>
                              </m:r>
                            </m:oMath>
                          </a14:m>
                          <a:endParaRPr lang="en-US" sz="2400" b="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14:m>
                            <m:oMathPara xmlns:m="http://schemas.openxmlformats.org/officeDocument/2006/math">
                              <m:oMathParaPr>
                                <m:jc m:val="left"/>
                              </m:oMathParaPr>
                              <m:oMath xmlns:m="http://schemas.openxmlformats.org/officeDocument/2006/math">
                                <m:r>
                                  <m:rPr>
                                    <m:sty m:val="p"/>
                                  </m:rPr>
                                  <a:rPr lang="en-US" sz="2400" b="0" i="0" kern="1200" smtClean="0">
                                    <a:solidFill>
                                      <a:schemeClr val="dk1"/>
                                    </a:solidFill>
                                    <a:latin typeface="Cambria Math"/>
                                    <a:ea typeface="+mn-ea"/>
                                    <a:cs typeface="+mn-cs"/>
                                  </a:rPr>
                                  <m:t>return</m:t>
                                </m:r>
                                <m:r>
                                  <a:rPr lang="en-US" sz="2400" b="0" i="0" kern="1200" smtClean="0">
                                    <a:solidFill>
                                      <a:schemeClr val="dk1"/>
                                    </a:solidFill>
                                    <a:latin typeface="Cambria Math"/>
                                    <a:ea typeface="+mn-ea"/>
                                    <a:cs typeface="+mn-cs"/>
                                  </a:rPr>
                                  <m:t> </m:t>
                                </m:r>
                                <m:r>
                                  <m:rPr>
                                    <m:sty m:val="p"/>
                                  </m:rPr>
                                  <a:rPr lang="en-US" sz="2400" b="0" i="0" kern="1200" smtClean="0">
                                    <a:solidFill>
                                      <a:schemeClr val="dk1"/>
                                    </a:solidFill>
                                    <a:latin typeface="Cambria Math"/>
                                    <a:ea typeface="+mn-ea"/>
                                    <a:cs typeface="+mn-cs"/>
                                  </a:rPr>
                                  <m:t>temp</m:t>
                                </m:r>
                                <m:r>
                                  <a:rPr lang="en-US" sz="2400" b="0" i="0" kern="1200" smtClean="0">
                                    <a:solidFill>
                                      <a:schemeClr val="dk1"/>
                                    </a:solidFill>
                                    <a:latin typeface="Cambria Math"/>
                                    <a:ea typeface="+mn-ea"/>
                                    <a:cs typeface="+mn-cs"/>
                                  </a:rPr>
                                  <m:t>;</m:t>
                                </m:r>
                              </m:oMath>
                            </m:oMathPara>
                          </a14:m>
                          <a:endParaRPr lang="en-US" sz="2400" b="0" i="0" kern="1200" dirty="0">
                            <a:solidFill>
                              <a:schemeClr val="dk1"/>
                            </a:solidFill>
                            <a:latin typeface="Times New Roman" panose="02020603050405020304" pitchFamily="18" charset="0"/>
                            <a:ea typeface="+mn-ea"/>
                            <a:cs typeface="Times New Roman" panose="02020603050405020304" pitchFamily="18" charset="0"/>
                          </a:endParaRPr>
                        </a:p>
                        <a:p>
                          <a:pPr algn="l"/>
                          <a14:m>
                            <m:oMathPara xmlns:m="http://schemas.openxmlformats.org/officeDocument/2006/math">
                              <m:oMathParaPr>
                                <m:jc m:val="left"/>
                              </m:oMathParaPr>
                              <m:oMath xmlns:m="http://schemas.openxmlformats.org/officeDocument/2006/math">
                                <m:r>
                                  <a:rPr lang="en-US" sz="2400" b="0" i="0" smtClean="0">
                                    <a:latin typeface="Cambria Math"/>
                                  </a:rPr>
                                  <m:t>}</m:t>
                                </m:r>
                              </m:oMath>
                            </m:oMathPara>
                          </a14:m>
                          <a:endParaRPr lang="en-US" sz="2400" b="0" i="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783775427"/>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55717873"/>
                  </p:ext>
                </p:extLst>
              </p:nvPr>
            </p:nvGraphicFramePr>
            <p:xfrm>
              <a:off x="5728970" y="1361440"/>
              <a:ext cx="5778500" cy="5303520"/>
            </p:xfrm>
            <a:graphic>
              <a:graphicData uri="http://schemas.openxmlformats.org/drawingml/2006/table">
                <a:tbl>
                  <a:tblPr firstRow="1" bandRow="1">
                    <a:tableStyleId>{5940675A-B579-460E-94D1-54222C63F5DA}</a:tableStyleId>
                  </a:tblPr>
                  <a:tblGrid>
                    <a:gridCol w="5778500">
                      <a:extLst>
                        <a:ext uri="{9D8B030D-6E8A-4147-A177-3AD203B41FA5}">
                          <a16:colId xmlns:a16="http://schemas.microsoft.com/office/drawing/2014/main" val="2155396965"/>
                        </a:ext>
                      </a:extLst>
                    </a:gridCol>
                  </a:tblGrid>
                  <a:tr h="457200">
                    <a:tc>
                      <a:txBody>
                        <a:bodyPr/>
                        <a:lstStyle/>
                        <a:p>
                          <a:pPr algn="ctr"/>
                          <a:r>
                            <a:rPr lang="en-US" sz="2400" b="1" i="0" kern="1200" dirty="0">
                              <a:solidFill>
                                <a:schemeClr val="dk1"/>
                              </a:solidFill>
                              <a:latin typeface="Times New Roman" panose="02020603050405020304" pitchFamily="18" charset="0"/>
                              <a:ea typeface="+mn-ea"/>
                              <a:cs typeface="Times New Roman" panose="02020603050405020304" pitchFamily="18" charset="0"/>
                            </a:rPr>
                            <a:t>Array Implementation</a:t>
                          </a:r>
                        </a:p>
                      </a:txBody>
                      <a:tcPr/>
                    </a:tc>
                    <a:extLst>
                      <a:ext uri="{0D108BD9-81ED-4DB2-BD59-A6C34878D82A}">
                        <a16:rowId xmlns:a16="http://schemas.microsoft.com/office/drawing/2014/main" val="1366500637"/>
                      </a:ext>
                    </a:extLst>
                  </a:tr>
                  <a:tr h="4846320">
                    <a:tc>
                      <a:txBody>
                        <a:bodyPr/>
                        <a:lstStyle/>
                        <a:p>
                          <a:endParaRPr lang="en-US"/>
                        </a:p>
                      </a:txBody>
                      <a:tcPr>
                        <a:blipFill>
                          <a:blip r:embed="rId3"/>
                          <a:stretch>
                            <a:fillRect l="-105" t="-10427" r="-211" b="-1759"/>
                          </a:stretch>
                        </a:blipFill>
                      </a:tcPr>
                    </a:tc>
                    <a:extLst>
                      <a:ext uri="{0D108BD9-81ED-4DB2-BD59-A6C34878D82A}">
                        <a16:rowId xmlns:a16="http://schemas.microsoft.com/office/drawing/2014/main" val="2783775427"/>
                      </a:ext>
                    </a:extLst>
                  </a:tr>
                </a:tbl>
              </a:graphicData>
            </a:graphic>
          </p:graphicFrame>
        </mc:Fallback>
      </mc:AlternateContent>
    </p:spTree>
    <p:extLst>
      <p:ext uri="{BB962C8B-B14F-4D97-AF65-F5344CB8AC3E}">
        <p14:creationId xmlns:p14="http://schemas.microsoft.com/office/powerpoint/2010/main" val="417224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Self </a:t>
            </a:r>
            <a:r>
              <a:rPr lang="en-US" b="1" dirty="0" smtClean="0"/>
              <a:t>Assessment-IV</a:t>
            </a:r>
            <a:endParaRPr lang="en-US" dirty="0"/>
          </a:p>
        </p:txBody>
      </p:sp>
      <p:sp>
        <p:nvSpPr>
          <p:cNvPr id="3" name="Content Placeholder 2"/>
          <p:cNvSpPr>
            <a:spLocks noGrp="1"/>
          </p:cNvSpPr>
          <p:nvPr>
            <p:ph idx="1"/>
          </p:nvPr>
        </p:nvSpPr>
        <p:spPr/>
        <p:txBody>
          <a:bodyPr/>
          <a:lstStyle/>
          <a:p>
            <a:pPr marL="0" indent="0" algn="just" fontAlgn="base">
              <a:buNone/>
            </a:pPr>
            <a:r>
              <a:rPr lang="en-US" dirty="0"/>
              <a:t>Following is C like pseudo code of a function that takes a number as an argument, and uses a stack S to do processing.</a:t>
            </a:r>
          </a:p>
          <a:p>
            <a:pPr marL="0" indent="0" fontAlgn="base">
              <a:buNone/>
            </a:pPr>
            <a:r>
              <a:rPr lang="en-US" dirty="0"/>
              <a:t>void fun(</a:t>
            </a:r>
            <a:r>
              <a:rPr lang="en-US" dirty="0" err="1"/>
              <a:t>int</a:t>
            </a:r>
            <a:r>
              <a:rPr lang="en-US" dirty="0"/>
              <a:t> n)</a:t>
            </a:r>
          </a:p>
          <a:p>
            <a:pPr marL="0" indent="0" fontAlgn="base">
              <a:buNone/>
            </a:pPr>
            <a:r>
              <a:rPr lang="en-US" dirty="0"/>
              <a:t>{</a:t>
            </a:r>
          </a:p>
          <a:p>
            <a:pPr marL="0" indent="0" fontAlgn="base">
              <a:buNone/>
            </a:pPr>
            <a:r>
              <a:rPr lang="en-US" dirty="0"/>
              <a:t> Stack S;  // Say it creates an empty stack </a:t>
            </a:r>
            <a:r>
              <a:rPr lang="en-US" dirty="0" smtClean="0"/>
              <a:t>S</a:t>
            </a:r>
          </a:p>
          <a:p>
            <a:pPr marL="0" indent="0" fontAlgn="base">
              <a:buNone/>
            </a:pPr>
            <a:r>
              <a:rPr lang="en-US" dirty="0" smtClean="0"/>
              <a:t>while (n &gt;0)</a:t>
            </a:r>
          </a:p>
          <a:p>
            <a:pPr marL="0" indent="0" fontAlgn="base">
              <a:buNone/>
            </a:pPr>
            <a:r>
              <a:rPr lang="en-US" dirty="0" smtClean="0"/>
              <a:t>{</a:t>
            </a:r>
            <a:endParaRPr lang="en-US" dirty="0"/>
          </a:p>
          <a:p>
            <a:pPr marL="0" indent="0" fontAlgn="base">
              <a:buNone/>
            </a:pPr>
            <a:r>
              <a:rPr lang="en-US" dirty="0"/>
              <a:t>           push(&amp;S, n%2);</a:t>
            </a:r>
          </a:p>
          <a:p>
            <a:pPr marL="0" indent="0" fontAlgn="base">
              <a:buNone/>
            </a:pPr>
            <a:r>
              <a:rPr lang="en-US" dirty="0"/>
              <a:t>           n = n/2;</a:t>
            </a:r>
          </a:p>
          <a:p>
            <a:pPr marL="0" indent="0" fontAlgn="base">
              <a:buNone/>
            </a:pPr>
            <a:r>
              <a:rPr lang="en-US" dirty="0"/>
              <a:t>  }</a:t>
            </a:r>
          </a:p>
          <a:p>
            <a:pPr marL="0" indent="0" fontAlgn="base">
              <a:buNone/>
            </a:pPr>
            <a:r>
              <a:rPr lang="en-US" dirty="0" smtClean="0"/>
              <a:t>while </a:t>
            </a:r>
            <a:r>
              <a:rPr lang="en-US" dirty="0"/>
              <a:t>(!</a:t>
            </a:r>
            <a:r>
              <a:rPr lang="en-US" dirty="0" err="1"/>
              <a:t>isEmpty</a:t>
            </a:r>
            <a:r>
              <a:rPr lang="en-US" dirty="0"/>
              <a:t>(&amp;S))</a:t>
            </a:r>
          </a:p>
          <a:p>
            <a:pPr marL="0" indent="0" fontAlgn="base">
              <a:buNone/>
            </a:pPr>
            <a:r>
              <a:rPr lang="en-US" dirty="0" err="1" smtClean="0"/>
              <a:t>printf</a:t>
            </a:r>
            <a:r>
              <a:rPr lang="en-US" dirty="0"/>
              <a:t>("%d ", pop(&amp;S)); // pop an element from S and print it</a:t>
            </a:r>
          </a:p>
          <a:p>
            <a:pPr marL="0" indent="0" fontAlgn="base">
              <a:buNone/>
            </a:pPr>
            <a:r>
              <a:rPr lang="en-US" dirty="0"/>
              <a:t>}</a:t>
            </a:r>
          </a:p>
          <a:p>
            <a:endParaRPr lang="en-US" dirty="0"/>
          </a:p>
        </p:txBody>
      </p:sp>
    </p:spTree>
    <p:extLst>
      <p:ext uri="{BB962C8B-B14F-4D97-AF65-F5344CB8AC3E}">
        <p14:creationId xmlns:p14="http://schemas.microsoft.com/office/powerpoint/2010/main" val="120022897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Self </a:t>
            </a:r>
            <a:r>
              <a:rPr lang="en-US" b="1" dirty="0" smtClean="0"/>
              <a:t>Assessment-IV </a:t>
            </a:r>
            <a:r>
              <a:rPr lang="en-US" sz="2000" b="1" dirty="0"/>
              <a:t>(Continue)</a:t>
            </a:r>
            <a:endParaRPr lang="en-US" dirty="0"/>
          </a:p>
        </p:txBody>
      </p:sp>
      <p:sp>
        <p:nvSpPr>
          <p:cNvPr id="3" name="Content Placeholder 2"/>
          <p:cNvSpPr>
            <a:spLocks noGrp="1"/>
          </p:cNvSpPr>
          <p:nvPr>
            <p:ph idx="1"/>
          </p:nvPr>
        </p:nvSpPr>
        <p:spPr/>
        <p:txBody>
          <a:bodyPr/>
          <a:lstStyle/>
          <a:p>
            <a:pPr marL="114300" indent="0">
              <a:buNone/>
            </a:pPr>
            <a:r>
              <a:rPr lang="en-US" dirty="0"/>
              <a:t>What does the above function do in general?</a:t>
            </a:r>
            <a:br>
              <a:rPr lang="en-US" dirty="0"/>
            </a:br>
            <a:r>
              <a:rPr lang="en-US" dirty="0"/>
              <a:t>(A) Prints binary representation of n in reverse order</a:t>
            </a:r>
            <a:br>
              <a:rPr lang="en-US" dirty="0"/>
            </a:br>
            <a:r>
              <a:rPr lang="en-US" dirty="0"/>
              <a:t>(B) Prints binary representation of n</a:t>
            </a:r>
            <a:br>
              <a:rPr lang="en-US" dirty="0"/>
            </a:br>
            <a:r>
              <a:rPr lang="en-US" dirty="0"/>
              <a:t>(C) Prints the value of </a:t>
            </a:r>
            <a:r>
              <a:rPr lang="en-US" dirty="0" err="1"/>
              <a:t>Logn</a:t>
            </a:r>
            <a:r>
              <a:rPr lang="en-US" dirty="0"/>
              <a:t/>
            </a:r>
            <a:br>
              <a:rPr lang="en-US" dirty="0"/>
            </a:br>
            <a:r>
              <a:rPr lang="en-US" dirty="0"/>
              <a:t>(D) Prints the value of </a:t>
            </a:r>
            <a:r>
              <a:rPr lang="en-US" dirty="0" err="1"/>
              <a:t>Logn</a:t>
            </a:r>
            <a:r>
              <a:rPr lang="en-US" dirty="0"/>
              <a:t> in reverse order</a:t>
            </a:r>
          </a:p>
          <a:p>
            <a:pPr marL="114300" indent="0">
              <a:buNone/>
            </a:pPr>
            <a:endParaRPr lang="en-US" dirty="0"/>
          </a:p>
          <a:p>
            <a:pPr marL="114300" indent="0">
              <a:buNone/>
            </a:pPr>
            <a:r>
              <a:rPr lang="en-US" b="1" dirty="0"/>
              <a:t>Answer : (B) </a:t>
            </a:r>
          </a:p>
          <a:p>
            <a:endParaRPr lang="en-US" dirty="0"/>
          </a:p>
        </p:txBody>
      </p:sp>
    </p:spTree>
    <p:extLst>
      <p:ext uri="{BB962C8B-B14F-4D97-AF65-F5344CB8AC3E}">
        <p14:creationId xmlns:p14="http://schemas.microsoft.com/office/powerpoint/2010/main" val="2539536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Applications of Stack</a:t>
            </a:r>
            <a:endParaRPr lang="en-US" b="1" dirty="0"/>
          </a:p>
        </p:txBody>
      </p:sp>
      <p:sp>
        <p:nvSpPr>
          <p:cNvPr id="3" name="Content Placeholder 2"/>
          <p:cNvSpPr>
            <a:spLocks noGrp="1"/>
          </p:cNvSpPr>
          <p:nvPr>
            <p:ph idx="1"/>
          </p:nvPr>
        </p:nvSpPr>
        <p:spPr/>
        <p:txBody>
          <a:bodyPr>
            <a:normAutofit/>
          </a:bodyPr>
          <a:lstStyle/>
          <a:p>
            <a:r>
              <a:rPr lang="en-US" dirty="0" smtClean="0"/>
              <a:t>To convert Infix expression to postfix and prefix notation. </a:t>
            </a:r>
          </a:p>
          <a:p>
            <a:r>
              <a:rPr lang="en-US" dirty="0" smtClean="0"/>
              <a:t>To evaluate postfix and prefix expressions. </a:t>
            </a:r>
          </a:p>
          <a:p>
            <a:pPr fontAlgn="base"/>
            <a:r>
              <a:rPr lang="en-US" dirty="0" smtClean="0"/>
              <a:t>To perform undo and redo operations in Editors. </a:t>
            </a:r>
          </a:p>
          <a:p>
            <a:pPr fontAlgn="base"/>
            <a:r>
              <a:rPr lang="en-US" dirty="0" smtClean="0"/>
              <a:t>To check the syntax in programing language.</a:t>
            </a:r>
          </a:p>
          <a:p>
            <a:pPr lvl="1"/>
            <a:r>
              <a:rPr lang="en-US" altLang="en-US" dirty="0"/>
              <a:t>Matching </a:t>
            </a:r>
            <a:r>
              <a:rPr lang="en-US" altLang="en-US" dirty="0" smtClean="0"/>
              <a:t>Parenthesis, Match </a:t>
            </a:r>
            <a:r>
              <a:rPr lang="en-US" altLang="en-US" dirty="0"/>
              <a:t>in HTML tags &lt; </a:t>
            </a:r>
            <a:r>
              <a:rPr lang="en-US" altLang="en-US" dirty="0" smtClean="0"/>
              <a:t>&gt;, Matching </a:t>
            </a:r>
            <a:r>
              <a:rPr lang="en-US" altLang="en-US" dirty="0"/>
              <a:t>if else</a:t>
            </a:r>
          </a:p>
          <a:p>
            <a:pPr fontAlgn="base"/>
            <a:r>
              <a:rPr lang="en-US" dirty="0" smtClean="0"/>
              <a:t>To perform </a:t>
            </a:r>
            <a:r>
              <a:rPr lang="en-US" dirty="0"/>
              <a:t>Forward – backward surfing in </a:t>
            </a:r>
            <a:r>
              <a:rPr lang="en-US" dirty="0" smtClean="0"/>
              <a:t>browser- check the history </a:t>
            </a:r>
            <a:r>
              <a:rPr lang="en-US" dirty="0"/>
              <a:t>of visited </a:t>
            </a:r>
            <a:r>
              <a:rPr lang="en-US" dirty="0" smtClean="0"/>
              <a:t>websites.</a:t>
            </a:r>
            <a:endParaRPr lang="en-US" dirty="0"/>
          </a:p>
          <a:p>
            <a:pPr fontAlgn="base"/>
            <a:r>
              <a:rPr lang="en-US" dirty="0" smtClean="0"/>
              <a:t>To use in virtual </a:t>
            </a:r>
            <a:r>
              <a:rPr lang="en-US" dirty="0"/>
              <a:t>machines </a:t>
            </a:r>
            <a:r>
              <a:rPr lang="en-US" dirty="0" smtClean="0"/>
              <a:t>like</a:t>
            </a:r>
            <a:r>
              <a:rPr lang="en-US" dirty="0"/>
              <a:t> </a:t>
            </a:r>
            <a:r>
              <a:rPr lang="en-US" dirty="0" smtClean="0"/>
              <a:t>JVM.</a:t>
            </a:r>
            <a:endParaRPr lang="en-US" dirty="0"/>
          </a:p>
          <a:p>
            <a:pPr fontAlgn="base"/>
            <a:r>
              <a:rPr lang="en-US" dirty="0" smtClean="0"/>
              <a:t>Real life examples: </a:t>
            </a:r>
          </a:p>
          <a:p>
            <a:pPr lvl="1" fontAlgn="base"/>
            <a:r>
              <a:rPr lang="en-US" dirty="0" smtClean="0"/>
              <a:t>Message </a:t>
            </a:r>
            <a:r>
              <a:rPr lang="en-US" dirty="0"/>
              <a:t>logs </a:t>
            </a:r>
            <a:endParaRPr lang="en-US" dirty="0" smtClean="0"/>
          </a:p>
          <a:p>
            <a:pPr lvl="1" fontAlgn="base"/>
            <a:r>
              <a:rPr lang="en-US" dirty="0" smtClean="0"/>
              <a:t>Call logs </a:t>
            </a:r>
          </a:p>
          <a:p>
            <a:pPr lvl="1" fontAlgn="base"/>
            <a:r>
              <a:rPr lang="en-US" dirty="0" smtClean="0"/>
              <a:t>E-mails</a:t>
            </a:r>
          </a:p>
          <a:p>
            <a:pPr lvl="1" fontAlgn="base"/>
            <a:r>
              <a:rPr lang="en-US" dirty="0" smtClean="0"/>
              <a:t>Google </a:t>
            </a:r>
            <a:r>
              <a:rPr lang="en-US" dirty="0"/>
              <a:t>photos’ </a:t>
            </a:r>
            <a:r>
              <a:rPr lang="en-US" dirty="0" smtClean="0"/>
              <a:t>[any gallery] </a:t>
            </a:r>
          </a:p>
          <a:p>
            <a:pPr lvl="1" fontAlgn="base"/>
            <a:r>
              <a:rPr lang="en-US" dirty="0" smtClean="0"/>
              <a:t>YouTube downloads and </a:t>
            </a:r>
            <a:r>
              <a:rPr lang="en-US" dirty="0"/>
              <a:t>Notifications ( latest appears first </a:t>
            </a:r>
            <a:r>
              <a:rPr lang="en-US" dirty="0" smtClean="0"/>
              <a:t>)</a:t>
            </a:r>
          </a:p>
          <a:p>
            <a:pPr lvl="1" fontAlgn="base"/>
            <a:r>
              <a:rPr lang="en-US" dirty="0" smtClean="0"/>
              <a:t>Scratch </a:t>
            </a:r>
            <a:r>
              <a:rPr lang="en-US" dirty="0"/>
              <a:t>card’s earned after Google pay transaction</a:t>
            </a:r>
          </a:p>
          <a:p>
            <a:endParaRPr lang="en-US" dirty="0"/>
          </a:p>
        </p:txBody>
      </p:sp>
    </p:spTree>
    <p:extLst>
      <p:ext uri="{BB962C8B-B14F-4D97-AF65-F5344CB8AC3E}">
        <p14:creationId xmlns:p14="http://schemas.microsoft.com/office/powerpoint/2010/main" val="672767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Approaches to Implement Stack Data Structure</a:t>
            </a:r>
            <a:r>
              <a:rPr lang="en-US" sz="2000" b="1" dirty="0"/>
              <a:t>(Continue)</a:t>
            </a:r>
            <a:endParaRPr lang="en-US" dirty="0"/>
          </a:p>
        </p:txBody>
      </p:sp>
      <p:pic>
        <p:nvPicPr>
          <p:cNvPr id="21506" name="Picture 2" descr="DS Linked list implementation st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47800"/>
            <a:ext cx="7334250" cy="624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975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Approaches to Implement Stack Data Structure</a:t>
            </a:r>
            <a:r>
              <a:rPr lang="en-US" sz="2000" b="1" dirty="0"/>
              <a:t>(Continue)</a:t>
            </a:r>
            <a:endParaRPr lang="en-US"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3317248375"/>
                  </p:ext>
                </p:extLst>
              </p:nvPr>
            </p:nvGraphicFramePr>
            <p:xfrm>
              <a:off x="254000" y="1295718"/>
              <a:ext cx="7289800" cy="5912666"/>
            </p:xfrm>
            <a:graphic>
              <a:graphicData uri="http://schemas.openxmlformats.org/drawingml/2006/table">
                <a:tbl>
                  <a:tblPr firstRow="1" bandRow="1">
                    <a:tableStyleId>{5940675A-B579-460E-94D1-54222C63F5DA}</a:tableStyleId>
                  </a:tblPr>
                  <a:tblGrid>
                    <a:gridCol w="7289800">
                      <a:extLst>
                        <a:ext uri="{9D8B030D-6E8A-4147-A177-3AD203B41FA5}">
                          <a16:colId xmlns:a16="http://schemas.microsoft.com/office/drawing/2014/main" val="632608738"/>
                        </a:ext>
                      </a:extLst>
                    </a:gridCol>
                  </a:tblGrid>
                  <a:tr h="412252">
                    <a:tc>
                      <a:txBody>
                        <a:bodyPr/>
                        <a:lstStyle/>
                        <a:p>
                          <a:pPr algn="ctr"/>
                          <a:r>
                            <a:rPr lang="en-US" sz="2400" b="1" i="0" kern="1200" dirty="0">
                              <a:solidFill>
                                <a:schemeClr val="dk1"/>
                              </a:solidFill>
                              <a:latin typeface="Times New Roman" panose="02020603050405020304" pitchFamily="18" charset="0"/>
                              <a:ea typeface="+mn-ea"/>
                              <a:cs typeface="Times New Roman" panose="02020603050405020304" pitchFamily="18" charset="0"/>
                            </a:rPr>
                            <a:t>Linked List Implementation</a:t>
                          </a:r>
                        </a:p>
                      </a:txBody>
                      <a:tcPr/>
                    </a:tc>
                    <a:extLst>
                      <a:ext uri="{0D108BD9-81ED-4DB2-BD59-A6C34878D82A}">
                        <a16:rowId xmlns:a16="http://schemas.microsoft.com/office/drawing/2014/main" val="2305322705"/>
                      </a:ext>
                    </a:extLst>
                  </a:tr>
                  <a:tr h="5455466">
                    <a:tc>
                      <a:txBody>
                        <a:bodyPr/>
                        <a:lstStyle/>
                        <a:p>
                          <a:pPr marL="0" algn="l" defTabSz="914400" rtl="0" eaLnBrk="1" latinLnBrk="0" hangingPunct="1"/>
                          <a14:m>
                            <m:oMathPara xmlns:m="http://schemas.openxmlformats.org/officeDocument/2006/math">
                              <m:oMathParaPr>
                                <m:jc m:val="left"/>
                              </m:oMathParaPr>
                              <m:oMath xmlns:m="http://schemas.openxmlformats.org/officeDocument/2006/math">
                                <m:r>
                                  <m:rPr>
                                    <m:sty m:val="p"/>
                                  </m:rPr>
                                  <a:rPr lang="en-US" sz="2000" b="0" i="0" kern="1200" smtClean="0">
                                    <a:solidFill>
                                      <a:schemeClr val="dk1"/>
                                    </a:solidFill>
                                    <a:latin typeface="Cambria Math"/>
                                    <a:ea typeface="+mn-ea"/>
                                    <a:cs typeface="+mn-cs"/>
                                  </a:rPr>
                                  <m:t>struct</m:t>
                                </m:r>
                                <m:r>
                                  <a:rPr lang="en-US" sz="2000" b="0" i="0" kern="1200" smtClean="0">
                                    <a:solidFill>
                                      <a:schemeClr val="dk1"/>
                                    </a:solidFill>
                                    <a:latin typeface="Cambria Math"/>
                                    <a:ea typeface="+mn-ea"/>
                                    <a:cs typeface="+mn-cs"/>
                                  </a:rPr>
                                  <m:t> </m:t>
                                </m:r>
                                <m:r>
                                  <m:rPr>
                                    <m:sty m:val="p"/>
                                  </m:rPr>
                                  <a:rPr lang="en-US" sz="2000" b="0" i="0" kern="1200" smtClean="0">
                                    <a:solidFill>
                                      <a:schemeClr val="dk1"/>
                                    </a:solidFill>
                                    <a:latin typeface="Cambria Math"/>
                                    <a:ea typeface="+mn-ea"/>
                                    <a:cs typeface="+mn-cs"/>
                                  </a:rPr>
                                  <m:t>node</m:t>
                                </m:r>
                                <m:r>
                                  <a:rPr lang="en-US" sz="2000" b="0" i="0" kern="1200" smtClean="0">
                                    <a:solidFill>
                                      <a:schemeClr val="dk1"/>
                                    </a:solidFill>
                                    <a:latin typeface="Cambria Math"/>
                                    <a:ea typeface="+mn-ea"/>
                                    <a:cs typeface="+mn-cs"/>
                                  </a:rPr>
                                  <m:t> </m:t>
                                </m:r>
                              </m:oMath>
                            </m:oMathPara>
                          </a14:m>
                          <a:endParaRPr lang="en-US" sz="2000" b="0" i="0" kern="1200" dirty="0">
                            <a:solidFill>
                              <a:schemeClr val="dk1"/>
                            </a:solidFill>
                            <a:latin typeface="+mn-lt"/>
                            <a:ea typeface="+mn-ea"/>
                            <a:cs typeface="+mn-cs"/>
                          </a:endParaRPr>
                        </a:p>
                        <a:p>
                          <a:pPr marL="0" algn="l" defTabSz="914400" rtl="0" eaLnBrk="1" latinLnBrk="0" hangingPunct="1"/>
                          <a:r>
                            <a:rPr lang="en-US" sz="2000" b="0" i="0" kern="1200" dirty="0">
                              <a:solidFill>
                                <a:schemeClr val="dk1"/>
                              </a:solidFill>
                              <a:latin typeface="+mn-lt"/>
                              <a:ea typeface="+mn-ea"/>
                              <a:cs typeface="+mn-cs"/>
                            </a:rPr>
                            <a:t>{</a:t>
                          </a:r>
                        </a:p>
                        <a:p>
                          <a:pPr marL="0" algn="l" defTabSz="914400" rtl="0" eaLnBrk="1" latinLnBrk="0" hangingPunct="1"/>
                          <a14:m>
                            <m:oMathPara xmlns:m="http://schemas.openxmlformats.org/officeDocument/2006/math">
                              <m:oMathParaPr>
                                <m:jc m:val="left"/>
                              </m:oMathParaPr>
                              <m:oMath xmlns:m="http://schemas.openxmlformats.org/officeDocument/2006/math">
                                <m:r>
                                  <m:rPr>
                                    <m:sty m:val="p"/>
                                  </m:rPr>
                                  <a:rPr lang="en-US" sz="2000" b="0" i="0" kern="1200" smtClean="0">
                                    <a:solidFill>
                                      <a:schemeClr val="dk1"/>
                                    </a:solidFill>
                                    <a:latin typeface="Cambria Math"/>
                                    <a:ea typeface="+mn-ea"/>
                                    <a:cs typeface="+mn-cs"/>
                                  </a:rPr>
                                  <m:t>int</m:t>
                                </m:r>
                                <m:r>
                                  <a:rPr lang="en-US" sz="2000" b="0" i="0" kern="1200" smtClean="0">
                                    <a:solidFill>
                                      <a:schemeClr val="dk1"/>
                                    </a:solidFill>
                                    <a:latin typeface="Cambria Math"/>
                                    <a:ea typeface="+mn-ea"/>
                                    <a:cs typeface="+mn-cs"/>
                                  </a:rPr>
                                  <m:t> </m:t>
                                </m:r>
                                <m:r>
                                  <m:rPr>
                                    <m:sty m:val="p"/>
                                  </m:rPr>
                                  <a:rPr lang="en-US" sz="2000" b="0" i="0" kern="1200" smtClean="0">
                                    <a:solidFill>
                                      <a:schemeClr val="dk1"/>
                                    </a:solidFill>
                                    <a:latin typeface="Cambria Math"/>
                                    <a:ea typeface="+mn-ea"/>
                                    <a:cs typeface="+mn-cs"/>
                                  </a:rPr>
                                  <m:t>data</m:t>
                                </m:r>
                                <m:r>
                                  <a:rPr lang="en-US" sz="2000" b="0" i="0" kern="1200" smtClean="0">
                                    <a:solidFill>
                                      <a:schemeClr val="dk1"/>
                                    </a:solidFill>
                                    <a:latin typeface="Cambria Math"/>
                                    <a:ea typeface="+mn-ea"/>
                                    <a:cs typeface="+mn-cs"/>
                                  </a:rPr>
                                  <m:t>;</m:t>
                                </m:r>
                                <m:r>
                                  <m:rPr>
                                    <m:sty m:val="p"/>
                                  </m:rPr>
                                  <a:rPr lang="en-US" sz="2000" b="0" i="0" kern="1200" smtClean="0">
                                    <a:solidFill>
                                      <a:schemeClr val="dk1"/>
                                    </a:solidFill>
                                    <a:latin typeface="Cambria Math"/>
                                    <a:ea typeface="+mn-ea"/>
                                    <a:cs typeface="+mn-cs"/>
                                  </a:rPr>
                                  <m:t>struct</m:t>
                                </m:r>
                                <m:r>
                                  <a:rPr lang="en-US" sz="2000" b="0" i="0" kern="1200" smtClean="0">
                                    <a:solidFill>
                                      <a:schemeClr val="dk1"/>
                                    </a:solidFill>
                                    <a:latin typeface="Cambria Math"/>
                                    <a:ea typeface="+mn-ea"/>
                                    <a:cs typeface="+mn-cs"/>
                                  </a:rPr>
                                  <m:t> </m:t>
                                </m:r>
                                <m:r>
                                  <m:rPr>
                                    <m:sty m:val="p"/>
                                  </m:rPr>
                                  <a:rPr lang="en-US" sz="2000" b="0" i="0" kern="1200" smtClean="0">
                                    <a:solidFill>
                                      <a:schemeClr val="dk1"/>
                                    </a:solidFill>
                                    <a:latin typeface="Cambria Math"/>
                                    <a:ea typeface="+mn-ea"/>
                                    <a:cs typeface="+mn-cs"/>
                                  </a:rPr>
                                  <m:t>node</m:t>
                                </m:r>
                                <m:r>
                                  <a:rPr lang="en-US" sz="2000" b="0" i="0" kern="1200" smtClean="0">
                                    <a:solidFill>
                                      <a:schemeClr val="dk1"/>
                                    </a:solidFill>
                                    <a:latin typeface="Cambria Math"/>
                                    <a:ea typeface="+mn-ea"/>
                                    <a:cs typeface="+mn-cs"/>
                                  </a:rPr>
                                  <m:t> ∗</m:t>
                                </m:r>
                                <m:r>
                                  <m:rPr>
                                    <m:sty m:val="p"/>
                                  </m:rPr>
                                  <a:rPr lang="en-US" sz="2000" b="0" i="0" kern="1200" smtClean="0">
                                    <a:solidFill>
                                      <a:schemeClr val="dk1"/>
                                    </a:solidFill>
                                    <a:latin typeface="Cambria Math"/>
                                    <a:ea typeface="+mn-ea"/>
                                    <a:cs typeface="+mn-cs"/>
                                  </a:rPr>
                                  <m:t>link</m:t>
                                </m:r>
                                <m:r>
                                  <a:rPr lang="en-US" sz="2000" b="0" i="0" kern="1200" smtClean="0">
                                    <a:solidFill>
                                      <a:schemeClr val="dk1"/>
                                    </a:solidFill>
                                    <a:latin typeface="Cambria Math"/>
                                    <a:ea typeface="+mn-ea"/>
                                    <a:cs typeface="+mn-cs"/>
                                  </a:rPr>
                                  <m:t>; </m:t>
                                </m:r>
                              </m:oMath>
                            </m:oMathPara>
                          </a14:m>
                          <a:endParaRPr lang="en-US" sz="2000" b="0" i="0" kern="1200" dirty="0">
                            <a:solidFill>
                              <a:schemeClr val="dk1"/>
                            </a:solidFill>
                            <a:latin typeface="+mn-lt"/>
                            <a:ea typeface="+mn-ea"/>
                            <a:cs typeface="+mn-cs"/>
                          </a:endParaRPr>
                        </a:p>
                        <a:p>
                          <a:pPr marL="0" algn="l" defTabSz="914400" rtl="0" eaLnBrk="1" latinLnBrk="0" hangingPunct="1"/>
                          <a:r>
                            <a:rPr lang="en-US" sz="2000" b="0" i="0" kern="1200" dirty="0">
                              <a:solidFill>
                                <a:schemeClr val="dk1"/>
                              </a:solidFill>
                              <a:latin typeface="+mn-lt"/>
                              <a:ea typeface="+mn-ea"/>
                              <a:cs typeface="+mn-cs"/>
                            </a:rPr>
                            <a:t>}</a:t>
                          </a:r>
                        </a:p>
                        <a:p>
                          <a:pPr marL="0" algn="l" defTabSz="914400" rtl="0" eaLnBrk="1" latinLnBrk="0" hangingPunct="1"/>
                          <a14:m>
                            <m:oMathPara xmlns:m="http://schemas.openxmlformats.org/officeDocument/2006/math">
                              <m:oMathParaPr>
                                <m:jc m:val="left"/>
                              </m:oMathParaPr>
                              <m:oMath xmlns:m="http://schemas.openxmlformats.org/officeDocument/2006/math">
                                <m:r>
                                  <m:rPr>
                                    <m:sty m:val="p"/>
                                  </m:rPr>
                                  <a:rPr lang="en-US" sz="2000" b="0" i="0" kern="1200" smtClean="0">
                                    <a:solidFill>
                                      <a:schemeClr val="dk1"/>
                                    </a:solidFill>
                                    <a:latin typeface="Cambria Math"/>
                                    <a:ea typeface="+mn-ea"/>
                                    <a:cs typeface="+mn-cs"/>
                                  </a:rPr>
                                  <m:t>void</m:t>
                                </m:r>
                                <m:r>
                                  <a:rPr lang="en-US" sz="2000" b="0" i="0" kern="1200" smtClean="0">
                                    <a:solidFill>
                                      <a:schemeClr val="dk1"/>
                                    </a:solidFill>
                                    <a:latin typeface="Cambria Math"/>
                                    <a:ea typeface="+mn-ea"/>
                                    <a:cs typeface="+mn-cs"/>
                                  </a:rPr>
                                  <m:t> </m:t>
                                </m:r>
                                <m:r>
                                  <m:rPr>
                                    <m:sty m:val="p"/>
                                  </m:rPr>
                                  <a:rPr lang="en-US" sz="2000" b="0" i="0" kern="1200" smtClean="0">
                                    <a:solidFill>
                                      <a:schemeClr val="dk1"/>
                                    </a:solidFill>
                                    <a:latin typeface="Cambria Math"/>
                                    <a:ea typeface="+mn-ea"/>
                                    <a:cs typeface="+mn-cs"/>
                                  </a:rPr>
                                  <m:t>push</m:t>
                                </m:r>
                                <m:d>
                                  <m:dPr>
                                    <m:ctrlPr>
                                      <a:rPr lang="en-US" sz="2000" b="0" i="1" kern="1200" smtClean="0">
                                        <a:solidFill>
                                          <a:schemeClr val="dk1"/>
                                        </a:solidFill>
                                        <a:latin typeface="Cambria Math" panose="02040503050406030204" pitchFamily="18" charset="0"/>
                                        <a:ea typeface="+mn-ea"/>
                                        <a:cs typeface="+mn-cs"/>
                                      </a:rPr>
                                    </m:ctrlPr>
                                  </m:dPr>
                                  <m:e>
                                    <m:r>
                                      <m:rPr>
                                        <m:sty m:val="p"/>
                                      </m:rPr>
                                      <a:rPr lang="en-US" sz="2000" b="0" i="0" kern="1200" smtClean="0">
                                        <a:solidFill>
                                          <a:schemeClr val="dk1"/>
                                        </a:solidFill>
                                        <a:latin typeface="Cambria Math"/>
                                        <a:ea typeface="+mn-ea"/>
                                        <a:cs typeface="+mn-cs"/>
                                      </a:rPr>
                                      <m:t>int</m:t>
                                    </m:r>
                                    <m:r>
                                      <a:rPr lang="en-US" sz="2000" b="0" i="0" kern="1200" smtClean="0">
                                        <a:solidFill>
                                          <a:schemeClr val="dk1"/>
                                        </a:solidFill>
                                        <a:latin typeface="Cambria Math"/>
                                        <a:ea typeface="+mn-ea"/>
                                        <a:cs typeface="+mn-cs"/>
                                      </a:rPr>
                                      <m:t> </m:t>
                                    </m:r>
                                    <m:r>
                                      <m:rPr>
                                        <m:sty m:val="p"/>
                                      </m:rPr>
                                      <a:rPr lang="en-US" sz="2000" b="0" i="0" kern="1200" smtClean="0">
                                        <a:solidFill>
                                          <a:schemeClr val="dk1"/>
                                        </a:solidFill>
                                        <a:latin typeface="Cambria Math"/>
                                        <a:ea typeface="+mn-ea"/>
                                        <a:cs typeface="+mn-cs"/>
                                      </a:rPr>
                                      <m:t>item</m:t>
                                    </m:r>
                                  </m:e>
                                </m:d>
                              </m:oMath>
                            </m:oMathPara>
                          </a14:m>
                          <a:endParaRPr lang="en-US" sz="2000" b="0" i="0" kern="1200" dirty="0">
                            <a:solidFill>
                              <a:schemeClr val="dk1"/>
                            </a:solidFill>
                            <a:latin typeface="+mn-lt"/>
                            <a:ea typeface="+mn-ea"/>
                            <a:cs typeface="+mn-cs"/>
                          </a:endParaRPr>
                        </a:p>
                        <a:p>
                          <a:pPr marL="0" algn="l" defTabSz="914400" rtl="0" eaLnBrk="1" latinLnBrk="0" hangingPunct="1"/>
                          <a14:m>
                            <m:oMathPara xmlns:m="http://schemas.openxmlformats.org/officeDocument/2006/math">
                              <m:oMathParaPr>
                                <m:jc m:val="left"/>
                              </m:oMathParaPr>
                              <m:oMath xmlns:m="http://schemas.openxmlformats.org/officeDocument/2006/math">
                                <m:r>
                                  <a:rPr lang="en-US" sz="2000" b="0" i="0" kern="1200" smtClean="0">
                                    <a:solidFill>
                                      <a:schemeClr val="dk1"/>
                                    </a:solidFill>
                                    <a:latin typeface="Cambria Math"/>
                                    <a:ea typeface="+mn-ea"/>
                                    <a:cs typeface="+mn-cs"/>
                                  </a:rPr>
                                  <m:t>{</m:t>
                                </m:r>
                              </m:oMath>
                            </m:oMathPara>
                          </a14:m>
                          <a:endParaRPr lang="en-US" sz="2000" b="0" i="0" kern="1200" dirty="0" smtClean="0">
                            <a:solidFill>
                              <a:schemeClr val="dk1"/>
                            </a:solidFill>
                            <a:latin typeface="+mn-lt"/>
                            <a:ea typeface="+mn-ea"/>
                            <a:cs typeface="+mn-cs"/>
                          </a:endParaRPr>
                        </a:p>
                        <a:p>
                          <a:pPr marL="0" algn="l" defTabSz="914400" rtl="0" eaLnBrk="1" latinLnBrk="0" hangingPunct="1"/>
                          <a:r>
                            <a:rPr lang="en-US" sz="2000" b="0" i="0" kern="1200" dirty="0" smtClean="0">
                              <a:solidFill>
                                <a:schemeClr val="dk1"/>
                              </a:solidFill>
                              <a:latin typeface="Cambria Math"/>
                              <a:ea typeface="+mn-ea"/>
                              <a:cs typeface="+mn-cs"/>
                            </a:rPr>
                            <a:t>struct node p=(struct node *)</a:t>
                          </a:r>
                          <a:r>
                            <a:rPr lang="en-US" sz="2000" b="0" i="0" kern="1200" dirty="0" err="1" smtClean="0">
                              <a:solidFill>
                                <a:schemeClr val="dk1"/>
                              </a:solidFill>
                              <a:latin typeface="Cambria Math"/>
                              <a:ea typeface="+mn-ea"/>
                              <a:cs typeface="+mn-cs"/>
                            </a:rPr>
                            <a:t>malloc</a:t>
                          </a:r>
                          <a:r>
                            <a:rPr lang="en-US" sz="2000" b="0" i="0" kern="1200" dirty="0" smtClean="0">
                              <a:solidFill>
                                <a:schemeClr val="dk1"/>
                              </a:solidFill>
                              <a:latin typeface="Cambria Math"/>
                              <a:ea typeface="+mn-ea"/>
                              <a:cs typeface="+mn-cs"/>
                            </a:rPr>
                            <a:t>(</a:t>
                          </a:r>
                          <a:r>
                            <a:rPr lang="en-US" sz="2000" b="0" i="0" kern="1200" dirty="0" err="1" smtClean="0">
                              <a:solidFill>
                                <a:schemeClr val="dk1"/>
                              </a:solidFill>
                              <a:latin typeface="Cambria Math"/>
                              <a:ea typeface="+mn-ea"/>
                              <a:cs typeface="+mn-cs"/>
                            </a:rPr>
                            <a:t>sizeof</a:t>
                          </a:r>
                          <a:r>
                            <a:rPr lang="en-US" sz="2000" b="0" i="0" kern="1200" dirty="0" smtClean="0">
                              <a:solidFill>
                                <a:schemeClr val="dk1"/>
                              </a:solidFill>
                              <a:latin typeface="Cambria Math"/>
                              <a:ea typeface="+mn-ea"/>
                              <a:cs typeface="+mn-cs"/>
                            </a:rPr>
                            <a:t>(struct node));</a:t>
                          </a:r>
                          <a:endParaRPr lang="en-US" sz="2000" b="0" i="0" kern="1200" dirty="0">
                            <a:solidFill>
                              <a:schemeClr val="dk1"/>
                            </a:solidFill>
                            <a:latin typeface="Cambria Math"/>
                            <a:ea typeface="+mn-ea"/>
                            <a:cs typeface="+mn-cs"/>
                          </a:endParaRPr>
                        </a:p>
                        <a:p>
                          <a:pPr marL="0" algn="l" defTabSz="914400" rtl="0" eaLnBrk="1" latinLnBrk="0" hangingPunct="1"/>
                          <a14:m>
                            <m:oMathPara xmlns:m="http://schemas.openxmlformats.org/officeDocument/2006/math">
                              <m:oMathParaPr>
                                <m:jc m:val="left"/>
                              </m:oMathParaPr>
                              <m:oMath xmlns:m="http://schemas.openxmlformats.org/officeDocument/2006/math">
                                <m:r>
                                  <m:rPr>
                                    <m:sty m:val="p"/>
                                  </m:rPr>
                                  <a:rPr lang="en-US" sz="2000" b="0" i="0" kern="1200" smtClean="0">
                                    <a:solidFill>
                                      <a:schemeClr val="dk1"/>
                                    </a:solidFill>
                                    <a:latin typeface="Cambria Math"/>
                                    <a:ea typeface="+mn-ea"/>
                                    <a:cs typeface="+mn-cs"/>
                                  </a:rPr>
                                  <m:t>if</m:t>
                                </m:r>
                                <m:d>
                                  <m:dPr>
                                    <m:ctrlPr>
                                      <a:rPr lang="en-US" sz="2000" b="0" i="1" kern="1200" smtClean="0">
                                        <a:solidFill>
                                          <a:schemeClr val="dk1"/>
                                        </a:solidFill>
                                        <a:latin typeface="Cambria Math" panose="02040503050406030204" pitchFamily="18" charset="0"/>
                                        <a:ea typeface="+mn-ea"/>
                                        <a:cs typeface="+mn-cs"/>
                                      </a:rPr>
                                    </m:ctrlPr>
                                  </m:dPr>
                                  <m:e>
                                    <m:r>
                                      <m:rPr>
                                        <m:sty m:val="p"/>
                                      </m:rPr>
                                      <a:rPr lang="en-US" sz="2000" b="0" i="0" kern="1200" smtClean="0">
                                        <a:solidFill>
                                          <a:schemeClr val="dk1"/>
                                        </a:solidFill>
                                        <a:latin typeface="Cambria Math"/>
                                        <a:ea typeface="+mn-ea"/>
                                        <a:cs typeface="+mn-cs"/>
                                      </a:rPr>
                                      <m:t>p</m:t>
                                    </m:r>
                                    <m:r>
                                      <a:rPr lang="en-US" sz="2000" b="0" i="0" kern="1200" smtClean="0">
                                        <a:solidFill>
                                          <a:schemeClr val="dk1"/>
                                        </a:solidFill>
                                        <a:latin typeface="Cambria Math"/>
                                        <a:ea typeface="+mn-ea"/>
                                        <a:cs typeface="+mn-cs"/>
                                      </a:rPr>
                                      <m:t>==</m:t>
                                    </m:r>
                                    <m:r>
                                      <m:rPr>
                                        <m:sty m:val="p"/>
                                      </m:rPr>
                                      <a:rPr lang="en-US" sz="2000" b="0" i="0" kern="1200" smtClean="0">
                                        <a:solidFill>
                                          <a:schemeClr val="dk1"/>
                                        </a:solidFill>
                                        <a:latin typeface="Cambria Math"/>
                                        <a:ea typeface="+mn-ea"/>
                                        <a:cs typeface="+mn-cs"/>
                                      </a:rPr>
                                      <m:t>NULL</m:t>
                                    </m:r>
                                  </m:e>
                                </m:d>
                              </m:oMath>
                            </m:oMathPara>
                          </a14:m>
                          <a:endParaRPr lang="en-US" sz="2000" b="0" i="0" kern="1200" dirty="0">
                            <a:solidFill>
                              <a:schemeClr val="dk1"/>
                            </a:solidFill>
                            <a:latin typeface="+mn-lt"/>
                            <a:ea typeface="+mn-ea"/>
                            <a:cs typeface="+mn-cs"/>
                          </a:endParaRPr>
                        </a:p>
                        <a:p>
                          <a:pPr marL="0" algn="l" defTabSz="914400" rtl="0" eaLnBrk="1" latinLnBrk="0" hangingPunct="1"/>
                          <a:r>
                            <a:rPr lang="en-US" sz="2000" b="0" i="0" kern="1200" dirty="0">
                              <a:solidFill>
                                <a:schemeClr val="dk1"/>
                              </a:solidFill>
                              <a:latin typeface="+mn-lt"/>
                              <a:ea typeface="+mn-ea"/>
                              <a:cs typeface="+mn-cs"/>
                            </a:rPr>
                            <a:t>       </a:t>
                          </a:r>
                          <a14:m>
                            <m:oMath xmlns:m="http://schemas.openxmlformats.org/officeDocument/2006/math">
                              <m:r>
                                <a:rPr lang="en-US" sz="2000" b="0" i="0" kern="1200" smtClean="0">
                                  <a:solidFill>
                                    <a:schemeClr val="dk1"/>
                                  </a:solidFill>
                                  <a:latin typeface="Cambria Math"/>
                                  <a:ea typeface="+mn-ea"/>
                                  <a:cs typeface="+mn-cs"/>
                                </a:rPr>
                                <m:t>{</m:t>
                              </m:r>
                            </m:oMath>
                          </a14:m>
                          <a:endParaRPr lang="en-US" sz="2000" b="0" i="0" kern="1200" dirty="0">
                            <a:solidFill>
                              <a:schemeClr val="dk1"/>
                            </a:solidFill>
                            <a:latin typeface="+mn-lt"/>
                            <a:ea typeface="+mn-ea"/>
                            <a:cs typeface="+mn-cs"/>
                          </a:endParaRPr>
                        </a:p>
                        <a:p>
                          <a:pPr marL="0" algn="l" defTabSz="914400" rtl="0" eaLnBrk="1" latinLnBrk="0" hangingPunct="1"/>
                          <a:r>
                            <a:rPr lang="en-US" sz="2000" b="0" i="0" kern="1200" dirty="0">
                              <a:solidFill>
                                <a:schemeClr val="dk1"/>
                              </a:solidFill>
                              <a:latin typeface="+mn-lt"/>
                              <a:ea typeface="+mn-ea"/>
                              <a:cs typeface="+mn-cs"/>
                            </a:rPr>
                            <a:t>                 </a:t>
                          </a:r>
                          <a14:m>
                            <m:oMath xmlns:m="http://schemas.openxmlformats.org/officeDocument/2006/math">
                              <m:r>
                                <m:rPr>
                                  <m:sty m:val="p"/>
                                </m:rPr>
                                <a:rPr lang="en-US" sz="2000" b="0" i="0" kern="1200" smtClean="0">
                                  <a:solidFill>
                                    <a:schemeClr val="dk1"/>
                                  </a:solidFill>
                                  <a:latin typeface="Cambria Math"/>
                                  <a:ea typeface="+mn-ea"/>
                                  <a:cs typeface="+mn-cs"/>
                                </a:rPr>
                                <m:t>printf</m:t>
                              </m:r>
                              <m:r>
                                <a:rPr lang="en-US" sz="2000" b="0" i="0" kern="1200" smtClean="0">
                                  <a:solidFill>
                                    <a:schemeClr val="dk1"/>
                                  </a:solidFill>
                                  <a:latin typeface="Cambria Math"/>
                                  <a:ea typeface="+mn-ea"/>
                                  <a:cs typeface="+mn-cs"/>
                                </a:rPr>
                                <m:t>(</m:t>
                              </m:r>
                              <m:r>
                                <m:rPr>
                                  <m:nor/>
                                </m:rPr>
                                <a:rPr lang="en-US" sz="2000" b="0" i="0" kern="1200" smtClean="0">
                                  <a:solidFill>
                                    <a:schemeClr val="dk1"/>
                                  </a:solidFill>
                                  <a:latin typeface="+mn-lt"/>
                                  <a:ea typeface="+mn-ea"/>
                                  <a:cs typeface="+mn-cs"/>
                                </a:rPr>
                                <m:t>"</m:t>
                              </m:r>
                              <m:r>
                                <m:rPr>
                                  <m:nor/>
                                </m:rPr>
                                <a:rPr lang="en-US" sz="2000" b="0" i="0" kern="1200" smtClean="0">
                                  <a:solidFill>
                                    <a:schemeClr val="dk1"/>
                                  </a:solidFill>
                                  <a:latin typeface="+mn-lt"/>
                                  <a:ea typeface="+mn-ea"/>
                                  <a:cs typeface="+mn-cs"/>
                                </a:rPr>
                                <m:t>Memory</m:t>
                              </m:r>
                              <m:r>
                                <m:rPr>
                                  <m:nor/>
                                </m:rPr>
                                <a:rPr lang="en-US" sz="2000" b="0" i="0" kern="1200" smtClean="0">
                                  <a:solidFill>
                                    <a:schemeClr val="dk1"/>
                                  </a:solidFill>
                                  <a:latin typeface="+mn-lt"/>
                                  <a:ea typeface="+mn-ea"/>
                                  <a:cs typeface="+mn-cs"/>
                                </a:rPr>
                                <m:t> </m:t>
                              </m:r>
                              <m:r>
                                <m:rPr>
                                  <m:nor/>
                                </m:rPr>
                                <a:rPr lang="en-US" sz="2000" b="0" i="0" kern="1200" smtClean="0">
                                  <a:solidFill>
                                    <a:schemeClr val="dk1"/>
                                  </a:solidFill>
                                  <a:latin typeface="+mn-lt"/>
                                  <a:ea typeface="+mn-ea"/>
                                  <a:cs typeface="+mn-cs"/>
                                </a:rPr>
                                <m:t>Error</m:t>
                              </m:r>
                              <m:r>
                                <m:rPr>
                                  <m:nor/>
                                </m:rPr>
                                <a:rPr lang="en-US" sz="2000" b="0" i="0" kern="1200" smtClean="0">
                                  <a:solidFill>
                                    <a:schemeClr val="dk1"/>
                                  </a:solidFill>
                                  <a:latin typeface="+mn-lt"/>
                                  <a:ea typeface="+mn-ea"/>
                                  <a:cs typeface="+mn-cs"/>
                                </a:rPr>
                                <m:t>");</m:t>
                              </m:r>
                            </m:oMath>
                          </a14:m>
                          <a:endParaRPr lang="en-US" sz="2000" b="0" i="0" kern="1200" dirty="0">
                            <a:solidFill>
                              <a:schemeClr val="dk1"/>
                            </a:solidFill>
                            <a:latin typeface="+mn-lt"/>
                            <a:ea typeface="+mn-ea"/>
                            <a:cs typeface="+mn-cs"/>
                          </a:endParaRPr>
                        </a:p>
                        <a:p>
                          <a:pPr marL="0" algn="l" defTabSz="914400" rtl="0" eaLnBrk="1" latinLnBrk="0" hangingPunct="1"/>
                          <a:r>
                            <a:rPr lang="en-US" sz="2000" b="0" i="0" kern="1200" dirty="0">
                              <a:solidFill>
                                <a:schemeClr val="dk1"/>
                              </a:solidFill>
                              <a:latin typeface="+mn-lt"/>
                              <a:ea typeface="+mn-ea"/>
                              <a:cs typeface="+mn-cs"/>
                            </a:rPr>
                            <a:t>      </a:t>
                          </a:r>
                          <a:r>
                            <a:rPr lang="en-US" sz="2000" b="0" i="0" kern="1200" dirty="0" smtClean="0">
                              <a:solidFill>
                                <a:schemeClr val="dk1"/>
                              </a:solidFill>
                              <a:latin typeface="+mn-lt"/>
                              <a:ea typeface="+mn-ea"/>
                              <a:cs typeface="+mn-cs"/>
                            </a:rPr>
                            <a:t>  }</a:t>
                          </a:r>
                        </a:p>
                        <a:p>
                          <a:pPr marL="0" algn="l" defTabSz="914400" rtl="0" eaLnBrk="1" latinLnBrk="0" hangingPunct="1"/>
                          <a:r>
                            <a:rPr lang="en-US" sz="2000" b="0" i="0" kern="1200" dirty="0" smtClean="0">
                              <a:solidFill>
                                <a:schemeClr val="dk1"/>
                              </a:solidFill>
                              <a:latin typeface="+mn-lt"/>
                              <a:ea typeface="+mn-ea"/>
                              <a:cs typeface="+mn-cs"/>
                            </a:rPr>
                            <a:t>else</a:t>
                          </a:r>
                        </a:p>
                        <a:p>
                          <a:pPr marL="0" algn="l" defTabSz="914400" rtl="0" eaLnBrk="1" latinLnBrk="0" hangingPunct="1"/>
                          <a:r>
                            <a:rPr lang="en-US" sz="2000" b="0" i="0" kern="1200" dirty="0" smtClean="0">
                              <a:solidFill>
                                <a:schemeClr val="dk1"/>
                              </a:solidFill>
                              <a:latin typeface="+mn-lt"/>
                              <a:ea typeface="+mn-ea"/>
                              <a:cs typeface="+mn-cs"/>
                            </a:rPr>
                            <a:t>        {</a:t>
                          </a:r>
                        </a:p>
                        <a:p>
                          <a:pPr marL="0" algn="l" defTabSz="914400" rtl="0" eaLnBrk="1" latinLnBrk="0" hangingPunct="1"/>
                          <a:r>
                            <a:rPr lang="en-US" sz="2000" b="0" i="0" kern="1200" dirty="0" smtClean="0">
                              <a:solidFill>
                                <a:schemeClr val="dk1"/>
                              </a:solidFill>
                              <a:latin typeface="+mn-lt"/>
                              <a:ea typeface="+mn-ea"/>
                              <a:cs typeface="+mn-cs"/>
                            </a:rPr>
                            <a:t>                </a:t>
                          </a:r>
                          <a:r>
                            <a:rPr lang="en-US" sz="2000" b="1" i="0" kern="1200" dirty="0" smtClean="0">
                              <a:solidFill>
                                <a:schemeClr val="dk1"/>
                              </a:solidFill>
                              <a:latin typeface="+mn-lt"/>
                              <a:ea typeface="+mn-ea"/>
                              <a:cs typeface="+mn-cs"/>
                            </a:rPr>
                            <a:t>AAA</a:t>
                          </a:r>
                        </a:p>
                        <a:p>
                          <a:pPr marL="0" algn="l" defTabSz="914400" rtl="0" eaLnBrk="1" latinLnBrk="0" hangingPunct="1"/>
                          <a:r>
                            <a:rPr lang="en-US" sz="2000" b="0" i="0" kern="1200" dirty="0" smtClean="0">
                              <a:solidFill>
                                <a:schemeClr val="dk1"/>
                              </a:solidFill>
                              <a:latin typeface="+mn-lt"/>
                              <a:ea typeface="+mn-ea"/>
                              <a:cs typeface="+mn-cs"/>
                            </a:rPr>
                            <a:t>        }</a:t>
                          </a:r>
                        </a:p>
                        <a:p>
                          <a:pPr marL="0" algn="l" defTabSz="914400" rtl="0" eaLnBrk="1" latinLnBrk="0" hangingPunct="1"/>
                          <a:endParaRPr lang="en-US" sz="2000" b="0" i="0" kern="1200" dirty="0">
                            <a:solidFill>
                              <a:schemeClr val="dk1"/>
                            </a:solidFill>
                            <a:latin typeface="+mn-lt"/>
                            <a:ea typeface="+mn-ea"/>
                            <a:cs typeface="+mn-cs"/>
                          </a:endParaRPr>
                        </a:p>
                      </a:txBody>
                      <a:tcPr/>
                    </a:tc>
                    <a:extLst>
                      <a:ext uri="{0D108BD9-81ED-4DB2-BD59-A6C34878D82A}">
                        <a16:rowId xmlns:a16="http://schemas.microsoft.com/office/drawing/2014/main" val="1153394842"/>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3317248375"/>
                  </p:ext>
                </p:extLst>
              </p:nvPr>
            </p:nvGraphicFramePr>
            <p:xfrm>
              <a:off x="254000" y="1295718"/>
              <a:ext cx="7289800" cy="5912666"/>
            </p:xfrm>
            <a:graphic>
              <a:graphicData uri="http://schemas.openxmlformats.org/drawingml/2006/table">
                <a:tbl>
                  <a:tblPr firstRow="1" bandRow="1">
                    <a:tableStyleId>{5940675A-B579-460E-94D1-54222C63F5DA}</a:tableStyleId>
                  </a:tblPr>
                  <a:tblGrid>
                    <a:gridCol w="7289800">
                      <a:extLst>
                        <a:ext uri="{9D8B030D-6E8A-4147-A177-3AD203B41FA5}">
                          <a16:colId xmlns:a16="http://schemas.microsoft.com/office/drawing/2014/main" val="632608738"/>
                        </a:ext>
                      </a:extLst>
                    </a:gridCol>
                  </a:tblGrid>
                  <a:tr h="457200">
                    <a:tc>
                      <a:txBody>
                        <a:bodyPr/>
                        <a:lstStyle/>
                        <a:p>
                          <a:pPr algn="ctr"/>
                          <a:r>
                            <a:rPr lang="en-US" sz="2400" b="1" i="0" kern="1200" dirty="0">
                              <a:solidFill>
                                <a:schemeClr val="dk1"/>
                              </a:solidFill>
                              <a:latin typeface="Times New Roman" panose="02020603050405020304" pitchFamily="18" charset="0"/>
                              <a:ea typeface="+mn-ea"/>
                              <a:cs typeface="Times New Roman" panose="02020603050405020304" pitchFamily="18" charset="0"/>
                            </a:rPr>
                            <a:t>Linked List Implementation</a:t>
                          </a:r>
                        </a:p>
                      </a:txBody>
                      <a:tcPr/>
                    </a:tc>
                    <a:extLst>
                      <a:ext uri="{0D108BD9-81ED-4DB2-BD59-A6C34878D82A}">
                        <a16:rowId xmlns:a16="http://schemas.microsoft.com/office/drawing/2014/main" val="2305322705"/>
                      </a:ext>
                    </a:extLst>
                  </a:tr>
                  <a:tr h="5455466">
                    <a:tc>
                      <a:txBody>
                        <a:bodyPr/>
                        <a:lstStyle/>
                        <a:p>
                          <a:endParaRPr lang="en-US"/>
                        </a:p>
                      </a:txBody>
                      <a:tcPr>
                        <a:blipFill>
                          <a:blip r:embed="rId2"/>
                          <a:stretch>
                            <a:fillRect l="-84" t="-9152" r="-167" b="-223"/>
                          </a:stretch>
                        </a:blipFill>
                      </a:tcPr>
                    </a:tc>
                    <a:extLst>
                      <a:ext uri="{0D108BD9-81ED-4DB2-BD59-A6C34878D82A}">
                        <a16:rowId xmlns:a16="http://schemas.microsoft.com/office/drawing/2014/main" val="115339484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Content Placeholder 3"/>
              <p:cNvGraphicFramePr>
                <a:graphicFrameLocks/>
              </p:cNvGraphicFramePr>
              <p:nvPr>
                <p:extLst>
                  <p:ext uri="{D42A27DB-BD31-4B8C-83A1-F6EECF244321}">
                    <p14:modId xmlns:p14="http://schemas.microsoft.com/office/powerpoint/2010/main" val="283853234"/>
                  </p:ext>
                </p:extLst>
              </p:nvPr>
            </p:nvGraphicFramePr>
            <p:xfrm>
              <a:off x="7924800" y="1295718"/>
              <a:ext cx="3810000" cy="5912666"/>
            </p:xfrm>
            <a:graphic>
              <a:graphicData uri="http://schemas.openxmlformats.org/drawingml/2006/table">
                <a:tbl>
                  <a:tblPr firstRow="1" bandRow="1">
                    <a:tableStyleId>{5940675A-B579-460E-94D1-54222C63F5DA}</a:tableStyleId>
                  </a:tblPr>
                  <a:tblGrid>
                    <a:gridCol w="3810000">
                      <a:extLst>
                        <a:ext uri="{9D8B030D-6E8A-4147-A177-3AD203B41FA5}">
                          <a16:colId xmlns:a16="http://schemas.microsoft.com/office/drawing/2014/main" val="632608738"/>
                        </a:ext>
                      </a:extLst>
                    </a:gridCol>
                  </a:tblGrid>
                  <a:tr h="412252">
                    <a:tc>
                      <a:txBody>
                        <a:bodyPr/>
                        <a:lstStyle/>
                        <a:p>
                          <a:pPr algn="ctr"/>
                          <a:r>
                            <a:rPr lang="en-US" sz="2400" b="1" i="0" kern="1200" dirty="0" smtClean="0">
                              <a:solidFill>
                                <a:schemeClr val="dk1"/>
                              </a:solidFill>
                              <a:latin typeface="Times New Roman" panose="02020603050405020304" pitchFamily="18" charset="0"/>
                              <a:ea typeface="+mn-ea"/>
                              <a:cs typeface="Times New Roman" panose="02020603050405020304" pitchFamily="18" charset="0"/>
                            </a:rPr>
                            <a:t>AAA</a:t>
                          </a:r>
                          <a:endParaRPr lang="en-US" sz="2400" b="1" i="0"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305322705"/>
                      </a:ext>
                    </a:extLst>
                  </a:tr>
                  <a:tr h="5455466">
                    <a:tc>
                      <a:txBody>
                        <a:bodyPr/>
                        <a:lstStyle/>
                        <a:p>
                          <a:pPr marL="0" algn="l" defTabSz="914400" rtl="0" eaLnBrk="1" latinLnBrk="0" hangingPunct="1"/>
                          <a:r>
                            <a:rPr lang="en-US" sz="2000" b="0" i="0" kern="1200" dirty="0" smtClean="0">
                              <a:solidFill>
                                <a:schemeClr val="dk1"/>
                              </a:solidFill>
                              <a:latin typeface="+mn-lt"/>
                              <a:ea typeface="+mn-ea"/>
                              <a:cs typeface="+mn-cs"/>
                            </a:rPr>
                            <a:t>if(head==NULL)  </a:t>
                          </a:r>
                        </a:p>
                        <a:p>
                          <a:pPr marL="0" algn="l" defTabSz="914400" rtl="0" eaLnBrk="1" latinLnBrk="0" hangingPunct="1"/>
                          <a:r>
                            <a:rPr lang="en-US" sz="2000" b="0" i="0" kern="1200" dirty="0" smtClean="0">
                              <a:solidFill>
                                <a:schemeClr val="dk1"/>
                              </a:solidFill>
                              <a:latin typeface="+mn-lt"/>
                              <a:ea typeface="+mn-ea"/>
                              <a:cs typeface="+mn-cs"/>
                            </a:rPr>
                            <a:t>        {      </a:t>
                          </a:r>
                        </a:p>
                        <a:p>
                          <a:pPr marL="0" algn="l" defTabSz="914400" rtl="0" eaLnBrk="1" latinLnBrk="0" hangingPunct="1"/>
                          <a:r>
                            <a:rPr lang="en-US" sz="2000" b="0" i="0" kern="1200" dirty="0" smtClean="0">
                              <a:solidFill>
                                <a:schemeClr val="dk1"/>
                              </a:solidFill>
                              <a:latin typeface="+mn-lt"/>
                              <a:ea typeface="+mn-ea"/>
                              <a:cs typeface="+mn-cs"/>
                            </a:rPr>
                            <a:t>            </a:t>
                          </a:r>
                          <a14:m>
                            <m:oMath xmlns:m="http://schemas.openxmlformats.org/officeDocument/2006/math">
                              <m:r>
                                <m:rPr>
                                  <m:sty m:val="p"/>
                                </m:rPr>
                                <a:rPr lang="en-US" sz="2000" b="0" i="0" kern="1200" smtClean="0">
                                  <a:solidFill>
                                    <a:schemeClr val="dk1"/>
                                  </a:solidFill>
                                  <a:latin typeface="Cambria Math"/>
                                  <a:ea typeface="+mn-ea"/>
                                  <a:cs typeface="+mn-cs"/>
                                </a:rPr>
                                <m:t>p</m:t>
                              </m:r>
                              <m:r>
                                <a:rPr lang="en-US" sz="2000" b="0" i="0" kern="1200" smtClean="0">
                                  <a:solidFill>
                                    <a:schemeClr val="dk1"/>
                                  </a:solidFill>
                                  <a:latin typeface="Cambria Math"/>
                                  <a:ea typeface="+mn-ea"/>
                                  <a:cs typeface="+mn-cs"/>
                                </a:rPr>
                                <m:t>→</m:t>
                              </m:r>
                              <m:r>
                                <m:rPr>
                                  <m:sty m:val="p"/>
                                </m:rPr>
                                <a:rPr lang="en-US" sz="2000" b="0" i="0" kern="1200" smtClean="0">
                                  <a:solidFill>
                                    <a:schemeClr val="dk1"/>
                                  </a:solidFill>
                                  <a:latin typeface="Cambria Math"/>
                                  <a:ea typeface="+mn-ea"/>
                                  <a:cs typeface="+mn-cs"/>
                                </a:rPr>
                                <m:t>data</m:t>
                              </m:r>
                              <m:r>
                                <a:rPr lang="en-US" sz="2000" b="0" i="0" kern="1200" smtClean="0">
                                  <a:solidFill>
                                    <a:schemeClr val="dk1"/>
                                  </a:solidFill>
                                  <a:latin typeface="Cambria Math"/>
                                  <a:ea typeface="+mn-ea"/>
                                  <a:cs typeface="+mn-cs"/>
                                </a:rPr>
                                <m:t>=</m:t>
                              </m:r>
                              <m:r>
                                <m:rPr>
                                  <m:sty m:val="p"/>
                                </m:rPr>
                                <a:rPr lang="en-US" sz="2000" b="0" i="0" kern="1200" smtClean="0">
                                  <a:solidFill>
                                    <a:schemeClr val="dk1"/>
                                  </a:solidFill>
                                  <a:latin typeface="Cambria Math"/>
                                  <a:ea typeface="+mn-ea"/>
                                  <a:cs typeface="+mn-cs"/>
                                </a:rPr>
                                <m:t>item</m:t>
                              </m:r>
                            </m:oMath>
                          </a14:m>
                          <a:r>
                            <a:rPr lang="en-US" sz="2000" b="0" i="0" kern="1200" dirty="0" smtClean="0">
                              <a:solidFill>
                                <a:schemeClr val="dk1"/>
                              </a:solidFill>
                              <a:latin typeface="+mn-lt"/>
                              <a:ea typeface="+mn-ea"/>
                              <a:cs typeface="+mn-cs"/>
                            </a:rPr>
                            <a:t>   </a:t>
                          </a:r>
                        </a:p>
                        <a:p>
                          <a:pPr marL="0" algn="l" defTabSz="914400" rtl="0" eaLnBrk="1" latinLnBrk="0" hangingPunct="1"/>
                          <a:r>
                            <a:rPr lang="en-US" sz="2000" b="0" i="0" kern="1200" dirty="0" smtClean="0">
                              <a:solidFill>
                                <a:schemeClr val="dk1"/>
                              </a:solidFill>
                              <a:latin typeface="+mn-lt"/>
                              <a:ea typeface="+mn-ea"/>
                              <a:cs typeface="+mn-cs"/>
                            </a:rPr>
                            <a:t>            </a:t>
                          </a:r>
                          <a14:m>
                            <m:oMath xmlns:m="http://schemas.openxmlformats.org/officeDocument/2006/math">
                              <m:r>
                                <m:rPr>
                                  <m:sty m:val="p"/>
                                </m:rPr>
                                <a:rPr lang="en-US" sz="2000" b="0" i="0" kern="1200" smtClean="0">
                                  <a:solidFill>
                                    <a:schemeClr val="dk1"/>
                                  </a:solidFill>
                                  <a:latin typeface="Cambria Math"/>
                                  <a:ea typeface="+mn-ea"/>
                                  <a:cs typeface="+mn-cs"/>
                                </a:rPr>
                                <m:t>p</m:t>
                              </m:r>
                              <m:r>
                                <a:rPr lang="en-US" sz="2000" b="0" i="0" kern="1200" smtClean="0">
                                  <a:solidFill>
                                    <a:schemeClr val="dk1"/>
                                  </a:solidFill>
                                  <a:latin typeface="Cambria Math"/>
                                  <a:ea typeface="+mn-ea"/>
                                  <a:cs typeface="+mn-cs"/>
                                </a:rPr>
                                <m:t>→</m:t>
                              </m:r>
                              <m:r>
                                <m:rPr>
                                  <m:sty m:val="p"/>
                                </m:rPr>
                                <a:rPr lang="en-US" sz="2000" b="0" i="0" kern="1200" smtClean="0">
                                  <a:solidFill>
                                    <a:schemeClr val="dk1"/>
                                  </a:solidFill>
                                  <a:latin typeface="Cambria Math"/>
                                  <a:ea typeface="+mn-ea"/>
                                  <a:cs typeface="+mn-cs"/>
                                </a:rPr>
                                <m:t>link</m:t>
                              </m:r>
                              <m:r>
                                <a:rPr lang="en-US" sz="2000" b="0" i="0" kern="1200" smtClean="0">
                                  <a:solidFill>
                                    <a:schemeClr val="dk1"/>
                                  </a:solidFill>
                                  <a:latin typeface="Cambria Math" panose="02040503050406030204" pitchFamily="18" charset="0"/>
                                  <a:ea typeface="+mn-ea"/>
                                  <a:cs typeface="+mn-cs"/>
                                </a:rPr>
                                <m:t>=</m:t>
                              </m:r>
                              <m:r>
                                <m:rPr>
                                  <m:sty m:val="p"/>
                                </m:rPr>
                                <a:rPr lang="en-US" sz="2000" b="0" i="0" kern="1200" smtClean="0">
                                  <a:solidFill>
                                    <a:schemeClr val="dk1"/>
                                  </a:solidFill>
                                  <a:latin typeface="Cambria Math" panose="02040503050406030204" pitchFamily="18" charset="0"/>
                                  <a:ea typeface="+mn-ea"/>
                                  <a:cs typeface="+mn-cs"/>
                                </a:rPr>
                                <m:t>NULL</m:t>
                              </m:r>
                              <m:r>
                                <a:rPr lang="en-US" sz="2000" b="0" i="0" kern="1200" smtClean="0">
                                  <a:solidFill>
                                    <a:schemeClr val="dk1"/>
                                  </a:solidFill>
                                  <a:latin typeface="Cambria Math" panose="02040503050406030204" pitchFamily="18" charset="0"/>
                                  <a:ea typeface="+mn-ea"/>
                                  <a:cs typeface="+mn-cs"/>
                                </a:rPr>
                                <m:t>;</m:t>
                              </m:r>
                            </m:oMath>
                          </a14:m>
                          <a:endParaRPr lang="en-US" sz="2000" b="0" i="0" kern="1200" dirty="0" smtClean="0">
                            <a:solidFill>
                              <a:schemeClr val="dk1"/>
                            </a:solidFill>
                            <a:latin typeface="+mn-lt"/>
                            <a:ea typeface="+mn-ea"/>
                            <a:cs typeface="+mn-cs"/>
                          </a:endParaRPr>
                        </a:p>
                        <a:p>
                          <a:pPr marL="0" algn="l" defTabSz="914400" rtl="0" eaLnBrk="1" latinLnBrk="0" hangingPunct="1"/>
                          <a:r>
                            <a:rPr lang="en-US" sz="2000" b="0" i="0" kern="1200" dirty="0" smtClean="0">
                              <a:solidFill>
                                <a:schemeClr val="dk1"/>
                              </a:solidFill>
                              <a:latin typeface="+mn-lt"/>
                              <a:ea typeface="+mn-ea"/>
                              <a:cs typeface="+mn-cs"/>
                            </a:rPr>
                            <a:t>            </a:t>
                          </a:r>
                          <a14:m>
                            <m:oMath xmlns:m="http://schemas.openxmlformats.org/officeDocument/2006/math">
                              <m:r>
                                <m:rPr>
                                  <m:sty m:val="p"/>
                                </m:rPr>
                                <a:rPr lang="en-US" sz="2000" b="0" i="0" kern="1200" smtClean="0">
                                  <a:solidFill>
                                    <a:schemeClr val="dk1"/>
                                  </a:solidFill>
                                  <a:latin typeface="Cambria Math"/>
                                  <a:ea typeface="+mn-ea"/>
                                  <a:cs typeface="+mn-cs"/>
                                </a:rPr>
                                <m:t>head</m:t>
                              </m:r>
                              <m:r>
                                <a:rPr lang="en-US" sz="2000" b="0" i="0" kern="1200" smtClean="0">
                                  <a:solidFill>
                                    <a:schemeClr val="dk1"/>
                                  </a:solidFill>
                                  <a:latin typeface="Cambria Math"/>
                                  <a:ea typeface="+mn-ea"/>
                                  <a:cs typeface="+mn-cs"/>
                                </a:rPr>
                                <m:t>=</m:t>
                              </m:r>
                              <m:r>
                                <m:rPr>
                                  <m:sty m:val="p"/>
                                </m:rPr>
                                <a:rPr lang="en-US" sz="2000" b="0" i="0" kern="1200" smtClean="0">
                                  <a:solidFill>
                                    <a:schemeClr val="dk1"/>
                                  </a:solidFill>
                                  <a:latin typeface="Cambria Math"/>
                                  <a:ea typeface="+mn-ea"/>
                                  <a:cs typeface="+mn-cs"/>
                                </a:rPr>
                                <m:t>p</m:t>
                              </m:r>
                              <m:r>
                                <a:rPr lang="en-US" sz="2000" b="0" i="0" kern="1200" smtClean="0">
                                  <a:solidFill>
                                    <a:schemeClr val="dk1"/>
                                  </a:solidFill>
                                  <a:latin typeface="Cambria Math"/>
                                  <a:ea typeface="+mn-ea"/>
                                  <a:cs typeface="+mn-cs"/>
                                </a:rPr>
                                <m:t>;</m:t>
                              </m:r>
                            </m:oMath>
                          </a14:m>
                          <a:endParaRPr lang="en-US" sz="2000" b="0" i="0" kern="1200" dirty="0">
                            <a:solidFill>
                              <a:schemeClr val="dk1"/>
                            </a:solidFill>
                            <a:latin typeface="+mn-lt"/>
                            <a:ea typeface="+mn-ea"/>
                            <a:cs typeface="+mn-cs"/>
                          </a:endParaRPr>
                        </a:p>
                        <a:p>
                          <a:pPr marL="0" algn="l" defTabSz="914400" rtl="0" eaLnBrk="1" latinLnBrk="0" hangingPunct="1"/>
                          <a:r>
                            <a:rPr lang="en-US" sz="2000" b="0" i="0" kern="1200" dirty="0" smtClean="0">
                              <a:solidFill>
                                <a:schemeClr val="dk1"/>
                              </a:solidFill>
                              <a:latin typeface="+mn-lt"/>
                              <a:ea typeface="+mn-ea"/>
                              <a:cs typeface="+mn-cs"/>
                            </a:rPr>
                            <a:t>        }   </a:t>
                          </a:r>
                        </a:p>
                        <a:p>
                          <a:pPr marL="0" algn="l" defTabSz="914400" rtl="0" eaLnBrk="1" latinLnBrk="0" hangingPunct="1"/>
                          <a:r>
                            <a:rPr lang="en-US" sz="2000" b="0" i="0" kern="1200" dirty="0" smtClean="0">
                              <a:solidFill>
                                <a:schemeClr val="dk1"/>
                              </a:solidFill>
                              <a:latin typeface="+mn-lt"/>
                              <a:ea typeface="+mn-ea"/>
                              <a:cs typeface="+mn-cs"/>
                            </a:rPr>
                            <a:t>else</a:t>
                          </a:r>
                        </a:p>
                        <a:p>
                          <a:pPr marL="0" algn="l" defTabSz="914400" rtl="0" eaLnBrk="1" latinLnBrk="0" hangingPunct="1"/>
                          <a:r>
                            <a:rPr lang="en-US" sz="2000" b="0" i="0" kern="1200" dirty="0" smtClean="0">
                              <a:solidFill>
                                <a:schemeClr val="dk1"/>
                              </a:solidFill>
                              <a:latin typeface="+mn-lt"/>
                              <a:ea typeface="+mn-ea"/>
                              <a:cs typeface="+mn-cs"/>
                            </a:rPr>
                            <a:t>   {</a:t>
                          </a:r>
                        </a:p>
                        <a:p>
                          <a:pPr marL="0" algn="l" defTabSz="914400" rtl="0" eaLnBrk="1" latinLnBrk="0" hangingPunct="1"/>
                          <a:r>
                            <a:rPr lang="en-US" sz="2000" b="0" i="0" kern="1200" dirty="0" smtClean="0">
                              <a:solidFill>
                                <a:schemeClr val="dk1"/>
                              </a:solidFill>
                              <a:latin typeface="+mn-lt"/>
                              <a:ea typeface="+mn-ea"/>
                              <a:cs typeface="+mn-cs"/>
                            </a:rPr>
                            <a:t>       </a:t>
                          </a:r>
                          <a14:m>
                            <m:oMath xmlns:m="http://schemas.openxmlformats.org/officeDocument/2006/math">
                              <m:r>
                                <m:rPr>
                                  <m:sty m:val="p"/>
                                </m:rPr>
                                <a:rPr lang="en-US" sz="2000" b="0" i="0" kern="1200" smtClean="0">
                                  <a:solidFill>
                                    <a:schemeClr val="dk1"/>
                                  </a:solidFill>
                                  <a:latin typeface="Cambria Math"/>
                                  <a:ea typeface="+mn-ea"/>
                                  <a:cs typeface="+mn-cs"/>
                                </a:rPr>
                                <m:t>p</m:t>
                              </m:r>
                              <m:r>
                                <a:rPr lang="en-US" sz="2000" b="0" i="0" kern="1200" smtClean="0">
                                  <a:solidFill>
                                    <a:schemeClr val="dk1"/>
                                  </a:solidFill>
                                  <a:latin typeface="Cambria Math"/>
                                  <a:ea typeface="+mn-ea"/>
                                  <a:cs typeface="+mn-cs"/>
                                </a:rPr>
                                <m:t>→</m:t>
                              </m:r>
                              <m:r>
                                <m:rPr>
                                  <m:sty m:val="p"/>
                                </m:rPr>
                                <a:rPr lang="en-US" sz="2000" b="0" i="0" kern="1200" smtClean="0">
                                  <a:solidFill>
                                    <a:schemeClr val="dk1"/>
                                  </a:solidFill>
                                  <a:latin typeface="Cambria Math"/>
                                  <a:ea typeface="+mn-ea"/>
                                  <a:cs typeface="+mn-cs"/>
                                </a:rPr>
                                <m:t>data</m:t>
                              </m:r>
                              <m:r>
                                <a:rPr lang="en-US" sz="2000" b="0" i="0" kern="1200" smtClean="0">
                                  <a:solidFill>
                                    <a:schemeClr val="dk1"/>
                                  </a:solidFill>
                                  <a:latin typeface="Cambria Math"/>
                                  <a:ea typeface="+mn-ea"/>
                                  <a:cs typeface="+mn-cs"/>
                                </a:rPr>
                                <m:t>=</m:t>
                              </m:r>
                              <m:r>
                                <m:rPr>
                                  <m:sty m:val="p"/>
                                </m:rPr>
                                <a:rPr lang="en-US" sz="2000" b="0" i="0" kern="1200" smtClean="0">
                                  <a:solidFill>
                                    <a:schemeClr val="dk1"/>
                                  </a:solidFill>
                                  <a:latin typeface="Cambria Math"/>
                                  <a:ea typeface="+mn-ea"/>
                                  <a:cs typeface="+mn-cs"/>
                                </a:rPr>
                                <m:t>item</m:t>
                              </m:r>
                              <m:r>
                                <a:rPr lang="en-US" sz="2000" b="0" i="0" kern="1200" smtClean="0">
                                  <a:solidFill>
                                    <a:schemeClr val="dk1"/>
                                  </a:solidFill>
                                  <a:latin typeface="Cambria Math"/>
                                  <a:ea typeface="+mn-ea"/>
                                  <a:cs typeface="+mn-cs"/>
                                </a:rPr>
                                <m:t>;</m:t>
                              </m:r>
                            </m:oMath>
                          </a14:m>
                          <a:endParaRPr lang="en-US" sz="2000" b="0" i="0" kern="1200" dirty="0">
                            <a:solidFill>
                              <a:schemeClr val="dk1"/>
                            </a:solidFill>
                            <a:latin typeface="+mn-lt"/>
                            <a:ea typeface="+mn-ea"/>
                            <a:cs typeface="+mn-cs"/>
                          </a:endParaRPr>
                        </a:p>
                        <a:p>
                          <a:pPr marL="0" algn="l" defTabSz="914400" rtl="0" eaLnBrk="1" latinLnBrk="0" hangingPunct="1"/>
                          <a:r>
                            <a:rPr lang="en-US" sz="2000" b="0" i="0" kern="1200" dirty="0">
                              <a:solidFill>
                                <a:schemeClr val="dk1"/>
                              </a:solidFill>
                              <a:latin typeface="+mn-lt"/>
                              <a:ea typeface="+mn-ea"/>
                              <a:cs typeface="+mn-cs"/>
                            </a:rPr>
                            <a:t>       </a:t>
                          </a:r>
                          <a14:m>
                            <m:oMath xmlns:m="http://schemas.openxmlformats.org/officeDocument/2006/math">
                              <m:r>
                                <m:rPr>
                                  <m:sty m:val="p"/>
                                </m:rPr>
                                <a:rPr lang="en-US" sz="2000" b="0" i="0" kern="1200" smtClean="0">
                                  <a:solidFill>
                                    <a:schemeClr val="dk1"/>
                                  </a:solidFill>
                                  <a:latin typeface="Cambria Math"/>
                                  <a:ea typeface="+mn-ea"/>
                                  <a:cs typeface="+mn-cs"/>
                                </a:rPr>
                                <m:t>p</m:t>
                              </m:r>
                              <m:r>
                                <a:rPr lang="en-US" sz="2000" b="0" i="0" kern="1200" smtClean="0">
                                  <a:solidFill>
                                    <a:schemeClr val="dk1"/>
                                  </a:solidFill>
                                  <a:latin typeface="Cambria Math"/>
                                  <a:ea typeface="+mn-ea"/>
                                  <a:cs typeface="+mn-cs"/>
                                </a:rPr>
                                <m:t>→</m:t>
                              </m:r>
                              <m:r>
                                <m:rPr>
                                  <m:sty m:val="p"/>
                                </m:rPr>
                                <a:rPr lang="en-US" sz="2000" b="0" i="0" kern="1200" smtClean="0">
                                  <a:solidFill>
                                    <a:schemeClr val="dk1"/>
                                  </a:solidFill>
                                  <a:latin typeface="Cambria Math"/>
                                  <a:ea typeface="+mn-ea"/>
                                  <a:cs typeface="+mn-cs"/>
                                </a:rPr>
                                <m:t>link</m:t>
                              </m:r>
                              <m:r>
                                <a:rPr lang="en-US" sz="2000" b="0" i="0" kern="1200" smtClean="0">
                                  <a:solidFill>
                                    <a:schemeClr val="dk1"/>
                                  </a:solidFill>
                                  <a:latin typeface="Cambria Math"/>
                                  <a:ea typeface="+mn-ea"/>
                                  <a:cs typeface="+mn-cs"/>
                                </a:rPr>
                                <m:t>=</m:t>
                              </m:r>
                              <m:r>
                                <m:rPr>
                                  <m:sty m:val="p"/>
                                </m:rPr>
                                <a:rPr lang="en-US" sz="2000" b="0" i="0" kern="1200" smtClean="0">
                                  <a:solidFill>
                                    <a:schemeClr val="dk1"/>
                                  </a:solidFill>
                                  <a:latin typeface="Cambria Math"/>
                                  <a:ea typeface="+mn-ea"/>
                                  <a:cs typeface="+mn-cs"/>
                                </a:rPr>
                                <m:t>head</m:t>
                              </m:r>
                              <m:r>
                                <a:rPr lang="en-US" sz="2000" b="0" i="0" kern="1200" smtClean="0">
                                  <a:solidFill>
                                    <a:schemeClr val="dk1"/>
                                  </a:solidFill>
                                  <a:latin typeface="Cambria Math"/>
                                  <a:ea typeface="+mn-ea"/>
                                  <a:cs typeface="+mn-cs"/>
                                </a:rPr>
                                <m:t>;</m:t>
                              </m:r>
                            </m:oMath>
                          </a14:m>
                          <a:endParaRPr lang="en-US" sz="2000" b="0" i="0" kern="1200" dirty="0">
                            <a:solidFill>
                              <a:schemeClr val="dk1"/>
                            </a:solidFill>
                            <a:latin typeface="+mn-lt"/>
                            <a:ea typeface="+mn-ea"/>
                            <a:cs typeface="+mn-cs"/>
                          </a:endParaRPr>
                        </a:p>
                        <a:p>
                          <a:pPr marL="0" algn="l" defTabSz="914400" rtl="0" eaLnBrk="1" latinLnBrk="0" hangingPunct="1"/>
                          <a:r>
                            <a:rPr lang="en-US" sz="2000" b="0" i="0" kern="1200" dirty="0">
                              <a:solidFill>
                                <a:schemeClr val="dk1"/>
                              </a:solidFill>
                              <a:latin typeface="+mn-lt"/>
                              <a:ea typeface="+mn-ea"/>
                              <a:cs typeface="+mn-cs"/>
                            </a:rPr>
                            <a:t>     </a:t>
                          </a:r>
                          <a:r>
                            <a:rPr lang="en-US" sz="2000" b="0" i="0" kern="1200" dirty="0" smtClean="0">
                              <a:solidFill>
                                <a:schemeClr val="dk1"/>
                              </a:solidFill>
                              <a:latin typeface="+mn-lt"/>
                              <a:ea typeface="+mn-ea"/>
                              <a:cs typeface="+mn-cs"/>
                            </a:rPr>
                            <a:t> </a:t>
                          </a:r>
                          <a14:m>
                            <m:oMath xmlns:m="http://schemas.openxmlformats.org/officeDocument/2006/math">
                              <m:r>
                                <m:rPr>
                                  <m:sty m:val="p"/>
                                </m:rPr>
                                <a:rPr lang="en-US" sz="2000" b="0" i="0" kern="1200" smtClean="0">
                                  <a:solidFill>
                                    <a:schemeClr val="dk1"/>
                                  </a:solidFill>
                                  <a:latin typeface="Cambria Math"/>
                                  <a:ea typeface="+mn-ea"/>
                                  <a:cs typeface="+mn-cs"/>
                                </a:rPr>
                                <m:t>head</m:t>
                              </m:r>
                              <m:r>
                                <a:rPr lang="en-US" sz="2000" b="0" i="0" kern="1200" smtClean="0">
                                  <a:solidFill>
                                    <a:schemeClr val="dk1"/>
                                  </a:solidFill>
                                  <a:latin typeface="Cambria Math"/>
                                  <a:ea typeface="+mn-ea"/>
                                  <a:cs typeface="+mn-cs"/>
                                </a:rPr>
                                <m:t>=</m:t>
                              </m:r>
                              <m:r>
                                <m:rPr>
                                  <m:sty m:val="p"/>
                                </m:rPr>
                                <a:rPr lang="en-US" sz="2000" b="0" i="0" kern="1200" smtClean="0">
                                  <a:solidFill>
                                    <a:schemeClr val="dk1"/>
                                  </a:solidFill>
                                  <a:latin typeface="Cambria Math"/>
                                  <a:ea typeface="+mn-ea"/>
                                  <a:cs typeface="+mn-cs"/>
                                </a:rPr>
                                <m:t>p</m:t>
                              </m:r>
                              <m:r>
                                <a:rPr lang="en-US" sz="2000" b="0" i="0" kern="1200" smtClean="0">
                                  <a:solidFill>
                                    <a:schemeClr val="dk1"/>
                                  </a:solidFill>
                                  <a:latin typeface="Cambria Math"/>
                                  <a:ea typeface="+mn-ea"/>
                                  <a:cs typeface="+mn-cs"/>
                                </a:rPr>
                                <m:t>;</m:t>
                              </m:r>
                            </m:oMath>
                          </a14:m>
                          <a:endParaRPr lang="en-US" sz="2000" b="0" i="0" kern="1200" dirty="0">
                            <a:solidFill>
                              <a:schemeClr val="dk1"/>
                            </a:solidFill>
                            <a:latin typeface="+mn-lt"/>
                            <a:ea typeface="+mn-ea"/>
                            <a:cs typeface="+mn-cs"/>
                          </a:endParaRPr>
                        </a:p>
                        <a:p>
                          <a:pPr marL="0" algn="l" defTabSz="914400" rtl="0" eaLnBrk="1" latinLnBrk="0" hangingPunct="1"/>
                          <a:r>
                            <a:rPr lang="en-US" sz="2000" b="0" i="0" kern="1200" dirty="0">
                              <a:solidFill>
                                <a:schemeClr val="dk1"/>
                              </a:solidFill>
                              <a:latin typeface="+mn-lt"/>
                              <a:ea typeface="+mn-ea"/>
                              <a:cs typeface="+mn-cs"/>
                            </a:rPr>
                            <a:t> </a:t>
                          </a:r>
                          <a14:m>
                            <m:oMath xmlns:m="http://schemas.openxmlformats.org/officeDocument/2006/math">
                              <m:r>
                                <a:rPr lang="en-US" sz="2000" b="0" i="0" kern="1200" smtClean="0">
                                  <a:solidFill>
                                    <a:schemeClr val="dk1"/>
                                  </a:solidFill>
                                  <a:latin typeface="Cambria Math" panose="02040503050406030204" pitchFamily="18" charset="0"/>
                                  <a:ea typeface="+mn-ea"/>
                                  <a:cs typeface="+mn-cs"/>
                                </a:rPr>
                                <m:t>  </m:t>
                              </m:r>
                              <m:r>
                                <a:rPr lang="en-US" sz="2000" b="0" i="0" kern="1200" smtClean="0">
                                  <a:solidFill>
                                    <a:schemeClr val="dk1"/>
                                  </a:solidFill>
                                  <a:latin typeface="Cambria Math"/>
                                  <a:ea typeface="+mn-ea"/>
                                  <a:cs typeface="+mn-cs"/>
                                </a:rPr>
                                <m:t>}</m:t>
                              </m:r>
                            </m:oMath>
                          </a14:m>
                          <a:endParaRPr lang="en-US" sz="2000" b="0" i="0" kern="1200" dirty="0">
                            <a:solidFill>
                              <a:schemeClr val="dk1"/>
                            </a:solidFill>
                            <a:latin typeface="+mn-lt"/>
                            <a:ea typeface="+mn-ea"/>
                            <a:cs typeface="+mn-cs"/>
                          </a:endParaRPr>
                        </a:p>
                      </a:txBody>
                      <a:tcPr/>
                    </a:tc>
                    <a:extLst>
                      <a:ext uri="{0D108BD9-81ED-4DB2-BD59-A6C34878D82A}">
                        <a16:rowId xmlns:a16="http://schemas.microsoft.com/office/drawing/2014/main" val="1153394842"/>
                      </a:ext>
                    </a:extLst>
                  </a:tr>
                </a:tbl>
              </a:graphicData>
            </a:graphic>
          </p:graphicFrame>
        </mc:Choice>
        <mc:Fallback xmlns="">
          <p:graphicFrame>
            <p:nvGraphicFramePr>
              <p:cNvPr id="5" name="Content Placeholder 3"/>
              <p:cNvGraphicFramePr>
                <a:graphicFrameLocks/>
              </p:cNvGraphicFramePr>
              <p:nvPr>
                <p:extLst>
                  <p:ext uri="{D42A27DB-BD31-4B8C-83A1-F6EECF244321}">
                    <p14:modId xmlns:p14="http://schemas.microsoft.com/office/powerpoint/2010/main" val="283853234"/>
                  </p:ext>
                </p:extLst>
              </p:nvPr>
            </p:nvGraphicFramePr>
            <p:xfrm>
              <a:off x="7924800" y="1295718"/>
              <a:ext cx="3810000" cy="5912666"/>
            </p:xfrm>
            <a:graphic>
              <a:graphicData uri="http://schemas.openxmlformats.org/drawingml/2006/table">
                <a:tbl>
                  <a:tblPr firstRow="1" bandRow="1">
                    <a:tableStyleId>{5940675A-B579-460E-94D1-54222C63F5DA}</a:tableStyleId>
                  </a:tblPr>
                  <a:tblGrid>
                    <a:gridCol w="3810000">
                      <a:extLst>
                        <a:ext uri="{9D8B030D-6E8A-4147-A177-3AD203B41FA5}">
                          <a16:colId xmlns:a16="http://schemas.microsoft.com/office/drawing/2014/main" val="632608738"/>
                        </a:ext>
                      </a:extLst>
                    </a:gridCol>
                  </a:tblGrid>
                  <a:tr h="457200">
                    <a:tc>
                      <a:txBody>
                        <a:bodyPr/>
                        <a:lstStyle/>
                        <a:p>
                          <a:pPr algn="ctr"/>
                          <a:r>
                            <a:rPr lang="en-US" sz="2400" b="1" i="0" kern="1200" dirty="0" smtClean="0">
                              <a:solidFill>
                                <a:schemeClr val="dk1"/>
                              </a:solidFill>
                              <a:latin typeface="Times New Roman" panose="02020603050405020304" pitchFamily="18" charset="0"/>
                              <a:ea typeface="+mn-ea"/>
                              <a:cs typeface="Times New Roman" panose="02020603050405020304" pitchFamily="18" charset="0"/>
                            </a:rPr>
                            <a:t>AAA</a:t>
                          </a:r>
                          <a:endParaRPr lang="en-US" sz="2400" b="1" i="0"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305322705"/>
                      </a:ext>
                    </a:extLst>
                  </a:tr>
                  <a:tr h="5455466">
                    <a:tc>
                      <a:txBody>
                        <a:bodyPr/>
                        <a:lstStyle/>
                        <a:p>
                          <a:endParaRPr lang="en-US"/>
                        </a:p>
                      </a:txBody>
                      <a:tcPr>
                        <a:blipFill>
                          <a:blip r:embed="rId3"/>
                          <a:stretch>
                            <a:fillRect l="-320" t="-9152" r="-480" b="-223"/>
                          </a:stretch>
                        </a:blipFill>
                      </a:tcPr>
                    </a:tc>
                    <a:extLst>
                      <a:ext uri="{0D108BD9-81ED-4DB2-BD59-A6C34878D82A}">
                        <a16:rowId xmlns:a16="http://schemas.microsoft.com/office/drawing/2014/main" val="1153394842"/>
                      </a:ext>
                    </a:extLst>
                  </a:tr>
                </a:tbl>
              </a:graphicData>
            </a:graphic>
          </p:graphicFrame>
        </mc:Fallback>
      </mc:AlternateContent>
    </p:spTree>
    <p:extLst>
      <p:ext uri="{BB962C8B-B14F-4D97-AF65-F5344CB8AC3E}">
        <p14:creationId xmlns:p14="http://schemas.microsoft.com/office/powerpoint/2010/main" val="3631118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Approaches to Implement Stack Data Structure</a:t>
            </a:r>
            <a:r>
              <a:rPr lang="en-US" sz="2000" b="1" dirty="0"/>
              <a:t>(Continue)</a:t>
            </a:r>
            <a:endParaRPr lang="en-US"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008509234"/>
                  </p:ext>
                </p:extLst>
              </p:nvPr>
            </p:nvGraphicFramePr>
            <p:xfrm>
              <a:off x="254000" y="1189038"/>
              <a:ext cx="7366000" cy="6035040"/>
            </p:xfrm>
            <a:graphic>
              <a:graphicData uri="http://schemas.openxmlformats.org/drawingml/2006/table">
                <a:tbl>
                  <a:tblPr firstRow="1" bandRow="1">
                    <a:tableStyleId>{5940675A-B579-460E-94D1-54222C63F5DA}</a:tableStyleId>
                  </a:tblPr>
                  <a:tblGrid>
                    <a:gridCol w="7366000">
                      <a:extLst>
                        <a:ext uri="{9D8B030D-6E8A-4147-A177-3AD203B41FA5}">
                          <a16:colId xmlns:a16="http://schemas.microsoft.com/office/drawing/2014/main" val="3492747013"/>
                        </a:ext>
                      </a:extLst>
                    </a:gridCol>
                  </a:tblGrid>
                  <a:tr h="370840">
                    <a:tc>
                      <a:txBody>
                        <a:bodyPr/>
                        <a:lstStyle/>
                        <a:p>
                          <a:pPr algn="ctr"/>
                          <a:r>
                            <a:rPr lang="en-US" sz="2400" b="1" i="0" kern="1200" dirty="0">
                              <a:solidFill>
                                <a:schemeClr val="dk1"/>
                              </a:solidFill>
                              <a:latin typeface="Times New Roman" panose="02020603050405020304" pitchFamily="18" charset="0"/>
                              <a:ea typeface="+mn-ea"/>
                              <a:cs typeface="Times New Roman" panose="02020603050405020304" pitchFamily="18" charset="0"/>
                            </a:rPr>
                            <a:t>Linked List Implementation</a:t>
                          </a:r>
                        </a:p>
                      </a:txBody>
                      <a:tcPr/>
                    </a:tc>
                    <a:extLst>
                      <a:ext uri="{0D108BD9-81ED-4DB2-BD59-A6C34878D82A}">
                        <a16:rowId xmlns:a16="http://schemas.microsoft.com/office/drawing/2014/main" val="2106226772"/>
                      </a:ext>
                    </a:extLst>
                  </a:tr>
                  <a:tr h="370840">
                    <a:tc>
                      <a:txBody>
                        <a:bodyPr/>
                        <a:lstStyle/>
                        <a:p>
                          <a:pPr marL="0" algn="l" defTabSz="914400" rtl="0" eaLnBrk="1" latinLnBrk="0" hangingPunct="1"/>
                          <a14:m>
                            <m:oMathPara xmlns:m="http://schemas.openxmlformats.org/officeDocument/2006/math">
                              <m:oMathParaPr>
                                <m:jc m:val="left"/>
                              </m:oMathParaPr>
                              <m:oMath xmlns:m="http://schemas.openxmlformats.org/officeDocument/2006/math">
                                <m:r>
                                  <m:rPr>
                                    <m:sty m:val="p"/>
                                  </m:rPr>
                                  <a:rPr lang="en-US" sz="2400" b="0" i="0" kern="1200" smtClean="0">
                                    <a:solidFill>
                                      <a:schemeClr val="dk1"/>
                                    </a:solidFill>
                                    <a:latin typeface="Cambria Math"/>
                                    <a:ea typeface="+mn-ea"/>
                                    <a:cs typeface="+mn-cs"/>
                                  </a:rPr>
                                  <m:t>int</m:t>
                                </m:r>
                                <m:r>
                                  <a:rPr lang="en-US" sz="2400" b="0" i="0" kern="1200" smtClean="0">
                                    <a:solidFill>
                                      <a:schemeClr val="dk1"/>
                                    </a:solidFill>
                                    <a:latin typeface="Cambria Math"/>
                                    <a:ea typeface="+mn-ea"/>
                                    <a:cs typeface="+mn-cs"/>
                                  </a:rPr>
                                  <m:t> </m:t>
                                </m:r>
                                <m:r>
                                  <m:rPr>
                                    <m:sty m:val="p"/>
                                  </m:rPr>
                                  <a:rPr lang="en-US" sz="2400" b="0" i="0" kern="1200" smtClean="0">
                                    <a:solidFill>
                                      <a:schemeClr val="dk1"/>
                                    </a:solidFill>
                                    <a:latin typeface="Cambria Math"/>
                                    <a:ea typeface="+mn-ea"/>
                                    <a:cs typeface="+mn-cs"/>
                                  </a:rPr>
                                  <m:t>pop</m:t>
                                </m:r>
                                <m:r>
                                  <a:rPr lang="en-US" sz="2400" b="0" i="0" kern="1200" smtClean="0">
                                    <a:solidFill>
                                      <a:schemeClr val="dk1"/>
                                    </a:solidFill>
                                    <a:latin typeface="Cambria Math"/>
                                    <a:ea typeface="+mn-ea"/>
                                    <a:cs typeface="+mn-cs"/>
                                  </a:rPr>
                                  <m:t>( )</m:t>
                                </m:r>
                              </m:oMath>
                            </m:oMathPara>
                          </a14:m>
                          <a:endParaRPr lang="en-US" sz="2400" b="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14:m>
                            <m:oMathPara xmlns:m="http://schemas.openxmlformats.org/officeDocument/2006/math">
                              <m:oMathParaPr>
                                <m:jc m:val="left"/>
                              </m:oMathParaPr>
                              <m:oMath xmlns:m="http://schemas.openxmlformats.org/officeDocument/2006/math">
                                <m:r>
                                  <a:rPr lang="en-US" sz="2400" b="0" i="0" kern="1200" smtClean="0">
                                    <a:solidFill>
                                      <a:schemeClr val="dk1"/>
                                    </a:solidFill>
                                    <a:latin typeface="Cambria Math"/>
                                    <a:ea typeface="+mn-ea"/>
                                    <a:cs typeface="+mn-cs"/>
                                  </a:rPr>
                                  <m:t>{</m:t>
                                </m:r>
                              </m:oMath>
                            </m:oMathPara>
                          </a14:m>
                          <a:endParaRPr lang="en-US" sz="2400" b="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14:m>
                            <m:oMathPara xmlns:m="http://schemas.openxmlformats.org/officeDocument/2006/math">
                              <m:oMathParaPr>
                                <m:jc m:val="left"/>
                              </m:oMathParaPr>
                              <m:oMath xmlns:m="http://schemas.openxmlformats.org/officeDocument/2006/math">
                                <m:r>
                                  <m:rPr>
                                    <m:sty m:val="p"/>
                                  </m:rPr>
                                  <a:rPr lang="en-US" sz="2400" b="0" i="0" kern="1200" smtClean="0">
                                    <a:solidFill>
                                      <a:schemeClr val="dk1"/>
                                    </a:solidFill>
                                    <a:latin typeface="Cambria Math"/>
                                    <a:ea typeface="+mn-ea"/>
                                    <a:cs typeface="+mn-cs"/>
                                  </a:rPr>
                                  <m:t>int</m:t>
                                </m:r>
                                <m:r>
                                  <a:rPr lang="en-US" sz="2400" b="0" i="0" kern="1200" smtClean="0">
                                    <a:solidFill>
                                      <a:schemeClr val="dk1"/>
                                    </a:solidFill>
                                    <a:latin typeface="Cambria Math"/>
                                    <a:ea typeface="+mn-ea"/>
                                    <a:cs typeface="+mn-cs"/>
                                  </a:rPr>
                                  <m:t> </m:t>
                                </m:r>
                                <m:r>
                                  <m:rPr>
                                    <m:sty m:val="p"/>
                                  </m:rPr>
                                  <a:rPr lang="en-US" sz="2400" b="0" i="0" kern="1200" smtClean="0">
                                    <a:solidFill>
                                      <a:schemeClr val="dk1"/>
                                    </a:solidFill>
                                    <a:latin typeface="Cambria Math"/>
                                    <a:ea typeface="+mn-ea"/>
                                    <a:cs typeface="+mn-cs"/>
                                  </a:rPr>
                                  <m:t>item</m:t>
                                </m:r>
                                <m:r>
                                  <a:rPr lang="en-US" sz="2400" b="0" i="0" kern="1200" smtClean="0">
                                    <a:solidFill>
                                      <a:schemeClr val="dk1"/>
                                    </a:solidFill>
                                    <a:latin typeface="Cambria Math"/>
                                    <a:ea typeface="+mn-ea"/>
                                    <a:cs typeface="+mn-cs"/>
                                  </a:rPr>
                                  <m:t>;</m:t>
                                </m:r>
                              </m:oMath>
                            </m:oMathPara>
                          </a14:m>
                          <a:endParaRPr lang="en-US" sz="2400" b="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14:m>
                            <m:oMathPara xmlns:m="http://schemas.openxmlformats.org/officeDocument/2006/math">
                              <m:oMathParaPr>
                                <m:jc m:val="left"/>
                              </m:oMathParaPr>
                              <m:oMath xmlns:m="http://schemas.openxmlformats.org/officeDocument/2006/math">
                                <m:r>
                                  <m:rPr>
                                    <m:sty m:val="p"/>
                                  </m:rPr>
                                  <a:rPr lang="en-US" sz="2400" b="0" i="0" kern="1200" smtClean="0">
                                    <a:solidFill>
                                      <a:schemeClr val="dk1"/>
                                    </a:solidFill>
                                    <a:latin typeface="Cambria Math"/>
                                    <a:ea typeface="+mn-ea"/>
                                    <a:cs typeface="+mn-cs"/>
                                  </a:rPr>
                                  <m:t>struct</m:t>
                                </m:r>
                                <m:r>
                                  <a:rPr lang="en-US" sz="2400" b="0" i="0" kern="1200" smtClean="0">
                                    <a:solidFill>
                                      <a:schemeClr val="dk1"/>
                                    </a:solidFill>
                                    <a:latin typeface="Cambria Math"/>
                                    <a:ea typeface="+mn-ea"/>
                                    <a:cs typeface="+mn-cs"/>
                                  </a:rPr>
                                  <m:t> </m:t>
                                </m:r>
                                <m:r>
                                  <m:rPr>
                                    <m:sty m:val="p"/>
                                  </m:rPr>
                                  <a:rPr lang="en-US" sz="2400" b="0" i="0" kern="1200" smtClean="0">
                                    <a:solidFill>
                                      <a:schemeClr val="dk1"/>
                                    </a:solidFill>
                                    <a:latin typeface="Cambria Math"/>
                                    <a:ea typeface="+mn-ea"/>
                                    <a:cs typeface="+mn-cs"/>
                                  </a:rPr>
                                  <m:t>node</m:t>
                                </m:r>
                                <m:r>
                                  <a:rPr lang="en-US" sz="2400" b="0" i="0" kern="1200" smtClean="0">
                                    <a:solidFill>
                                      <a:schemeClr val="dk1"/>
                                    </a:solidFill>
                                    <a:latin typeface="Cambria Math"/>
                                    <a:ea typeface="+mn-ea"/>
                                    <a:cs typeface="+mn-cs"/>
                                  </a:rPr>
                                  <m:t> ∗</m:t>
                                </m:r>
                                <m:r>
                                  <m:rPr>
                                    <m:sty m:val="p"/>
                                  </m:rPr>
                                  <a:rPr lang="en-US" sz="2400" b="0" i="0" kern="1200" smtClean="0">
                                    <a:solidFill>
                                      <a:schemeClr val="dk1"/>
                                    </a:solidFill>
                                    <a:latin typeface="Cambria Math"/>
                                    <a:ea typeface="+mn-ea"/>
                                    <a:cs typeface="+mn-cs"/>
                                  </a:rPr>
                                  <m:t>p</m:t>
                                </m:r>
                                <m:r>
                                  <a:rPr lang="en-US" sz="2400" b="0" i="0" kern="1200" smtClean="0">
                                    <a:solidFill>
                                      <a:schemeClr val="dk1"/>
                                    </a:solidFill>
                                    <a:latin typeface="Cambria Math"/>
                                    <a:ea typeface="+mn-ea"/>
                                    <a:cs typeface="+mn-cs"/>
                                  </a:rPr>
                                  <m:t>;</m:t>
                                </m:r>
                              </m:oMath>
                            </m:oMathPara>
                          </a14:m>
                          <a:endParaRPr lang="en-US" sz="2400" b="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sz="2400" b="0" i="0" kern="1200" dirty="0">
                              <a:solidFill>
                                <a:schemeClr val="dk1"/>
                              </a:solidFill>
                              <a:latin typeface="Times New Roman" panose="02020603050405020304" pitchFamily="18" charset="0"/>
                              <a:ea typeface="+mn-ea"/>
                              <a:cs typeface="Times New Roman" panose="02020603050405020304" pitchFamily="18" charset="0"/>
                            </a:rPr>
                            <a:t>       </a:t>
                          </a:r>
                          <a14:m>
                            <m:oMath xmlns:m="http://schemas.openxmlformats.org/officeDocument/2006/math">
                              <m:r>
                                <m:rPr>
                                  <m:sty m:val="p"/>
                                </m:rPr>
                                <a:rPr lang="en-US" sz="2400" b="0" i="0" kern="1200" smtClean="0">
                                  <a:solidFill>
                                    <a:schemeClr val="dk1"/>
                                  </a:solidFill>
                                  <a:latin typeface="Cambria Math"/>
                                  <a:ea typeface="+mn-ea"/>
                                  <a:cs typeface="+mn-cs"/>
                                </a:rPr>
                                <m:t>if</m:t>
                              </m:r>
                              <m:d>
                                <m:dPr>
                                  <m:ctrlPr>
                                    <a:rPr lang="en-US" sz="2400" b="0" i="1" kern="1200" smtClean="0">
                                      <a:solidFill>
                                        <a:schemeClr val="dk1"/>
                                      </a:solidFill>
                                      <a:latin typeface="Cambria Math" panose="02040503050406030204" pitchFamily="18" charset="0"/>
                                      <a:ea typeface="+mn-ea"/>
                                      <a:cs typeface="+mn-cs"/>
                                    </a:rPr>
                                  </m:ctrlPr>
                                </m:dPr>
                                <m:e>
                                  <m:r>
                                    <m:rPr>
                                      <m:sty m:val="p"/>
                                    </m:rPr>
                                    <a:rPr lang="en-US" sz="2400" b="0" i="0" kern="1200" smtClean="0">
                                      <a:solidFill>
                                        <a:schemeClr val="dk1"/>
                                      </a:solidFill>
                                      <a:latin typeface="Cambria Math"/>
                                      <a:ea typeface="+mn-ea"/>
                                      <a:cs typeface="+mn-cs"/>
                                    </a:rPr>
                                    <m:t>head</m:t>
                                  </m:r>
                                  <m:r>
                                    <a:rPr lang="en-US" sz="2400" b="0" i="0" kern="1200" smtClean="0">
                                      <a:solidFill>
                                        <a:schemeClr val="dk1"/>
                                      </a:solidFill>
                                      <a:latin typeface="Cambria Math"/>
                                      <a:ea typeface="+mn-ea"/>
                                      <a:cs typeface="+mn-cs"/>
                                    </a:rPr>
                                    <m:t>==</m:t>
                                  </m:r>
                                  <m:r>
                                    <m:rPr>
                                      <m:sty m:val="p"/>
                                    </m:rPr>
                                    <a:rPr lang="en-US" sz="2400" b="0" i="0" kern="1200" smtClean="0">
                                      <a:solidFill>
                                        <a:schemeClr val="dk1"/>
                                      </a:solidFill>
                                      <a:latin typeface="Cambria Math"/>
                                      <a:ea typeface="+mn-ea"/>
                                      <a:cs typeface="+mn-cs"/>
                                    </a:rPr>
                                    <m:t>NULL</m:t>
                                  </m:r>
                                </m:e>
                              </m:d>
                            </m:oMath>
                          </a14:m>
                          <a:endParaRPr lang="en-US" sz="2400" b="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sz="2400" b="0" i="0" kern="1200" dirty="0">
                              <a:solidFill>
                                <a:schemeClr val="dk1"/>
                              </a:solidFill>
                              <a:latin typeface="Times New Roman" panose="02020603050405020304" pitchFamily="18" charset="0"/>
                              <a:ea typeface="+mn-ea"/>
                              <a:cs typeface="Times New Roman" panose="02020603050405020304" pitchFamily="18" charset="0"/>
                            </a:rPr>
                            <a:t>       </a:t>
                          </a:r>
                          <a14:m>
                            <m:oMath xmlns:m="http://schemas.openxmlformats.org/officeDocument/2006/math">
                              <m:r>
                                <a:rPr lang="en-US" sz="2400" b="0" i="0" kern="1200" smtClean="0">
                                  <a:solidFill>
                                    <a:schemeClr val="dk1"/>
                                  </a:solidFill>
                                  <a:latin typeface="Cambria Math"/>
                                  <a:ea typeface="+mn-ea"/>
                                  <a:cs typeface="+mn-cs"/>
                                </a:rPr>
                                <m:t>{</m:t>
                              </m:r>
                            </m:oMath>
                          </a14:m>
                          <a:endParaRPr lang="en-US" sz="2400" b="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sz="2400" b="0" i="0" kern="1200" dirty="0">
                              <a:solidFill>
                                <a:schemeClr val="dk1"/>
                              </a:solidFill>
                              <a:latin typeface="Times New Roman" panose="02020603050405020304" pitchFamily="18" charset="0"/>
                              <a:ea typeface="+mn-ea"/>
                              <a:cs typeface="Times New Roman" panose="02020603050405020304" pitchFamily="18" charset="0"/>
                            </a:rPr>
                            <a:t>                 </a:t>
                          </a:r>
                          <a14:m>
                            <m:oMath xmlns:m="http://schemas.openxmlformats.org/officeDocument/2006/math">
                              <m:r>
                                <m:rPr>
                                  <m:sty m:val="p"/>
                                </m:rPr>
                                <a:rPr lang="en-US" sz="2400" b="0" i="0" kern="1200" smtClean="0">
                                  <a:solidFill>
                                    <a:schemeClr val="dk1"/>
                                  </a:solidFill>
                                  <a:latin typeface="Cambria Math"/>
                                  <a:ea typeface="+mn-ea"/>
                                  <a:cs typeface="+mn-cs"/>
                                </a:rPr>
                                <m:t>printf</m:t>
                              </m:r>
                              <m:r>
                                <a:rPr lang="en-US" sz="2400" b="0" i="0" kern="1200" smtClean="0">
                                  <a:solidFill>
                                    <a:schemeClr val="dk1"/>
                                  </a:solidFill>
                                  <a:latin typeface="Cambria Math"/>
                                  <a:ea typeface="+mn-ea"/>
                                  <a:cs typeface="+mn-cs"/>
                                </a:rPr>
                                <m:t>(</m:t>
                              </m:r>
                              <m:r>
                                <m:rPr>
                                  <m:nor/>
                                </m:rPr>
                                <a:rPr lang="en-US" sz="2400" b="0" i="0" kern="1200" smtClean="0">
                                  <a:solidFill>
                                    <a:schemeClr val="dk1"/>
                                  </a:solidFill>
                                  <a:latin typeface="Times New Roman" panose="02020603050405020304" pitchFamily="18" charset="0"/>
                                  <a:ea typeface="+mn-ea"/>
                                  <a:cs typeface="Times New Roman" panose="02020603050405020304" pitchFamily="18" charset="0"/>
                                </a:rPr>
                                <m:t>"</m:t>
                              </m:r>
                              <m:r>
                                <m:rPr>
                                  <m:nor/>
                                </m:rPr>
                                <a:rPr lang="en-US" sz="2400" b="0" i="0" kern="1200" smtClean="0">
                                  <a:solidFill>
                                    <a:schemeClr val="dk1"/>
                                  </a:solidFill>
                                  <a:latin typeface="Times New Roman" panose="02020603050405020304" pitchFamily="18" charset="0"/>
                                  <a:ea typeface="+mn-ea"/>
                                  <a:cs typeface="Times New Roman" panose="02020603050405020304" pitchFamily="18" charset="0"/>
                                </a:rPr>
                                <m:t>Underflow</m:t>
                              </m:r>
                              <m:r>
                                <m:rPr>
                                  <m:nor/>
                                </m:rPr>
                                <a:rPr lang="en-US" sz="2400" b="0" i="0" kern="1200" smtClean="0">
                                  <a:solidFill>
                                    <a:schemeClr val="dk1"/>
                                  </a:solidFill>
                                  <a:latin typeface="Times New Roman" panose="02020603050405020304" pitchFamily="18" charset="0"/>
                                  <a:ea typeface="+mn-ea"/>
                                  <a:cs typeface="Times New Roman" panose="02020603050405020304" pitchFamily="18" charset="0"/>
                                </a:rPr>
                                <m:t>");</m:t>
                              </m:r>
                            </m:oMath>
                          </a14:m>
                          <a:endParaRPr lang="en-US" sz="2400" b="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sz="2400" b="0" i="0" kern="1200" dirty="0">
                              <a:solidFill>
                                <a:schemeClr val="dk1"/>
                              </a:solidFill>
                              <a:latin typeface="Times New Roman" panose="02020603050405020304" pitchFamily="18" charset="0"/>
                              <a:ea typeface="+mn-ea"/>
                              <a:cs typeface="Times New Roman" panose="02020603050405020304" pitchFamily="18" charset="0"/>
                            </a:rPr>
                            <a:t>                 </a:t>
                          </a:r>
                          <a14:m>
                            <m:oMath xmlns:m="http://schemas.openxmlformats.org/officeDocument/2006/math">
                              <m:r>
                                <m:rPr>
                                  <m:sty m:val="p"/>
                                </m:rPr>
                                <a:rPr lang="en-US" sz="2400" b="0" i="0" kern="1200" smtClean="0">
                                  <a:solidFill>
                                    <a:schemeClr val="dk1"/>
                                  </a:solidFill>
                                  <a:latin typeface="Cambria Math"/>
                                  <a:ea typeface="+mn-ea"/>
                                  <a:cs typeface="+mn-cs"/>
                                </a:rPr>
                                <m:t>return</m:t>
                              </m:r>
                              <m:r>
                                <a:rPr lang="en-US" sz="2400" b="0" i="0" kern="1200" smtClean="0">
                                  <a:solidFill>
                                    <a:schemeClr val="dk1"/>
                                  </a:solidFill>
                                  <a:latin typeface="Cambria Math"/>
                                  <a:ea typeface="+mn-ea"/>
                                  <a:cs typeface="+mn-cs"/>
                                </a:rPr>
                                <m:t> −1;</m:t>
                              </m:r>
                            </m:oMath>
                          </a14:m>
                          <a:endParaRPr lang="en-US" sz="2400" b="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sz="2400" b="0" i="0" kern="1200" dirty="0">
                              <a:solidFill>
                                <a:schemeClr val="dk1"/>
                              </a:solidFill>
                              <a:latin typeface="Times New Roman" panose="02020603050405020304" pitchFamily="18" charset="0"/>
                              <a:ea typeface="+mn-ea"/>
                              <a:cs typeface="Times New Roman" panose="02020603050405020304" pitchFamily="18" charset="0"/>
                            </a:rPr>
                            <a:t>       </a:t>
                          </a:r>
                          <a14:m>
                            <m:oMath xmlns:m="http://schemas.openxmlformats.org/officeDocument/2006/math">
                              <m:r>
                                <a:rPr lang="en-US" sz="2400" b="0" i="0" kern="1200" smtClean="0">
                                  <a:solidFill>
                                    <a:schemeClr val="dk1"/>
                                  </a:solidFill>
                                  <a:latin typeface="Cambria Math"/>
                                  <a:ea typeface="+mn-ea"/>
                                  <a:cs typeface="+mn-cs"/>
                                </a:rPr>
                                <m:t>}</m:t>
                              </m:r>
                            </m:oMath>
                          </a14:m>
                          <a:endParaRPr lang="en-US" sz="2400" b="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sz="2400" b="0" i="0" kern="1200" dirty="0">
                              <a:solidFill>
                                <a:schemeClr val="dk1"/>
                              </a:solidFill>
                              <a:latin typeface="Times New Roman" panose="02020603050405020304" pitchFamily="18" charset="0"/>
                              <a:ea typeface="+mn-ea"/>
                              <a:cs typeface="Times New Roman" panose="02020603050405020304" pitchFamily="18" charset="0"/>
                            </a:rPr>
                            <a:t>       </a:t>
                          </a:r>
                          <a14:m>
                            <m:oMath xmlns:m="http://schemas.openxmlformats.org/officeDocument/2006/math">
                              <m:r>
                                <m:rPr>
                                  <m:sty m:val="p"/>
                                </m:rPr>
                                <a:rPr lang="en-US" sz="2400" b="0" i="0" kern="1200" smtClean="0">
                                  <a:solidFill>
                                    <a:schemeClr val="dk1"/>
                                  </a:solidFill>
                                  <a:latin typeface="Cambria Math"/>
                                  <a:ea typeface="+mn-ea"/>
                                  <a:cs typeface="+mn-cs"/>
                                </a:rPr>
                                <m:t>item</m:t>
                              </m:r>
                              <m:r>
                                <a:rPr lang="en-US" sz="2400" b="0" i="0" kern="1200" smtClean="0">
                                  <a:solidFill>
                                    <a:schemeClr val="dk1"/>
                                  </a:solidFill>
                                  <a:latin typeface="Cambria Math"/>
                                  <a:ea typeface="+mn-ea"/>
                                  <a:cs typeface="+mn-cs"/>
                                </a:rPr>
                                <m:t>=</m:t>
                              </m:r>
                              <m:r>
                                <m:rPr>
                                  <m:sty m:val="p"/>
                                </m:rPr>
                                <a:rPr lang="en-US" sz="2400" b="0" i="0" kern="1200" smtClean="0">
                                  <a:solidFill>
                                    <a:schemeClr val="dk1"/>
                                  </a:solidFill>
                                  <a:latin typeface="Cambria Math"/>
                                  <a:ea typeface="+mn-ea"/>
                                  <a:cs typeface="+mn-cs"/>
                                </a:rPr>
                                <m:t>head</m:t>
                              </m:r>
                              <m:r>
                                <a:rPr lang="en-US" sz="2400" b="0" i="0" kern="1200" smtClean="0">
                                  <a:solidFill>
                                    <a:schemeClr val="dk1"/>
                                  </a:solidFill>
                                  <a:latin typeface="Cambria Math"/>
                                  <a:ea typeface="+mn-ea"/>
                                  <a:cs typeface="+mn-cs"/>
                                </a:rPr>
                                <m:t>→</m:t>
                              </m:r>
                              <m:r>
                                <m:rPr>
                                  <m:sty m:val="p"/>
                                </m:rPr>
                                <a:rPr lang="en-US" sz="2400" b="0" i="0" kern="1200" smtClean="0">
                                  <a:solidFill>
                                    <a:schemeClr val="dk1"/>
                                  </a:solidFill>
                                  <a:latin typeface="Cambria Math"/>
                                  <a:ea typeface="+mn-ea"/>
                                  <a:cs typeface="+mn-cs"/>
                                </a:rPr>
                                <m:t>data</m:t>
                              </m:r>
                              <m:r>
                                <a:rPr lang="en-US" sz="2400" b="0" i="0" kern="1200" smtClean="0">
                                  <a:solidFill>
                                    <a:schemeClr val="dk1"/>
                                  </a:solidFill>
                                  <a:latin typeface="Cambria Math"/>
                                  <a:ea typeface="+mn-ea"/>
                                  <a:cs typeface="+mn-cs"/>
                                </a:rPr>
                                <m:t>;</m:t>
                              </m:r>
                            </m:oMath>
                          </a14:m>
                          <a:endParaRPr lang="en-US" sz="2400" b="0" i="0" kern="1200" dirty="0">
                            <a:solidFill>
                              <a:schemeClr val="dk1"/>
                            </a:solidFill>
                            <a:latin typeface="Times New Roman" panose="02020603050405020304" pitchFamily="18" charset="0"/>
                            <a:ea typeface="+mn-ea"/>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2400" b="0" i="0" kern="1200" smtClean="0">
                                    <a:solidFill>
                                      <a:schemeClr val="dk1"/>
                                    </a:solidFill>
                                    <a:latin typeface="Cambria Math"/>
                                    <a:ea typeface="+mn-ea"/>
                                    <a:cs typeface="+mn-cs"/>
                                  </a:rPr>
                                  <m:t>        </m:t>
                                </m:r>
                                <m:r>
                                  <m:rPr>
                                    <m:sty m:val="p"/>
                                  </m:rPr>
                                  <a:rPr lang="en-US" sz="2400" b="0" i="0" kern="1200" smtClean="0">
                                    <a:solidFill>
                                      <a:schemeClr val="dk1"/>
                                    </a:solidFill>
                                    <a:latin typeface="Cambria Math"/>
                                    <a:ea typeface="+mn-ea"/>
                                    <a:cs typeface="+mn-cs"/>
                                  </a:rPr>
                                  <m:t>p</m:t>
                                </m:r>
                                <m:r>
                                  <a:rPr lang="en-US" sz="2400" b="0" i="0" kern="1200" smtClean="0">
                                    <a:solidFill>
                                      <a:schemeClr val="dk1"/>
                                    </a:solidFill>
                                    <a:latin typeface="Cambria Math"/>
                                    <a:ea typeface="+mn-ea"/>
                                    <a:cs typeface="+mn-cs"/>
                                  </a:rPr>
                                  <m:t>=</m:t>
                                </m:r>
                                <m:r>
                                  <m:rPr>
                                    <m:sty m:val="p"/>
                                  </m:rPr>
                                  <a:rPr lang="en-US" sz="2400" b="0" i="0" kern="1200" smtClean="0">
                                    <a:solidFill>
                                      <a:schemeClr val="dk1"/>
                                    </a:solidFill>
                                    <a:latin typeface="Cambria Math"/>
                                    <a:ea typeface="+mn-ea"/>
                                    <a:cs typeface="+mn-cs"/>
                                  </a:rPr>
                                  <m:t>head</m:t>
                                </m:r>
                                <m:r>
                                  <a:rPr lang="en-US" sz="2400" b="0" i="0" kern="1200" smtClean="0">
                                    <a:solidFill>
                                      <a:schemeClr val="dk1"/>
                                    </a:solidFill>
                                    <a:latin typeface="Cambria Math"/>
                                    <a:ea typeface="+mn-ea"/>
                                    <a:cs typeface="+mn-cs"/>
                                  </a:rPr>
                                  <m:t>;</m:t>
                                </m:r>
                              </m:oMath>
                            </m:oMathPara>
                          </a14:m>
                          <a:endParaRPr lang="en-US" sz="2400" b="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sz="2400" b="0" i="0" kern="1200" dirty="0">
                              <a:solidFill>
                                <a:schemeClr val="dk1"/>
                              </a:solidFill>
                              <a:latin typeface="Times New Roman" panose="02020603050405020304" pitchFamily="18" charset="0"/>
                              <a:ea typeface="+mn-ea"/>
                              <a:cs typeface="Times New Roman" panose="02020603050405020304" pitchFamily="18" charset="0"/>
                            </a:rPr>
                            <a:t>       </a:t>
                          </a:r>
                          <a14:m>
                            <m:oMath xmlns:m="http://schemas.openxmlformats.org/officeDocument/2006/math">
                              <m:r>
                                <m:rPr>
                                  <m:sty m:val="p"/>
                                </m:rPr>
                                <a:rPr lang="en-US" sz="2400" b="0" i="0" kern="1200" smtClean="0">
                                  <a:solidFill>
                                    <a:schemeClr val="dk1"/>
                                  </a:solidFill>
                                  <a:latin typeface="Cambria Math"/>
                                  <a:ea typeface="+mn-ea"/>
                                  <a:cs typeface="+mn-cs"/>
                                </a:rPr>
                                <m:t>head</m:t>
                              </m:r>
                              <m:r>
                                <a:rPr lang="en-US" sz="2400" b="0" i="0" kern="1200" smtClean="0">
                                  <a:solidFill>
                                    <a:schemeClr val="dk1"/>
                                  </a:solidFill>
                                  <a:latin typeface="Cambria Math"/>
                                  <a:ea typeface="+mn-ea"/>
                                  <a:cs typeface="+mn-cs"/>
                                </a:rPr>
                                <m:t>=</m:t>
                              </m:r>
                              <m:r>
                                <m:rPr>
                                  <m:sty m:val="p"/>
                                </m:rPr>
                                <a:rPr lang="en-US" sz="2400" b="0" i="0" kern="1200" smtClean="0">
                                  <a:solidFill>
                                    <a:schemeClr val="dk1"/>
                                  </a:solidFill>
                                  <a:latin typeface="Cambria Math"/>
                                  <a:ea typeface="+mn-ea"/>
                                  <a:cs typeface="+mn-cs"/>
                                </a:rPr>
                                <m:t>head</m:t>
                              </m:r>
                              <m:r>
                                <a:rPr lang="en-US" sz="2400" b="0" i="0" kern="1200" smtClean="0">
                                  <a:solidFill>
                                    <a:schemeClr val="dk1"/>
                                  </a:solidFill>
                                  <a:latin typeface="Cambria Math"/>
                                  <a:ea typeface="+mn-ea"/>
                                  <a:cs typeface="+mn-cs"/>
                                </a:rPr>
                                <m:t>→</m:t>
                              </m:r>
                              <m:r>
                                <m:rPr>
                                  <m:sty m:val="p"/>
                                </m:rPr>
                                <a:rPr lang="en-US" sz="2400" b="0" i="0" kern="1200" smtClean="0">
                                  <a:solidFill>
                                    <a:schemeClr val="dk1"/>
                                  </a:solidFill>
                                  <a:latin typeface="Cambria Math"/>
                                  <a:ea typeface="+mn-ea"/>
                                  <a:cs typeface="+mn-cs"/>
                                </a:rPr>
                                <m:t>link</m:t>
                              </m:r>
                              <m:r>
                                <a:rPr lang="en-US" sz="2400" b="0" i="0" kern="1200" smtClean="0">
                                  <a:solidFill>
                                    <a:schemeClr val="dk1"/>
                                  </a:solidFill>
                                  <a:latin typeface="Cambria Math"/>
                                  <a:ea typeface="+mn-ea"/>
                                  <a:cs typeface="+mn-cs"/>
                                </a:rPr>
                                <m:t>;</m:t>
                              </m:r>
                            </m:oMath>
                          </a14:m>
                          <a:endParaRPr lang="en-US" sz="2400" b="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14:m>
                            <m:oMathPara xmlns:m="http://schemas.openxmlformats.org/officeDocument/2006/math">
                              <m:oMathParaPr>
                                <m:jc m:val="left"/>
                              </m:oMathParaPr>
                              <m:oMath xmlns:m="http://schemas.openxmlformats.org/officeDocument/2006/math">
                                <m:r>
                                  <a:rPr lang="en-US" sz="2400" b="0" i="0" kern="1200" smtClean="0">
                                    <a:solidFill>
                                      <a:schemeClr val="dk1"/>
                                    </a:solidFill>
                                    <a:latin typeface="Cambria Math"/>
                                    <a:ea typeface="+mn-ea"/>
                                    <a:cs typeface="+mn-cs"/>
                                  </a:rPr>
                                  <m:t>       </m:t>
                                </m:r>
                                <m:r>
                                  <m:rPr>
                                    <m:sty m:val="p"/>
                                  </m:rPr>
                                  <a:rPr lang="en-US" sz="2400" b="0" i="0" kern="1200" smtClean="0">
                                    <a:solidFill>
                                      <a:schemeClr val="dk1"/>
                                    </a:solidFill>
                                    <a:latin typeface="Cambria Math"/>
                                    <a:ea typeface="+mn-ea"/>
                                    <a:cs typeface="+mn-cs"/>
                                  </a:rPr>
                                  <m:t>free</m:t>
                                </m:r>
                                <m:d>
                                  <m:dPr>
                                    <m:ctrlPr>
                                      <a:rPr lang="en-US" sz="2400" b="0" i="1" kern="1200" smtClean="0">
                                        <a:solidFill>
                                          <a:schemeClr val="dk1"/>
                                        </a:solidFill>
                                        <a:latin typeface="Cambria Math" panose="02040503050406030204" pitchFamily="18" charset="0"/>
                                        <a:ea typeface="+mn-ea"/>
                                        <a:cs typeface="+mn-cs"/>
                                      </a:rPr>
                                    </m:ctrlPr>
                                  </m:dPr>
                                  <m:e>
                                    <m:r>
                                      <m:rPr>
                                        <m:sty m:val="p"/>
                                      </m:rPr>
                                      <a:rPr lang="en-US" sz="2400" b="0" i="0" kern="1200" smtClean="0">
                                        <a:solidFill>
                                          <a:schemeClr val="dk1"/>
                                        </a:solidFill>
                                        <a:latin typeface="Cambria Math"/>
                                        <a:ea typeface="+mn-ea"/>
                                        <a:cs typeface="+mn-cs"/>
                                      </a:rPr>
                                      <m:t>p</m:t>
                                    </m:r>
                                  </m:e>
                                </m:d>
                                <m:r>
                                  <a:rPr lang="en-US" sz="2400" b="0" i="0" kern="1200" smtClean="0">
                                    <a:solidFill>
                                      <a:schemeClr val="dk1"/>
                                    </a:solidFill>
                                    <a:latin typeface="Cambria Math"/>
                                    <a:ea typeface="+mn-ea"/>
                                    <a:cs typeface="+mn-cs"/>
                                  </a:rPr>
                                  <m:t>;</m:t>
                                </m:r>
                              </m:oMath>
                            </m:oMathPara>
                          </a14:m>
                          <a:endParaRPr lang="en-US" sz="2400" b="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14:m>
                            <m:oMathPara xmlns:m="http://schemas.openxmlformats.org/officeDocument/2006/math">
                              <m:oMathParaPr>
                                <m:jc m:val="left"/>
                              </m:oMathParaPr>
                              <m:oMath xmlns:m="http://schemas.openxmlformats.org/officeDocument/2006/math">
                                <m:r>
                                  <a:rPr lang="en-US" sz="2400" b="0" i="0" kern="1200" smtClean="0">
                                    <a:solidFill>
                                      <a:schemeClr val="dk1"/>
                                    </a:solidFill>
                                    <a:latin typeface="Cambria Math"/>
                                    <a:ea typeface="+mn-ea"/>
                                    <a:cs typeface="+mn-cs"/>
                                  </a:rPr>
                                  <m:t>       </m:t>
                                </m:r>
                                <m:r>
                                  <m:rPr>
                                    <m:sty m:val="p"/>
                                  </m:rPr>
                                  <a:rPr lang="en-US" sz="2400" b="0" i="0" kern="1200" smtClean="0">
                                    <a:solidFill>
                                      <a:schemeClr val="dk1"/>
                                    </a:solidFill>
                                    <a:latin typeface="Cambria Math"/>
                                    <a:ea typeface="+mn-ea"/>
                                    <a:cs typeface="+mn-cs"/>
                                  </a:rPr>
                                  <m:t>return</m:t>
                                </m:r>
                                <m:r>
                                  <a:rPr lang="en-US" sz="2400" b="0" i="0" kern="1200" smtClean="0">
                                    <a:solidFill>
                                      <a:schemeClr val="dk1"/>
                                    </a:solidFill>
                                    <a:latin typeface="Cambria Math"/>
                                    <a:ea typeface="+mn-ea"/>
                                    <a:cs typeface="+mn-cs"/>
                                  </a:rPr>
                                  <m:t> </m:t>
                                </m:r>
                                <m:r>
                                  <m:rPr>
                                    <m:sty m:val="p"/>
                                  </m:rPr>
                                  <a:rPr lang="en-US" sz="2400" b="0" i="0" kern="1200" smtClean="0">
                                    <a:solidFill>
                                      <a:schemeClr val="dk1"/>
                                    </a:solidFill>
                                    <a:latin typeface="Cambria Math"/>
                                    <a:ea typeface="+mn-ea"/>
                                    <a:cs typeface="+mn-cs"/>
                                  </a:rPr>
                                  <m:t>item</m:t>
                                </m:r>
                                <m:r>
                                  <a:rPr lang="en-US" sz="2400" b="0" i="0" kern="1200" smtClean="0">
                                    <a:solidFill>
                                      <a:schemeClr val="dk1"/>
                                    </a:solidFill>
                                    <a:latin typeface="Cambria Math"/>
                                    <a:ea typeface="+mn-ea"/>
                                    <a:cs typeface="+mn-cs"/>
                                  </a:rPr>
                                  <m:t>;</m:t>
                                </m:r>
                              </m:oMath>
                            </m:oMathPara>
                          </a14:m>
                          <a:endParaRPr lang="en-US" sz="2400" b="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14:m>
                            <m:oMathPara xmlns:m="http://schemas.openxmlformats.org/officeDocument/2006/math">
                              <m:oMathParaPr>
                                <m:jc m:val="left"/>
                              </m:oMathParaPr>
                              <m:oMath xmlns:m="http://schemas.openxmlformats.org/officeDocument/2006/math">
                                <m:r>
                                  <a:rPr lang="en-US" sz="2400" b="0" i="0" kern="1200" smtClean="0">
                                    <a:solidFill>
                                      <a:schemeClr val="dk1"/>
                                    </a:solidFill>
                                    <a:latin typeface="Cambria Math"/>
                                    <a:ea typeface="+mn-ea"/>
                                    <a:cs typeface="+mn-cs"/>
                                  </a:rPr>
                                  <m:t>}</m:t>
                                </m:r>
                              </m:oMath>
                            </m:oMathPara>
                          </a14:m>
                          <a:endParaRPr lang="en-US" sz="2400" b="0" i="0"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632326349"/>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008509234"/>
                  </p:ext>
                </p:extLst>
              </p:nvPr>
            </p:nvGraphicFramePr>
            <p:xfrm>
              <a:off x="254000" y="1189038"/>
              <a:ext cx="7366000" cy="6035040"/>
            </p:xfrm>
            <a:graphic>
              <a:graphicData uri="http://schemas.openxmlformats.org/drawingml/2006/table">
                <a:tbl>
                  <a:tblPr firstRow="1" bandRow="1">
                    <a:tableStyleId>{5940675A-B579-460E-94D1-54222C63F5DA}</a:tableStyleId>
                  </a:tblPr>
                  <a:tblGrid>
                    <a:gridCol w="7366000">
                      <a:extLst>
                        <a:ext uri="{9D8B030D-6E8A-4147-A177-3AD203B41FA5}">
                          <a16:colId xmlns:a16="http://schemas.microsoft.com/office/drawing/2014/main" val="3492747013"/>
                        </a:ext>
                      </a:extLst>
                    </a:gridCol>
                  </a:tblGrid>
                  <a:tr h="457200">
                    <a:tc>
                      <a:txBody>
                        <a:bodyPr/>
                        <a:lstStyle/>
                        <a:p>
                          <a:pPr algn="ctr"/>
                          <a:r>
                            <a:rPr lang="en-US" sz="2400" b="1" i="0" kern="1200" dirty="0">
                              <a:solidFill>
                                <a:schemeClr val="dk1"/>
                              </a:solidFill>
                              <a:latin typeface="Times New Roman" panose="02020603050405020304" pitchFamily="18" charset="0"/>
                              <a:ea typeface="+mn-ea"/>
                              <a:cs typeface="Times New Roman" panose="02020603050405020304" pitchFamily="18" charset="0"/>
                            </a:rPr>
                            <a:t>Linked List Implementation</a:t>
                          </a:r>
                        </a:p>
                      </a:txBody>
                      <a:tcPr/>
                    </a:tc>
                    <a:extLst>
                      <a:ext uri="{0D108BD9-81ED-4DB2-BD59-A6C34878D82A}">
                        <a16:rowId xmlns:a16="http://schemas.microsoft.com/office/drawing/2014/main" val="2106226772"/>
                      </a:ext>
                    </a:extLst>
                  </a:tr>
                  <a:tr h="5577840">
                    <a:tc>
                      <a:txBody>
                        <a:bodyPr/>
                        <a:lstStyle/>
                        <a:p>
                          <a:endParaRPr lang="en-US"/>
                        </a:p>
                      </a:txBody>
                      <a:tcPr>
                        <a:blipFill>
                          <a:blip r:embed="rId2"/>
                          <a:stretch>
                            <a:fillRect l="-83" t="-9061" r="-248" b="-1528"/>
                          </a:stretch>
                        </a:blipFill>
                      </a:tcPr>
                    </a:tc>
                    <a:extLst>
                      <a:ext uri="{0D108BD9-81ED-4DB2-BD59-A6C34878D82A}">
                        <a16:rowId xmlns:a16="http://schemas.microsoft.com/office/drawing/2014/main" val="632326349"/>
                      </a:ext>
                    </a:extLst>
                  </a:tr>
                </a:tbl>
              </a:graphicData>
            </a:graphic>
          </p:graphicFrame>
        </mc:Fallback>
      </mc:AlternateContent>
    </p:spTree>
    <p:extLst>
      <p:ext uri="{BB962C8B-B14F-4D97-AF65-F5344CB8AC3E}">
        <p14:creationId xmlns:p14="http://schemas.microsoft.com/office/powerpoint/2010/main" val="31743690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Approaches to Implement Stack Data Structure</a:t>
            </a:r>
            <a:endParaRPr lang="en-US" dirty="0"/>
          </a:p>
        </p:txBody>
      </p:sp>
      <p:sp>
        <p:nvSpPr>
          <p:cNvPr id="3" name="Content Placeholder 2"/>
          <p:cNvSpPr>
            <a:spLocks noGrp="1"/>
          </p:cNvSpPr>
          <p:nvPr>
            <p:ph idx="1"/>
          </p:nvPr>
        </p:nvSpPr>
        <p:spPr/>
        <p:txBody>
          <a:bodyPr/>
          <a:lstStyle/>
          <a:p>
            <a:endParaRPr lang="en-US"/>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175813448"/>
                  </p:ext>
                </p:extLst>
              </p:nvPr>
            </p:nvGraphicFramePr>
            <p:xfrm>
              <a:off x="238760" y="1215044"/>
              <a:ext cx="12345324" cy="6507480"/>
            </p:xfrm>
            <a:graphic>
              <a:graphicData uri="http://schemas.openxmlformats.org/drawingml/2006/table">
                <a:tbl>
                  <a:tblPr firstRow="1" bandRow="1">
                    <a:tableStyleId>{5940675A-B579-460E-94D1-54222C63F5DA}</a:tableStyleId>
                  </a:tblPr>
                  <a:tblGrid>
                    <a:gridCol w="4333240">
                      <a:extLst>
                        <a:ext uri="{9D8B030D-6E8A-4147-A177-3AD203B41FA5}">
                          <a16:colId xmlns:a16="http://schemas.microsoft.com/office/drawing/2014/main" val="2733038189"/>
                        </a:ext>
                      </a:extLst>
                    </a:gridCol>
                    <a:gridCol w="8012084">
                      <a:extLst>
                        <a:ext uri="{9D8B030D-6E8A-4147-A177-3AD203B41FA5}">
                          <a16:colId xmlns:a16="http://schemas.microsoft.com/office/drawing/2014/main" val="1344203265"/>
                        </a:ext>
                      </a:extLst>
                    </a:gridCol>
                  </a:tblGrid>
                  <a:tr h="430378">
                    <a:tc>
                      <a:txBody>
                        <a:bodyPr/>
                        <a:lstStyle/>
                        <a:p>
                          <a:pPr algn="ctr"/>
                          <a:r>
                            <a:rPr lang="en-US" sz="2400" b="1" i="0" kern="1200" dirty="0">
                              <a:solidFill>
                                <a:schemeClr val="dk1"/>
                              </a:solidFill>
                              <a:latin typeface="Times New Roman" panose="02020603050405020304" pitchFamily="18" charset="0"/>
                              <a:ea typeface="+mn-ea"/>
                              <a:cs typeface="Times New Roman" panose="02020603050405020304" pitchFamily="18" charset="0"/>
                            </a:rPr>
                            <a:t>Array Implementation</a:t>
                          </a:r>
                        </a:p>
                      </a:txBody>
                      <a:tcPr/>
                    </a:tc>
                    <a:tc>
                      <a:txBody>
                        <a:bodyPr/>
                        <a:lstStyle/>
                        <a:p>
                          <a:pPr algn="ctr"/>
                          <a:r>
                            <a:rPr lang="en-US" sz="2400" b="1" i="0" kern="1200" dirty="0">
                              <a:solidFill>
                                <a:schemeClr val="dk1"/>
                              </a:solidFill>
                              <a:latin typeface="Times New Roman" panose="02020603050405020304" pitchFamily="18" charset="0"/>
                              <a:ea typeface="+mn-ea"/>
                              <a:cs typeface="Times New Roman" panose="02020603050405020304" pitchFamily="18" charset="0"/>
                            </a:rPr>
                            <a:t>Linked List Implementation</a:t>
                          </a:r>
                        </a:p>
                      </a:txBody>
                      <a:tcPr/>
                    </a:tc>
                    <a:extLst>
                      <a:ext uri="{0D108BD9-81ED-4DB2-BD59-A6C34878D82A}">
                        <a16:rowId xmlns:a16="http://schemas.microsoft.com/office/drawing/2014/main" val="132051013"/>
                      </a:ext>
                    </a:extLst>
                  </a:tr>
                  <a:tr h="6050280">
                    <a:tc>
                      <a:txBody>
                        <a:bodyPr/>
                        <a:lstStyle/>
                        <a:p>
                          <a:pPr algn="l"/>
                          <a14:m>
                            <m:oMathPara xmlns:m="http://schemas.openxmlformats.org/officeDocument/2006/math">
                              <m:oMathParaPr>
                                <m:jc m:val="left"/>
                              </m:oMathParaPr>
                              <m:oMath xmlns:m="http://schemas.openxmlformats.org/officeDocument/2006/math">
                                <m:r>
                                  <m:rPr>
                                    <m:sty m:val="p"/>
                                  </m:rPr>
                                  <a:rPr lang="en-US" sz="2400" b="0" i="0" smtClean="0">
                                    <a:latin typeface="Cambria Math"/>
                                  </a:rPr>
                                  <m:t>int</m:t>
                                </m:r>
                                <m:r>
                                  <a:rPr lang="en-US" sz="2400" b="0" i="0" smtClean="0">
                                    <a:latin typeface="Cambria Math"/>
                                  </a:rPr>
                                  <m:t> </m:t>
                                </m:r>
                                <m:r>
                                  <m:rPr>
                                    <m:sty m:val="p"/>
                                  </m:rPr>
                                  <a:rPr lang="en-US" sz="2400" b="0" i="0" smtClean="0">
                                    <a:latin typeface="Cambria Math"/>
                                  </a:rPr>
                                  <m:t>stack</m:t>
                                </m:r>
                                <m:d>
                                  <m:dPr>
                                    <m:begChr m:val="["/>
                                    <m:endChr m:val="]"/>
                                    <m:ctrlPr>
                                      <a:rPr lang="en-US" sz="2400" b="0" i="1" smtClean="0">
                                        <a:latin typeface="Cambria Math" panose="02040503050406030204" pitchFamily="18" charset="0"/>
                                      </a:rPr>
                                    </m:ctrlPr>
                                  </m:dPr>
                                  <m:e>
                                    <m:r>
                                      <m:rPr>
                                        <m:sty m:val="p"/>
                                      </m:rPr>
                                      <a:rPr lang="en-US" sz="2400" b="0" i="0" smtClean="0">
                                        <a:latin typeface="Cambria Math"/>
                                      </a:rPr>
                                      <m:t>max</m:t>
                                    </m:r>
                                  </m:e>
                                </m:d>
                                <m:r>
                                  <a:rPr lang="en-US" sz="2400" b="0" i="0" smtClean="0">
                                    <a:latin typeface="Cambria Math"/>
                                  </a:rPr>
                                  <m:t>;</m:t>
                                </m:r>
                                <m:r>
                                  <m:rPr>
                                    <m:sty m:val="p"/>
                                  </m:rPr>
                                  <a:rPr lang="en-US" sz="2400" b="0" i="0" smtClean="0">
                                    <a:latin typeface="Cambria Math"/>
                                  </a:rPr>
                                  <m:t>int</m:t>
                                </m:r>
                                <m:r>
                                  <a:rPr lang="en-US" sz="2400" b="0" i="0" smtClean="0">
                                    <a:latin typeface="Cambria Math"/>
                                  </a:rPr>
                                  <m:t> </m:t>
                                </m:r>
                                <m:r>
                                  <m:rPr>
                                    <m:sty m:val="p"/>
                                  </m:rPr>
                                  <a:rPr lang="en-US" sz="2400" b="0" i="0" smtClean="0">
                                    <a:latin typeface="Cambria Math"/>
                                  </a:rPr>
                                  <m:t>top</m:t>
                                </m:r>
                                <m:r>
                                  <a:rPr lang="en-US" sz="2400" b="0" i="0" smtClean="0">
                                    <a:latin typeface="Cambria Math"/>
                                  </a:rPr>
                                  <m:t>=−1</m:t>
                                </m:r>
                              </m:oMath>
                            </m:oMathPara>
                          </a14:m>
                          <a:endParaRPr lang="en-US" sz="2400" b="0" i="0" kern="1200" dirty="0">
                            <a:solidFill>
                              <a:schemeClr val="tx1"/>
                            </a:solidFill>
                            <a:latin typeface="+mn-lt"/>
                            <a:ea typeface="+mn-ea"/>
                            <a:cs typeface="+mn-cs"/>
                          </a:endParaRPr>
                        </a:p>
                        <a:p>
                          <a:pPr algn="l"/>
                          <a14:m>
                            <m:oMathPara xmlns:m="http://schemas.openxmlformats.org/officeDocument/2006/math">
                              <m:oMathParaPr>
                                <m:jc m:val="left"/>
                              </m:oMathParaPr>
                              <m:oMath xmlns:m="http://schemas.openxmlformats.org/officeDocument/2006/math">
                                <m:r>
                                  <m:rPr>
                                    <m:sty m:val="p"/>
                                  </m:rPr>
                                  <a:rPr lang="en-US" sz="2400" b="0" i="0" smtClean="0">
                                    <a:latin typeface="Cambria Math"/>
                                  </a:rPr>
                                  <m:t>void</m:t>
                                </m:r>
                                <m:r>
                                  <a:rPr lang="en-US" sz="2400" b="0" i="0" smtClean="0">
                                    <a:latin typeface="Cambria Math"/>
                                  </a:rPr>
                                  <m:t> </m:t>
                                </m:r>
                                <m:r>
                                  <m:rPr>
                                    <m:sty m:val="p"/>
                                  </m:rPr>
                                  <a:rPr lang="en-US" sz="2400" b="0" i="0" smtClean="0">
                                    <a:latin typeface="Cambria Math"/>
                                  </a:rPr>
                                  <m:t>push</m:t>
                                </m:r>
                                <m:d>
                                  <m:dPr>
                                    <m:ctrlPr>
                                      <a:rPr lang="en-US" sz="2400" b="0" i="1" smtClean="0">
                                        <a:latin typeface="Cambria Math" panose="02040503050406030204" pitchFamily="18" charset="0"/>
                                      </a:rPr>
                                    </m:ctrlPr>
                                  </m:dPr>
                                  <m:e>
                                    <m:r>
                                      <m:rPr>
                                        <m:sty m:val="p"/>
                                      </m:rPr>
                                      <a:rPr lang="en-US" sz="2400" b="0" i="0" smtClean="0">
                                        <a:latin typeface="Cambria Math"/>
                                      </a:rPr>
                                      <m:t>int</m:t>
                                    </m:r>
                                    <m:r>
                                      <a:rPr lang="en-US" sz="2400" b="0" i="0" smtClean="0">
                                        <a:latin typeface="Cambria Math"/>
                                      </a:rPr>
                                      <m:t> </m:t>
                                    </m:r>
                                    <m:r>
                                      <m:rPr>
                                        <m:sty m:val="p"/>
                                      </m:rPr>
                                      <a:rPr lang="en-US" sz="2400" b="0" i="0" smtClean="0">
                                        <a:latin typeface="Cambria Math"/>
                                      </a:rPr>
                                      <m:t>item</m:t>
                                    </m:r>
                                  </m:e>
                                </m:d>
                              </m:oMath>
                            </m:oMathPara>
                          </a14:m>
                          <a:endParaRPr lang="en-US" sz="2400" b="0" i="0" kern="1200" dirty="0">
                            <a:solidFill>
                              <a:schemeClr val="tx1"/>
                            </a:solidFill>
                            <a:latin typeface="+mn-lt"/>
                            <a:ea typeface="+mn-ea"/>
                            <a:cs typeface="+mn-cs"/>
                          </a:endParaRPr>
                        </a:p>
                        <a:p>
                          <a:pPr algn="l"/>
                          <a14:m>
                            <m:oMathPara xmlns:m="http://schemas.openxmlformats.org/officeDocument/2006/math">
                              <m:oMathParaPr>
                                <m:jc m:val="left"/>
                              </m:oMathParaPr>
                              <m:oMath xmlns:m="http://schemas.openxmlformats.org/officeDocument/2006/math">
                                <m:r>
                                  <a:rPr lang="en-US" sz="2400" b="0" i="0" smtClean="0">
                                    <a:latin typeface="Cambria Math"/>
                                  </a:rPr>
                                  <m:t>{</m:t>
                                </m:r>
                              </m:oMath>
                            </m:oMathPara>
                          </a14:m>
                          <a:endParaRPr lang="en-US" sz="2400" b="0" i="0" kern="1200" dirty="0">
                            <a:solidFill>
                              <a:schemeClr val="tx1"/>
                            </a:solidFill>
                            <a:latin typeface="+mn-lt"/>
                            <a:ea typeface="+mn-ea"/>
                            <a:cs typeface="+mn-cs"/>
                          </a:endParaRPr>
                        </a:p>
                        <a:p>
                          <a:pPr algn="l"/>
                          <a:r>
                            <a:rPr lang="en-US" sz="2400" b="0" dirty="0"/>
                            <a:t>            </a:t>
                          </a:r>
                          <a14:m>
                            <m:oMath xmlns:m="http://schemas.openxmlformats.org/officeDocument/2006/math">
                              <m:r>
                                <m:rPr>
                                  <m:sty m:val="p"/>
                                </m:rPr>
                                <a:rPr lang="en-US" sz="2400" b="0" i="0" smtClean="0">
                                  <a:latin typeface="Cambria Math"/>
                                </a:rPr>
                                <m:t>if</m:t>
                              </m:r>
                              <m:d>
                                <m:dPr>
                                  <m:ctrlPr>
                                    <a:rPr lang="en-US" sz="2400" b="0" i="1" smtClean="0">
                                      <a:latin typeface="Cambria Math" panose="02040503050406030204" pitchFamily="18" charset="0"/>
                                    </a:rPr>
                                  </m:ctrlPr>
                                </m:dPr>
                                <m:e>
                                  <m:r>
                                    <m:rPr>
                                      <m:sty m:val="p"/>
                                    </m:rPr>
                                    <a:rPr lang="en-US" sz="2400" b="0" i="0" smtClean="0">
                                      <a:latin typeface="Cambria Math"/>
                                    </a:rPr>
                                    <m:t>top</m:t>
                                  </m:r>
                                  <m:r>
                                    <a:rPr lang="en-US" sz="2400" b="0" i="0" smtClean="0">
                                      <a:latin typeface="Cambria Math"/>
                                    </a:rPr>
                                    <m:t>==</m:t>
                                  </m:r>
                                  <m:r>
                                    <m:rPr>
                                      <m:sty m:val="p"/>
                                    </m:rPr>
                                    <a:rPr lang="en-US" sz="2400" b="0" i="0" smtClean="0">
                                      <a:latin typeface="Cambria Math"/>
                                    </a:rPr>
                                    <m:t>max</m:t>
                                  </m:r>
                                  <m:r>
                                    <a:rPr lang="en-US" sz="2400" b="0" i="0" smtClean="0">
                                      <a:latin typeface="Cambria Math"/>
                                    </a:rPr>
                                    <m:t>−1</m:t>
                                  </m:r>
                                </m:e>
                              </m:d>
                            </m:oMath>
                          </a14:m>
                          <a:endParaRPr lang="en-US" sz="2400" b="0" i="0" kern="1200" dirty="0">
                            <a:solidFill>
                              <a:schemeClr val="tx1"/>
                            </a:solidFill>
                            <a:latin typeface="+mn-lt"/>
                            <a:ea typeface="+mn-ea"/>
                            <a:cs typeface="+mn-cs"/>
                          </a:endParaRPr>
                        </a:p>
                        <a:p>
                          <a:pPr algn="l"/>
                          <a:r>
                            <a:rPr lang="en-US" sz="2400" b="0" dirty="0"/>
                            <a:t>            </a:t>
                          </a:r>
                          <a14:m>
                            <m:oMath xmlns:m="http://schemas.openxmlformats.org/officeDocument/2006/math">
                              <m:r>
                                <a:rPr lang="en-US" sz="2400" b="0" i="0" smtClean="0">
                                  <a:latin typeface="Cambria Math"/>
                                </a:rPr>
                                <m:t>          </m:t>
                              </m:r>
                              <m:r>
                                <m:rPr>
                                  <m:sty m:val="p"/>
                                </m:rPr>
                                <a:rPr lang="en-US" sz="2400" b="0" i="0" smtClean="0">
                                  <a:latin typeface="Cambria Math"/>
                                </a:rPr>
                                <m:t>printf</m:t>
                              </m:r>
                              <m:r>
                                <a:rPr lang="en-US" sz="2400" b="0" i="0" smtClean="0">
                                  <a:latin typeface="Cambria Math"/>
                                </a:rPr>
                                <m:t>(</m:t>
                              </m:r>
                              <m:r>
                                <m:rPr>
                                  <m:nor/>
                                </m:rPr>
                                <a:rPr lang="en-US" sz="2400" b="0" i="0" kern="1200" smtClean="0">
                                  <a:solidFill>
                                    <a:schemeClr val="tx1"/>
                                  </a:solidFill>
                                  <a:latin typeface="+mn-lt"/>
                                  <a:ea typeface="+mn-ea"/>
                                  <a:cs typeface="+mn-cs"/>
                                </a:rPr>
                                <m:t>"</m:t>
                              </m:r>
                              <m:r>
                                <m:rPr>
                                  <m:nor/>
                                </m:rPr>
                                <a:rPr lang="en-US" sz="2400" b="0" i="0" kern="1200" smtClean="0">
                                  <a:solidFill>
                                    <a:schemeClr val="tx1"/>
                                  </a:solidFill>
                                  <a:latin typeface="+mn-lt"/>
                                  <a:ea typeface="+mn-ea"/>
                                  <a:cs typeface="+mn-cs"/>
                                </a:rPr>
                                <m:t>overflow</m:t>
                              </m:r>
                              <m:r>
                                <m:rPr>
                                  <m:nor/>
                                </m:rPr>
                                <a:rPr lang="en-US" sz="2400" b="0" i="0" kern="1200" smtClean="0">
                                  <a:solidFill>
                                    <a:schemeClr val="tx1"/>
                                  </a:solidFill>
                                  <a:latin typeface="+mn-lt"/>
                                  <a:ea typeface="+mn-ea"/>
                                  <a:cs typeface="+mn-cs"/>
                                </a:rPr>
                                <m:t>");</m:t>
                              </m:r>
                            </m:oMath>
                          </a14:m>
                          <a:endParaRPr lang="en-US" sz="2400" b="0" i="0" kern="1200" dirty="0">
                            <a:solidFill>
                              <a:schemeClr val="tx1"/>
                            </a:solidFill>
                            <a:latin typeface="+mn-lt"/>
                            <a:ea typeface="+mn-ea"/>
                            <a:cs typeface="+mn-cs"/>
                          </a:endParaRPr>
                        </a:p>
                        <a:p>
                          <a:pPr algn="l"/>
                          <a:r>
                            <a:rPr lang="en-US" sz="2400" b="0" dirty="0"/>
                            <a:t>            </a:t>
                          </a:r>
                          <a14:m>
                            <m:oMath xmlns:m="http://schemas.openxmlformats.org/officeDocument/2006/math">
                              <m:r>
                                <m:rPr>
                                  <m:sty m:val="p"/>
                                </m:rPr>
                                <a:rPr lang="en-US" sz="2400" b="0" i="0" smtClean="0">
                                  <a:latin typeface="Cambria Math"/>
                                </a:rPr>
                                <m:t>else</m:t>
                              </m:r>
                            </m:oMath>
                          </a14:m>
                          <a:endParaRPr lang="en-US" sz="2400" b="0" i="0" kern="1200" dirty="0">
                            <a:solidFill>
                              <a:schemeClr val="tx1"/>
                            </a:solidFill>
                            <a:latin typeface="+mn-lt"/>
                            <a:ea typeface="+mn-ea"/>
                            <a:cs typeface="+mn-cs"/>
                          </a:endParaRPr>
                        </a:p>
                        <a:p>
                          <a:pPr algn="l"/>
                          <a:r>
                            <a:rPr lang="en-US" sz="2400" b="0" dirty="0"/>
                            <a:t>            </a:t>
                          </a:r>
                          <a14:m>
                            <m:oMath xmlns:m="http://schemas.openxmlformats.org/officeDocument/2006/math">
                              <m:r>
                                <a:rPr lang="en-US" sz="2400" b="0" i="0" smtClean="0">
                                  <a:latin typeface="Cambria Math"/>
                                </a:rPr>
                                <m:t>{ </m:t>
                              </m:r>
                            </m:oMath>
                          </a14:m>
                          <a:endParaRPr lang="en-US" sz="2400" b="0" i="0" dirty="0">
                            <a:latin typeface="Cambria Math"/>
                          </a:endParaRPr>
                        </a:p>
                        <a:p>
                          <a:pPr algn="l"/>
                          <a:r>
                            <a:rPr lang="en-US" sz="2400" b="0" dirty="0"/>
                            <a:t>                      </a:t>
                          </a:r>
                          <a14:m>
                            <m:oMath xmlns:m="http://schemas.openxmlformats.org/officeDocument/2006/math">
                              <m:r>
                                <m:rPr>
                                  <m:sty m:val="p"/>
                                </m:rPr>
                                <a:rPr lang="en-US" sz="2400" b="0" i="0" smtClean="0">
                                  <a:latin typeface="Cambria Math"/>
                                </a:rPr>
                                <m:t>top</m:t>
                              </m:r>
                              <m:r>
                                <a:rPr lang="en-US" sz="2400" b="0" i="0" smtClean="0">
                                  <a:latin typeface="Cambria Math"/>
                                </a:rPr>
                                <m:t>=</m:t>
                              </m:r>
                              <m:r>
                                <m:rPr>
                                  <m:sty m:val="p"/>
                                </m:rPr>
                                <a:rPr lang="en-US" sz="2400" b="0" i="0" smtClean="0">
                                  <a:latin typeface="Cambria Math"/>
                                </a:rPr>
                                <m:t>top</m:t>
                              </m:r>
                              <m:r>
                                <a:rPr lang="en-US" sz="2400" b="0" i="0" smtClean="0">
                                  <a:latin typeface="Cambria Math"/>
                                </a:rPr>
                                <m:t>+1;</m:t>
                              </m:r>
                            </m:oMath>
                          </a14:m>
                          <a:endParaRPr lang="en-US" sz="2400" b="0" i="0" kern="1200" dirty="0">
                            <a:solidFill>
                              <a:schemeClr val="tx1"/>
                            </a:solidFill>
                            <a:latin typeface="+mn-lt"/>
                            <a:ea typeface="+mn-ea"/>
                            <a:cs typeface="+mn-cs"/>
                          </a:endParaRPr>
                        </a:p>
                        <a:p>
                          <a:pPr algn="l"/>
                          <a:r>
                            <a:rPr lang="en-US" sz="2400" b="0" dirty="0"/>
                            <a:t>                      </a:t>
                          </a:r>
                          <a14:m>
                            <m:oMath xmlns:m="http://schemas.openxmlformats.org/officeDocument/2006/math">
                              <m:r>
                                <m:rPr>
                                  <m:sty m:val="p"/>
                                </m:rPr>
                                <a:rPr lang="en-US" sz="2400" b="0" i="0" smtClean="0">
                                  <a:latin typeface="Cambria Math"/>
                                </a:rPr>
                                <m:t>stack</m:t>
                              </m:r>
                              <m:d>
                                <m:dPr>
                                  <m:begChr m:val="["/>
                                  <m:endChr m:val="]"/>
                                  <m:ctrlPr>
                                    <a:rPr lang="en-US" sz="2400" b="0" i="1" smtClean="0">
                                      <a:latin typeface="Cambria Math" panose="02040503050406030204" pitchFamily="18" charset="0"/>
                                    </a:rPr>
                                  </m:ctrlPr>
                                </m:dPr>
                                <m:e>
                                  <m:r>
                                    <m:rPr>
                                      <m:sty m:val="p"/>
                                    </m:rPr>
                                    <a:rPr lang="en-US" sz="2400" b="0" i="0" smtClean="0">
                                      <a:latin typeface="Cambria Math"/>
                                    </a:rPr>
                                    <m:t>top</m:t>
                                  </m:r>
                                </m:e>
                              </m:d>
                              <m:r>
                                <a:rPr lang="en-US" sz="2400" b="0" i="0" smtClean="0">
                                  <a:latin typeface="Cambria Math"/>
                                </a:rPr>
                                <m:t>=</m:t>
                              </m:r>
                              <m:r>
                                <m:rPr>
                                  <m:sty m:val="p"/>
                                </m:rPr>
                                <a:rPr lang="en-US" sz="2400" b="0" i="0" smtClean="0">
                                  <a:latin typeface="Cambria Math"/>
                                </a:rPr>
                                <m:t>item</m:t>
                              </m:r>
                              <m:r>
                                <a:rPr lang="en-US" sz="2400" b="0" i="0" smtClean="0">
                                  <a:latin typeface="Cambria Math"/>
                                </a:rPr>
                                <m:t>;</m:t>
                              </m:r>
                            </m:oMath>
                          </a14:m>
                          <a:endParaRPr lang="en-US" sz="2400" b="0" i="0" kern="1200" dirty="0">
                            <a:solidFill>
                              <a:schemeClr val="tx1"/>
                            </a:solidFill>
                            <a:latin typeface="+mn-lt"/>
                            <a:ea typeface="+mn-ea"/>
                            <a:cs typeface="+mn-cs"/>
                          </a:endParaRPr>
                        </a:p>
                        <a:p>
                          <a:pPr algn="l"/>
                          <a:r>
                            <a:rPr lang="en-US" sz="2400" b="0" dirty="0"/>
                            <a:t>            </a:t>
                          </a:r>
                          <a14:m>
                            <m:oMath xmlns:m="http://schemas.openxmlformats.org/officeDocument/2006/math">
                              <m:r>
                                <a:rPr lang="en-US" sz="2400" b="0" i="0" smtClean="0">
                                  <a:latin typeface="Cambria Math"/>
                                </a:rPr>
                                <m:t>}</m:t>
                              </m:r>
                            </m:oMath>
                          </a14:m>
                          <a:endParaRPr lang="en-US" sz="2400" b="0" i="0" kern="1200" dirty="0">
                            <a:solidFill>
                              <a:schemeClr val="tx1"/>
                            </a:solidFill>
                            <a:latin typeface="+mn-lt"/>
                            <a:ea typeface="+mn-ea"/>
                            <a:cs typeface="+mn-cs"/>
                          </a:endParaRPr>
                        </a:p>
                        <a:p>
                          <a:pPr algn="l"/>
                          <a14:m>
                            <m:oMathPara xmlns:m="http://schemas.openxmlformats.org/officeDocument/2006/math">
                              <m:oMathParaPr>
                                <m:jc m:val="left"/>
                              </m:oMathParaPr>
                              <m:oMath xmlns:m="http://schemas.openxmlformats.org/officeDocument/2006/math">
                                <m:r>
                                  <a:rPr lang="en-US" sz="2400" b="0" i="0" smtClean="0">
                                    <a:latin typeface="Cambria Math"/>
                                  </a:rPr>
                                  <m:t>}</m:t>
                                </m:r>
                              </m:oMath>
                            </m:oMathPara>
                          </a14:m>
                          <a:endParaRPr lang="en-US" sz="2400" b="0" i="0" kern="1200" dirty="0">
                            <a:solidFill>
                              <a:schemeClr val="tx1"/>
                            </a:solidFill>
                            <a:latin typeface="+mn-lt"/>
                            <a:ea typeface="+mn-ea"/>
                            <a:cs typeface="+mn-cs"/>
                          </a:endParaRPr>
                        </a:p>
                        <a:p>
                          <a:endParaRPr lang="en-US" sz="2400" dirty="0">
                            <a:latin typeface="Times New Roman" panose="02020603050405020304" pitchFamily="18" charset="0"/>
                            <a:cs typeface="Times New Roman" panose="02020603050405020304" pitchFamily="18" charset="0"/>
                          </a:endParaRPr>
                        </a:p>
                      </a:txBody>
                      <a:tcPr/>
                    </a:tc>
                    <a:tc>
                      <a:txBody>
                        <a:bodyPr/>
                        <a:lstStyle/>
                        <a:p>
                          <a:pPr marL="0" algn="l" defTabSz="914400" rtl="0" eaLnBrk="1" latinLnBrk="0" hangingPunct="1"/>
                          <a14:m>
                            <m:oMathPara xmlns:m="http://schemas.openxmlformats.org/officeDocument/2006/math">
                              <m:oMathParaPr>
                                <m:jc m:val="left"/>
                              </m:oMathParaPr>
                              <m:oMath xmlns:m="http://schemas.openxmlformats.org/officeDocument/2006/math">
                                <m:r>
                                  <m:rPr>
                                    <m:sty m:val="p"/>
                                  </m:rPr>
                                  <a:rPr lang="en-US" sz="2400" b="0" i="0" kern="1200" smtClean="0">
                                    <a:solidFill>
                                      <a:schemeClr val="dk1"/>
                                    </a:solidFill>
                                    <a:latin typeface="Cambria Math"/>
                                    <a:ea typeface="+mn-ea"/>
                                    <a:cs typeface="+mn-cs"/>
                                  </a:rPr>
                                  <m:t>struct</m:t>
                                </m:r>
                                <m:r>
                                  <a:rPr lang="en-US" sz="2400" b="0" i="0" kern="1200" smtClean="0">
                                    <a:solidFill>
                                      <a:schemeClr val="dk1"/>
                                    </a:solidFill>
                                    <a:latin typeface="Cambria Math"/>
                                    <a:ea typeface="+mn-ea"/>
                                    <a:cs typeface="+mn-cs"/>
                                  </a:rPr>
                                  <m:t> </m:t>
                                </m:r>
                                <m:r>
                                  <m:rPr>
                                    <m:sty m:val="p"/>
                                  </m:rPr>
                                  <a:rPr lang="en-US" sz="2400" b="0" i="0" kern="1200" smtClean="0">
                                    <a:solidFill>
                                      <a:schemeClr val="dk1"/>
                                    </a:solidFill>
                                    <a:latin typeface="Cambria Math"/>
                                    <a:ea typeface="+mn-ea"/>
                                    <a:cs typeface="+mn-cs"/>
                                  </a:rPr>
                                  <m:t>node</m:t>
                                </m:r>
                                <m:r>
                                  <a:rPr lang="en-US" sz="2400" b="0" i="0" kern="1200" smtClean="0">
                                    <a:solidFill>
                                      <a:schemeClr val="dk1"/>
                                    </a:solidFill>
                                    <a:latin typeface="Cambria Math"/>
                                    <a:ea typeface="+mn-ea"/>
                                    <a:cs typeface="+mn-cs"/>
                                  </a:rPr>
                                  <m:t> </m:t>
                                </m:r>
                              </m:oMath>
                            </m:oMathPara>
                          </a14:m>
                          <a:endParaRPr lang="en-US" sz="2400" b="0" i="0" kern="1200" dirty="0">
                            <a:solidFill>
                              <a:schemeClr val="dk1"/>
                            </a:solidFill>
                            <a:latin typeface="+mn-lt"/>
                            <a:ea typeface="+mn-ea"/>
                            <a:cs typeface="+mn-cs"/>
                          </a:endParaRPr>
                        </a:p>
                        <a:p>
                          <a:pPr marL="0" algn="l" defTabSz="914400" rtl="0" eaLnBrk="1" latinLnBrk="0" hangingPunct="1"/>
                          <a:r>
                            <a:rPr lang="en-US" sz="2400" b="0" i="0" kern="1200" dirty="0">
                              <a:solidFill>
                                <a:schemeClr val="dk1"/>
                              </a:solidFill>
                              <a:latin typeface="+mn-lt"/>
                              <a:ea typeface="+mn-ea"/>
                              <a:cs typeface="+mn-cs"/>
                            </a:rPr>
                            <a:t>{</a:t>
                          </a:r>
                        </a:p>
                        <a:p>
                          <a:pPr marL="0" algn="l" defTabSz="914400" rtl="0" eaLnBrk="1" latinLnBrk="0" hangingPunct="1"/>
                          <a14:m>
                            <m:oMathPara xmlns:m="http://schemas.openxmlformats.org/officeDocument/2006/math">
                              <m:oMathParaPr>
                                <m:jc m:val="left"/>
                              </m:oMathParaPr>
                              <m:oMath xmlns:m="http://schemas.openxmlformats.org/officeDocument/2006/math">
                                <m:r>
                                  <m:rPr>
                                    <m:sty m:val="p"/>
                                  </m:rPr>
                                  <a:rPr lang="en-US" sz="2400" b="0" i="0" kern="1200" smtClean="0">
                                    <a:solidFill>
                                      <a:schemeClr val="dk1"/>
                                    </a:solidFill>
                                    <a:latin typeface="Cambria Math"/>
                                    <a:ea typeface="+mn-ea"/>
                                    <a:cs typeface="+mn-cs"/>
                                  </a:rPr>
                                  <m:t>int</m:t>
                                </m:r>
                                <m:r>
                                  <a:rPr lang="en-US" sz="2400" b="0" i="0" kern="1200" smtClean="0">
                                    <a:solidFill>
                                      <a:schemeClr val="dk1"/>
                                    </a:solidFill>
                                    <a:latin typeface="Cambria Math"/>
                                    <a:ea typeface="+mn-ea"/>
                                    <a:cs typeface="+mn-cs"/>
                                  </a:rPr>
                                  <m:t> </m:t>
                                </m:r>
                                <m:r>
                                  <m:rPr>
                                    <m:sty m:val="p"/>
                                  </m:rPr>
                                  <a:rPr lang="en-US" sz="2400" b="0" i="0" kern="1200" smtClean="0">
                                    <a:solidFill>
                                      <a:schemeClr val="dk1"/>
                                    </a:solidFill>
                                    <a:latin typeface="Cambria Math"/>
                                    <a:ea typeface="+mn-ea"/>
                                    <a:cs typeface="+mn-cs"/>
                                  </a:rPr>
                                  <m:t>data</m:t>
                                </m:r>
                                <m:r>
                                  <a:rPr lang="en-US" sz="2400" b="0" i="0" kern="1200" smtClean="0">
                                    <a:solidFill>
                                      <a:schemeClr val="dk1"/>
                                    </a:solidFill>
                                    <a:latin typeface="Cambria Math"/>
                                    <a:ea typeface="+mn-ea"/>
                                    <a:cs typeface="+mn-cs"/>
                                  </a:rPr>
                                  <m:t>;</m:t>
                                </m:r>
                                <m:r>
                                  <m:rPr>
                                    <m:sty m:val="p"/>
                                  </m:rPr>
                                  <a:rPr lang="en-US" sz="2400" b="0" i="0" kern="1200" smtClean="0">
                                    <a:solidFill>
                                      <a:schemeClr val="dk1"/>
                                    </a:solidFill>
                                    <a:latin typeface="Cambria Math"/>
                                    <a:ea typeface="+mn-ea"/>
                                    <a:cs typeface="+mn-cs"/>
                                  </a:rPr>
                                  <m:t>struct</m:t>
                                </m:r>
                                <m:r>
                                  <a:rPr lang="en-US" sz="2400" b="0" i="0" kern="1200" smtClean="0">
                                    <a:solidFill>
                                      <a:schemeClr val="dk1"/>
                                    </a:solidFill>
                                    <a:latin typeface="Cambria Math"/>
                                    <a:ea typeface="+mn-ea"/>
                                    <a:cs typeface="+mn-cs"/>
                                  </a:rPr>
                                  <m:t> </m:t>
                                </m:r>
                                <m:r>
                                  <m:rPr>
                                    <m:sty m:val="p"/>
                                  </m:rPr>
                                  <a:rPr lang="en-US" sz="2400" b="0" i="0" kern="1200" smtClean="0">
                                    <a:solidFill>
                                      <a:schemeClr val="dk1"/>
                                    </a:solidFill>
                                    <a:latin typeface="Cambria Math"/>
                                    <a:ea typeface="+mn-ea"/>
                                    <a:cs typeface="+mn-cs"/>
                                  </a:rPr>
                                  <m:t>node</m:t>
                                </m:r>
                                <m:r>
                                  <a:rPr lang="en-US" sz="2400" b="0" i="0" kern="1200" smtClean="0">
                                    <a:solidFill>
                                      <a:schemeClr val="dk1"/>
                                    </a:solidFill>
                                    <a:latin typeface="Cambria Math"/>
                                    <a:ea typeface="+mn-ea"/>
                                    <a:cs typeface="+mn-cs"/>
                                  </a:rPr>
                                  <m:t> ∗</m:t>
                                </m:r>
                                <m:r>
                                  <m:rPr>
                                    <m:sty m:val="p"/>
                                  </m:rPr>
                                  <a:rPr lang="en-US" sz="2400" b="0" i="0" kern="1200" smtClean="0">
                                    <a:solidFill>
                                      <a:schemeClr val="dk1"/>
                                    </a:solidFill>
                                    <a:latin typeface="Cambria Math"/>
                                    <a:ea typeface="+mn-ea"/>
                                    <a:cs typeface="+mn-cs"/>
                                  </a:rPr>
                                  <m:t>link</m:t>
                                </m:r>
                                <m:r>
                                  <a:rPr lang="en-US" sz="2400" b="0" i="0" kern="1200" smtClean="0">
                                    <a:solidFill>
                                      <a:schemeClr val="dk1"/>
                                    </a:solidFill>
                                    <a:latin typeface="Cambria Math"/>
                                    <a:ea typeface="+mn-ea"/>
                                    <a:cs typeface="+mn-cs"/>
                                  </a:rPr>
                                  <m:t>; </m:t>
                                </m:r>
                              </m:oMath>
                            </m:oMathPara>
                          </a14:m>
                          <a:endParaRPr lang="en-US" sz="2400" b="0" i="0" kern="1200" dirty="0">
                            <a:solidFill>
                              <a:schemeClr val="dk1"/>
                            </a:solidFill>
                            <a:latin typeface="+mn-lt"/>
                            <a:ea typeface="+mn-ea"/>
                            <a:cs typeface="+mn-cs"/>
                          </a:endParaRPr>
                        </a:p>
                        <a:p>
                          <a:pPr marL="0" algn="l" defTabSz="914400" rtl="0" eaLnBrk="1" latinLnBrk="0" hangingPunct="1"/>
                          <a:r>
                            <a:rPr lang="en-US" sz="2400" b="0" i="0" kern="1200" dirty="0">
                              <a:solidFill>
                                <a:schemeClr val="dk1"/>
                              </a:solidFill>
                              <a:latin typeface="+mn-lt"/>
                              <a:ea typeface="+mn-ea"/>
                              <a:cs typeface="+mn-cs"/>
                            </a:rPr>
                            <a:t>}</a:t>
                          </a:r>
                        </a:p>
                        <a:p>
                          <a:pPr marL="0" algn="l" defTabSz="914400" rtl="0" eaLnBrk="1" latinLnBrk="0" hangingPunct="1"/>
                          <a14:m>
                            <m:oMathPara xmlns:m="http://schemas.openxmlformats.org/officeDocument/2006/math">
                              <m:oMathParaPr>
                                <m:jc m:val="left"/>
                              </m:oMathParaPr>
                              <m:oMath xmlns:m="http://schemas.openxmlformats.org/officeDocument/2006/math">
                                <m:r>
                                  <m:rPr>
                                    <m:sty m:val="p"/>
                                  </m:rPr>
                                  <a:rPr lang="en-US" sz="2400" b="0" i="0" kern="1200" smtClean="0">
                                    <a:solidFill>
                                      <a:schemeClr val="dk1"/>
                                    </a:solidFill>
                                    <a:latin typeface="Cambria Math"/>
                                    <a:ea typeface="+mn-ea"/>
                                    <a:cs typeface="+mn-cs"/>
                                  </a:rPr>
                                  <m:t>void</m:t>
                                </m:r>
                                <m:r>
                                  <a:rPr lang="en-US" sz="2400" b="0" i="0" kern="1200" smtClean="0">
                                    <a:solidFill>
                                      <a:schemeClr val="dk1"/>
                                    </a:solidFill>
                                    <a:latin typeface="Cambria Math"/>
                                    <a:ea typeface="+mn-ea"/>
                                    <a:cs typeface="+mn-cs"/>
                                  </a:rPr>
                                  <m:t> </m:t>
                                </m:r>
                                <m:r>
                                  <m:rPr>
                                    <m:sty m:val="p"/>
                                  </m:rPr>
                                  <a:rPr lang="en-US" sz="2400" b="0" i="0" kern="1200" smtClean="0">
                                    <a:solidFill>
                                      <a:schemeClr val="dk1"/>
                                    </a:solidFill>
                                    <a:latin typeface="Cambria Math"/>
                                    <a:ea typeface="+mn-ea"/>
                                    <a:cs typeface="+mn-cs"/>
                                  </a:rPr>
                                  <m:t>push</m:t>
                                </m:r>
                                <m:d>
                                  <m:dPr>
                                    <m:ctrlPr>
                                      <a:rPr lang="en-US" sz="2400" b="0" i="1" kern="1200" smtClean="0">
                                        <a:solidFill>
                                          <a:schemeClr val="dk1"/>
                                        </a:solidFill>
                                        <a:latin typeface="Cambria Math" panose="02040503050406030204" pitchFamily="18" charset="0"/>
                                        <a:ea typeface="+mn-ea"/>
                                        <a:cs typeface="+mn-cs"/>
                                      </a:rPr>
                                    </m:ctrlPr>
                                  </m:dPr>
                                  <m:e>
                                    <m:r>
                                      <m:rPr>
                                        <m:sty m:val="p"/>
                                      </m:rPr>
                                      <a:rPr lang="en-US" sz="2400" b="0" i="0" kern="1200" smtClean="0">
                                        <a:solidFill>
                                          <a:schemeClr val="dk1"/>
                                        </a:solidFill>
                                        <a:latin typeface="Cambria Math"/>
                                        <a:ea typeface="+mn-ea"/>
                                        <a:cs typeface="+mn-cs"/>
                                      </a:rPr>
                                      <m:t>int</m:t>
                                    </m:r>
                                    <m:r>
                                      <a:rPr lang="en-US" sz="2400" b="0" i="0" kern="1200" smtClean="0">
                                        <a:solidFill>
                                          <a:schemeClr val="dk1"/>
                                        </a:solidFill>
                                        <a:latin typeface="Cambria Math"/>
                                        <a:ea typeface="+mn-ea"/>
                                        <a:cs typeface="+mn-cs"/>
                                      </a:rPr>
                                      <m:t> </m:t>
                                    </m:r>
                                    <m:r>
                                      <m:rPr>
                                        <m:sty m:val="p"/>
                                      </m:rPr>
                                      <a:rPr lang="en-US" sz="2400" b="0" i="0" kern="1200" smtClean="0">
                                        <a:solidFill>
                                          <a:schemeClr val="dk1"/>
                                        </a:solidFill>
                                        <a:latin typeface="Cambria Math"/>
                                        <a:ea typeface="+mn-ea"/>
                                        <a:cs typeface="+mn-cs"/>
                                      </a:rPr>
                                      <m:t>item</m:t>
                                    </m:r>
                                  </m:e>
                                </m:d>
                              </m:oMath>
                            </m:oMathPara>
                          </a14:m>
                          <a:endParaRPr lang="en-US" sz="2400" b="0" i="0" kern="1200" dirty="0">
                            <a:solidFill>
                              <a:schemeClr val="dk1"/>
                            </a:solidFill>
                            <a:latin typeface="+mn-lt"/>
                            <a:ea typeface="+mn-ea"/>
                            <a:cs typeface="+mn-cs"/>
                          </a:endParaRPr>
                        </a:p>
                        <a:p>
                          <a:pPr marL="0" algn="l" defTabSz="914400" rtl="0" eaLnBrk="1" latinLnBrk="0" hangingPunct="1"/>
                          <a14:m>
                            <m:oMathPara xmlns:m="http://schemas.openxmlformats.org/officeDocument/2006/math">
                              <m:oMathParaPr>
                                <m:jc m:val="left"/>
                              </m:oMathParaPr>
                              <m:oMath xmlns:m="http://schemas.openxmlformats.org/officeDocument/2006/math">
                                <m:r>
                                  <a:rPr lang="en-US" sz="2400" b="0" i="0" kern="1200" smtClean="0">
                                    <a:solidFill>
                                      <a:schemeClr val="dk1"/>
                                    </a:solidFill>
                                    <a:latin typeface="Cambria Math"/>
                                    <a:ea typeface="+mn-ea"/>
                                    <a:cs typeface="+mn-cs"/>
                                  </a:rPr>
                                  <m:t>{</m:t>
                                </m:r>
                              </m:oMath>
                            </m:oMathPara>
                          </a14:m>
                          <a:endParaRPr lang="en-US" sz="2400" b="0" i="0" kern="1200" dirty="0" smtClean="0">
                            <a:solidFill>
                              <a:schemeClr val="dk1"/>
                            </a:solidFill>
                            <a:latin typeface="+mn-lt"/>
                            <a:ea typeface="+mn-ea"/>
                            <a:cs typeface="+mn-cs"/>
                          </a:endParaRPr>
                        </a:p>
                        <a:p>
                          <a:pPr marL="0" algn="l" defTabSz="914400" rtl="0" eaLnBrk="1" latinLnBrk="0" hangingPunct="1"/>
                          <a:r>
                            <a:rPr lang="en-US" sz="2400" b="0" i="0" kern="1200" dirty="0" smtClean="0">
                              <a:solidFill>
                                <a:schemeClr val="dk1"/>
                              </a:solidFill>
                              <a:latin typeface="Cambria Math"/>
                              <a:ea typeface="+mn-ea"/>
                              <a:cs typeface="+mn-cs"/>
                            </a:rPr>
                            <a:t>struct node p=(struct node *)</a:t>
                          </a:r>
                          <a:r>
                            <a:rPr lang="en-US" sz="2400" b="0" i="0" kern="1200" dirty="0" err="1" smtClean="0">
                              <a:solidFill>
                                <a:schemeClr val="dk1"/>
                              </a:solidFill>
                              <a:latin typeface="Cambria Math"/>
                              <a:ea typeface="+mn-ea"/>
                              <a:cs typeface="+mn-cs"/>
                            </a:rPr>
                            <a:t>malloc</a:t>
                          </a:r>
                          <a:r>
                            <a:rPr lang="en-US" sz="2400" b="0" i="0" kern="1200" dirty="0" smtClean="0">
                              <a:solidFill>
                                <a:schemeClr val="dk1"/>
                              </a:solidFill>
                              <a:latin typeface="Cambria Math"/>
                              <a:ea typeface="+mn-ea"/>
                              <a:cs typeface="+mn-cs"/>
                            </a:rPr>
                            <a:t>(</a:t>
                          </a:r>
                          <a:r>
                            <a:rPr lang="en-US" sz="2400" b="0" i="0" kern="1200" dirty="0" err="1" smtClean="0">
                              <a:solidFill>
                                <a:schemeClr val="dk1"/>
                              </a:solidFill>
                              <a:latin typeface="Cambria Math"/>
                              <a:ea typeface="+mn-ea"/>
                              <a:cs typeface="+mn-cs"/>
                            </a:rPr>
                            <a:t>sizeof</a:t>
                          </a:r>
                          <a:r>
                            <a:rPr lang="en-US" sz="2400" b="0" i="0" kern="1200" dirty="0" smtClean="0">
                              <a:solidFill>
                                <a:schemeClr val="dk1"/>
                              </a:solidFill>
                              <a:latin typeface="Cambria Math"/>
                              <a:ea typeface="+mn-ea"/>
                              <a:cs typeface="+mn-cs"/>
                            </a:rPr>
                            <a:t>(struct node));</a:t>
                          </a:r>
                          <a:endParaRPr lang="en-US" sz="2400" b="0" i="0" kern="1200" dirty="0">
                            <a:solidFill>
                              <a:schemeClr val="dk1"/>
                            </a:solidFill>
                            <a:latin typeface="Cambria Math"/>
                            <a:ea typeface="+mn-ea"/>
                            <a:cs typeface="+mn-cs"/>
                          </a:endParaRPr>
                        </a:p>
                        <a:p>
                          <a:pPr marL="0" algn="l" defTabSz="914400" rtl="0" eaLnBrk="1" latinLnBrk="0" hangingPunct="1"/>
                          <a14:m>
                            <m:oMathPara xmlns:m="http://schemas.openxmlformats.org/officeDocument/2006/math">
                              <m:oMathParaPr>
                                <m:jc m:val="left"/>
                              </m:oMathParaPr>
                              <m:oMath xmlns:m="http://schemas.openxmlformats.org/officeDocument/2006/math">
                                <m:r>
                                  <m:rPr>
                                    <m:sty m:val="p"/>
                                  </m:rPr>
                                  <a:rPr lang="en-US" sz="2400" b="0" i="0" kern="1200" smtClean="0">
                                    <a:solidFill>
                                      <a:schemeClr val="dk1"/>
                                    </a:solidFill>
                                    <a:latin typeface="Cambria Math"/>
                                    <a:ea typeface="+mn-ea"/>
                                    <a:cs typeface="+mn-cs"/>
                                  </a:rPr>
                                  <m:t>if</m:t>
                                </m:r>
                                <m:d>
                                  <m:dPr>
                                    <m:ctrlPr>
                                      <a:rPr lang="en-US" sz="2400" b="0" i="1" kern="1200" smtClean="0">
                                        <a:solidFill>
                                          <a:schemeClr val="dk1"/>
                                        </a:solidFill>
                                        <a:latin typeface="Cambria Math" panose="02040503050406030204" pitchFamily="18" charset="0"/>
                                        <a:ea typeface="+mn-ea"/>
                                        <a:cs typeface="+mn-cs"/>
                                      </a:rPr>
                                    </m:ctrlPr>
                                  </m:dPr>
                                  <m:e>
                                    <m:r>
                                      <m:rPr>
                                        <m:sty m:val="p"/>
                                      </m:rPr>
                                      <a:rPr lang="en-US" sz="2400" b="0" i="0" kern="1200" smtClean="0">
                                        <a:solidFill>
                                          <a:schemeClr val="dk1"/>
                                        </a:solidFill>
                                        <a:latin typeface="Cambria Math"/>
                                        <a:ea typeface="+mn-ea"/>
                                        <a:cs typeface="+mn-cs"/>
                                      </a:rPr>
                                      <m:t>p</m:t>
                                    </m:r>
                                    <m:r>
                                      <a:rPr lang="en-US" sz="2400" b="0" i="0" kern="1200" smtClean="0">
                                        <a:solidFill>
                                          <a:schemeClr val="dk1"/>
                                        </a:solidFill>
                                        <a:latin typeface="Cambria Math"/>
                                        <a:ea typeface="+mn-ea"/>
                                        <a:cs typeface="+mn-cs"/>
                                      </a:rPr>
                                      <m:t>==</m:t>
                                    </m:r>
                                    <m:r>
                                      <m:rPr>
                                        <m:sty m:val="p"/>
                                      </m:rPr>
                                      <a:rPr lang="en-US" sz="2400" b="0" i="0" kern="1200" smtClean="0">
                                        <a:solidFill>
                                          <a:schemeClr val="dk1"/>
                                        </a:solidFill>
                                        <a:latin typeface="Cambria Math"/>
                                        <a:ea typeface="+mn-ea"/>
                                        <a:cs typeface="+mn-cs"/>
                                      </a:rPr>
                                      <m:t>NULL</m:t>
                                    </m:r>
                                  </m:e>
                                </m:d>
                              </m:oMath>
                            </m:oMathPara>
                          </a14:m>
                          <a:endParaRPr lang="en-US" sz="2400" b="0" i="0" kern="1200" dirty="0">
                            <a:solidFill>
                              <a:schemeClr val="dk1"/>
                            </a:solidFill>
                            <a:latin typeface="+mn-lt"/>
                            <a:ea typeface="+mn-ea"/>
                            <a:cs typeface="+mn-cs"/>
                          </a:endParaRPr>
                        </a:p>
                        <a:p>
                          <a:pPr marL="0" algn="l" defTabSz="914400" rtl="0" eaLnBrk="1" latinLnBrk="0" hangingPunct="1"/>
                          <a:r>
                            <a:rPr lang="en-US" sz="2400" b="0" i="0" kern="1200" dirty="0">
                              <a:solidFill>
                                <a:schemeClr val="dk1"/>
                              </a:solidFill>
                              <a:latin typeface="+mn-lt"/>
                              <a:ea typeface="+mn-ea"/>
                              <a:cs typeface="+mn-cs"/>
                            </a:rPr>
                            <a:t>       </a:t>
                          </a:r>
                          <a14:m>
                            <m:oMath xmlns:m="http://schemas.openxmlformats.org/officeDocument/2006/math">
                              <m:r>
                                <a:rPr lang="en-US" sz="2400" b="0" i="0" kern="1200" smtClean="0">
                                  <a:solidFill>
                                    <a:schemeClr val="dk1"/>
                                  </a:solidFill>
                                  <a:latin typeface="Cambria Math"/>
                                  <a:ea typeface="+mn-ea"/>
                                  <a:cs typeface="+mn-cs"/>
                                </a:rPr>
                                <m:t>{</m:t>
                              </m:r>
                            </m:oMath>
                          </a14:m>
                          <a:endParaRPr lang="en-US" sz="2400" b="0" i="0" kern="1200" dirty="0">
                            <a:solidFill>
                              <a:schemeClr val="dk1"/>
                            </a:solidFill>
                            <a:latin typeface="+mn-lt"/>
                            <a:ea typeface="+mn-ea"/>
                            <a:cs typeface="+mn-cs"/>
                          </a:endParaRPr>
                        </a:p>
                        <a:p>
                          <a:pPr marL="0" algn="l" defTabSz="914400" rtl="0" eaLnBrk="1" latinLnBrk="0" hangingPunct="1"/>
                          <a:r>
                            <a:rPr lang="en-US" sz="2400" b="0" i="0" kern="1200" dirty="0">
                              <a:solidFill>
                                <a:schemeClr val="dk1"/>
                              </a:solidFill>
                              <a:latin typeface="+mn-lt"/>
                              <a:ea typeface="+mn-ea"/>
                              <a:cs typeface="+mn-cs"/>
                            </a:rPr>
                            <a:t>                 </a:t>
                          </a:r>
                          <a14:m>
                            <m:oMath xmlns:m="http://schemas.openxmlformats.org/officeDocument/2006/math">
                              <m:r>
                                <m:rPr>
                                  <m:sty m:val="p"/>
                                </m:rPr>
                                <a:rPr lang="en-US" sz="2400" b="0" i="0" kern="1200" smtClean="0">
                                  <a:solidFill>
                                    <a:schemeClr val="dk1"/>
                                  </a:solidFill>
                                  <a:latin typeface="Cambria Math"/>
                                  <a:ea typeface="+mn-ea"/>
                                  <a:cs typeface="+mn-cs"/>
                                </a:rPr>
                                <m:t>printf</m:t>
                              </m:r>
                              <m:r>
                                <a:rPr lang="en-US" sz="2400" b="0" i="0" kern="1200" smtClean="0">
                                  <a:solidFill>
                                    <a:schemeClr val="dk1"/>
                                  </a:solidFill>
                                  <a:latin typeface="Cambria Math"/>
                                  <a:ea typeface="+mn-ea"/>
                                  <a:cs typeface="+mn-cs"/>
                                </a:rPr>
                                <m:t>(</m:t>
                              </m:r>
                              <m:r>
                                <m:rPr>
                                  <m:nor/>
                                </m:rPr>
                                <a:rPr lang="en-US" sz="2400" b="0" i="0" kern="1200" smtClean="0">
                                  <a:solidFill>
                                    <a:schemeClr val="dk1"/>
                                  </a:solidFill>
                                  <a:latin typeface="+mn-lt"/>
                                  <a:ea typeface="+mn-ea"/>
                                  <a:cs typeface="+mn-cs"/>
                                </a:rPr>
                                <m:t>"</m:t>
                              </m:r>
                              <m:r>
                                <m:rPr>
                                  <m:nor/>
                                </m:rPr>
                                <a:rPr lang="en-US" sz="2400" b="0" i="0" kern="1200" smtClean="0">
                                  <a:solidFill>
                                    <a:schemeClr val="dk1"/>
                                  </a:solidFill>
                                  <a:latin typeface="+mn-lt"/>
                                  <a:ea typeface="+mn-ea"/>
                                  <a:cs typeface="+mn-cs"/>
                                </a:rPr>
                                <m:t>Memory</m:t>
                              </m:r>
                              <m:r>
                                <m:rPr>
                                  <m:nor/>
                                </m:rPr>
                                <a:rPr lang="en-US" sz="2400" b="0" i="0" kern="1200" smtClean="0">
                                  <a:solidFill>
                                    <a:schemeClr val="dk1"/>
                                  </a:solidFill>
                                  <a:latin typeface="+mn-lt"/>
                                  <a:ea typeface="+mn-ea"/>
                                  <a:cs typeface="+mn-cs"/>
                                </a:rPr>
                                <m:t> </m:t>
                              </m:r>
                              <m:r>
                                <m:rPr>
                                  <m:nor/>
                                </m:rPr>
                                <a:rPr lang="en-US" sz="2400" b="0" i="0" kern="1200" smtClean="0">
                                  <a:solidFill>
                                    <a:schemeClr val="dk1"/>
                                  </a:solidFill>
                                  <a:latin typeface="+mn-lt"/>
                                  <a:ea typeface="+mn-ea"/>
                                  <a:cs typeface="+mn-cs"/>
                                </a:rPr>
                                <m:t>Error</m:t>
                              </m:r>
                              <m:r>
                                <m:rPr>
                                  <m:nor/>
                                </m:rPr>
                                <a:rPr lang="en-US" sz="2400" b="0" i="0" kern="1200" smtClean="0">
                                  <a:solidFill>
                                    <a:schemeClr val="dk1"/>
                                  </a:solidFill>
                                  <a:latin typeface="+mn-lt"/>
                                  <a:ea typeface="+mn-ea"/>
                                  <a:cs typeface="+mn-cs"/>
                                </a:rPr>
                                <m:t>");</m:t>
                              </m:r>
                            </m:oMath>
                          </a14:m>
                          <a:endParaRPr lang="en-US" sz="2400" b="0" i="0" kern="1200" dirty="0">
                            <a:solidFill>
                              <a:schemeClr val="dk1"/>
                            </a:solidFill>
                            <a:latin typeface="+mn-lt"/>
                            <a:ea typeface="+mn-ea"/>
                            <a:cs typeface="+mn-cs"/>
                          </a:endParaRPr>
                        </a:p>
                        <a:p>
                          <a:pPr marL="0" algn="l" defTabSz="914400" rtl="0" eaLnBrk="1" latinLnBrk="0" hangingPunct="1"/>
                          <a:r>
                            <a:rPr lang="en-US" sz="2400" b="0" i="0" kern="1200" dirty="0">
                              <a:solidFill>
                                <a:schemeClr val="dk1"/>
                              </a:solidFill>
                              <a:latin typeface="+mn-lt"/>
                              <a:ea typeface="+mn-ea"/>
                              <a:cs typeface="+mn-cs"/>
                            </a:rPr>
                            <a:t>                 </a:t>
                          </a:r>
                          <a14:m>
                            <m:oMath xmlns:m="http://schemas.openxmlformats.org/officeDocument/2006/math">
                              <m:r>
                                <m:rPr>
                                  <m:sty m:val="p"/>
                                </m:rPr>
                                <a:rPr lang="en-US" sz="2400" b="0" i="0" kern="1200" smtClean="0">
                                  <a:solidFill>
                                    <a:schemeClr val="dk1"/>
                                  </a:solidFill>
                                  <a:latin typeface="Cambria Math"/>
                                  <a:ea typeface="+mn-ea"/>
                                  <a:cs typeface="+mn-cs"/>
                                </a:rPr>
                                <m:t>return</m:t>
                              </m:r>
                              <m:r>
                                <a:rPr lang="en-US" sz="2400" b="0" i="0" kern="1200" smtClean="0">
                                  <a:solidFill>
                                    <a:schemeClr val="dk1"/>
                                  </a:solidFill>
                                  <a:latin typeface="Cambria Math"/>
                                  <a:ea typeface="+mn-ea"/>
                                  <a:cs typeface="+mn-cs"/>
                                </a:rPr>
                                <m:t>;</m:t>
                              </m:r>
                            </m:oMath>
                          </a14:m>
                          <a:endParaRPr lang="en-US" sz="2400" b="0" i="0" kern="1200" dirty="0">
                            <a:solidFill>
                              <a:schemeClr val="dk1"/>
                            </a:solidFill>
                            <a:latin typeface="+mn-lt"/>
                            <a:ea typeface="+mn-ea"/>
                            <a:cs typeface="+mn-cs"/>
                          </a:endParaRPr>
                        </a:p>
                        <a:p>
                          <a:pPr marL="0" algn="l" defTabSz="914400" rtl="0" eaLnBrk="1" latinLnBrk="0" hangingPunct="1"/>
                          <a:r>
                            <a:rPr lang="en-US" sz="2400" b="0" i="0" kern="1200" dirty="0">
                              <a:solidFill>
                                <a:schemeClr val="dk1"/>
                              </a:solidFill>
                              <a:latin typeface="+mn-lt"/>
                              <a:ea typeface="+mn-ea"/>
                              <a:cs typeface="+mn-cs"/>
                            </a:rPr>
                            <a:t>       </a:t>
                          </a:r>
                          <a14:m>
                            <m:oMath xmlns:m="http://schemas.openxmlformats.org/officeDocument/2006/math">
                              <m:r>
                                <a:rPr lang="en-US" sz="2400" b="0" i="0" kern="1200" smtClean="0">
                                  <a:solidFill>
                                    <a:schemeClr val="dk1"/>
                                  </a:solidFill>
                                  <a:latin typeface="Cambria Math"/>
                                  <a:ea typeface="+mn-ea"/>
                                  <a:cs typeface="+mn-cs"/>
                                </a:rPr>
                                <m:t>}</m:t>
                              </m:r>
                            </m:oMath>
                          </a14:m>
                          <a:endParaRPr lang="en-US" sz="2400" b="0" i="0" kern="1200" dirty="0">
                            <a:solidFill>
                              <a:schemeClr val="dk1"/>
                            </a:solidFill>
                            <a:latin typeface="+mn-lt"/>
                            <a:ea typeface="+mn-ea"/>
                            <a:cs typeface="+mn-cs"/>
                          </a:endParaRPr>
                        </a:p>
                        <a:p>
                          <a:pPr marL="0" algn="l" defTabSz="914400" rtl="0" eaLnBrk="1" latinLnBrk="0" hangingPunct="1"/>
                          <a:r>
                            <a:rPr lang="en-US" sz="2400" b="0" i="0" kern="1200" dirty="0">
                              <a:solidFill>
                                <a:schemeClr val="dk1"/>
                              </a:solidFill>
                              <a:latin typeface="+mn-lt"/>
                              <a:ea typeface="+mn-ea"/>
                              <a:cs typeface="+mn-cs"/>
                            </a:rPr>
                            <a:t>       </a:t>
                          </a:r>
                          <a14:m>
                            <m:oMath xmlns:m="http://schemas.openxmlformats.org/officeDocument/2006/math">
                              <m:r>
                                <m:rPr>
                                  <m:sty m:val="p"/>
                                </m:rPr>
                                <a:rPr lang="en-US" sz="2400" b="0" i="0" kern="1200" smtClean="0">
                                  <a:solidFill>
                                    <a:schemeClr val="dk1"/>
                                  </a:solidFill>
                                  <a:latin typeface="Cambria Math"/>
                                  <a:ea typeface="+mn-ea"/>
                                  <a:cs typeface="+mn-cs"/>
                                </a:rPr>
                                <m:t>p</m:t>
                              </m:r>
                              <m:r>
                                <a:rPr lang="en-US" sz="2400" b="0" i="0" kern="1200" smtClean="0">
                                  <a:solidFill>
                                    <a:schemeClr val="dk1"/>
                                  </a:solidFill>
                                  <a:latin typeface="Cambria Math"/>
                                  <a:ea typeface="+mn-ea"/>
                                  <a:cs typeface="+mn-cs"/>
                                </a:rPr>
                                <m:t>→</m:t>
                              </m:r>
                              <m:r>
                                <m:rPr>
                                  <m:sty m:val="p"/>
                                </m:rPr>
                                <a:rPr lang="en-US" sz="2400" b="0" i="0" kern="1200" smtClean="0">
                                  <a:solidFill>
                                    <a:schemeClr val="dk1"/>
                                  </a:solidFill>
                                  <a:latin typeface="Cambria Math"/>
                                  <a:ea typeface="+mn-ea"/>
                                  <a:cs typeface="+mn-cs"/>
                                </a:rPr>
                                <m:t>data</m:t>
                              </m:r>
                              <m:r>
                                <a:rPr lang="en-US" sz="2400" b="0" i="0" kern="1200" smtClean="0">
                                  <a:solidFill>
                                    <a:schemeClr val="dk1"/>
                                  </a:solidFill>
                                  <a:latin typeface="Cambria Math"/>
                                  <a:ea typeface="+mn-ea"/>
                                  <a:cs typeface="+mn-cs"/>
                                </a:rPr>
                                <m:t>=</m:t>
                              </m:r>
                              <m:r>
                                <m:rPr>
                                  <m:sty m:val="p"/>
                                </m:rPr>
                                <a:rPr lang="en-US" sz="2400" b="0" i="0" kern="1200" smtClean="0">
                                  <a:solidFill>
                                    <a:schemeClr val="dk1"/>
                                  </a:solidFill>
                                  <a:latin typeface="Cambria Math"/>
                                  <a:ea typeface="+mn-ea"/>
                                  <a:cs typeface="+mn-cs"/>
                                </a:rPr>
                                <m:t>item</m:t>
                              </m:r>
                              <m:r>
                                <a:rPr lang="en-US" sz="2400" b="0" i="0" kern="1200" smtClean="0">
                                  <a:solidFill>
                                    <a:schemeClr val="dk1"/>
                                  </a:solidFill>
                                  <a:latin typeface="Cambria Math"/>
                                  <a:ea typeface="+mn-ea"/>
                                  <a:cs typeface="+mn-cs"/>
                                </a:rPr>
                                <m:t>;</m:t>
                              </m:r>
                            </m:oMath>
                          </a14:m>
                          <a:endParaRPr lang="en-US" sz="2400" b="0" i="0" kern="1200" dirty="0">
                            <a:solidFill>
                              <a:schemeClr val="dk1"/>
                            </a:solidFill>
                            <a:latin typeface="+mn-lt"/>
                            <a:ea typeface="+mn-ea"/>
                            <a:cs typeface="+mn-cs"/>
                          </a:endParaRPr>
                        </a:p>
                        <a:p>
                          <a:pPr marL="0" algn="l" defTabSz="914400" rtl="0" eaLnBrk="1" latinLnBrk="0" hangingPunct="1"/>
                          <a:r>
                            <a:rPr lang="en-US" sz="2400" b="0" i="0" kern="1200" dirty="0">
                              <a:solidFill>
                                <a:schemeClr val="dk1"/>
                              </a:solidFill>
                              <a:latin typeface="+mn-lt"/>
                              <a:ea typeface="+mn-ea"/>
                              <a:cs typeface="+mn-cs"/>
                            </a:rPr>
                            <a:t>       </a:t>
                          </a:r>
                          <a14:m>
                            <m:oMath xmlns:m="http://schemas.openxmlformats.org/officeDocument/2006/math">
                              <m:r>
                                <m:rPr>
                                  <m:sty m:val="p"/>
                                </m:rPr>
                                <a:rPr lang="en-US" sz="2400" b="0" i="0" kern="1200" smtClean="0">
                                  <a:solidFill>
                                    <a:schemeClr val="dk1"/>
                                  </a:solidFill>
                                  <a:latin typeface="Cambria Math"/>
                                  <a:ea typeface="+mn-ea"/>
                                  <a:cs typeface="+mn-cs"/>
                                </a:rPr>
                                <m:t>p</m:t>
                              </m:r>
                              <m:r>
                                <a:rPr lang="en-US" sz="2400" b="0" i="0" kern="1200" smtClean="0">
                                  <a:solidFill>
                                    <a:schemeClr val="dk1"/>
                                  </a:solidFill>
                                  <a:latin typeface="Cambria Math"/>
                                  <a:ea typeface="+mn-ea"/>
                                  <a:cs typeface="+mn-cs"/>
                                </a:rPr>
                                <m:t>→</m:t>
                              </m:r>
                              <m:r>
                                <m:rPr>
                                  <m:sty m:val="p"/>
                                </m:rPr>
                                <a:rPr lang="en-US" sz="2400" b="0" i="0" kern="1200" smtClean="0">
                                  <a:solidFill>
                                    <a:schemeClr val="dk1"/>
                                  </a:solidFill>
                                  <a:latin typeface="Cambria Math"/>
                                  <a:ea typeface="+mn-ea"/>
                                  <a:cs typeface="+mn-cs"/>
                                </a:rPr>
                                <m:t>link</m:t>
                              </m:r>
                              <m:r>
                                <a:rPr lang="en-US" sz="2400" b="0" i="0" kern="1200" smtClean="0">
                                  <a:solidFill>
                                    <a:schemeClr val="dk1"/>
                                  </a:solidFill>
                                  <a:latin typeface="Cambria Math"/>
                                  <a:ea typeface="+mn-ea"/>
                                  <a:cs typeface="+mn-cs"/>
                                </a:rPr>
                                <m:t>=</m:t>
                              </m:r>
                              <m:r>
                                <m:rPr>
                                  <m:sty m:val="p"/>
                                </m:rPr>
                                <a:rPr lang="en-US" sz="2400" b="0" i="0" kern="1200" smtClean="0">
                                  <a:solidFill>
                                    <a:schemeClr val="dk1"/>
                                  </a:solidFill>
                                  <a:latin typeface="Cambria Math"/>
                                  <a:ea typeface="+mn-ea"/>
                                  <a:cs typeface="+mn-cs"/>
                                </a:rPr>
                                <m:t>head</m:t>
                              </m:r>
                              <m:r>
                                <a:rPr lang="en-US" sz="2400" b="0" i="0" kern="1200" smtClean="0">
                                  <a:solidFill>
                                    <a:schemeClr val="dk1"/>
                                  </a:solidFill>
                                  <a:latin typeface="Cambria Math"/>
                                  <a:ea typeface="+mn-ea"/>
                                  <a:cs typeface="+mn-cs"/>
                                </a:rPr>
                                <m:t>;</m:t>
                              </m:r>
                            </m:oMath>
                          </a14:m>
                          <a:endParaRPr lang="en-US" sz="2400" b="0" i="0" kern="1200" dirty="0">
                            <a:solidFill>
                              <a:schemeClr val="dk1"/>
                            </a:solidFill>
                            <a:latin typeface="+mn-lt"/>
                            <a:ea typeface="+mn-ea"/>
                            <a:cs typeface="+mn-cs"/>
                          </a:endParaRPr>
                        </a:p>
                        <a:p>
                          <a:pPr marL="0" algn="l" defTabSz="914400" rtl="0" eaLnBrk="1" latinLnBrk="0" hangingPunct="1"/>
                          <a:r>
                            <a:rPr lang="en-US" sz="2400" b="0" i="0" kern="1200" dirty="0">
                              <a:solidFill>
                                <a:schemeClr val="dk1"/>
                              </a:solidFill>
                              <a:latin typeface="+mn-lt"/>
                              <a:ea typeface="+mn-ea"/>
                              <a:cs typeface="+mn-cs"/>
                            </a:rPr>
                            <a:t>     </a:t>
                          </a:r>
                          <a14:m>
                            <m:oMath xmlns:m="http://schemas.openxmlformats.org/officeDocument/2006/math">
                              <m:r>
                                <m:rPr>
                                  <m:sty m:val="p"/>
                                </m:rPr>
                                <a:rPr lang="en-US" sz="2400" b="0" i="0" kern="1200" smtClean="0">
                                  <a:solidFill>
                                    <a:schemeClr val="dk1"/>
                                  </a:solidFill>
                                  <a:latin typeface="Cambria Math"/>
                                  <a:ea typeface="+mn-ea"/>
                                  <a:cs typeface="+mn-cs"/>
                                </a:rPr>
                                <m:t>head</m:t>
                              </m:r>
                              <m:r>
                                <a:rPr lang="en-US" sz="2400" b="0" i="0" kern="1200" smtClean="0">
                                  <a:solidFill>
                                    <a:schemeClr val="dk1"/>
                                  </a:solidFill>
                                  <a:latin typeface="Cambria Math"/>
                                  <a:ea typeface="+mn-ea"/>
                                  <a:cs typeface="+mn-cs"/>
                                </a:rPr>
                                <m:t>=</m:t>
                              </m:r>
                              <m:r>
                                <m:rPr>
                                  <m:sty m:val="p"/>
                                </m:rPr>
                                <a:rPr lang="en-US" sz="2400" b="0" i="0" kern="1200" smtClean="0">
                                  <a:solidFill>
                                    <a:schemeClr val="dk1"/>
                                  </a:solidFill>
                                  <a:latin typeface="Cambria Math"/>
                                  <a:ea typeface="+mn-ea"/>
                                  <a:cs typeface="+mn-cs"/>
                                </a:rPr>
                                <m:t>p</m:t>
                              </m:r>
                              <m:r>
                                <a:rPr lang="en-US" sz="2400" b="0" i="0" kern="1200" smtClean="0">
                                  <a:solidFill>
                                    <a:schemeClr val="dk1"/>
                                  </a:solidFill>
                                  <a:latin typeface="Cambria Math"/>
                                  <a:ea typeface="+mn-ea"/>
                                  <a:cs typeface="+mn-cs"/>
                                </a:rPr>
                                <m:t>;</m:t>
                              </m:r>
                            </m:oMath>
                          </a14:m>
                          <a:endParaRPr lang="en-US" sz="2400" b="0" i="0" kern="1200" dirty="0">
                            <a:solidFill>
                              <a:schemeClr val="dk1"/>
                            </a:solidFill>
                            <a:latin typeface="+mn-lt"/>
                            <a:ea typeface="+mn-ea"/>
                            <a:cs typeface="+mn-cs"/>
                          </a:endParaRPr>
                        </a:p>
                        <a:p>
                          <a:pPr marL="0" algn="l" defTabSz="914400" rtl="0" eaLnBrk="1" latinLnBrk="0" hangingPunct="1"/>
                          <a:r>
                            <a:rPr lang="en-US" sz="2400" b="0" i="0" kern="1200" dirty="0">
                              <a:solidFill>
                                <a:schemeClr val="dk1"/>
                              </a:solidFill>
                              <a:latin typeface="+mn-lt"/>
                              <a:ea typeface="+mn-ea"/>
                              <a:cs typeface="+mn-cs"/>
                            </a:rPr>
                            <a:t> </a:t>
                          </a:r>
                          <a14:m>
                            <m:oMath xmlns:m="http://schemas.openxmlformats.org/officeDocument/2006/math">
                              <m:r>
                                <a:rPr lang="en-US" sz="2400" b="0" i="0" kern="1200" smtClean="0">
                                  <a:solidFill>
                                    <a:schemeClr val="dk1"/>
                                  </a:solidFill>
                                  <a:latin typeface="Cambria Math"/>
                                  <a:ea typeface="+mn-ea"/>
                                  <a:cs typeface="+mn-cs"/>
                                </a:rPr>
                                <m:t>}</m:t>
                              </m:r>
                            </m:oMath>
                          </a14:m>
                          <a:endParaRPr lang="en-US" sz="2400" b="0" i="0" kern="1200" dirty="0">
                            <a:solidFill>
                              <a:schemeClr val="dk1"/>
                            </a:solidFill>
                            <a:latin typeface="+mn-lt"/>
                            <a:ea typeface="+mn-ea"/>
                            <a:cs typeface="+mn-cs"/>
                          </a:endParaRPr>
                        </a:p>
                      </a:txBody>
                      <a:tcPr/>
                    </a:tc>
                    <a:extLst>
                      <a:ext uri="{0D108BD9-81ED-4DB2-BD59-A6C34878D82A}">
                        <a16:rowId xmlns:a16="http://schemas.microsoft.com/office/drawing/2014/main" val="3951705954"/>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175813448"/>
                  </p:ext>
                </p:extLst>
              </p:nvPr>
            </p:nvGraphicFramePr>
            <p:xfrm>
              <a:off x="238760" y="1215044"/>
              <a:ext cx="12345324" cy="6507480"/>
            </p:xfrm>
            <a:graphic>
              <a:graphicData uri="http://schemas.openxmlformats.org/drawingml/2006/table">
                <a:tbl>
                  <a:tblPr firstRow="1" bandRow="1">
                    <a:tableStyleId>{5940675A-B579-460E-94D1-54222C63F5DA}</a:tableStyleId>
                  </a:tblPr>
                  <a:tblGrid>
                    <a:gridCol w="4333240">
                      <a:extLst>
                        <a:ext uri="{9D8B030D-6E8A-4147-A177-3AD203B41FA5}">
                          <a16:colId xmlns:a16="http://schemas.microsoft.com/office/drawing/2014/main" val="2733038189"/>
                        </a:ext>
                      </a:extLst>
                    </a:gridCol>
                    <a:gridCol w="8012084">
                      <a:extLst>
                        <a:ext uri="{9D8B030D-6E8A-4147-A177-3AD203B41FA5}">
                          <a16:colId xmlns:a16="http://schemas.microsoft.com/office/drawing/2014/main" val="1344203265"/>
                        </a:ext>
                      </a:extLst>
                    </a:gridCol>
                  </a:tblGrid>
                  <a:tr h="457200">
                    <a:tc>
                      <a:txBody>
                        <a:bodyPr/>
                        <a:lstStyle/>
                        <a:p>
                          <a:pPr algn="ctr"/>
                          <a:r>
                            <a:rPr lang="en-US" sz="2400" b="1" i="0" kern="1200" dirty="0">
                              <a:solidFill>
                                <a:schemeClr val="dk1"/>
                              </a:solidFill>
                              <a:latin typeface="Times New Roman" panose="02020603050405020304" pitchFamily="18" charset="0"/>
                              <a:ea typeface="+mn-ea"/>
                              <a:cs typeface="Times New Roman" panose="02020603050405020304" pitchFamily="18" charset="0"/>
                            </a:rPr>
                            <a:t>Array Implementation</a:t>
                          </a:r>
                        </a:p>
                      </a:txBody>
                      <a:tcPr/>
                    </a:tc>
                    <a:tc>
                      <a:txBody>
                        <a:bodyPr/>
                        <a:lstStyle/>
                        <a:p>
                          <a:pPr algn="ctr"/>
                          <a:r>
                            <a:rPr lang="en-US" sz="2400" b="1" i="0" kern="1200" dirty="0">
                              <a:solidFill>
                                <a:schemeClr val="dk1"/>
                              </a:solidFill>
                              <a:latin typeface="Times New Roman" panose="02020603050405020304" pitchFamily="18" charset="0"/>
                              <a:ea typeface="+mn-ea"/>
                              <a:cs typeface="Times New Roman" panose="02020603050405020304" pitchFamily="18" charset="0"/>
                            </a:rPr>
                            <a:t>Linked List Implementation</a:t>
                          </a:r>
                        </a:p>
                      </a:txBody>
                      <a:tcPr/>
                    </a:tc>
                    <a:extLst>
                      <a:ext uri="{0D108BD9-81ED-4DB2-BD59-A6C34878D82A}">
                        <a16:rowId xmlns:a16="http://schemas.microsoft.com/office/drawing/2014/main" val="132051013"/>
                      </a:ext>
                    </a:extLst>
                  </a:tr>
                  <a:tr h="6050280">
                    <a:tc>
                      <a:txBody>
                        <a:bodyPr/>
                        <a:lstStyle/>
                        <a:p>
                          <a:endParaRPr lang="en-US"/>
                        </a:p>
                      </a:txBody>
                      <a:tcPr>
                        <a:blipFill>
                          <a:blip r:embed="rId2"/>
                          <a:stretch>
                            <a:fillRect l="-141" t="-8359" r="-185232" b="-201"/>
                          </a:stretch>
                        </a:blipFill>
                      </a:tcPr>
                    </a:tc>
                    <a:tc>
                      <a:txBody>
                        <a:bodyPr/>
                        <a:lstStyle/>
                        <a:p>
                          <a:endParaRPr lang="en-US"/>
                        </a:p>
                      </a:txBody>
                      <a:tcPr>
                        <a:blipFill>
                          <a:blip r:embed="rId2"/>
                          <a:stretch>
                            <a:fillRect l="-54144" t="-8359" r="-152" b="-201"/>
                          </a:stretch>
                        </a:blipFill>
                      </a:tcPr>
                    </a:tc>
                    <a:extLst>
                      <a:ext uri="{0D108BD9-81ED-4DB2-BD59-A6C34878D82A}">
                        <a16:rowId xmlns:a16="http://schemas.microsoft.com/office/drawing/2014/main" val="3951705954"/>
                      </a:ext>
                    </a:extLst>
                  </a:tr>
                </a:tbl>
              </a:graphicData>
            </a:graphic>
          </p:graphicFrame>
        </mc:Fallback>
      </mc:AlternateContent>
    </p:spTree>
    <p:extLst>
      <p:ext uri="{BB962C8B-B14F-4D97-AF65-F5344CB8AC3E}">
        <p14:creationId xmlns:p14="http://schemas.microsoft.com/office/powerpoint/2010/main" val="193638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9|0.3"/>
</p:tagLst>
</file>

<file path=ppt/tags/tag2.xml><?xml version="1.0" encoding="utf-8"?>
<p:tagLst xmlns:a="http://schemas.openxmlformats.org/drawingml/2006/main" xmlns:r="http://schemas.openxmlformats.org/officeDocument/2006/relationships" xmlns:p="http://schemas.openxmlformats.org/presentationml/2006/main">
  <p:tag name="TIMING" val="|0.9|0.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24332</TotalTime>
  <Words>2388</Words>
  <Application>Microsoft Office PowerPoint</Application>
  <PresentationFormat>Custom</PresentationFormat>
  <Paragraphs>775</Paragraphs>
  <Slides>52</Slides>
  <Notes>1</Notes>
  <HiddenSlides>1</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7" baseType="lpstr">
      <vt:lpstr>Arial</vt:lpstr>
      <vt:lpstr>Arial Rounded MT Bold</vt:lpstr>
      <vt:lpstr>Calibri</vt:lpstr>
      <vt:lpstr>Cambria Math</vt:lpstr>
      <vt:lpstr>Cooper Black</vt:lpstr>
      <vt:lpstr>굴림</vt:lpstr>
      <vt:lpstr>MS Mincho</vt:lpstr>
      <vt:lpstr>Open Sans</vt:lpstr>
      <vt:lpstr>Open Sans Extrabold</vt:lpstr>
      <vt:lpstr>Segoe UI</vt:lpstr>
      <vt:lpstr>Times New Roman</vt:lpstr>
      <vt:lpstr>Wingdings</vt:lpstr>
      <vt:lpstr>Wingdings 3</vt:lpstr>
      <vt:lpstr>Office Theme</vt:lpstr>
      <vt:lpstr>Visio</vt:lpstr>
      <vt:lpstr>CE245 : Data Structure and Algorithms  Topic: Stack Data Structure</vt:lpstr>
      <vt:lpstr>Stack: Data Structure</vt:lpstr>
      <vt:lpstr>Stack Operations</vt:lpstr>
      <vt:lpstr>Stack Operations</vt:lpstr>
      <vt:lpstr>Approaches to Implement Stack Data Structure</vt:lpstr>
      <vt:lpstr>Approaches to Implement Stack Data Structure(Continue)</vt:lpstr>
      <vt:lpstr>Approaches to Implement Stack Data Structure(Continue)</vt:lpstr>
      <vt:lpstr>Approaches to Implement Stack Data Structure(Continue)</vt:lpstr>
      <vt:lpstr>Approaches to Implement Stack Data Structure</vt:lpstr>
      <vt:lpstr>Approaches to Implement Stack Data Structure(Continue)</vt:lpstr>
      <vt:lpstr>Approaches to Implement Stack Data Structure(Continue)</vt:lpstr>
      <vt:lpstr>Algebraic Expression</vt:lpstr>
      <vt:lpstr>Algebraic Expression(Continue)</vt:lpstr>
      <vt:lpstr>Infix to Postfix Conversion(Continue)</vt:lpstr>
      <vt:lpstr>Application 1 of Stack: Infix to Postfix Conversion(Continue)</vt:lpstr>
      <vt:lpstr>Self Assessment-III </vt:lpstr>
      <vt:lpstr>Algorithm to convert  infix to postfix</vt:lpstr>
      <vt:lpstr>Conversion of Expression- a*b+c#</vt:lpstr>
      <vt:lpstr>Conversion of Expression- With Parenthesis</vt:lpstr>
      <vt:lpstr>Precedence and Associativity of operators</vt:lpstr>
      <vt:lpstr>Example : (a+b) * (c+d)</vt:lpstr>
      <vt:lpstr>Application 2 of Stack: Evaluation of Expression </vt:lpstr>
      <vt:lpstr>Application 2 of Stack: Evaluation of Expression (continue)</vt:lpstr>
      <vt:lpstr>Application 2 of Stack: Evaluation of Expression (continue)</vt:lpstr>
      <vt:lpstr>Infix to Prefix Expression</vt:lpstr>
      <vt:lpstr>Application 3 of Stack: Function Call</vt:lpstr>
      <vt:lpstr>Application 4 of Stack: Tower of Hanoi</vt:lpstr>
      <vt:lpstr>Application 4 of Stack: Tower of Hanoi (Continue)</vt:lpstr>
      <vt:lpstr>Solution of the problem (N=2)</vt:lpstr>
      <vt:lpstr>PowerPoint Presentation</vt:lpstr>
      <vt:lpstr>Solution</vt:lpstr>
      <vt:lpstr>Solution of the problem (N=2)</vt:lpstr>
      <vt:lpstr>PowerPoint Presentation</vt:lpstr>
      <vt:lpstr>Graphical solution of the problem (N=2)</vt:lpstr>
      <vt:lpstr>PowerPoint Presentation</vt:lpstr>
      <vt:lpstr>Algorithm</vt:lpstr>
      <vt:lpstr>PowerPoint Presentation</vt:lpstr>
      <vt:lpstr>Stack: Example of Operations</vt:lpstr>
      <vt:lpstr>Gate 1994</vt:lpstr>
      <vt:lpstr>Self Assessment-I </vt:lpstr>
      <vt:lpstr>Self Assessment-IV (Continue)</vt:lpstr>
      <vt:lpstr>Self Assessment-II</vt:lpstr>
      <vt:lpstr>Self Assessment-IV (Continue)</vt:lpstr>
      <vt:lpstr>Self Assessment-IV (Continue)</vt:lpstr>
      <vt:lpstr>Self Assessment-IV (Continue)</vt:lpstr>
      <vt:lpstr>Self Assessment-IV (Continue)</vt:lpstr>
      <vt:lpstr>Self Assessment-IV (Continue)</vt:lpstr>
      <vt:lpstr>Gate 2004</vt:lpstr>
      <vt:lpstr>Gate 2004</vt:lpstr>
      <vt:lpstr>Self Assessment-IV</vt:lpstr>
      <vt:lpstr>Self Assessment-IV (Continue)</vt:lpstr>
      <vt:lpstr>Applications of Stack</vt:lpstr>
    </vt:vector>
  </TitlesOfParts>
  <Company>Darshan Institute of Engg. &amp;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CHARUSAT</cp:lastModifiedBy>
  <cp:revision>2974</cp:revision>
  <dcterms:created xsi:type="dcterms:W3CDTF">2013-05-17T03:00:03Z</dcterms:created>
  <dcterms:modified xsi:type="dcterms:W3CDTF">2023-07-25T05:46:17Z</dcterms:modified>
</cp:coreProperties>
</file>