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sldIdLst>
    <p:sldId id="257" r:id="rId5"/>
    <p:sldId id="291" r:id="rId6"/>
    <p:sldId id="447" r:id="rId7"/>
    <p:sldId id="519" r:id="rId8"/>
    <p:sldId id="523" r:id="rId9"/>
    <p:sldId id="520" r:id="rId10"/>
    <p:sldId id="525" r:id="rId11"/>
    <p:sldId id="524" r:id="rId12"/>
    <p:sldId id="521" r:id="rId13"/>
    <p:sldId id="526" r:id="rId14"/>
    <p:sldId id="527" r:id="rId15"/>
    <p:sldId id="522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17" r:id="rId43"/>
    <p:sldId id="516" r:id="rId44"/>
    <p:sldId id="510" r:id="rId45"/>
    <p:sldId id="512" r:id="rId46"/>
    <p:sldId id="513" r:id="rId47"/>
    <p:sldId id="514" r:id="rId48"/>
    <p:sldId id="515" r:id="rId49"/>
    <p:sldId id="439" r:id="rId50"/>
    <p:sldId id="437" r:id="rId51"/>
    <p:sldId id="444" r:id="rId52"/>
    <p:sldId id="441" r:id="rId53"/>
    <p:sldId id="455" r:id="rId54"/>
    <p:sldId id="456" r:id="rId55"/>
    <p:sldId id="457" r:id="rId56"/>
    <p:sldId id="50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5" autoAdjust="0"/>
    <p:restoredTop sz="94169" autoAdjust="0"/>
  </p:normalViewPr>
  <p:slideViewPr>
    <p:cSldViewPr snapToGrid="0">
      <p:cViewPr>
        <p:scale>
          <a:sx n="118" d="100"/>
          <a:sy n="118" d="100"/>
        </p:scale>
        <p:origin x="152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5:44:29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5787 2697 24575,'0'-44'0,"0"-2"0,0-22 0,0-15 0,0-12 0,0 8 0,0 16 0,0 9 0,0 2 0,0-8 0,0-5 0,0 4 0,0 5 0,0 6 0,0 9 0,0 4 0,0 4 0,0 7 0,0 2 0,0 2 0,0 2 0,0-2 0,-1 2 0,-1 2 0,-2-2 0,-1-2 0,-2-5 0,-2-1 0,0-1 0,0 2 0,-2 0 0,-1 1 0,-1-1 0,-3-2 0,0 1 0,-2 0 0,1 3 0,1 4 0,-1 0 0,-1 0 0,0-1 0,-2-4 0,1 2 0,1 0 0,0 1 0,1 2 0,-1 1 0,3 2 0,1 2 0,-1 1 0,2 3 0,0 1 0,-1 2 0,2-1 0,-1 1 0,2 1 0,0 1 0,0 0 0,0 0 0,0-3 0,0-1 0,3 0 0,-1-1 0,1 2 0,-10 6 0,-9 5 0,-16 2 0,-11 0 0,-25-7 0,-7-5-482,-5 0 482,-5-4 0,13 2 0,-5-2 0,8 0 0,13 4 0,9 4 0,8 1 0,7 0 0,1 0 0,3 1 0,3 3 0,1 0 0,4 0 482,-2 1-482,-3 0 0,0 0 0,-1 0 0,1 0 0,1 1 0,1-1 0,0 0 0,0 0 0,-2 2 0,0 1 0,0 1 0,-1 1 0,1 0 0,4 2 0,1 0 0,-2 0 0,-4 0 0,-10 0 0,-9 0 0,-7 2 0,-6 7 0,-8 9 0,-7 9-744,-8 9 744,45-14 0,0 0 0,-38 23 0,5 2 0,9-5 0,8-4 0,7-5 0,11-8 0,10-4 0,3-7 0,0-4 0,3-4 0,-3-4 744,-14-2-744,-7 0 0,-20 0 0,1 0 0,3 0 0,-3 4 0,-2 7 0,-14 8 0,9 5 0,4-1 0,15-2 0,8 1 0,3 1 0,7-2 0,6 0 0,5-4 0,5-2 0,3 1 0,-1 2 0,1-1 0,4-2 0,4-4 0,1 0 0,-2 3 0,-1 1 0,-1-1 0,1 0 0,-2 0 0,1 0 0,0 2 0,0-1 0,-1 3 0,0 1 0,-1 2 0,0 2 0,1 0 0,1-1 0,4-2 0,-1-1 0,1 2 0,0 4 0,-1 4 0,0 1 0,1 1 0,-1 2 0,1 1 0,0 3 0,0 2 0,-1 2 0,1-1 0,2 0 0,3-4 0,4-6 0,3-8 0,2 2 0,-2 8 0,-3 14 0,-6 20 0,-5 11 0,-4 3 0,0-2 0,-2 2 0,1-5 0,0-1 0,-4 10 0,-1-6 0,-2 4 0,-3-2 0,1-6 0,-2 3 0,0 7-546,-1 3 546,3 2 0,1-1 0,3-12 0,4-4 0,3-11 0,3-5 0,-1 2 0,3-6 0,2-3 0,5-7 0,4-9 546,2 1-546,0 10 0,1 16 0,0 26 0,0-33 0,0 2-570,0 7 0,0 3 570,0 3 0,0 1 0,0 2 0,0-1 0,-1 0 0,0-1 0,-1-2 0,-2-1 0,0-2 0,-1-1 0,-1-4 0,0 0 0,0-1 0,-1-1-314,0-3 0,-1 0 314,0 0 0,0 0 0,-1 2 0,-1 2 0,1-1 0,-1 1 0,2-3 0,1 0 0,-1-1 0,1-1 0,-2 38 0,3-10 0,2-6 0,4-15-3277,-5 8 1093,-1 7 2184,3-22 0,0 7-729,0 23 1,0 8 728,3-18 0,0 2 0,0 3 0,0 10 0,0 2 0,0 2-744,0 4 0,1 0 1,1 0 743,-1-8 0,1-1 0,1 0 0,0-2 0,1-1 0,0-1 0,0-3 0,1-2 0,0 0 0,0-4 0,0 0 0,0 0-400,1 1 0,-1 0 0,1-1 400,1 27 0,1-4 1638,-1-13 0,-1-5-1584,-2-14 1,0-3 762,-2-9 0,-1-3-817,2 39 3123,6-17-3123,0-25 2367,1-15-2367,-5 0 0,-5 24 0,0 18 0,0 18-67,0-35 1,0 2 66,0 7 0,0 3 0,2 7 0,2 1 0,1 0 0,1-1 0,2-1 0,1-1 0,1-4 0,1-2 0,-3-7 0,1-2 0,1-2 0,0-2-59,-1-5 1,1-1 58,0 2 0,2 0 0,1 2 0,1 0 0,0 0 0,1-2 0,2 1 0,2-1 0,1-4 0,1-1 0,20 35 0,7-5 0,-7-16 0,-8-20 0,-1-16 0,1-20 0,37 6 0,15 5 0,0 6 0,-2 6 0,-18-5 0,10 4 0,1-1 1343,-10-6-1343,-6-2 515,-11-4-515,-6-3 0,-6-1 0,-7-2 0,0 1 0,1 0 0,3 0 0,2 0 0,1 1 0,-2-1 0,0-1 0,-1-2 0,-2 0 0,2-1 0,-1 1 0,1-1 0,11-1 0,9 1 0,15-1 0,13 0 0,7-1 0,-15-2 0,-13 0 0,-6 0 0,1 0 0,38-2 0,4-2 0,-2 1 0,-13 1 0,-19 1 0,-7 1 0,-5 0 0,-3 0 0,-8 0 0,3 0 0,-7 0 0,4-1 0,2-4 0,6-4 0,-1-2 0,-5-2 0,0-3 0,28-12 0,-24 9 0,3-1 0,0 0 0,-1 1 0,1 1 0,-3 0 0,22-8 0,-10 5 0,2 0 0,-13 3 0,-8 6 0,-7-1 0,-8 3 0,-1-1 0,2-3 0,3-1 0,2-3 0,3-6 0,-1-2 0,2-4 0,3-4 0,2-1 0,-2 0 0,2-1 0,1-2 0,0 2 0,-3 1 0,-5 5 0,-7 6 0,-5 4 0,-2 1 0,-3 2 0,-2 1 0,0-1 0,0-2 0,-2-1 0,2-2 0,0 0 0,-2-1 0,1-3 0,0-3 0,1-3 0,1 1 0,3 9 0,2 4 0,10-2 0,0 0 0,0-5 0,1 0 0,-4 2 0,6-4 0,-2 2 0,-6 2 0,-5 3 0,-3 2 0,-3 2 0,-2 0 0,-1 1 0,-1-1 0,0 1 0,-1 0 0,-2 2 0,1 0 0,-2 3 0,0 2 0,0 0 0,-1 1 0,-1 0 0,-1 0 0,-1 1 0,2 0 0,-1 1 0,-1 0 0,1-2 0,0-3 0,-1 1 0,1 2 0,-1 2 0,-1-1 0,2-1 0,-1-1 0,-1-1 0,2 0 0,-1 0 0,1 0 0,0 0 0,1-1 0,-1 1 0,-1 0 0,1 2 0,-1 0 0,2 0 0,-1 0 0,-1 1 0,-1 0 0,0 0 0,1-1 0,0-3 0,0-1 0,0-2 0,0 0 0,1-1 0,1-3 0,0-1 0,2 2 0,-1 0 0,-1 5 0,2 0 0,-3-2 0,1 1 0,-1 2 0,0 2 0,0 1 0,0-1 0,0-3 0,-1-1 0,2-1 0,-2-2 0,0-1 0,0 1 0,-2 0 0,0-1 0,0 1 0,0 0 0,2-1 0,0 3 0,0-2 0,-1 1 0,-1 2 0,0 0 0,0-1 0,0-3 0,0-1 0,0-1 0,0 1 0,0-6 0,0-3 0,0-4 0,0-4 0,0 3 0,0-5 0,0 0 0,0 2 0,0 0 0,2 5 0,0 0 0,0-2 0,-1 7 0,0 8 0,3 5 0,6-1 0,6-10 0,10-17 0,18-33 0,-19 25 0,0-2-307,1-3 0,-1-2 307,-2-2 0,-4 1 0,4-38 0,-4-6 0,-13 49 0,-1-1 0,-1-2 0,-1 0 0,-1 0 0,-1-1 0,-1 2 0,0-1 0,0-41-160,0 13 160,-2 9 0,-2 6 0,-2-4 0,-1-2 0,1 4 609,2 5-609,1 14 165,3 15-165,-1 8 0,1-6 0,0-24 0,2-8 0,2-11 0,2-21-781,-3 41 1,-1-4 780,0-14 0,0-3 0,-2-7 0,0-1 0,1 0 0,-1 1 0,0 0 0,0 2 0,0 14 0,0 2-52,0 7 1,0 3 51,0-42 0,0 12 0,0 4 0,0 15 0,0 9 0,0 1 0,0-10-3277,0-9 1359,0-22 1542,0 41 1,0-4 375,-3-8 0,-1-3 0,-1-8 0,-1-1 0,-1 7 0,-2 0 0,-1 2 0,-1 2 0,3 11 0,0 1-249,-8-41 249,9 48 0,1 1 0,-3-39 0,2 4 0,3 13 0,4 19 0,-1 10 0,5 6 0,4 6 3276,8-14-300,4 0-1765,-3 2-1211,1-8 396,-3 5-396,1-3 0,-2 1 0,-4 7 0,-4 4 0,-3 4 0,-3 6 0,0 6 0,0 4 0,0 6 0,0 2 0,0 2 0,0 0 0,0-1 0,0 0 0,0-1 0,0-3 0,0 0 0,0-2 0,0 2 0,0 1 0,0 1 0,0 2 0,0 0 0,0 0 0,0 1 0,0 0 0,0 0 0,0 0 0,0-1 0,-2 0 0,1 0 0,-1 0 0,0-2 0,2 1 0,0-3 0,-1 2 0,-1 1 0,1-1 0,-1 1 0,2 1 0,-1 1 0,1-1 0,0 1 0,0 0 0,0-1 0,0 1 0,0-1 0,0 1 0,0-1 0,0 2 0,0-1 0,0 0 0,0-1 0,0 0 0,0 0 0,0 0 0,0 0 0,0 0 0,0 1 0,0 0 0,0 0 0,0 0 0,0-2 0,0 2 0,0-2 0,0 0 0,0 0 0,0 0 0,0 1 0,0 0 0,2 2 0,-1 0 0,3 1 0,-1-2 0,-1 0 0,1-2 0,0 2 0,0-1 0,0 1 0,0 1 0,-1-2 0,2 0 0,-1-1 0,0-1 0,0 0 0,1 0 0,-1 2 0,-1 0 0,1 2 0,-1 0 0,3 1 0,1-3 0,-2 3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9/25/24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94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0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04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09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85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00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8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54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167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90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870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219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2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0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00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64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194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0817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25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16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71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0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897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608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295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024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893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540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686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67467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01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4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92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1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91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9/25/24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9/25/24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9/25/24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9/25/24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9/25/24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we cannot use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least squares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get the best fitting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0784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861774"/>
          </a:xfrm>
          <a:custGeom>
            <a:avLst/>
            <a:gdLst>
              <a:gd name="connsiteX0" fmla="*/ 0 w 3292582"/>
              <a:gd name="connsiteY0" fmla="*/ 0 h 861774"/>
              <a:gd name="connsiteX1" fmla="*/ 515838 w 3292582"/>
              <a:gd name="connsiteY1" fmla="*/ 0 h 861774"/>
              <a:gd name="connsiteX2" fmla="*/ 965824 w 3292582"/>
              <a:gd name="connsiteY2" fmla="*/ 0 h 861774"/>
              <a:gd name="connsiteX3" fmla="*/ 1580439 w 3292582"/>
              <a:gd name="connsiteY3" fmla="*/ 0 h 861774"/>
              <a:gd name="connsiteX4" fmla="*/ 2096277 w 3292582"/>
              <a:gd name="connsiteY4" fmla="*/ 0 h 861774"/>
              <a:gd name="connsiteX5" fmla="*/ 2612115 w 3292582"/>
              <a:gd name="connsiteY5" fmla="*/ 0 h 861774"/>
              <a:gd name="connsiteX6" fmla="*/ 3292582 w 3292582"/>
              <a:gd name="connsiteY6" fmla="*/ 0 h 861774"/>
              <a:gd name="connsiteX7" fmla="*/ 3292582 w 3292582"/>
              <a:gd name="connsiteY7" fmla="*/ 413652 h 861774"/>
              <a:gd name="connsiteX8" fmla="*/ 3292582 w 3292582"/>
              <a:gd name="connsiteY8" fmla="*/ 861774 h 861774"/>
              <a:gd name="connsiteX9" fmla="*/ 2809670 w 3292582"/>
              <a:gd name="connsiteY9" fmla="*/ 861774 h 861774"/>
              <a:gd name="connsiteX10" fmla="*/ 2260906 w 3292582"/>
              <a:gd name="connsiteY10" fmla="*/ 861774 h 861774"/>
              <a:gd name="connsiteX11" fmla="*/ 1712143 w 3292582"/>
              <a:gd name="connsiteY11" fmla="*/ 861774 h 861774"/>
              <a:gd name="connsiteX12" fmla="*/ 1196305 w 3292582"/>
              <a:gd name="connsiteY12" fmla="*/ 861774 h 861774"/>
              <a:gd name="connsiteX13" fmla="*/ 581689 w 3292582"/>
              <a:gd name="connsiteY13" fmla="*/ 861774 h 861774"/>
              <a:gd name="connsiteX14" fmla="*/ 0 w 3292582"/>
              <a:gd name="connsiteY14" fmla="*/ 861774 h 861774"/>
              <a:gd name="connsiteX15" fmla="*/ 0 w 3292582"/>
              <a:gd name="connsiteY15" fmla="*/ 448122 h 861774"/>
              <a:gd name="connsiteX16" fmla="*/ 0 w 3292582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2582" h="861774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00538" y="144032"/>
                  <a:pt x="3260517" y="282232"/>
                  <a:pt x="3292582" y="413652"/>
                </a:cubicBezTo>
                <a:cubicBezTo>
                  <a:pt x="3324647" y="545072"/>
                  <a:pt x="3289830" y="695143"/>
                  <a:pt x="3292582" y="861774"/>
                </a:cubicBezTo>
                <a:cubicBezTo>
                  <a:pt x="3080441" y="912400"/>
                  <a:pt x="2953534" y="817530"/>
                  <a:pt x="2809670" y="861774"/>
                </a:cubicBezTo>
                <a:cubicBezTo>
                  <a:pt x="2665806" y="906018"/>
                  <a:pt x="2415584" y="855028"/>
                  <a:pt x="2260906" y="861774"/>
                </a:cubicBezTo>
                <a:cubicBezTo>
                  <a:pt x="2106228" y="868520"/>
                  <a:pt x="1833718" y="808157"/>
                  <a:pt x="1712143" y="861774"/>
                </a:cubicBezTo>
                <a:cubicBezTo>
                  <a:pt x="1590568" y="915391"/>
                  <a:pt x="1449092" y="847628"/>
                  <a:pt x="1196305" y="861774"/>
                </a:cubicBezTo>
                <a:cubicBezTo>
                  <a:pt x="943518" y="875920"/>
                  <a:pt x="767385" y="828768"/>
                  <a:pt x="581689" y="861774"/>
                </a:cubicBezTo>
                <a:cubicBezTo>
                  <a:pt x="395993" y="894780"/>
                  <a:pt x="238356" y="858713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Instead, we use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925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785378"/>
          </a:xfrm>
          <a:custGeom>
            <a:avLst/>
            <a:gdLst>
              <a:gd name="connsiteX0" fmla="*/ 0 w 1740356"/>
              <a:gd name="connsiteY0" fmla="*/ 0 h 2785378"/>
              <a:gd name="connsiteX1" fmla="*/ 562715 w 1740356"/>
              <a:gd name="connsiteY1" fmla="*/ 0 h 2785378"/>
              <a:gd name="connsiteX2" fmla="*/ 1090623 w 1740356"/>
              <a:gd name="connsiteY2" fmla="*/ 0 h 2785378"/>
              <a:gd name="connsiteX3" fmla="*/ 1740356 w 1740356"/>
              <a:gd name="connsiteY3" fmla="*/ 0 h 2785378"/>
              <a:gd name="connsiteX4" fmla="*/ 1740356 w 1740356"/>
              <a:gd name="connsiteY4" fmla="*/ 529222 h 2785378"/>
              <a:gd name="connsiteX5" fmla="*/ 1740356 w 1740356"/>
              <a:gd name="connsiteY5" fmla="*/ 1030590 h 2785378"/>
              <a:gd name="connsiteX6" fmla="*/ 1740356 w 1740356"/>
              <a:gd name="connsiteY6" fmla="*/ 1531958 h 2785378"/>
              <a:gd name="connsiteX7" fmla="*/ 1740356 w 1740356"/>
              <a:gd name="connsiteY7" fmla="*/ 2089034 h 2785378"/>
              <a:gd name="connsiteX8" fmla="*/ 1740356 w 1740356"/>
              <a:gd name="connsiteY8" fmla="*/ 2785378 h 2785378"/>
              <a:gd name="connsiteX9" fmla="*/ 1195044 w 1740356"/>
              <a:gd name="connsiteY9" fmla="*/ 2785378 h 2785378"/>
              <a:gd name="connsiteX10" fmla="*/ 614926 w 1740356"/>
              <a:gd name="connsiteY10" fmla="*/ 2785378 h 2785378"/>
              <a:gd name="connsiteX11" fmla="*/ 0 w 1740356"/>
              <a:gd name="connsiteY11" fmla="*/ 2785378 h 2785378"/>
              <a:gd name="connsiteX12" fmla="*/ 0 w 1740356"/>
              <a:gd name="connsiteY12" fmla="*/ 2256156 h 2785378"/>
              <a:gd name="connsiteX13" fmla="*/ 0 w 1740356"/>
              <a:gd name="connsiteY13" fmla="*/ 1726934 h 2785378"/>
              <a:gd name="connsiteX14" fmla="*/ 0 w 1740356"/>
              <a:gd name="connsiteY14" fmla="*/ 1114151 h 2785378"/>
              <a:gd name="connsiteX15" fmla="*/ 0 w 1740356"/>
              <a:gd name="connsiteY15" fmla="*/ 501368 h 2785378"/>
              <a:gd name="connsiteX16" fmla="*/ 0 w 1740356"/>
              <a:gd name="connsiteY16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785378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83165" y="212206"/>
                  <a:pt x="1740127" y="272668"/>
                  <a:pt x="1740356" y="529222"/>
                </a:cubicBezTo>
                <a:cubicBezTo>
                  <a:pt x="1740585" y="785776"/>
                  <a:pt x="1733993" y="901267"/>
                  <a:pt x="1740356" y="1030590"/>
                </a:cubicBezTo>
                <a:cubicBezTo>
                  <a:pt x="1746719" y="1159913"/>
                  <a:pt x="1734281" y="1293561"/>
                  <a:pt x="1740356" y="1531958"/>
                </a:cubicBezTo>
                <a:cubicBezTo>
                  <a:pt x="1746431" y="1770355"/>
                  <a:pt x="1700626" y="1887134"/>
                  <a:pt x="1740356" y="2089034"/>
                </a:cubicBezTo>
                <a:cubicBezTo>
                  <a:pt x="1780086" y="2290934"/>
                  <a:pt x="1700042" y="2563469"/>
                  <a:pt x="1740356" y="2785378"/>
                </a:cubicBezTo>
                <a:cubicBezTo>
                  <a:pt x="1522345" y="2829092"/>
                  <a:pt x="1387471" y="2777583"/>
                  <a:pt x="1195044" y="2785378"/>
                </a:cubicBezTo>
                <a:cubicBezTo>
                  <a:pt x="1002617" y="2793173"/>
                  <a:pt x="760219" y="2756639"/>
                  <a:pt x="614926" y="2785378"/>
                </a:cubicBezTo>
                <a:cubicBezTo>
                  <a:pt x="469633" y="2814117"/>
                  <a:pt x="209243" y="2713303"/>
                  <a:pt x="0" y="2785378"/>
                </a:cubicBezTo>
                <a:cubicBezTo>
                  <a:pt x="-130" y="2670915"/>
                  <a:pt x="43327" y="2496732"/>
                  <a:pt x="0" y="2256156"/>
                </a:cubicBezTo>
                <a:cubicBezTo>
                  <a:pt x="-43327" y="2015580"/>
                  <a:pt x="62223" y="1980067"/>
                  <a:pt x="0" y="1726934"/>
                </a:cubicBezTo>
                <a:cubicBezTo>
                  <a:pt x="-62223" y="1473801"/>
                  <a:pt x="61995" y="1351535"/>
                  <a:pt x="0" y="1114151"/>
                </a:cubicBezTo>
                <a:cubicBezTo>
                  <a:pt x="-61995" y="876767"/>
                  <a:pt x="65119" y="626839"/>
                  <a:pt x="0" y="501368"/>
                </a:cubicBezTo>
                <a:cubicBezTo>
                  <a:pt x="-65119" y="375897"/>
                  <a:pt x="53548" y="11298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First, we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project the raw data points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to the candidate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1945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get the candidate log (odds) value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each data point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33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example,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2.1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3F1FDFB-8AA2-A2BF-8F79-D06EE9E7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357" y="4890121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1631216"/>
          </a:xfrm>
          <a:custGeom>
            <a:avLst/>
            <a:gdLst>
              <a:gd name="connsiteX0" fmla="*/ 0 w 1740356"/>
              <a:gd name="connsiteY0" fmla="*/ 0 h 1631216"/>
              <a:gd name="connsiteX1" fmla="*/ 562715 w 1740356"/>
              <a:gd name="connsiteY1" fmla="*/ 0 h 1631216"/>
              <a:gd name="connsiteX2" fmla="*/ 1090623 w 1740356"/>
              <a:gd name="connsiteY2" fmla="*/ 0 h 1631216"/>
              <a:gd name="connsiteX3" fmla="*/ 1740356 w 1740356"/>
              <a:gd name="connsiteY3" fmla="*/ 0 h 1631216"/>
              <a:gd name="connsiteX4" fmla="*/ 1740356 w 1740356"/>
              <a:gd name="connsiteY4" fmla="*/ 527427 h 1631216"/>
              <a:gd name="connsiteX5" fmla="*/ 1740356 w 1740356"/>
              <a:gd name="connsiteY5" fmla="*/ 1038541 h 1631216"/>
              <a:gd name="connsiteX6" fmla="*/ 1740356 w 1740356"/>
              <a:gd name="connsiteY6" fmla="*/ 1631216 h 1631216"/>
              <a:gd name="connsiteX7" fmla="*/ 1160237 w 1740356"/>
              <a:gd name="connsiteY7" fmla="*/ 1631216 h 1631216"/>
              <a:gd name="connsiteX8" fmla="*/ 545312 w 1740356"/>
              <a:gd name="connsiteY8" fmla="*/ 1631216 h 1631216"/>
              <a:gd name="connsiteX9" fmla="*/ 0 w 1740356"/>
              <a:gd name="connsiteY9" fmla="*/ 1631216 h 1631216"/>
              <a:gd name="connsiteX10" fmla="*/ 0 w 1740356"/>
              <a:gd name="connsiteY10" fmla="*/ 1087477 h 1631216"/>
              <a:gd name="connsiteX11" fmla="*/ 0 w 1740356"/>
              <a:gd name="connsiteY11" fmla="*/ 560051 h 1631216"/>
              <a:gd name="connsiteX12" fmla="*/ 0 w 1740356"/>
              <a:gd name="connsiteY1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0356" h="1631216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46763" y="175862"/>
                  <a:pt x="1693576" y="315127"/>
                  <a:pt x="1740356" y="527427"/>
                </a:cubicBezTo>
                <a:cubicBezTo>
                  <a:pt x="1787136" y="739727"/>
                  <a:pt x="1692314" y="903436"/>
                  <a:pt x="1740356" y="1038541"/>
                </a:cubicBezTo>
                <a:cubicBezTo>
                  <a:pt x="1788398" y="1173646"/>
                  <a:pt x="1696740" y="1339517"/>
                  <a:pt x="1740356" y="1631216"/>
                </a:cubicBezTo>
                <a:cubicBezTo>
                  <a:pt x="1552526" y="1670671"/>
                  <a:pt x="1415919" y="1625595"/>
                  <a:pt x="1160237" y="1631216"/>
                </a:cubicBezTo>
                <a:cubicBezTo>
                  <a:pt x="904555" y="1636837"/>
                  <a:pt x="677629" y="1585316"/>
                  <a:pt x="545312" y="1631216"/>
                </a:cubicBezTo>
                <a:cubicBezTo>
                  <a:pt x="412996" y="1677116"/>
                  <a:pt x="192427" y="1623421"/>
                  <a:pt x="0" y="1631216"/>
                </a:cubicBezTo>
                <a:cubicBezTo>
                  <a:pt x="-40297" y="1366832"/>
                  <a:pt x="62856" y="1331839"/>
                  <a:pt x="0" y="1087477"/>
                </a:cubicBezTo>
                <a:cubicBezTo>
                  <a:pt x="-62856" y="843115"/>
                  <a:pt x="23299" y="668262"/>
                  <a:pt x="0" y="560051"/>
                </a:cubicBezTo>
                <a:cubicBezTo>
                  <a:pt x="-23299" y="451840"/>
                  <a:pt x="30109" y="27549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the log(odds) 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-1.4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3939540"/>
          </a:xfrm>
          <a:custGeom>
            <a:avLst/>
            <a:gdLst>
              <a:gd name="connsiteX0" fmla="*/ 0 w 1740356"/>
              <a:gd name="connsiteY0" fmla="*/ 0 h 3939540"/>
              <a:gd name="connsiteX1" fmla="*/ 562715 w 1740356"/>
              <a:gd name="connsiteY1" fmla="*/ 0 h 3939540"/>
              <a:gd name="connsiteX2" fmla="*/ 1090623 w 1740356"/>
              <a:gd name="connsiteY2" fmla="*/ 0 h 3939540"/>
              <a:gd name="connsiteX3" fmla="*/ 1740356 w 1740356"/>
              <a:gd name="connsiteY3" fmla="*/ 0 h 3939540"/>
              <a:gd name="connsiteX4" fmla="*/ 1740356 w 1740356"/>
              <a:gd name="connsiteY4" fmla="*/ 523396 h 3939540"/>
              <a:gd name="connsiteX5" fmla="*/ 1740356 w 1740356"/>
              <a:gd name="connsiteY5" fmla="*/ 1007397 h 3939540"/>
              <a:gd name="connsiteX6" fmla="*/ 1740356 w 1740356"/>
              <a:gd name="connsiteY6" fmla="*/ 1491397 h 3939540"/>
              <a:gd name="connsiteX7" fmla="*/ 1740356 w 1740356"/>
              <a:gd name="connsiteY7" fmla="*/ 2054189 h 3939540"/>
              <a:gd name="connsiteX8" fmla="*/ 1740356 w 1740356"/>
              <a:gd name="connsiteY8" fmla="*/ 2616980 h 3939540"/>
              <a:gd name="connsiteX9" fmla="*/ 1740356 w 1740356"/>
              <a:gd name="connsiteY9" fmla="*/ 3100981 h 3939540"/>
              <a:gd name="connsiteX10" fmla="*/ 1740356 w 1740356"/>
              <a:gd name="connsiteY10" fmla="*/ 3939540 h 3939540"/>
              <a:gd name="connsiteX11" fmla="*/ 1160237 w 1740356"/>
              <a:gd name="connsiteY11" fmla="*/ 3939540 h 3939540"/>
              <a:gd name="connsiteX12" fmla="*/ 597522 w 1740356"/>
              <a:gd name="connsiteY12" fmla="*/ 3939540 h 3939540"/>
              <a:gd name="connsiteX13" fmla="*/ 0 w 1740356"/>
              <a:gd name="connsiteY13" fmla="*/ 3939540 h 3939540"/>
              <a:gd name="connsiteX14" fmla="*/ 0 w 1740356"/>
              <a:gd name="connsiteY14" fmla="*/ 3297958 h 3939540"/>
              <a:gd name="connsiteX15" fmla="*/ 0 w 1740356"/>
              <a:gd name="connsiteY15" fmla="*/ 2656376 h 3939540"/>
              <a:gd name="connsiteX16" fmla="*/ 0 w 1740356"/>
              <a:gd name="connsiteY16" fmla="*/ 2093584 h 3939540"/>
              <a:gd name="connsiteX17" fmla="*/ 0 w 1740356"/>
              <a:gd name="connsiteY17" fmla="*/ 1570188 h 3939540"/>
              <a:gd name="connsiteX18" fmla="*/ 0 w 1740356"/>
              <a:gd name="connsiteY18" fmla="*/ 1125583 h 3939540"/>
              <a:gd name="connsiteX19" fmla="*/ 0 w 1740356"/>
              <a:gd name="connsiteY19" fmla="*/ 641582 h 3939540"/>
              <a:gd name="connsiteX20" fmla="*/ 0 w 1740356"/>
              <a:gd name="connsiteY20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356" h="3939540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90629" y="155649"/>
                  <a:pt x="1738726" y="281808"/>
                  <a:pt x="1740356" y="523396"/>
                </a:cubicBezTo>
                <a:cubicBezTo>
                  <a:pt x="1741986" y="764984"/>
                  <a:pt x="1699428" y="825646"/>
                  <a:pt x="1740356" y="1007397"/>
                </a:cubicBezTo>
                <a:cubicBezTo>
                  <a:pt x="1781284" y="1189148"/>
                  <a:pt x="1682955" y="1391235"/>
                  <a:pt x="1740356" y="1491397"/>
                </a:cubicBezTo>
                <a:cubicBezTo>
                  <a:pt x="1797757" y="1591559"/>
                  <a:pt x="1675346" y="1933004"/>
                  <a:pt x="1740356" y="2054189"/>
                </a:cubicBezTo>
                <a:cubicBezTo>
                  <a:pt x="1805366" y="2175374"/>
                  <a:pt x="1707518" y="2425663"/>
                  <a:pt x="1740356" y="2616980"/>
                </a:cubicBezTo>
                <a:cubicBezTo>
                  <a:pt x="1773194" y="2808297"/>
                  <a:pt x="1693875" y="2879019"/>
                  <a:pt x="1740356" y="3100981"/>
                </a:cubicBezTo>
                <a:cubicBezTo>
                  <a:pt x="1786837" y="3322943"/>
                  <a:pt x="1677516" y="3664900"/>
                  <a:pt x="1740356" y="3939540"/>
                </a:cubicBezTo>
                <a:cubicBezTo>
                  <a:pt x="1478468" y="4003816"/>
                  <a:pt x="1300177" y="3927702"/>
                  <a:pt x="1160237" y="3939540"/>
                </a:cubicBezTo>
                <a:cubicBezTo>
                  <a:pt x="1020297" y="3951378"/>
                  <a:pt x="736899" y="3875007"/>
                  <a:pt x="597522" y="3939540"/>
                </a:cubicBezTo>
                <a:cubicBezTo>
                  <a:pt x="458146" y="4004073"/>
                  <a:pt x="228638" y="3934738"/>
                  <a:pt x="0" y="3939540"/>
                </a:cubicBezTo>
                <a:cubicBezTo>
                  <a:pt x="-26364" y="3748328"/>
                  <a:pt x="11888" y="3476989"/>
                  <a:pt x="0" y="3297958"/>
                </a:cubicBezTo>
                <a:cubicBezTo>
                  <a:pt x="-11888" y="3118927"/>
                  <a:pt x="18090" y="2937260"/>
                  <a:pt x="0" y="2656376"/>
                </a:cubicBezTo>
                <a:cubicBezTo>
                  <a:pt x="-18090" y="2375492"/>
                  <a:pt x="23417" y="2227669"/>
                  <a:pt x="0" y="2093584"/>
                </a:cubicBezTo>
                <a:cubicBezTo>
                  <a:pt x="-23417" y="1959499"/>
                  <a:pt x="1031" y="1719726"/>
                  <a:pt x="0" y="1570188"/>
                </a:cubicBezTo>
                <a:cubicBezTo>
                  <a:pt x="-1031" y="1420650"/>
                  <a:pt x="1906" y="1240344"/>
                  <a:pt x="0" y="1125583"/>
                </a:cubicBezTo>
                <a:cubicBezTo>
                  <a:pt x="-1906" y="1010822"/>
                  <a:pt x="6207" y="829203"/>
                  <a:pt x="0" y="641582"/>
                </a:cubicBezTo>
                <a:cubicBezTo>
                  <a:pt x="-6207" y="453961"/>
                  <a:pt x="34281" y="3110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transform the candidate log (odds) to candidate probabilities using this formula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1417230" y="1012369"/>
            <a:ext cx="0" cy="319068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1272563" y="2666600"/>
            <a:ext cx="3443652" cy="4954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1901747" y="2502174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2420378" y="2508119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2939009" y="2514062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904262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14807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657497" y="116690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</a:t>
            </a:r>
            <a:endParaRPr lang="en-PH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607443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066808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44489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985535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3457639" y="2502175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3976271" y="2505147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4494899" y="2517033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657935" y="159055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657935" y="208067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</a:t>
            </a:r>
            <a:endParaRPr lang="en-PH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666731" y="2544989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660931" y="2999398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-1</a:t>
            </a:r>
            <a:endParaRPr lang="en-PH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657496" y="346719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-2</a:t>
            </a:r>
            <a:endParaRPr lang="en-P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660932" y="3918125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-3</a:t>
            </a:r>
            <a:endParaRPr lang="en-PH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1239341" y="835713"/>
            <a:ext cx="2611881" cy="339226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1645749" y="3500767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1901747" y="317255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2255676" y="2694644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3299908" y="134131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2451432" y="2412971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3074739" y="1652580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3451122" y="116726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3739071" y="77684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595665" y="525442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+ Infinity</a:t>
            </a:r>
            <a:endParaRPr lang="en-PH" sz="9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595664" y="4369060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- Infinity</a:t>
            </a:r>
            <a:endParaRPr lang="en-PH" sz="9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1245696" y="652008"/>
            <a:ext cx="334912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1245696" y="4495626"/>
            <a:ext cx="324920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2454717" y="535958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3074739" y="533456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3451122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3735973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4020823" y="53307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1901747" y="439956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2255676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1642432" y="4403221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3286420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990549" y="4878669"/>
            <a:ext cx="9981731" cy="1473981"/>
            <a:chOff x="1553419" y="5236271"/>
            <a:chExt cx="9981731" cy="2857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85796"/>
            </a:xfrm>
            <a:custGeom>
              <a:avLst/>
              <a:gdLst>
                <a:gd name="connsiteX0" fmla="*/ 0 w 9981731"/>
                <a:gd name="connsiteY0" fmla="*/ 0 h 1473981"/>
                <a:gd name="connsiteX1" fmla="*/ 487343 w 9981731"/>
                <a:gd name="connsiteY1" fmla="*/ 0 h 1473981"/>
                <a:gd name="connsiteX2" fmla="*/ 775052 w 9981731"/>
                <a:gd name="connsiteY2" fmla="*/ 0 h 1473981"/>
                <a:gd name="connsiteX3" fmla="*/ 1561847 w 9981731"/>
                <a:gd name="connsiteY3" fmla="*/ 0 h 1473981"/>
                <a:gd name="connsiteX4" fmla="*/ 2049191 w 9981731"/>
                <a:gd name="connsiteY4" fmla="*/ 0 h 1473981"/>
                <a:gd name="connsiteX5" fmla="*/ 2536534 w 9981731"/>
                <a:gd name="connsiteY5" fmla="*/ 0 h 1473981"/>
                <a:gd name="connsiteX6" fmla="*/ 3323329 w 9981731"/>
                <a:gd name="connsiteY6" fmla="*/ 0 h 1473981"/>
                <a:gd name="connsiteX7" fmla="*/ 3710855 w 9981731"/>
                <a:gd name="connsiteY7" fmla="*/ 0 h 1473981"/>
                <a:gd name="connsiteX8" fmla="*/ 4497651 w 9981731"/>
                <a:gd name="connsiteY8" fmla="*/ 0 h 1473981"/>
                <a:gd name="connsiteX9" fmla="*/ 5284446 w 9981731"/>
                <a:gd name="connsiteY9" fmla="*/ 0 h 1473981"/>
                <a:gd name="connsiteX10" fmla="*/ 5871606 w 9981731"/>
                <a:gd name="connsiteY10" fmla="*/ 0 h 1473981"/>
                <a:gd name="connsiteX11" fmla="*/ 6658402 w 9981731"/>
                <a:gd name="connsiteY11" fmla="*/ 0 h 1473981"/>
                <a:gd name="connsiteX12" fmla="*/ 7145745 w 9981731"/>
                <a:gd name="connsiteY12" fmla="*/ 0 h 1473981"/>
                <a:gd name="connsiteX13" fmla="*/ 7633088 w 9981731"/>
                <a:gd name="connsiteY13" fmla="*/ 0 h 1473981"/>
                <a:gd name="connsiteX14" fmla="*/ 8320066 w 9981731"/>
                <a:gd name="connsiteY14" fmla="*/ 0 h 1473981"/>
                <a:gd name="connsiteX15" fmla="*/ 8807410 w 9981731"/>
                <a:gd name="connsiteY15" fmla="*/ 0 h 1473981"/>
                <a:gd name="connsiteX16" fmla="*/ 9981731 w 9981731"/>
                <a:gd name="connsiteY16" fmla="*/ 0 h 1473981"/>
                <a:gd name="connsiteX17" fmla="*/ 9981731 w 9981731"/>
                <a:gd name="connsiteY17" fmla="*/ 520807 h 1473981"/>
                <a:gd name="connsiteX18" fmla="*/ 9981731 w 9981731"/>
                <a:gd name="connsiteY18" fmla="*/ 1026873 h 1473981"/>
                <a:gd name="connsiteX19" fmla="*/ 9981731 w 9981731"/>
                <a:gd name="connsiteY19" fmla="*/ 1473981 h 1473981"/>
                <a:gd name="connsiteX20" fmla="*/ 9694022 w 9981731"/>
                <a:gd name="connsiteY20" fmla="*/ 1473981 h 1473981"/>
                <a:gd name="connsiteX21" fmla="*/ 8907227 w 9981731"/>
                <a:gd name="connsiteY21" fmla="*/ 1473981 h 1473981"/>
                <a:gd name="connsiteX22" fmla="*/ 8320066 w 9981731"/>
                <a:gd name="connsiteY22" fmla="*/ 1473981 h 1473981"/>
                <a:gd name="connsiteX23" fmla="*/ 7932540 w 9981731"/>
                <a:gd name="connsiteY23" fmla="*/ 1473981 h 1473981"/>
                <a:gd name="connsiteX24" fmla="*/ 7345380 w 9981731"/>
                <a:gd name="connsiteY24" fmla="*/ 1473981 h 1473981"/>
                <a:gd name="connsiteX25" fmla="*/ 7057671 w 9981731"/>
                <a:gd name="connsiteY25" fmla="*/ 1473981 h 1473981"/>
                <a:gd name="connsiteX26" fmla="*/ 6769962 w 9981731"/>
                <a:gd name="connsiteY26" fmla="*/ 1473981 h 1473981"/>
                <a:gd name="connsiteX27" fmla="*/ 6182802 w 9981731"/>
                <a:gd name="connsiteY27" fmla="*/ 1473981 h 1473981"/>
                <a:gd name="connsiteX28" fmla="*/ 5795276 w 9981731"/>
                <a:gd name="connsiteY28" fmla="*/ 1473981 h 1473981"/>
                <a:gd name="connsiteX29" fmla="*/ 5108298 w 9981731"/>
                <a:gd name="connsiteY29" fmla="*/ 1473981 h 1473981"/>
                <a:gd name="connsiteX30" fmla="*/ 4720772 w 9981731"/>
                <a:gd name="connsiteY30" fmla="*/ 1473981 h 1473981"/>
                <a:gd name="connsiteX31" fmla="*/ 4033794 w 9981731"/>
                <a:gd name="connsiteY31" fmla="*/ 1473981 h 1473981"/>
                <a:gd name="connsiteX32" fmla="*/ 3746085 w 9981731"/>
                <a:gd name="connsiteY32" fmla="*/ 1473981 h 1473981"/>
                <a:gd name="connsiteX33" fmla="*/ 3059107 w 9981731"/>
                <a:gd name="connsiteY33" fmla="*/ 1473981 h 1473981"/>
                <a:gd name="connsiteX34" fmla="*/ 2671581 w 9981731"/>
                <a:gd name="connsiteY34" fmla="*/ 1473981 h 1473981"/>
                <a:gd name="connsiteX35" fmla="*/ 2383872 w 9981731"/>
                <a:gd name="connsiteY35" fmla="*/ 1473981 h 1473981"/>
                <a:gd name="connsiteX36" fmla="*/ 1996346 w 9981731"/>
                <a:gd name="connsiteY36" fmla="*/ 1473981 h 1473981"/>
                <a:gd name="connsiteX37" fmla="*/ 1309368 w 9981731"/>
                <a:gd name="connsiteY37" fmla="*/ 1473981 h 1473981"/>
                <a:gd name="connsiteX38" fmla="*/ 921842 w 9981731"/>
                <a:gd name="connsiteY38" fmla="*/ 1473981 h 1473981"/>
                <a:gd name="connsiteX39" fmla="*/ 634133 w 9981731"/>
                <a:gd name="connsiteY39" fmla="*/ 1473981 h 1473981"/>
                <a:gd name="connsiteX40" fmla="*/ 0 w 9981731"/>
                <a:gd name="connsiteY40" fmla="*/ 1473981 h 1473981"/>
                <a:gd name="connsiteX41" fmla="*/ 0 w 9981731"/>
                <a:gd name="connsiteY41" fmla="*/ 997394 h 1473981"/>
                <a:gd name="connsiteX42" fmla="*/ 0 w 9981731"/>
                <a:gd name="connsiteY42" fmla="*/ 550286 h 1473981"/>
                <a:gd name="connsiteX43" fmla="*/ 0 w 9981731"/>
                <a:gd name="connsiteY43" fmla="*/ 0 h 147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81731" h="1473981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81737" y="216690"/>
                    <a:pt x="9973519" y="330967"/>
                    <a:pt x="9981731" y="520807"/>
                  </a:cubicBezTo>
                  <a:cubicBezTo>
                    <a:pt x="9989943" y="710647"/>
                    <a:pt x="9941114" y="855514"/>
                    <a:pt x="9981731" y="1026873"/>
                  </a:cubicBezTo>
                  <a:cubicBezTo>
                    <a:pt x="10022348" y="1198232"/>
                    <a:pt x="9930368" y="1254254"/>
                    <a:pt x="9981731" y="1473981"/>
                  </a:cubicBezTo>
                  <a:cubicBezTo>
                    <a:pt x="9913431" y="1479461"/>
                    <a:pt x="9762543" y="1462118"/>
                    <a:pt x="9694022" y="1473981"/>
                  </a:cubicBezTo>
                  <a:cubicBezTo>
                    <a:pt x="9625501" y="1485844"/>
                    <a:pt x="9102316" y="1390873"/>
                    <a:pt x="8907227" y="1473981"/>
                  </a:cubicBezTo>
                  <a:cubicBezTo>
                    <a:pt x="8712139" y="1557089"/>
                    <a:pt x="8546389" y="1407894"/>
                    <a:pt x="8320066" y="1473981"/>
                  </a:cubicBezTo>
                  <a:cubicBezTo>
                    <a:pt x="8093743" y="1540068"/>
                    <a:pt x="8111318" y="1427948"/>
                    <a:pt x="7932540" y="1473981"/>
                  </a:cubicBezTo>
                  <a:cubicBezTo>
                    <a:pt x="7753762" y="1520014"/>
                    <a:pt x="7621785" y="1432622"/>
                    <a:pt x="7345380" y="1473981"/>
                  </a:cubicBezTo>
                  <a:cubicBezTo>
                    <a:pt x="7068975" y="1515340"/>
                    <a:pt x="7133764" y="1456874"/>
                    <a:pt x="7057671" y="1473981"/>
                  </a:cubicBezTo>
                  <a:cubicBezTo>
                    <a:pt x="6981578" y="1491088"/>
                    <a:pt x="6857847" y="1453403"/>
                    <a:pt x="6769962" y="1473981"/>
                  </a:cubicBezTo>
                  <a:cubicBezTo>
                    <a:pt x="6682077" y="1494559"/>
                    <a:pt x="6436194" y="1409885"/>
                    <a:pt x="6182802" y="1473981"/>
                  </a:cubicBezTo>
                  <a:cubicBezTo>
                    <a:pt x="5929410" y="1538077"/>
                    <a:pt x="5899575" y="1464990"/>
                    <a:pt x="5795276" y="1473981"/>
                  </a:cubicBezTo>
                  <a:cubicBezTo>
                    <a:pt x="5690977" y="1482972"/>
                    <a:pt x="5373825" y="1444609"/>
                    <a:pt x="5108298" y="1473981"/>
                  </a:cubicBezTo>
                  <a:cubicBezTo>
                    <a:pt x="4842771" y="1503353"/>
                    <a:pt x="4857983" y="1458848"/>
                    <a:pt x="4720772" y="1473981"/>
                  </a:cubicBezTo>
                  <a:cubicBezTo>
                    <a:pt x="4583561" y="1489114"/>
                    <a:pt x="4173134" y="1458576"/>
                    <a:pt x="4033794" y="1473981"/>
                  </a:cubicBezTo>
                  <a:cubicBezTo>
                    <a:pt x="3894454" y="1489386"/>
                    <a:pt x="3886765" y="1445290"/>
                    <a:pt x="3746085" y="1473981"/>
                  </a:cubicBezTo>
                  <a:cubicBezTo>
                    <a:pt x="3605405" y="1502672"/>
                    <a:pt x="3284890" y="1400961"/>
                    <a:pt x="3059107" y="1473981"/>
                  </a:cubicBezTo>
                  <a:cubicBezTo>
                    <a:pt x="2833324" y="1547001"/>
                    <a:pt x="2765736" y="1458798"/>
                    <a:pt x="2671581" y="1473981"/>
                  </a:cubicBezTo>
                  <a:cubicBezTo>
                    <a:pt x="2577426" y="1489164"/>
                    <a:pt x="2483276" y="1445793"/>
                    <a:pt x="2383872" y="1473981"/>
                  </a:cubicBezTo>
                  <a:cubicBezTo>
                    <a:pt x="2284468" y="1502169"/>
                    <a:pt x="2152161" y="1444164"/>
                    <a:pt x="1996346" y="1473981"/>
                  </a:cubicBezTo>
                  <a:cubicBezTo>
                    <a:pt x="1840531" y="1503798"/>
                    <a:pt x="1516002" y="1412294"/>
                    <a:pt x="1309368" y="1473981"/>
                  </a:cubicBezTo>
                  <a:cubicBezTo>
                    <a:pt x="1102734" y="1535668"/>
                    <a:pt x="1003038" y="1458558"/>
                    <a:pt x="921842" y="1473981"/>
                  </a:cubicBezTo>
                  <a:cubicBezTo>
                    <a:pt x="840646" y="1489404"/>
                    <a:pt x="746077" y="1473186"/>
                    <a:pt x="634133" y="1473981"/>
                  </a:cubicBezTo>
                  <a:cubicBezTo>
                    <a:pt x="522189" y="1474776"/>
                    <a:pt x="202748" y="1423132"/>
                    <a:pt x="0" y="1473981"/>
                  </a:cubicBezTo>
                  <a:cubicBezTo>
                    <a:pt x="-32936" y="1238767"/>
                    <a:pt x="12416" y="1095856"/>
                    <a:pt x="0" y="997394"/>
                  </a:cubicBezTo>
                  <a:cubicBezTo>
                    <a:pt x="-12416" y="898932"/>
                    <a:pt x="36780" y="723764"/>
                    <a:pt x="0" y="550286"/>
                  </a:cubicBezTo>
                  <a:cubicBezTo>
                    <a:pt x="-36780" y="376808"/>
                    <a:pt x="24966" y="26142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Then we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transform the candidate log (odds) to candidate probabilities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 using this formula: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4334286" y="5333091"/>
                  <a:ext cx="2310151" cy="1488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1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1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286" y="5333091"/>
                  <a:ext cx="2310151" cy="148892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437288" y="243617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6750106" y="505350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B86408-A38C-4F88-4C92-70F178500E03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54122C-7D69-A494-1DC3-418E853AF3B9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FF1496-3056-C3B4-E59C-FAAF43AB310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8F786-6AA2-58B0-3CC5-05D6D288C349}"/>
              </a:ext>
            </a:extLst>
          </p:cNvPr>
          <p:cNvGrpSpPr/>
          <p:nvPr/>
        </p:nvGrpSpPr>
        <p:grpSpPr>
          <a:xfrm>
            <a:off x="4356457" y="66728"/>
            <a:ext cx="7711090" cy="6724544"/>
            <a:chOff x="2182600" y="61433"/>
            <a:chExt cx="7711090" cy="672454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057" y="860692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9330" y="3576002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770" y="3306109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21" y="331586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73" y="332562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557525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05116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2298312" y="111434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80517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5" y="255919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4821239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4" y="406722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25" y="3306110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08978" y="331098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9526" y="333049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2299133" y="18097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2299133" y="26142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2315593" y="337638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2304739" y="412226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2298311" y="489012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2304741" y="563029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AFB10F-597E-3140-42FB-24B6EC8F2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161" y="570723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C51E05-372F-EBCD-823C-B26A38C7E661}"/>
                </a:ext>
              </a:extLst>
            </p:cNvPr>
            <p:cNvSpPr/>
            <p:nvPr/>
          </p:nvSpPr>
          <p:spPr>
            <a:xfrm>
              <a:off x="4147702" y="4945232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3C3FA0-5A9C-9E06-D9AE-99068CA20AA3}"/>
                </a:ext>
              </a:extLst>
            </p:cNvPr>
            <p:cNvSpPr/>
            <p:nvPr/>
          </p:nvSpPr>
          <p:spPr>
            <a:xfrm>
              <a:off x="4626770" y="440649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93F8F0-4D53-73F8-F462-4CD1EA68D7D1}"/>
                </a:ext>
              </a:extLst>
            </p:cNvPr>
            <p:cNvSpPr/>
            <p:nvPr/>
          </p:nvSpPr>
          <p:spPr>
            <a:xfrm>
              <a:off x="5289102" y="36220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EAB8A2-A197-DFB6-2B73-FF49CCBFEF3B}"/>
                </a:ext>
              </a:extLst>
            </p:cNvPr>
            <p:cNvSpPr/>
            <p:nvPr/>
          </p:nvSpPr>
          <p:spPr>
            <a:xfrm>
              <a:off x="7243251" y="14006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2893A-FE9F-61A8-0C49-044F0AA10955}"/>
                </a:ext>
              </a:extLst>
            </p:cNvPr>
            <p:cNvSpPr/>
            <p:nvPr/>
          </p:nvSpPr>
          <p:spPr>
            <a:xfrm>
              <a:off x="5655436" y="31596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F8F8F2-BCAE-6780-D957-7F2C2496E640}"/>
                </a:ext>
              </a:extLst>
            </p:cNvPr>
            <p:cNvSpPr/>
            <p:nvPr/>
          </p:nvSpPr>
          <p:spPr>
            <a:xfrm>
              <a:off x="6821876" y="1911556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EF62B5-B583-AD42-CEDB-AAEAB7249EF8}"/>
                </a:ext>
              </a:extLst>
            </p:cNvPr>
            <p:cNvSpPr/>
            <p:nvPr/>
          </p:nvSpPr>
          <p:spPr>
            <a:xfrm>
              <a:off x="7526228" y="1114943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533581-D180-25DA-B4C2-8DAF074478E6}"/>
                </a:ext>
              </a:extLst>
            </p:cNvPr>
            <p:cNvSpPr/>
            <p:nvPr/>
          </p:nvSpPr>
          <p:spPr>
            <a:xfrm>
              <a:off x="8065089" y="474094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2182600" y="6370479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2" y="6578228"/>
              <a:ext cx="608047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4626770" y="6420557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5289102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4141494" y="642655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7218009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0A5DF-71CA-9B5F-00F4-4C9723CEF6DD}"/>
              </a:ext>
            </a:extLst>
          </p:cNvPr>
          <p:cNvGrpSpPr/>
          <p:nvPr/>
        </p:nvGrpSpPr>
        <p:grpSpPr>
          <a:xfrm>
            <a:off x="256547" y="1934655"/>
            <a:ext cx="3554112" cy="2400657"/>
            <a:chOff x="256547" y="1934655"/>
            <a:chExt cx="3554112" cy="240065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400657"/>
            </a:xfrm>
            <a:custGeom>
              <a:avLst/>
              <a:gdLst>
                <a:gd name="connsiteX0" fmla="*/ 0 w 3554112"/>
                <a:gd name="connsiteY0" fmla="*/ 0 h 2400657"/>
                <a:gd name="connsiteX1" fmla="*/ 556811 w 3554112"/>
                <a:gd name="connsiteY1" fmla="*/ 0 h 2400657"/>
                <a:gd name="connsiteX2" fmla="*/ 1042540 w 3554112"/>
                <a:gd name="connsiteY2" fmla="*/ 0 h 2400657"/>
                <a:gd name="connsiteX3" fmla="*/ 1705974 w 3554112"/>
                <a:gd name="connsiteY3" fmla="*/ 0 h 2400657"/>
                <a:gd name="connsiteX4" fmla="*/ 2262785 w 3554112"/>
                <a:gd name="connsiteY4" fmla="*/ 0 h 2400657"/>
                <a:gd name="connsiteX5" fmla="*/ 2819596 w 3554112"/>
                <a:gd name="connsiteY5" fmla="*/ 0 h 2400657"/>
                <a:gd name="connsiteX6" fmla="*/ 3554112 w 3554112"/>
                <a:gd name="connsiteY6" fmla="*/ 0 h 2400657"/>
                <a:gd name="connsiteX7" fmla="*/ 3554112 w 3554112"/>
                <a:gd name="connsiteY7" fmla="*/ 432118 h 2400657"/>
                <a:gd name="connsiteX8" fmla="*/ 3554112 w 3554112"/>
                <a:gd name="connsiteY8" fmla="*/ 912250 h 2400657"/>
                <a:gd name="connsiteX9" fmla="*/ 3554112 w 3554112"/>
                <a:gd name="connsiteY9" fmla="*/ 1344368 h 2400657"/>
                <a:gd name="connsiteX10" fmla="*/ 3554112 w 3554112"/>
                <a:gd name="connsiteY10" fmla="*/ 1776486 h 2400657"/>
                <a:gd name="connsiteX11" fmla="*/ 3554112 w 3554112"/>
                <a:gd name="connsiteY11" fmla="*/ 2400657 h 2400657"/>
                <a:gd name="connsiteX12" fmla="*/ 2926219 w 3554112"/>
                <a:gd name="connsiteY12" fmla="*/ 2400657 h 2400657"/>
                <a:gd name="connsiteX13" fmla="*/ 2262785 w 3554112"/>
                <a:gd name="connsiteY13" fmla="*/ 2400657 h 2400657"/>
                <a:gd name="connsiteX14" fmla="*/ 1599350 w 3554112"/>
                <a:gd name="connsiteY14" fmla="*/ 2400657 h 2400657"/>
                <a:gd name="connsiteX15" fmla="*/ 1078081 w 3554112"/>
                <a:gd name="connsiteY15" fmla="*/ 2400657 h 2400657"/>
                <a:gd name="connsiteX16" fmla="*/ 0 w 3554112"/>
                <a:gd name="connsiteY16" fmla="*/ 2400657 h 2400657"/>
                <a:gd name="connsiteX17" fmla="*/ 0 w 3554112"/>
                <a:gd name="connsiteY17" fmla="*/ 1872512 h 2400657"/>
                <a:gd name="connsiteX18" fmla="*/ 0 w 3554112"/>
                <a:gd name="connsiteY18" fmla="*/ 1464401 h 2400657"/>
                <a:gd name="connsiteX19" fmla="*/ 0 w 3554112"/>
                <a:gd name="connsiteY19" fmla="*/ 1032283 h 2400657"/>
                <a:gd name="connsiteX20" fmla="*/ 0 w 3554112"/>
                <a:gd name="connsiteY20" fmla="*/ 600164 h 2400657"/>
                <a:gd name="connsiteX21" fmla="*/ 0 w 3554112"/>
                <a:gd name="connsiteY21" fmla="*/ 0 h 24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54112" h="2400657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565715" y="116157"/>
                    <a:pt x="3526929" y="273364"/>
                    <a:pt x="3554112" y="432118"/>
                  </a:cubicBezTo>
                  <a:cubicBezTo>
                    <a:pt x="3581295" y="590872"/>
                    <a:pt x="3551042" y="794626"/>
                    <a:pt x="3554112" y="912250"/>
                  </a:cubicBezTo>
                  <a:cubicBezTo>
                    <a:pt x="3557182" y="1029874"/>
                    <a:pt x="3515906" y="1178864"/>
                    <a:pt x="3554112" y="1344368"/>
                  </a:cubicBezTo>
                  <a:cubicBezTo>
                    <a:pt x="3592318" y="1509872"/>
                    <a:pt x="3522854" y="1589677"/>
                    <a:pt x="3554112" y="1776486"/>
                  </a:cubicBezTo>
                  <a:cubicBezTo>
                    <a:pt x="3585370" y="1963295"/>
                    <a:pt x="3516917" y="2245565"/>
                    <a:pt x="3554112" y="2400657"/>
                  </a:cubicBezTo>
                  <a:cubicBezTo>
                    <a:pt x="3264275" y="2438317"/>
                    <a:pt x="3104664" y="2362095"/>
                    <a:pt x="2926219" y="2400657"/>
                  </a:cubicBezTo>
                  <a:cubicBezTo>
                    <a:pt x="2747774" y="2439219"/>
                    <a:pt x="2559017" y="2336165"/>
                    <a:pt x="2262785" y="2400657"/>
                  </a:cubicBezTo>
                  <a:cubicBezTo>
                    <a:pt x="1966553" y="2465149"/>
                    <a:pt x="1745700" y="2352576"/>
                    <a:pt x="1599350" y="2400657"/>
                  </a:cubicBezTo>
                  <a:cubicBezTo>
                    <a:pt x="1453001" y="2448738"/>
                    <a:pt x="1239670" y="2348707"/>
                    <a:pt x="1078081" y="2400657"/>
                  </a:cubicBezTo>
                  <a:cubicBezTo>
                    <a:pt x="916492" y="2452607"/>
                    <a:pt x="375692" y="2280014"/>
                    <a:pt x="0" y="2400657"/>
                  </a:cubicBezTo>
                  <a:cubicBezTo>
                    <a:pt x="-57105" y="2246017"/>
                    <a:pt x="7791" y="2099495"/>
                    <a:pt x="0" y="1872512"/>
                  </a:cubicBezTo>
                  <a:cubicBezTo>
                    <a:pt x="-7791" y="1645530"/>
                    <a:pt x="35314" y="1653257"/>
                    <a:pt x="0" y="1464401"/>
                  </a:cubicBezTo>
                  <a:cubicBezTo>
                    <a:pt x="-35314" y="1275545"/>
                    <a:pt x="9319" y="1132764"/>
                    <a:pt x="0" y="1032283"/>
                  </a:cubicBezTo>
                  <a:cubicBezTo>
                    <a:pt x="-9319" y="931802"/>
                    <a:pt x="46186" y="735683"/>
                    <a:pt x="0" y="600164"/>
                  </a:cubicBezTo>
                  <a:cubicBezTo>
                    <a:pt x="-46186" y="464645"/>
                    <a:pt x="2499" y="2919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Now, let us see how we use this equation: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in action!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374490" y="2937210"/>
                  <a:ext cx="2310151" cy="7679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1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1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1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1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1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90" y="2937210"/>
                  <a:ext cx="2310151" cy="767904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5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56101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469460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6321559" y="495052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6800627" y="441178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7462959" y="36273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9417108" y="14059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7829293" y="31649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8995733" y="1916851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9700085" y="112023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10238946" y="479389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893914" y="5102202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0548" y="4884183"/>
            <a:ext cx="426731" cy="42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56547" y="1934655"/>
            <a:ext cx="4275806" cy="3939540"/>
            <a:chOff x="256547" y="1934655"/>
            <a:chExt cx="3554112" cy="39395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3939540"/>
            </a:xfrm>
            <a:custGeom>
              <a:avLst/>
              <a:gdLst>
                <a:gd name="connsiteX0" fmla="*/ 0 w 4275806"/>
                <a:gd name="connsiteY0" fmla="*/ 0 h 3939540"/>
                <a:gd name="connsiteX1" fmla="*/ 491718 w 4275806"/>
                <a:gd name="connsiteY1" fmla="*/ 0 h 3939540"/>
                <a:gd name="connsiteX2" fmla="*/ 897919 w 4275806"/>
                <a:gd name="connsiteY2" fmla="*/ 0 h 3939540"/>
                <a:gd name="connsiteX3" fmla="*/ 1517911 w 4275806"/>
                <a:gd name="connsiteY3" fmla="*/ 0 h 3939540"/>
                <a:gd name="connsiteX4" fmla="*/ 2009629 w 4275806"/>
                <a:gd name="connsiteY4" fmla="*/ 0 h 3939540"/>
                <a:gd name="connsiteX5" fmla="*/ 2501347 w 4275806"/>
                <a:gd name="connsiteY5" fmla="*/ 0 h 3939540"/>
                <a:gd name="connsiteX6" fmla="*/ 3121338 w 4275806"/>
                <a:gd name="connsiteY6" fmla="*/ 0 h 3939540"/>
                <a:gd name="connsiteX7" fmla="*/ 3570298 w 4275806"/>
                <a:gd name="connsiteY7" fmla="*/ 0 h 3939540"/>
                <a:gd name="connsiteX8" fmla="*/ 4275806 w 4275806"/>
                <a:gd name="connsiteY8" fmla="*/ 0 h 3939540"/>
                <a:gd name="connsiteX9" fmla="*/ 4275806 w 4275806"/>
                <a:gd name="connsiteY9" fmla="*/ 641582 h 3939540"/>
                <a:gd name="connsiteX10" fmla="*/ 4275806 w 4275806"/>
                <a:gd name="connsiteY10" fmla="*/ 1125583 h 3939540"/>
                <a:gd name="connsiteX11" fmla="*/ 4275806 w 4275806"/>
                <a:gd name="connsiteY11" fmla="*/ 1688374 h 3939540"/>
                <a:gd name="connsiteX12" fmla="*/ 4275806 w 4275806"/>
                <a:gd name="connsiteY12" fmla="*/ 2290561 h 3939540"/>
                <a:gd name="connsiteX13" fmla="*/ 4275806 w 4275806"/>
                <a:gd name="connsiteY13" fmla="*/ 2735166 h 3939540"/>
                <a:gd name="connsiteX14" fmla="*/ 4275806 w 4275806"/>
                <a:gd name="connsiteY14" fmla="*/ 3297958 h 3939540"/>
                <a:gd name="connsiteX15" fmla="*/ 4275806 w 4275806"/>
                <a:gd name="connsiteY15" fmla="*/ 3939540 h 3939540"/>
                <a:gd name="connsiteX16" fmla="*/ 3741330 w 4275806"/>
                <a:gd name="connsiteY16" fmla="*/ 3939540 h 3939540"/>
                <a:gd name="connsiteX17" fmla="*/ 3121338 w 4275806"/>
                <a:gd name="connsiteY17" fmla="*/ 3939540 h 3939540"/>
                <a:gd name="connsiteX18" fmla="*/ 2586863 w 4275806"/>
                <a:gd name="connsiteY18" fmla="*/ 3939540 h 3939540"/>
                <a:gd name="connsiteX19" fmla="*/ 2180661 w 4275806"/>
                <a:gd name="connsiteY19" fmla="*/ 3939540 h 3939540"/>
                <a:gd name="connsiteX20" fmla="*/ 1731701 w 4275806"/>
                <a:gd name="connsiteY20" fmla="*/ 3939540 h 3939540"/>
                <a:gd name="connsiteX21" fmla="*/ 1111710 w 4275806"/>
                <a:gd name="connsiteY21" fmla="*/ 3939540 h 3939540"/>
                <a:gd name="connsiteX22" fmla="*/ 577234 w 4275806"/>
                <a:gd name="connsiteY22" fmla="*/ 3939540 h 3939540"/>
                <a:gd name="connsiteX23" fmla="*/ 0 w 4275806"/>
                <a:gd name="connsiteY23" fmla="*/ 3939540 h 3939540"/>
                <a:gd name="connsiteX24" fmla="*/ 0 w 4275806"/>
                <a:gd name="connsiteY24" fmla="*/ 3376749 h 3939540"/>
                <a:gd name="connsiteX25" fmla="*/ 0 w 4275806"/>
                <a:gd name="connsiteY25" fmla="*/ 2932143 h 3939540"/>
                <a:gd name="connsiteX26" fmla="*/ 0 w 4275806"/>
                <a:gd name="connsiteY26" fmla="*/ 2487538 h 3939540"/>
                <a:gd name="connsiteX27" fmla="*/ 0 w 4275806"/>
                <a:gd name="connsiteY27" fmla="*/ 1885351 h 3939540"/>
                <a:gd name="connsiteX28" fmla="*/ 0 w 4275806"/>
                <a:gd name="connsiteY28" fmla="*/ 1401351 h 3939540"/>
                <a:gd name="connsiteX29" fmla="*/ 0 w 4275806"/>
                <a:gd name="connsiteY29" fmla="*/ 759768 h 3939540"/>
                <a:gd name="connsiteX30" fmla="*/ 0 w 4275806"/>
                <a:gd name="connsiteY30" fmla="*/ 0 h 39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75806" h="3939540" extrusionOk="0">
                  <a:moveTo>
                    <a:pt x="0" y="0"/>
                  </a:moveTo>
                  <a:cubicBezTo>
                    <a:pt x="153277" y="-2201"/>
                    <a:pt x="336963" y="31100"/>
                    <a:pt x="491718" y="0"/>
                  </a:cubicBezTo>
                  <a:cubicBezTo>
                    <a:pt x="646473" y="-31100"/>
                    <a:pt x="749456" y="38103"/>
                    <a:pt x="897919" y="0"/>
                  </a:cubicBezTo>
                  <a:cubicBezTo>
                    <a:pt x="1046382" y="-38103"/>
                    <a:pt x="1340836" y="57827"/>
                    <a:pt x="1517911" y="0"/>
                  </a:cubicBezTo>
                  <a:cubicBezTo>
                    <a:pt x="1694986" y="-57827"/>
                    <a:pt x="1817166" y="9698"/>
                    <a:pt x="2009629" y="0"/>
                  </a:cubicBezTo>
                  <a:cubicBezTo>
                    <a:pt x="2202092" y="-9698"/>
                    <a:pt x="2376971" y="14323"/>
                    <a:pt x="2501347" y="0"/>
                  </a:cubicBezTo>
                  <a:cubicBezTo>
                    <a:pt x="2625723" y="-14323"/>
                    <a:pt x="2881691" y="32088"/>
                    <a:pt x="3121338" y="0"/>
                  </a:cubicBezTo>
                  <a:cubicBezTo>
                    <a:pt x="3360985" y="-32088"/>
                    <a:pt x="3392668" y="12286"/>
                    <a:pt x="3570298" y="0"/>
                  </a:cubicBezTo>
                  <a:cubicBezTo>
                    <a:pt x="3747928" y="-12286"/>
                    <a:pt x="4047942" y="27409"/>
                    <a:pt x="4275806" y="0"/>
                  </a:cubicBezTo>
                  <a:cubicBezTo>
                    <a:pt x="4286942" y="295611"/>
                    <a:pt x="4242717" y="458841"/>
                    <a:pt x="4275806" y="641582"/>
                  </a:cubicBezTo>
                  <a:cubicBezTo>
                    <a:pt x="4308895" y="824323"/>
                    <a:pt x="4268990" y="943300"/>
                    <a:pt x="4275806" y="1125583"/>
                  </a:cubicBezTo>
                  <a:cubicBezTo>
                    <a:pt x="4282622" y="1307866"/>
                    <a:pt x="4225253" y="1464771"/>
                    <a:pt x="4275806" y="1688374"/>
                  </a:cubicBezTo>
                  <a:cubicBezTo>
                    <a:pt x="4326359" y="1911977"/>
                    <a:pt x="4224613" y="2066085"/>
                    <a:pt x="4275806" y="2290561"/>
                  </a:cubicBezTo>
                  <a:cubicBezTo>
                    <a:pt x="4326999" y="2515037"/>
                    <a:pt x="4256796" y="2603287"/>
                    <a:pt x="4275806" y="2735166"/>
                  </a:cubicBezTo>
                  <a:cubicBezTo>
                    <a:pt x="4294816" y="2867046"/>
                    <a:pt x="4270972" y="3124988"/>
                    <a:pt x="4275806" y="3297958"/>
                  </a:cubicBezTo>
                  <a:cubicBezTo>
                    <a:pt x="4280640" y="3470928"/>
                    <a:pt x="4238028" y="3666363"/>
                    <a:pt x="4275806" y="3939540"/>
                  </a:cubicBezTo>
                  <a:cubicBezTo>
                    <a:pt x="4082433" y="4002120"/>
                    <a:pt x="3912251" y="3932035"/>
                    <a:pt x="3741330" y="3939540"/>
                  </a:cubicBezTo>
                  <a:cubicBezTo>
                    <a:pt x="3570409" y="3947045"/>
                    <a:pt x="3407489" y="3934821"/>
                    <a:pt x="3121338" y="3939540"/>
                  </a:cubicBezTo>
                  <a:cubicBezTo>
                    <a:pt x="2835187" y="3944259"/>
                    <a:pt x="2795452" y="3899847"/>
                    <a:pt x="2586863" y="3939540"/>
                  </a:cubicBezTo>
                  <a:cubicBezTo>
                    <a:pt x="2378275" y="3979233"/>
                    <a:pt x="2349052" y="3914358"/>
                    <a:pt x="2180661" y="3939540"/>
                  </a:cubicBezTo>
                  <a:cubicBezTo>
                    <a:pt x="2012270" y="3964722"/>
                    <a:pt x="1952240" y="3891269"/>
                    <a:pt x="1731701" y="3939540"/>
                  </a:cubicBezTo>
                  <a:cubicBezTo>
                    <a:pt x="1511162" y="3987811"/>
                    <a:pt x="1407595" y="3934783"/>
                    <a:pt x="1111710" y="3939540"/>
                  </a:cubicBezTo>
                  <a:cubicBezTo>
                    <a:pt x="815825" y="3944297"/>
                    <a:pt x="810642" y="3879480"/>
                    <a:pt x="577234" y="3939540"/>
                  </a:cubicBezTo>
                  <a:cubicBezTo>
                    <a:pt x="343826" y="3999600"/>
                    <a:pt x="206618" y="3892828"/>
                    <a:pt x="0" y="3939540"/>
                  </a:cubicBezTo>
                  <a:cubicBezTo>
                    <a:pt x="-14268" y="3759942"/>
                    <a:pt x="14002" y="3594987"/>
                    <a:pt x="0" y="3376749"/>
                  </a:cubicBezTo>
                  <a:cubicBezTo>
                    <a:pt x="-14002" y="3158511"/>
                    <a:pt x="26811" y="3139140"/>
                    <a:pt x="0" y="2932143"/>
                  </a:cubicBezTo>
                  <a:cubicBezTo>
                    <a:pt x="-26811" y="2725146"/>
                    <a:pt x="31002" y="2580777"/>
                    <a:pt x="0" y="2487538"/>
                  </a:cubicBezTo>
                  <a:cubicBezTo>
                    <a:pt x="-31002" y="2394300"/>
                    <a:pt x="26251" y="2184238"/>
                    <a:pt x="0" y="1885351"/>
                  </a:cubicBezTo>
                  <a:cubicBezTo>
                    <a:pt x="-26251" y="1586464"/>
                    <a:pt x="35244" y="1560889"/>
                    <a:pt x="0" y="1401351"/>
                  </a:cubicBezTo>
                  <a:cubicBezTo>
                    <a:pt x="-35244" y="1241813"/>
                    <a:pt x="44335" y="919501"/>
                    <a:pt x="0" y="759768"/>
                  </a:cubicBezTo>
                  <a:cubicBezTo>
                    <a:pt x="-44335" y="600035"/>
                    <a:pt x="89705" y="369622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example,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log(odds) of this data point is -2.1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substitute -2.1 for the log odds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And we get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p = 0.1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341376" y="4361256"/>
                  <a:ext cx="2310151" cy="74623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1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1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1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76" y="4361256"/>
                  <a:ext cx="2310151" cy="746230"/>
                </a:xfrm>
                <a:prstGeom prst="rect">
                  <a:avLst/>
                </a:prstGeom>
                <a:blipFill>
                  <a:blip r:embed="rId6"/>
                  <a:stretch>
                    <a:fillRect b="-3175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107" grpId="0"/>
      <p:bldP spid="108" grpId="0"/>
      <p:bldP spid="4" grpId="0" animBg="1"/>
      <p:bldP spid="5" grpId="0" animBg="1"/>
      <p:bldP spid="10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Math Behind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4250724" y="3936594"/>
            <a:ext cx="164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546271" y="1174001"/>
            <a:ext cx="123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 = 0.1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gives us the y-coordinates on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S-curved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we do the same thing for all data points!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505181" y="3952710"/>
            <a:ext cx="4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5561621" y="1195287"/>
            <a:ext cx="382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use the observed status to calculate the their likelihood given the shape of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will start by calculating the likelihood of the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given the shape of the S-curve line.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3554819"/>
          </a:xfrm>
          <a:custGeom>
            <a:avLst/>
            <a:gdLst>
              <a:gd name="connsiteX0" fmla="*/ 0 w 4569145"/>
              <a:gd name="connsiteY0" fmla="*/ 0 h 3554819"/>
              <a:gd name="connsiteX1" fmla="*/ 525452 w 4569145"/>
              <a:gd name="connsiteY1" fmla="*/ 0 h 3554819"/>
              <a:gd name="connsiteX2" fmla="*/ 959520 w 4569145"/>
              <a:gd name="connsiteY2" fmla="*/ 0 h 3554819"/>
              <a:gd name="connsiteX3" fmla="*/ 1622046 w 4569145"/>
              <a:gd name="connsiteY3" fmla="*/ 0 h 3554819"/>
              <a:gd name="connsiteX4" fmla="*/ 2147498 w 4569145"/>
              <a:gd name="connsiteY4" fmla="*/ 0 h 3554819"/>
              <a:gd name="connsiteX5" fmla="*/ 2672950 w 4569145"/>
              <a:gd name="connsiteY5" fmla="*/ 0 h 3554819"/>
              <a:gd name="connsiteX6" fmla="*/ 3335476 w 4569145"/>
              <a:gd name="connsiteY6" fmla="*/ 0 h 3554819"/>
              <a:gd name="connsiteX7" fmla="*/ 3815236 w 4569145"/>
              <a:gd name="connsiteY7" fmla="*/ 0 h 3554819"/>
              <a:gd name="connsiteX8" fmla="*/ 4569145 w 4569145"/>
              <a:gd name="connsiteY8" fmla="*/ 0 h 3554819"/>
              <a:gd name="connsiteX9" fmla="*/ 4569145 w 4569145"/>
              <a:gd name="connsiteY9" fmla="*/ 663566 h 3554819"/>
              <a:gd name="connsiteX10" fmla="*/ 4569145 w 4569145"/>
              <a:gd name="connsiteY10" fmla="*/ 1184940 h 3554819"/>
              <a:gd name="connsiteX11" fmla="*/ 4569145 w 4569145"/>
              <a:gd name="connsiteY11" fmla="*/ 1777410 h 3554819"/>
              <a:gd name="connsiteX12" fmla="*/ 4569145 w 4569145"/>
              <a:gd name="connsiteY12" fmla="*/ 2405428 h 3554819"/>
              <a:gd name="connsiteX13" fmla="*/ 4569145 w 4569145"/>
              <a:gd name="connsiteY13" fmla="*/ 2891253 h 3554819"/>
              <a:gd name="connsiteX14" fmla="*/ 4569145 w 4569145"/>
              <a:gd name="connsiteY14" fmla="*/ 3554819 h 3554819"/>
              <a:gd name="connsiteX15" fmla="*/ 3998002 w 4569145"/>
              <a:gd name="connsiteY15" fmla="*/ 3554819 h 3554819"/>
              <a:gd name="connsiteX16" fmla="*/ 3426859 w 4569145"/>
              <a:gd name="connsiteY16" fmla="*/ 3554819 h 3554819"/>
              <a:gd name="connsiteX17" fmla="*/ 2764333 w 4569145"/>
              <a:gd name="connsiteY17" fmla="*/ 3554819 h 3554819"/>
              <a:gd name="connsiteX18" fmla="*/ 2193190 w 4569145"/>
              <a:gd name="connsiteY18" fmla="*/ 3554819 h 3554819"/>
              <a:gd name="connsiteX19" fmla="*/ 1759121 w 4569145"/>
              <a:gd name="connsiteY19" fmla="*/ 3554819 h 3554819"/>
              <a:gd name="connsiteX20" fmla="*/ 1279361 w 4569145"/>
              <a:gd name="connsiteY20" fmla="*/ 3554819 h 3554819"/>
              <a:gd name="connsiteX21" fmla="*/ 616835 w 4569145"/>
              <a:gd name="connsiteY21" fmla="*/ 3554819 h 3554819"/>
              <a:gd name="connsiteX22" fmla="*/ 0 w 4569145"/>
              <a:gd name="connsiteY22" fmla="*/ 3554819 h 3554819"/>
              <a:gd name="connsiteX23" fmla="*/ 0 w 4569145"/>
              <a:gd name="connsiteY23" fmla="*/ 3033446 h 3554819"/>
              <a:gd name="connsiteX24" fmla="*/ 0 w 4569145"/>
              <a:gd name="connsiteY24" fmla="*/ 2476524 h 3554819"/>
              <a:gd name="connsiteX25" fmla="*/ 0 w 4569145"/>
              <a:gd name="connsiteY25" fmla="*/ 1990699 h 3554819"/>
              <a:gd name="connsiteX26" fmla="*/ 0 w 4569145"/>
              <a:gd name="connsiteY26" fmla="*/ 1504873 h 3554819"/>
              <a:gd name="connsiteX27" fmla="*/ 0 w 4569145"/>
              <a:gd name="connsiteY27" fmla="*/ 876855 h 3554819"/>
              <a:gd name="connsiteX28" fmla="*/ 0 w 4569145"/>
              <a:gd name="connsiteY28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9145" h="3554819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03625" y="218412"/>
                  <a:pt x="4508139" y="529863"/>
                  <a:pt x="4569145" y="663566"/>
                </a:cubicBezTo>
                <a:cubicBezTo>
                  <a:pt x="4630151" y="797269"/>
                  <a:pt x="4552231" y="1040717"/>
                  <a:pt x="4569145" y="1184940"/>
                </a:cubicBezTo>
                <a:cubicBezTo>
                  <a:pt x="4586059" y="1329163"/>
                  <a:pt x="4547409" y="1550197"/>
                  <a:pt x="4569145" y="1777410"/>
                </a:cubicBezTo>
                <a:cubicBezTo>
                  <a:pt x="4590881" y="2004623"/>
                  <a:pt x="4568506" y="2122109"/>
                  <a:pt x="4569145" y="2405428"/>
                </a:cubicBezTo>
                <a:cubicBezTo>
                  <a:pt x="4569784" y="2688747"/>
                  <a:pt x="4521506" y="2777175"/>
                  <a:pt x="4569145" y="2891253"/>
                </a:cubicBezTo>
                <a:cubicBezTo>
                  <a:pt x="4616784" y="3005331"/>
                  <a:pt x="4547996" y="3357504"/>
                  <a:pt x="4569145" y="3554819"/>
                </a:cubicBezTo>
                <a:cubicBezTo>
                  <a:pt x="4327209" y="3596260"/>
                  <a:pt x="4255713" y="3508502"/>
                  <a:pt x="3998002" y="3554819"/>
                </a:cubicBezTo>
                <a:cubicBezTo>
                  <a:pt x="3740291" y="3601136"/>
                  <a:pt x="3681420" y="3535356"/>
                  <a:pt x="3426859" y="3554819"/>
                </a:cubicBezTo>
                <a:cubicBezTo>
                  <a:pt x="3172298" y="3574282"/>
                  <a:pt x="2974506" y="3542923"/>
                  <a:pt x="2764333" y="3554819"/>
                </a:cubicBezTo>
                <a:cubicBezTo>
                  <a:pt x="2554160" y="3566715"/>
                  <a:pt x="2428209" y="3499133"/>
                  <a:pt x="2193190" y="3554819"/>
                </a:cubicBezTo>
                <a:cubicBezTo>
                  <a:pt x="1958171" y="3610505"/>
                  <a:pt x="1957360" y="3532686"/>
                  <a:pt x="1759121" y="3554819"/>
                </a:cubicBezTo>
                <a:cubicBezTo>
                  <a:pt x="1560882" y="3576952"/>
                  <a:pt x="1443877" y="3527025"/>
                  <a:pt x="1279361" y="3554819"/>
                </a:cubicBezTo>
                <a:cubicBezTo>
                  <a:pt x="1114845" y="3582613"/>
                  <a:pt x="854921" y="3525349"/>
                  <a:pt x="616835" y="3554819"/>
                </a:cubicBezTo>
                <a:cubicBezTo>
                  <a:pt x="378749" y="3584289"/>
                  <a:pt x="300105" y="3489672"/>
                  <a:pt x="0" y="3554819"/>
                </a:cubicBezTo>
                <a:cubicBezTo>
                  <a:pt x="-29654" y="3388787"/>
                  <a:pt x="47690" y="3229346"/>
                  <a:pt x="0" y="3033446"/>
                </a:cubicBezTo>
                <a:cubicBezTo>
                  <a:pt x="-47690" y="2837546"/>
                  <a:pt x="57747" y="2589475"/>
                  <a:pt x="0" y="2476524"/>
                </a:cubicBezTo>
                <a:cubicBezTo>
                  <a:pt x="-57747" y="2363573"/>
                  <a:pt x="52380" y="2164719"/>
                  <a:pt x="0" y="1990699"/>
                </a:cubicBezTo>
                <a:cubicBezTo>
                  <a:pt x="-52380" y="1816680"/>
                  <a:pt x="26410" y="1633816"/>
                  <a:pt x="0" y="1504873"/>
                </a:cubicBezTo>
                <a:cubicBezTo>
                  <a:pt x="-26410" y="1375930"/>
                  <a:pt x="33108" y="1016127"/>
                  <a:pt x="0" y="876855"/>
                </a:cubicBezTo>
                <a:cubicBezTo>
                  <a:pt x="-33108" y="737583"/>
                  <a:pt x="100939" y="18377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this person is obese given the shape of the S-curve line is the value on the y-axis where the point intersects the S-curve line. </a:t>
            </a: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Which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8279112" y="2451027"/>
            <a:ext cx="0" cy="2240347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318422" y="2299353"/>
            <a:ext cx="1806580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530" y="208598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of this person is obese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301306" y="1678397"/>
            <a:ext cx="0" cy="305042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03221" y="1526723"/>
            <a:ext cx="2943975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these people are obese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0.91, 0.91 and 0.92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029718" y="1585540"/>
            <a:ext cx="0" cy="3105834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3221" y="1433866"/>
            <a:ext cx="3672387" cy="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126" y="1220499"/>
            <a:ext cx="426731" cy="426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1FBF1-F7EB-BEFA-E15B-C8F009CD10A7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10436276" y="1589499"/>
            <a:ext cx="0" cy="310187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9F87-B167-843B-D9C5-601B4283A464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869885" y="1585541"/>
            <a:ext cx="0" cy="310583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 * 0.9 * 0.91 * 0.91 * 0.92…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253D-6333-D07D-DF0F-61EB7B24E64A}"/>
              </a:ext>
            </a:extLst>
          </p:cNvPr>
          <p:cNvSpPr txBox="1"/>
          <p:nvPr/>
        </p:nvSpPr>
        <p:spPr>
          <a:xfrm>
            <a:off x="81820" y="2964974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for all obese persons is just the product of the individual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3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Now, let us calculate the likelihoods for the persons who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these persons, the likelihood is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calculated as: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 = (1 – probability of the person is obese)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867F0-0CF7-2E39-A469-4279C82E707D}"/>
              </a:ext>
            </a:extLst>
          </p:cNvPr>
          <p:cNvSpPr txBox="1"/>
          <p:nvPr/>
        </p:nvSpPr>
        <p:spPr>
          <a:xfrm>
            <a:off x="860903" y="5401690"/>
            <a:ext cx="10899117" cy="477054"/>
          </a:xfrm>
          <a:custGeom>
            <a:avLst/>
            <a:gdLst>
              <a:gd name="connsiteX0" fmla="*/ 0 w 10899117"/>
              <a:gd name="connsiteY0" fmla="*/ 0 h 477054"/>
              <a:gd name="connsiteX1" fmla="*/ 464647 w 10899117"/>
              <a:gd name="connsiteY1" fmla="*/ 0 h 477054"/>
              <a:gd name="connsiteX2" fmla="*/ 711311 w 10899117"/>
              <a:gd name="connsiteY2" fmla="*/ 0 h 477054"/>
              <a:gd name="connsiteX3" fmla="*/ 1502931 w 10899117"/>
              <a:gd name="connsiteY3" fmla="*/ 0 h 477054"/>
              <a:gd name="connsiteX4" fmla="*/ 1967577 w 10899117"/>
              <a:gd name="connsiteY4" fmla="*/ 0 h 477054"/>
              <a:gd name="connsiteX5" fmla="*/ 2432224 w 10899117"/>
              <a:gd name="connsiteY5" fmla="*/ 0 h 477054"/>
              <a:gd name="connsiteX6" fmla="*/ 3223844 w 10899117"/>
              <a:gd name="connsiteY6" fmla="*/ 0 h 477054"/>
              <a:gd name="connsiteX7" fmla="*/ 3579499 w 10899117"/>
              <a:gd name="connsiteY7" fmla="*/ 0 h 477054"/>
              <a:gd name="connsiteX8" fmla="*/ 4371120 w 10899117"/>
              <a:gd name="connsiteY8" fmla="*/ 0 h 477054"/>
              <a:gd name="connsiteX9" fmla="*/ 5162740 w 10899117"/>
              <a:gd name="connsiteY9" fmla="*/ 0 h 477054"/>
              <a:gd name="connsiteX10" fmla="*/ 5736377 w 10899117"/>
              <a:gd name="connsiteY10" fmla="*/ 0 h 477054"/>
              <a:gd name="connsiteX11" fmla="*/ 6527997 w 10899117"/>
              <a:gd name="connsiteY11" fmla="*/ 0 h 477054"/>
              <a:gd name="connsiteX12" fmla="*/ 6992644 w 10899117"/>
              <a:gd name="connsiteY12" fmla="*/ 0 h 477054"/>
              <a:gd name="connsiteX13" fmla="*/ 7457291 w 10899117"/>
              <a:gd name="connsiteY13" fmla="*/ 0 h 477054"/>
              <a:gd name="connsiteX14" fmla="*/ 8139919 w 10899117"/>
              <a:gd name="connsiteY14" fmla="*/ 0 h 477054"/>
              <a:gd name="connsiteX15" fmla="*/ 8604566 w 10899117"/>
              <a:gd name="connsiteY15" fmla="*/ 0 h 477054"/>
              <a:gd name="connsiteX16" fmla="*/ 9396186 w 10899117"/>
              <a:gd name="connsiteY16" fmla="*/ 0 h 477054"/>
              <a:gd name="connsiteX17" fmla="*/ 10187806 w 10899117"/>
              <a:gd name="connsiteY17" fmla="*/ 0 h 477054"/>
              <a:gd name="connsiteX18" fmla="*/ 10899117 w 10899117"/>
              <a:gd name="connsiteY18" fmla="*/ 0 h 477054"/>
              <a:gd name="connsiteX19" fmla="*/ 10899117 w 10899117"/>
              <a:gd name="connsiteY19" fmla="*/ 477054 h 477054"/>
              <a:gd name="connsiteX20" fmla="*/ 10652453 w 10899117"/>
              <a:gd name="connsiteY20" fmla="*/ 477054 h 477054"/>
              <a:gd name="connsiteX21" fmla="*/ 9860833 w 10899117"/>
              <a:gd name="connsiteY21" fmla="*/ 477054 h 477054"/>
              <a:gd name="connsiteX22" fmla="*/ 9287195 w 10899117"/>
              <a:gd name="connsiteY22" fmla="*/ 477054 h 477054"/>
              <a:gd name="connsiteX23" fmla="*/ 8931540 w 10899117"/>
              <a:gd name="connsiteY23" fmla="*/ 477054 h 477054"/>
              <a:gd name="connsiteX24" fmla="*/ 8357902 w 10899117"/>
              <a:gd name="connsiteY24" fmla="*/ 477054 h 477054"/>
              <a:gd name="connsiteX25" fmla="*/ 8111238 w 10899117"/>
              <a:gd name="connsiteY25" fmla="*/ 477054 h 477054"/>
              <a:gd name="connsiteX26" fmla="*/ 7864573 w 10899117"/>
              <a:gd name="connsiteY26" fmla="*/ 477054 h 477054"/>
              <a:gd name="connsiteX27" fmla="*/ 7290936 w 10899117"/>
              <a:gd name="connsiteY27" fmla="*/ 477054 h 477054"/>
              <a:gd name="connsiteX28" fmla="*/ 6935280 w 10899117"/>
              <a:gd name="connsiteY28" fmla="*/ 477054 h 477054"/>
              <a:gd name="connsiteX29" fmla="*/ 6252651 w 10899117"/>
              <a:gd name="connsiteY29" fmla="*/ 477054 h 477054"/>
              <a:gd name="connsiteX30" fmla="*/ 5896996 w 10899117"/>
              <a:gd name="connsiteY30" fmla="*/ 477054 h 477054"/>
              <a:gd name="connsiteX31" fmla="*/ 5214367 w 10899117"/>
              <a:gd name="connsiteY31" fmla="*/ 477054 h 477054"/>
              <a:gd name="connsiteX32" fmla="*/ 4967703 w 10899117"/>
              <a:gd name="connsiteY32" fmla="*/ 477054 h 477054"/>
              <a:gd name="connsiteX33" fmla="*/ 4285074 w 10899117"/>
              <a:gd name="connsiteY33" fmla="*/ 477054 h 477054"/>
              <a:gd name="connsiteX34" fmla="*/ 3929418 w 10899117"/>
              <a:gd name="connsiteY34" fmla="*/ 477054 h 477054"/>
              <a:gd name="connsiteX35" fmla="*/ 3682754 w 10899117"/>
              <a:gd name="connsiteY35" fmla="*/ 477054 h 477054"/>
              <a:gd name="connsiteX36" fmla="*/ 3327099 w 10899117"/>
              <a:gd name="connsiteY36" fmla="*/ 477054 h 477054"/>
              <a:gd name="connsiteX37" fmla="*/ 2644470 w 10899117"/>
              <a:gd name="connsiteY37" fmla="*/ 477054 h 477054"/>
              <a:gd name="connsiteX38" fmla="*/ 2288815 w 10899117"/>
              <a:gd name="connsiteY38" fmla="*/ 477054 h 477054"/>
              <a:gd name="connsiteX39" fmla="*/ 2042150 w 10899117"/>
              <a:gd name="connsiteY39" fmla="*/ 477054 h 477054"/>
              <a:gd name="connsiteX40" fmla="*/ 1686495 w 10899117"/>
              <a:gd name="connsiteY40" fmla="*/ 477054 h 477054"/>
              <a:gd name="connsiteX41" fmla="*/ 1221848 w 10899117"/>
              <a:gd name="connsiteY41" fmla="*/ 477054 h 477054"/>
              <a:gd name="connsiteX42" fmla="*/ 648211 w 10899117"/>
              <a:gd name="connsiteY42" fmla="*/ 477054 h 477054"/>
              <a:gd name="connsiteX43" fmla="*/ 0 w 10899117"/>
              <a:gd name="connsiteY43" fmla="*/ 477054 h 477054"/>
              <a:gd name="connsiteX44" fmla="*/ 0 w 10899117"/>
              <a:gd name="connsiteY4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99117" h="477054" extrusionOk="0">
                <a:moveTo>
                  <a:pt x="0" y="0"/>
                </a:moveTo>
                <a:cubicBezTo>
                  <a:pt x="116034" y="-46456"/>
                  <a:pt x="340620" y="41343"/>
                  <a:pt x="464647" y="0"/>
                </a:cubicBezTo>
                <a:cubicBezTo>
                  <a:pt x="588674" y="-41343"/>
                  <a:pt x="646871" y="27666"/>
                  <a:pt x="711311" y="0"/>
                </a:cubicBezTo>
                <a:cubicBezTo>
                  <a:pt x="775751" y="-27666"/>
                  <a:pt x="1218806" y="50554"/>
                  <a:pt x="1502931" y="0"/>
                </a:cubicBezTo>
                <a:cubicBezTo>
                  <a:pt x="1787056" y="-50554"/>
                  <a:pt x="1791210" y="40127"/>
                  <a:pt x="1967577" y="0"/>
                </a:cubicBezTo>
                <a:cubicBezTo>
                  <a:pt x="2143944" y="-40127"/>
                  <a:pt x="2229523" y="606"/>
                  <a:pt x="2432224" y="0"/>
                </a:cubicBezTo>
                <a:cubicBezTo>
                  <a:pt x="2634925" y="-606"/>
                  <a:pt x="2861855" y="17772"/>
                  <a:pt x="3223844" y="0"/>
                </a:cubicBezTo>
                <a:cubicBezTo>
                  <a:pt x="3585833" y="-17772"/>
                  <a:pt x="3491468" y="27566"/>
                  <a:pt x="3579499" y="0"/>
                </a:cubicBezTo>
                <a:cubicBezTo>
                  <a:pt x="3667531" y="-27566"/>
                  <a:pt x="4177440" y="40379"/>
                  <a:pt x="4371120" y="0"/>
                </a:cubicBezTo>
                <a:cubicBezTo>
                  <a:pt x="4564800" y="-40379"/>
                  <a:pt x="4871982" y="1748"/>
                  <a:pt x="5162740" y="0"/>
                </a:cubicBezTo>
                <a:cubicBezTo>
                  <a:pt x="5453498" y="-1748"/>
                  <a:pt x="5596422" y="42919"/>
                  <a:pt x="5736377" y="0"/>
                </a:cubicBezTo>
                <a:cubicBezTo>
                  <a:pt x="5876332" y="-42919"/>
                  <a:pt x="6315572" y="46843"/>
                  <a:pt x="6527997" y="0"/>
                </a:cubicBezTo>
                <a:cubicBezTo>
                  <a:pt x="6740422" y="-46843"/>
                  <a:pt x="6811803" y="26971"/>
                  <a:pt x="6992644" y="0"/>
                </a:cubicBezTo>
                <a:cubicBezTo>
                  <a:pt x="7173485" y="-26971"/>
                  <a:pt x="7347536" y="15159"/>
                  <a:pt x="7457291" y="0"/>
                </a:cubicBezTo>
                <a:cubicBezTo>
                  <a:pt x="7567046" y="-15159"/>
                  <a:pt x="7823150" y="77488"/>
                  <a:pt x="8139919" y="0"/>
                </a:cubicBezTo>
                <a:cubicBezTo>
                  <a:pt x="8456688" y="-77488"/>
                  <a:pt x="8405951" y="53422"/>
                  <a:pt x="8604566" y="0"/>
                </a:cubicBezTo>
                <a:cubicBezTo>
                  <a:pt x="8803181" y="-53422"/>
                  <a:pt x="9097662" y="28883"/>
                  <a:pt x="9396186" y="0"/>
                </a:cubicBezTo>
                <a:cubicBezTo>
                  <a:pt x="9694710" y="-28883"/>
                  <a:pt x="10002544" y="28571"/>
                  <a:pt x="10187806" y="0"/>
                </a:cubicBezTo>
                <a:cubicBezTo>
                  <a:pt x="10373068" y="-28571"/>
                  <a:pt x="10560890" y="6679"/>
                  <a:pt x="10899117" y="0"/>
                </a:cubicBezTo>
                <a:cubicBezTo>
                  <a:pt x="10914761" y="134985"/>
                  <a:pt x="10852058" y="256095"/>
                  <a:pt x="10899117" y="477054"/>
                </a:cubicBezTo>
                <a:cubicBezTo>
                  <a:pt x="10818649" y="479787"/>
                  <a:pt x="10773401" y="453205"/>
                  <a:pt x="10652453" y="477054"/>
                </a:cubicBezTo>
                <a:cubicBezTo>
                  <a:pt x="10531505" y="500903"/>
                  <a:pt x="10140707" y="460880"/>
                  <a:pt x="9860833" y="477054"/>
                </a:cubicBezTo>
                <a:cubicBezTo>
                  <a:pt x="9580959" y="493228"/>
                  <a:pt x="9417545" y="432551"/>
                  <a:pt x="9287195" y="477054"/>
                </a:cubicBezTo>
                <a:cubicBezTo>
                  <a:pt x="9156845" y="521557"/>
                  <a:pt x="9019156" y="450590"/>
                  <a:pt x="8931540" y="477054"/>
                </a:cubicBezTo>
                <a:cubicBezTo>
                  <a:pt x="8843924" y="503518"/>
                  <a:pt x="8509795" y="458181"/>
                  <a:pt x="8357902" y="477054"/>
                </a:cubicBezTo>
                <a:cubicBezTo>
                  <a:pt x="8206009" y="495927"/>
                  <a:pt x="8166718" y="451355"/>
                  <a:pt x="8111238" y="477054"/>
                </a:cubicBezTo>
                <a:cubicBezTo>
                  <a:pt x="8055758" y="502753"/>
                  <a:pt x="7964588" y="447674"/>
                  <a:pt x="7864573" y="477054"/>
                </a:cubicBezTo>
                <a:cubicBezTo>
                  <a:pt x="7764558" y="506434"/>
                  <a:pt x="7487849" y="453793"/>
                  <a:pt x="7290936" y="477054"/>
                </a:cubicBezTo>
                <a:cubicBezTo>
                  <a:pt x="7094023" y="500315"/>
                  <a:pt x="7058056" y="472697"/>
                  <a:pt x="6935280" y="477054"/>
                </a:cubicBezTo>
                <a:cubicBezTo>
                  <a:pt x="6812504" y="481411"/>
                  <a:pt x="6470920" y="411666"/>
                  <a:pt x="6252651" y="477054"/>
                </a:cubicBezTo>
                <a:cubicBezTo>
                  <a:pt x="6034382" y="542442"/>
                  <a:pt x="6055010" y="437192"/>
                  <a:pt x="5896996" y="477054"/>
                </a:cubicBezTo>
                <a:cubicBezTo>
                  <a:pt x="5738982" y="516916"/>
                  <a:pt x="5491909" y="469411"/>
                  <a:pt x="5214367" y="477054"/>
                </a:cubicBezTo>
                <a:cubicBezTo>
                  <a:pt x="4936825" y="484697"/>
                  <a:pt x="5031434" y="453162"/>
                  <a:pt x="4967703" y="477054"/>
                </a:cubicBezTo>
                <a:cubicBezTo>
                  <a:pt x="4903972" y="500946"/>
                  <a:pt x="4598903" y="400541"/>
                  <a:pt x="4285074" y="477054"/>
                </a:cubicBezTo>
                <a:cubicBezTo>
                  <a:pt x="3971245" y="553567"/>
                  <a:pt x="4038439" y="441530"/>
                  <a:pt x="3929418" y="477054"/>
                </a:cubicBezTo>
                <a:cubicBezTo>
                  <a:pt x="3820397" y="512578"/>
                  <a:pt x="3741863" y="465303"/>
                  <a:pt x="3682754" y="477054"/>
                </a:cubicBezTo>
                <a:cubicBezTo>
                  <a:pt x="3623645" y="488805"/>
                  <a:pt x="3456220" y="443114"/>
                  <a:pt x="3327099" y="477054"/>
                </a:cubicBezTo>
                <a:cubicBezTo>
                  <a:pt x="3197978" y="510994"/>
                  <a:pt x="2902037" y="403750"/>
                  <a:pt x="2644470" y="477054"/>
                </a:cubicBezTo>
                <a:cubicBezTo>
                  <a:pt x="2386903" y="550358"/>
                  <a:pt x="2433537" y="445593"/>
                  <a:pt x="2288815" y="477054"/>
                </a:cubicBezTo>
                <a:cubicBezTo>
                  <a:pt x="2144094" y="508515"/>
                  <a:pt x="2161808" y="463526"/>
                  <a:pt x="2042150" y="477054"/>
                </a:cubicBezTo>
                <a:cubicBezTo>
                  <a:pt x="1922493" y="490582"/>
                  <a:pt x="1863063" y="469745"/>
                  <a:pt x="1686495" y="477054"/>
                </a:cubicBezTo>
                <a:cubicBezTo>
                  <a:pt x="1509928" y="484363"/>
                  <a:pt x="1414540" y="429326"/>
                  <a:pt x="1221848" y="477054"/>
                </a:cubicBezTo>
                <a:cubicBezTo>
                  <a:pt x="1029156" y="524782"/>
                  <a:pt x="881288" y="426358"/>
                  <a:pt x="648211" y="477054"/>
                </a:cubicBezTo>
                <a:cubicBezTo>
                  <a:pt x="415134" y="527750"/>
                  <a:pt x="211322" y="425626"/>
                  <a:pt x="0" y="477054"/>
                </a:cubicBezTo>
                <a:cubicBezTo>
                  <a:pt x="-50252" y="252835"/>
                  <a:pt x="46415" y="2258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6DCDB-2136-24F2-2713-1E820FCCB0CA}"/>
              </a:ext>
            </a:extLst>
          </p:cNvPr>
          <p:cNvCxnSpPr>
            <a:cxnSpLocks/>
          </p:cNvCxnSpPr>
          <p:nvPr/>
        </p:nvCxnSpPr>
        <p:spPr>
          <a:xfrm flipV="1">
            <a:off x="4116914" y="81838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32ECD5-307B-24E7-40F8-701A02B4B363}"/>
              </a:ext>
            </a:extLst>
          </p:cNvPr>
          <p:cNvCxnSpPr>
            <a:cxnSpLocks/>
          </p:cNvCxnSpPr>
          <p:nvPr/>
        </p:nvCxnSpPr>
        <p:spPr>
          <a:xfrm>
            <a:off x="4100788" y="416531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B7E3ED-8E07-9341-A99E-22DF69FEABF1}"/>
              </a:ext>
            </a:extLst>
          </p:cNvPr>
          <p:cNvCxnSpPr>
            <a:cxnSpLocks/>
          </p:cNvCxnSpPr>
          <p:nvPr/>
        </p:nvCxnSpPr>
        <p:spPr>
          <a:xfrm>
            <a:off x="5129672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DADFBA-865F-D45B-D2AA-646B7BCC3120}"/>
              </a:ext>
            </a:extLst>
          </p:cNvPr>
          <p:cNvCxnSpPr>
            <a:cxnSpLocks/>
          </p:cNvCxnSpPr>
          <p:nvPr/>
        </p:nvCxnSpPr>
        <p:spPr>
          <a:xfrm>
            <a:off x="585041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D7F080-BF58-2962-7FE9-50ACEEABD01D}"/>
              </a:ext>
            </a:extLst>
          </p:cNvPr>
          <p:cNvCxnSpPr>
            <a:cxnSpLocks/>
          </p:cNvCxnSpPr>
          <p:nvPr/>
        </p:nvCxnSpPr>
        <p:spPr>
          <a:xfrm>
            <a:off x="801265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5B7286-2FD4-DB57-1D01-79F1F23BF93B}"/>
              </a:ext>
            </a:extLst>
          </p:cNvPr>
          <p:cNvSpPr txBox="1"/>
          <p:nvPr/>
        </p:nvSpPr>
        <p:spPr>
          <a:xfrm>
            <a:off x="4989392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7D5D31-4A9F-F1D0-F3E6-52C77278C3C8}"/>
              </a:ext>
            </a:extLst>
          </p:cNvPr>
          <p:cNvSpPr txBox="1"/>
          <p:nvPr/>
        </p:nvSpPr>
        <p:spPr>
          <a:xfrm>
            <a:off x="5731686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F4B037-8DD1-B006-2F35-9EE5EC885BB1}"/>
              </a:ext>
            </a:extLst>
          </p:cNvPr>
          <p:cNvSpPr txBox="1"/>
          <p:nvPr/>
        </p:nvSpPr>
        <p:spPr>
          <a:xfrm>
            <a:off x="6426040" y="442093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B8F5B6-7A3F-FB25-5AB7-C61F0B7D5C61}"/>
              </a:ext>
            </a:extLst>
          </p:cNvPr>
          <p:cNvCxnSpPr>
            <a:cxnSpLocks/>
          </p:cNvCxnSpPr>
          <p:nvPr/>
        </p:nvCxnSpPr>
        <p:spPr>
          <a:xfrm rot="5400000">
            <a:off x="4133040" y="339258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87539-4021-52EC-7FD9-D86DD135B94C}"/>
              </a:ext>
            </a:extLst>
          </p:cNvPr>
          <p:cNvCxnSpPr>
            <a:cxnSpLocks/>
          </p:cNvCxnSpPr>
          <p:nvPr/>
        </p:nvCxnSpPr>
        <p:spPr>
          <a:xfrm rot="5400000">
            <a:off x="4116914" y="100636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EA2859-02D0-3883-8029-0431758BBE61}"/>
              </a:ext>
            </a:extLst>
          </p:cNvPr>
          <p:cNvSpPr txBox="1"/>
          <p:nvPr/>
        </p:nvSpPr>
        <p:spPr>
          <a:xfrm>
            <a:off x="3004662" y="3452296"/>
            <a:ext cx="90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F31A6-073E-4A85-7499-4D0A92D15D02}"/>
              </a:ext>
            </a:extLst>
          </p:cNvPr>
          <p:cNvSpPr txBox="1"/>
          <p:nvPr/>
        </p:nvSpPr>
        <p:spPr>
          <a:xfrm>
            <a:off x="3021704" y="1070544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639604-D525-805A-6CDD-4323F5BBE30D}"/>
              </a:ext>
            </a:extLst>
          </p:cNvPr>
          <p:cNvCxnSpPr>
            <a:cxnSpLocks/>
          </p:cNvCxnSpPr>
          <p:nvPr/>
        </p:nvCxnSpPr>
        <p:spPr>
          <a:xfrm>
            <a:off x="6571164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D9E664-78AE-6523-3273-7C71825872DF}"/>
              </a:ext>
            </a:extLst>
          </p:cNvPr>
          <p:cNvCxnSpPr>
            <a:cxnSpLocks/>
          </p:cNvCxnSpPr>
          <p:nvPr/>
        </p:nvCxnSpPr>
        <p:spPr>
          <a:xfrm>
            <a:off x="7291910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6FFC01-9210-9BB4-71C4-3EDA9E8F656E}"/>
              </a:ext>
            </a:extLst>
          </p:cNvPr>
          <p:cNvSpPr txBox="1"/>
          <p:nvPr/>
        </p:nvSpPr>
        <p:spPr>
          <a:xfrm>
            <a:off x="7173178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DD12BE-35D6-84C1-021A-4C4372DBC19B}"/>
              </a:ext>
            </a:extLst>
          </p:cNvPr>
          <p:cNvSpPr txBox="1"/>
          <p:nvPr/>
        </p:nvSpPr>
        <p:spPr>
          <a:xfrm>
            <a:off x="7872373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4FCC84A-1F6A-2DA2-4026-2D91FAFB41BE}"/>
              </a:ext>
            </a:extLst>
          </p:cNvPr>
          <p:cNvSpPr/>
          <p:nvPr/>
        </p:nvSpPr>
        <p:spPr>
          <a:xfrm>
            <a:off x="4440890" y="127662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8085C9-8A84-8255-7F5B-16E18AF985AD}"/>
              </a:ext>
            </a:extLst>
          </p:cNvPr>
          <p:cNvSpPr/>
          <p:nvPr/>
        </p:nvSpPr>
        <p:spPr>
          <a:xfrm>
            <a:off x="4871039" y="354479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E123FC-FCC3-C0F0-DD76-606563FA77F1}"/>
              </a:ext>
            </a:extLst>
          </p:cNvPr>
          <p:cNvSpPr/>
          <p:nvPr/>
        </p:nvSpPr>
        <p:spPr>
          <a:xfrm>
            <a:off x="4501336" y="350773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ADA8F-5169-C0B2-2A3E-D4C9BBD595D9}"/>
              </a:ext>
            </a:extLst>
          </p:cNvPr>
          <p:cNvSpPr/>
          <p:nvPr/>
        </p:nvSpPr>
        <p:spPr>
          <a:xfrm>
            <a:off x="5605378" y="2360840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ADC5784-76D1-447A-58C5-752373E6690A}"/>
              </a:ext>
            </a:extLst>
          </p:cNvPr>
          <p:cNvSpPr/>
          <p:nvPr/>
        </p:nvSpPr>
        <p:spPr>
          <a:xfrm>
            <a:off x="5691998" y="1893182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972200-C5D8-73C7-454F-7AE60818B4C9}"/>
              </a:ext>
            </a:extLst>
          </p:cNvPr>
          <p:cNvSpPr/>
          <p:nvPr/>
        </p:nvSpPr>
        <p:spPr>
          <a:xfrm>
            <a:off x="6529784" y="122581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0A7FC1-2E7D-24BD-9540-40E2B7D047F7}"/>
              </a:ext>
            </a:extLst>
          </p:cNvPr>
          <p:cNvSpPr/>
          <p:nvPr/>
        </p:nvSpPr>
        <p:spPr>
          <a:xfrm>
            <a:off x="6809948" y="1167470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6AAE3D-EAED-1FD5-C8EB-CCF8639E137C}"/>
              </a:ext>
            </a:extLst>
          </p:cNvPr>
          <p:cNvSpPr/>
          <p:nvPr/>
        </p:nvSpPr>
        <p:spPr>
          <a:xfrm>
            <a:off x="7126788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AD1A455-AEF7-E23D-2472-AD91EED30021}"/>
              </a:ext>
            </a:extLst>
          </p:cNvPr>
          <p:cNvSpPr/>
          <p:nvPr/>
        </p:nvSpPr>
        <p:spPr>
          <a:xfrm>
            <a:off x="7460001" y="114902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09009F-CF2B-9047-4FAF-C1AE73242144}"/>
              </a:ext>
            </a:extLst>
          </p:cNvPr>
          <p:cNvSpPr/>
          <p:nvPr/>
        </p:nvSpPr>
        <p:spPr>
          <a:xfrm>
            <a:off x="7815385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is 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9572368" y="1610849"/>
            <a:ext cx="70770" cy="3167346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03221" y="1459175"/>
            <a:ext cx="3285807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435" y="1229118"/>
            <a:ext cx="426731" cy="426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55D22B2-3F65-5466-51A2-D2C926ED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0.3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8173426" y="2992449"/>
            <a:ext cx="0" cy="169892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222896" y="2840775"/>
            <a:ext cx="1796420" cy="26149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694" y="2653558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these persons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are both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0.1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these persons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267743" y="4363144"/>
            <a:ext cx="9706" cy="32823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83545" y="4168566"/>
            <a:ext cx="488714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35" y="3952710"/>
            <a:ext cx="426731" cy="4267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53434-AE11-10B9-1541-BE9CD17781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6811355" y="4320240"/>
            <a:ext cx="15014" cy="41505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can include the individual likelihoods for the persons that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equation for the overall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2015936"/>
          </a:xfrm>
          <a:custGeom>
            <a:avLst/>
            <a:gdLst>
              <a:gd name="connsiteX0" fmla="*/ 0 w 4607145"/>
              <a:gd name="connsiteY0" fmla="*/ 0 h 2015936"/>
              <a:gd name="connsiteX1" fmla="*/ 529822 w 4607145"/>
              <a:gd name="connsiteY1" fmla="*/ 0 h 2015936"/>
              <a:gd name="connsiteX2" fmla="*/ 967500 w 4607145"/>
              <a:gd name="connsiteY2" fmla="*/ 0 h 2015936"/>
              <a:gd name="connsiteX3" fmla="*/ 1635536 w 4607145"/>
              <a:gd name="connsiteY3" fmla="*/ 0 h 2015936"/>
              <a:gd name="connsiteX4" fmla="*/ 2165358 w 4607145"/>
              <a:gd name="connsiteY4" fmla="*/ 0 h 2015936"/>
              <a:gd name="connsiteX5" fmla="*/ 2695180 w 4607145"/>
              <a:gd name="connsiteY5" fmla="*/ 0 h 2015936"/>
              <a:gd name="connsiteX6" fmla="*/ 3363216 w 4607145"/>
              <a:gd name="connsiteY6" fmla="*/ 0 h 2015936"/>
              <a:gd name="connsiteX7" fmla="*/ 3846966 w 4607145"/>
              <a:gd name="connsiteY7" fmla="*/ 0 h 2015936"/>
              <a:gd name="connsiteX8" fmla="*/ 4607145 w 4607145"/>
              <a:gd name="connsiteY8" fmla="*/ 0 h 2015936"/>
              <a:gd name="connsiteX9" fmla="*/ 4607145 w 4607145"/>
              <a:gd name="connsiteY9" fmla="*/ 544303 h 2015936"/>
              <a:gd name="connsiteX10" fmla="*/ 4607145 w 4607145"/>
              <a:gd name="connsiteY10" fmla="*/ 1007968 h 2015936"/>
              <a:gd name="connsiteX11" fmla="*/ 4607145 w 4607145"/>
              <a:gd name="connsiteY11" fmla="*/ 1511952 h 2015936"/>
              <a:gd name="connsiteX12" fmla="*/ 4607145 w 4607145"/>
              <a:gd name="connsiteY12" fmla="*/ 2015936 h 2015936"/>
              <a:gd name="connsiteX13" fmla="*/ 4169466 w 4607145"/>
              <a:gd name="connsiteY13" fmla="*/ 2015936 h 2015936"/>
              <a:gd name="connsiteX14" fmla="*/ 3501430 w 4607145"/>
              <a:gd name="connsiteY14" fmla="*/ 2015936 h 2015936"/>
              <a:gd name="connsiteX15" fmla="*/ 3017680 w 4607145"/>
              <a:gd name="connsiteY15" fmla="*/ 2015936 h 2015936"/>
              <a:gd name="connsiteX16" fmla="*/ 2441787 w 4607145"/>
              <a:gd name="connsiteY16" fmla="*/ 2015936 h 2015936"/>
              <a:gd name="connsiteX17" fmla="*/ 1773751 w 4607145"/>
              <a:gd name="connsiteY17" fmla="*/ 2015936 h 2015936"/>
              <a:gd name="connsiteX18" fmla="*/ 1197858 w 4607145"/>
              <a:gd name="connsiteY18" fmla="*/ 2015936 h 2015936"/>
              <a:gd name="connsiteX19" fmla="*/ 760179 w 4607145"/>
              <a:gd name="connsiteY19" fmla="*/ 2015936 h 2015936"/>
              <a:gd name="connsiteX20" fmla="*/ 0 w 4607145"/>
              <a:gd name="connsiteY20" fmla="*/ 2015936 h 2015936"/>
              <a:gd name="connsiteX21" fmla="*/ 0 w 4607145"/>
              <a:gd name="connsiteY21" fmla="*/ 1471633 h 2015936"/>
              <a:gd name="connsiteX22" fmla="*/ 0 w 4607145"/>
              <a:gd name="connsiteY22" fmla="*/ 927331 h 2015936"/>
              <a:gd name="connsiteX23" fmla="*/ 0 w 4607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7145" h="201593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66966" y="174859"/>
                  <a:pt x="4584793" y="362071"/>
                  <a:pt x="4607145" y="544303"/>
                </a:cubicBezTo>
                <a:cubicBezTo>
                  <a:pt x="4629497" y="726535"/>
                  <a:pt x="4572510" y="909614"/>
                  <a:pt x="4607145" y="1007968"/>
                </a:cubicBezTo>
                <a:cubicBezTo>
                  <a:pt x="4641780" y="1106322"/>
                  <a:pt x="4572374" y="1316968"/>
                  <a:pt x="4607145" y="1511952"/>
                </a:cubicBezTo>
                <a:cubicBezTo>
                  <a:pt x="4641916" y="1706936"/>
                  <a:pt x="4564479" y="1766630"/>
                  <a:pt x="4607145" y="2015936"/>
                </a:cubicBezTo>
                <a:cubicBezTo>
                  <a:pt x="4489210" y="2057305"/>
                  <a:pt x="4262617" y="2013987"/>
                  <a:pt x="4169466" y="2015936"/>
                </a:cubicBezTo>
                <a:cubicBezTo>
                  <a:pt x="4076315" y="2017885"/>
                  <a:pt x="3652278" y="1980177"/>
                  <a:pt x="3501430" y="2015936"/>
                </a:cubicBezTo>
                <a:cubicBezTo>
                  <a:pt x="3350582" y="2051695"/>
                  <a:pt x="3164910" y="1982715"/>
                  <a:pt x="3017680" y="2015936"/>
                </a:cubicBezTo>
                <a:cubicBezTo>
                  <a:pt x="2870450" y="2049157"/>
                  <a:pt x="2585865" y="1978885"/>
                  <a:pt x="2441787" y="2015936"/>
                </a:cubicBezTo>
                <a:cubicBezTo>
                  <a:pt x="2297709" y="2052987"/>
                  <a:pt x="1960526" y="1963592"/>
                  <a:pt x="1773751" y="2015936"/>
                </a:cubicBezTo>
                <a:cubicBezTo>
                  <a:pt x="1586976" y="2068280"/>
                  <a:pt x="1387302" y="1986173"/>
                  <a:pt x="1197858" y="2015936"/>
                </a:cubicBezTo>
                <a:cubicBezTo>
                  <a:pt x="1008414" y="2045699"/>
                  <a:pt x="880471" y="1984925"/>
                  <a:pt x="760179" y="2015936"/>
                </a:cubicBezTo>
                <a:cubicBezTo>
                  <a:pt x="639887" y="2046947"/>
                  <a:pt x="221924" y="1962224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Although it is possible to calculate the likelihood as the product of the individual likelihoods, statisticians prefer to calculate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of the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</p:spTree>
    <p:extLst>
      <p:ext uri="{BB962C8B-B14F-4D97-AF65-F5344CB8AC3E}">
        <p14:creationId xmlns:p14="http://schemas.microsoft.com/office/powerpoint/2010/main" val="25989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36339" y="3203501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With the log of the likelihood, we add the logs of the individual likelihoods instead of multiplying the individual likelihoods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log(Likelihood of data give the S-curve) = 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0.92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1– 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0.3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1 - 0.01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6625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9FC1F8-04F7-95D4-EFEA-1B8FA5273D04}"/>
              </a:ext>
            </a:extLst>
          </p:cNvPr>
          <p:cNvGrpSpPr/>
          <p:nvPr/>
        </p:nvGrpSpPr>
        <p:grpSpPr>
          <a:xfrm>
            <a:off x="5290457" y="685799"/>
            <a:ext cx="6422870" cy="4881455"/>
            <a:chOff x="4509834" y="271218"/>
            <a:chExt cx="7595379" cy="556818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14EFDDA-8433-3F9F-FE7C-898A8F7F0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80" y="561187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79B747-B7F8-F2A7-AB9A-1BCC1ED9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853" y="3276497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199785-F298-927C-2B17-1F1A763AB87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293" y="3006604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E3C2-6FD0-598E-6223-D7A2823B9AB7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301636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44C88A-291F-75B2-94B2-58BCC8ED2ACF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96" y="302611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D2F407-5537-39B5-0FD6-8EAD722A9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527574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4C56F5-4148-2C2F-C37F-2AB10E7A3F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75165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C82D5-42C3-B94E-EC6F-2E564BE6ADFD}"/>
                </a:ext>
              </a:extLst>
            </p:cNvPr>
            <p:cNvSpPr txBox="1"/>
            <p:nvPr/>
          </p:nvSpPr>
          <p:spPr>
            <a:xfrm>
              <a:off x="4509835" y="81484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7E7E36-19DD-20C7-5438-B55A2C580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150567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2C4A4-7CA3-E719-A3DC-6E5F4552BB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8" y="225968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483F-6A52-4235-1991-92D075467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4521734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5E1-82C8-316B-5D78-D9F35D117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7" y="376771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F6108-9D5B-7C83-8081-CFF18B438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948" y="3006605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F4DDD-CDB3-CD64-C898-4D12D0851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501" y="301148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DD999-DD68-6774-C381-5C722630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049" y="303099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6A3AC-97D7-4D52-C11C-CA2029178A27}"/>
                </a:ext>
              </a:extLst>
            </p:cNvPr>
            <p:cNvSpPr txBox="1"/>
            <p:nvPr/>
          </p:nvSpPr>
          <p:spPr>
            <a:xfrm>
              <a:off x="4510656" y="15102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C08A4A-007A-E14D-22C6-AA94BCFB62B5}"/>
                </a:ext>
              </a:extLst>
            </p:cNvPr>
            <p:cNvSpPr txBox="1"/>
            <p:nvPr/>
          </p:nvSpPr>
          <p:spPr>
            <a:xfrm>
              <a:off x="4510656" y="23147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71534-84DE-5CBC-7CC7-D1EAFA5829CE}"/>
                </a:ext>
              </a:extLst>
            </p:cNvPr>
            <p:cNvSpPr txBox="1"/>
            <p:nvPr/>
          </p:nvSpPr>
          <p:spPr>
            <a:xfrm>
              <a:off x="4527116" y="307688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9F12-6A6B-4797-C2B0-A153D10D3CA2}"/>
                </a:ext>
              </a:extLst>
            </p:cNvPr>
            <p:cNvSpPr txBox="1"/>
            <p:nvPr/>
          </p:nvSpPr>
          <p:spPr>
            <a:xfrm>
              <a:off x="4516262" y="382276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8ED0A-B81E-6C74-D398-D3D603DC830B}"/>
                </a:ext>
              </a:extLst>
            </p:cNvPr>
            <p:cNvSpPr txBox="1"/>
            <p:nvPr/>
          </p:nvSpPr>
          <p:spPr>
            <a:xfrm>
              <a:off x="4509834" y="459061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34AB9-AE40-BDB1-0147-C3FC21A5F329}"/>
                </a:ext>
              </a:extLst>
            </p:cNvPr>
            <p:cNvSpPr txBox="1"/>
            <p:nvPr/>
          </p:nvSpPr>
          <p:spPr>
            <a:xfrm>
              <a:off x="4516264" y="533079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D80BAF-33FB-75FD-DB61-DC68C338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684" y="271218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4BA38E0-BB2D-910D-7398-8EC897C0C969}"/>
              </a:ext>
            </a:extLst>
          </p:cNvPr>
          <p:cNvSpPr txBox="1"/>
          <p:nvPr/>
        </p:nvSpPr>
        <p:spPr>
          <a:xfrm>
            <a:off x="151930" y="2107437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This also means that the log-likelihood of the original straight line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059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can rotate this line and calculate the log likelihood again until we get a line that maximize the likelihood and that’s the chosen one to have the best fit.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EFDDA-8433-3F9F-FE7C-898A8F7F07CC}"/>
              </a:ext>
            </a:extLst>
          </p:cNvPr>
          <p:cNvCxnSpPr>
            <a:cxnSpLocks/>
          </p:cNvCxnSpPr>
          <p:nvPr/>
        </p:nvCxnSpPr>
        <p:spPr>
          <a:xfrm flipV="1">
            <a:off x="6492726" y="940006"/>
            <a:ext cx="0" cy="459137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9B747-B7F8-F2A7-AB9A-1BCC1ED915E1}"/>
              </a:ext>
            </a:extLst>
          </p:cNvPr>
          <p:cNvCxnSpPr>
            <a:cxnSpLocks/>
          </p:cNvCxnSpPr>
          <p:nvPr/>
        </p:nvCxnSpPr>
        <p:spPr>
          <a:xfrm>
            <a:off x="6263792" y="3320436"/>
            <a:ext cx="5449535" cy="712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99785-F298-927C-2B17-1F1A763AB87A}"/>
              </a:ext>
            </a:extLst>
          </p:cNvPr>
          <p:cNvCxnSpPr>
            <a:cxnSpLocks/>
          </p:cNvCxnSpPr>
          <p:nvPr/>
        </p:nvCxnSpPr>
        <p:spPr>
          <a:xfrm>
            <a:off x="7259469" y="3083829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8E3C2-6FD0-598E-6223-D7A2823B9AB7}"/>
              </a:ext>
            </a:extLst>
          </p:cNvPr>
          <p:cNvCxnSpPr>
            <a:cxnSpLocks/>
          </p:cNvCxnSpPr>
          <p:nvPr/>
        </p:nvCxnSpPr>
        <p:spPr>
          <a:xfrm>
            <a:off x="8080194" y="3092384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4C88A-291F-75B2-94B2-58BCC8ED2ACF}"/>
              </a:ext>
            </a:extLst>
          </p:cNvPr>
          <p:cNvCxnSpPr>
            <a:cxnSpLocks/>
          </p:cNvCxnSpPr>
          <p:nvPr/>
        </p:nvCxnSpPr>
        <p:spPr>
          <a:xfrm>
            <a:off x="8900921" y="310093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2F407-5537-39B5-0FD6-8EAD722A9066}"/>
              </a:ext>
            </a:extLst>
          </p:cNvPr>
          <p:cNvCxnSpPr>
            <a:cxnSpLocks/>
          </p:cNvCxnSpPr>
          <p:nvPr/>
        </p:nvCxnSpPr>
        <p:spPr>
          <a:xfrm rot="5400000">
            <a:off x="6492726" y="5081277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6F5-4148-2C2F-C37F-2AB10E7A3F9C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11514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C82D5-42C3-B94E-EC6F-2E564BE6ADFD}"/>
              </a:ext>
            </a:extLst>
          </p:cNvPr>
          <p:cNvSpPr txBox="1"/>
          <p:nvPr/>
        </p:nvSpPr>
        <p:spPr>
          <a:xfrm>
            <a:off x="5290458" y="1162378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E7E36-19DD-20C7-5438-B55A2C5800FA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776164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2C4A4-7CA3-E719-A3DC-6E5F4552BB30}"/>
              </a:ext>
            </a:extLst>
          </p:cNvPr>
          <p:cNvCxnSpPr>
            <a:cxnSpLocks/>
          </p:cNvCxnSpPr>
          <p:nvPr/>
        </p:nvCxnSpPr>
        <p:spPr>
          <a:xfrm rot="5400000">
            <a:off x="6486019" y="2437188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3483F-6A52-4235-1991-92D075467517}"/>
              </a:ext>
            </a:extLst>
          </p:cNvPr>
          <p:cNvCxnSpPr>
            <a:cxnSpLocks/>
          </p:cNvCxnSpPr>
          <p:nvPr/>
        </p:nvCxnSpPr>
        <p:spPr>
          <a:xfrm rot="5400000">
            <a:off x="6492726" y="4420255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585E1-82C8-316B-5D78-D9F35D1170FB}"/>
              </a:ext>
            </a:extLst>
          </p:cNvPr>
          <p:cNvCxnSpPr>
            <a:cxnSpLocks/>
          </p:cNvCxnSpPr>
          <p:nvPr/>
        </p:nvCxnSpPr>
        <p:spPr>
          <a:xfrm rot="5400000">
            <a:off x="6486018" y="375923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F6108-9D5B-7C83-8081-CFF18B43820B}"/>
              </a:ext>
            </a:extLst>
          </p:cNvPr>
          <p:cNvCxnSpPr>
            <a:cxnSpLocks/>
          </p:cNvCxnSpPr>
          <p:nvPr/>
        </p:nvCxnSpPr>
        <p:spPr>
          <a:xfrm>
            <a:off x="9721647" y="308383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F4DDD-CDB3-CD64-C898-4D12D08512A0}"/>
              </a:ext>
            </a:extLst>
          </p:cNvPr>
          <p:cNvCxnSpPr>
            <a:cxnSpLocks/>
          </p:cNvCxnSpPr>
          <p:nvPr/>
        </p:nvCxnSpPr>
        <p:spPr>
          <a:xfrm>
            <a:off x="10542375" y="308810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EDD999-DD68-6774-C381-5C7226304894}"/>
              </a:ext>
            </a:extLst>
          </p:cNvPr>
          <p:cNvCxnSpPr>
            <a:cxnSpLocks/>
          </p:cNvCxnSpPr>
          <p:nvPr/>
        </p:nvCxnSpPr>
        <p:spPr>
          <a:xfrm>
            <a:off x="11363098" y="310521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A6A3AC-97D7-4D52-C11C-CA2029178A27}"/>
              </a:ext>
            </a:extLst>
          </p:cNvPr>
          <p:cNvSpPr txBox="1"/>
          <p:nvPr/>
        </p:nvSpPr>
        <p:spPr>
          <a:xfrm>
            <a:off x="5291152" y="177200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08A4A-007A-E14D-22C6-AA94BCFB62B5}"/>
              </a:ext>
            </a:extLst>
          </p:cNvPr>
          <p:cNvSpPr txBox="1"/>
          <p:nvPr/>
        </p:nvSpPr>
        <p:spPr>
          <a:xfrm>
            <a:off x="5291152" y="2477286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1534-84DE-5CBC-7CC7-D1EAFA5829CE}"/>
              </a:ext>
            </a:extLst>
          </p:cNvPr>
          <p:cNvSpPr txBox="1"/>
          <p:nvPr/>
        </p:nvSpPr>
        <p:spPr>
          <a:xfrm>
            <a:off x="5305071" y="3145439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C9F12-6A6B-4797-C2B0-A153D10D3CA2}"/>
              </a:ext>
            </a:extLst>
          </p:cNvPr>
          <p:cNvSpPr txBox="1"/>
          <p:nvPr/>
        </p:nvSpPr>
        <p:spPr>
          <a:xfrm>
            <a:off x="5295893" y="3799331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58ED0A-B81E-6C74-D398-D3D603DC830B}"/>
              </a:ext>
            </a:extLst>
          </p:cNvPr>
          <p:cNvSpPr txBox="1"/>
          <p:nvPr/>
        </p:nvSpPr>
        <p:spPr>
          <a:xfrm>
            <a:off x="5290457" y="447248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34AB9-AE40-BDB1-0147-C3FC21A5F329}"/>
              </a:ext>
            </a:extLst>
          </p:cNvPr>
          <p:cNvSpPr txBox="1"/>
          <p:nvPr/>
        </p:nvSpPr>
        <p:spPr>
          <a:xfrm>
            <a:off x="5295894" y="512137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80BAF-33FB-75FD-DB61-DC68C33846BD}"/>
              </a:ext>
            </a:extLst>
          </p:cNvPr>
          <p:cNvCxnSpPr>
            <a:cxnSpLocks/>
          </p:cNvCxnSpPr>
          <p:nvPr/>
        </p:nvCxnSpPr>
        <p:spPr>
          <a:xfrm flipV="1">
            <a:off x="6211220" y="685799"/>
            <a:ext cx="4133268" cy="48814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l="-2107" b="-866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9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702923" cy="1246495"/>
          </a:xfrm>
          <a:custGeom>
            <a:avLst/>
            <a:gdLst>
              <a:gd name="connsiteX0" fmla="*/ 0 w 4702923"/>
              <a:gd name="connsiteY0" fmla="*/ 0 h 1246495"/>
              <a:gd name="connsiteX1" fmla="*/ 540836 w 4702923"/>
              <a:gd name="connsiteY1" fmla="*/ 0 h 1246495"/>
              <a:gd name="connsiteX2" fmla="*/ 987614 w 4702923"/>
              <a:gd name="connsiteY2" fmla="*/ 0 h 1246495"/>
              <a:gd name="connsiteX3" fmla="*/ 1669538 w 4702923"/>
              <a:gd name="connsiteY3" fmla="*/ 0 h 1246495"/>
              <a:gd name="connsiteX4" fmla="*/ 2210374 w 4702923"/>
              <a:gd name="connsiteY4" fmla="*/ 0 h 1246495"/>
              <a:gd name="connsiteX5" fmla="*/ 2751210 w 4702923"/>
              <a:gd name="connsiteY5" fmla="*/ 0 h 1246495"/>
              <a:gd name="connsiteX6" fmla="*/ 3433134 w 4702923"/>
              <a:gd name="connsiteY6" fmla="*/ 0 h 1246495"/>
              <a:gd name="connsiteX7" fmla="*/ 3926941 w 4702923"/>
              <a:gd name="connsiteY7" fmla="*/ 0 h 1246495"/>
              <a:gd name="connsiteX8" fmla="*/ 4702923 w 4702923"/>
              <a:gd name="connsiteY8" fmla="*/ 0 h 1246495"/>
              <a:gd name="connsiteX9" fmla="*/ 4702923 w 4702923"/>
              <a:gd name="connsiteY9" fmla="*/ 440428 h 1246495"/>
              <a:gd name="connsiteX10" fmla="*/ 4702923 w 4702923"/>
              <a:gd name="connsiteY10" fmla="*/ 830997 h 1246495"/>
              <a:gd name="connsiteX11" fmla="*/ 4702923 w 4702923"/>
              <a:gd name="connsiteY11" fmla="*/ 1246495 h 1246495"/>
              <a:gd name="connsiteX12" fmla="*/ 4068028 w 4702923"/>
              <a:gd name="connsiteY12" fmla="*/ 1246495 h 1246495"/>
              <a:gd name="connsiteX13" fmla="*/ 3386105 w 4702923"/>
              <a:gd name="connsiteY13" fmla="*/ 1246495 h 1246495"/>
              <a:gd name="connsiteX14" fmla="*/ 2704181 w 4702923"/>
              <a:gd name="connsiteY14" fmla="*/ 1246495 h 1246495"/>
              <a:gd name="connsiteX15" fmla="*/ 2210374 w 4702923"/>
              <a:gd name="connsiteY15" fmla="*/ 1246495 h 1246495"/>
              <a:gd name="connsiteX16" fmla="*/ 1622508 w 4702923"/>
              <a:gd name="connsiteY16" fmla="*/ 1246495 h 1246495"/>
              <a:gd name="connsiteX17" fmla="*/ 940585 w 4702923"/>
              <a:gd name="connsiteY17" fmla="*/ 1246495 h 1246495"/>
              <a:gd name="connsiteX18" fmla="*/ 0 w 4702923"/>
              <a:gd name="connsiteY18" fmla="*/ 1246495 h 1246495"/>
              <a:gd name="connsiteX19" fmla="*/ 0 w 4702923"/>
              <a:gd name="connsiteY19" fmla="*/ 868392 h 1246495"/>
              <a:gd name="connsiteX20" fmla="*/ 0 w 4702923"/>
              <a:gd name="connsiteY20" fmla="*/ 477823 h 1246495"/>
              <a:gd name="connsiteX21" fmla="*/ 0 w 4702923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2923" h="1246495" extrusionOk="0">
                <a:moveTo>
                  <a:pt x="0" y="0"/>
                </a:moveTo>
                <a:cubicBezTo>
                  <a:pt x="140470" y="-14405"/>
                  <a:pt x="316977" y="54458"/>
                  <a:pt x="540836" y="0"/>
                </a:cubicBezTo>
                <a:cubicBezTo>
                  <a:pt x="764695" y="-54458"/>
                  <a:pt x="886296" y="6484"/>
                  <a:pt x="987614" y="0"/>
                </a:cubicBezTo>
                <a:cubicBezTo>
                  <a:pt x="1088932" y="-6484"/>
                  <a:pt x="1389884" y="42702"/>
                  <a:pt x="1669538" y="0"/>
                </a:cubicBezTo>
                <a:cubicBezTo>
                  <a:pt x="1949192" y="-42702"/>
                  <a:pt x="2019031" y="46161"/>
                  <a:pt x="2210374" y="0"/>
                </a:cubicBezTo>
                <a:cubicBezTo>
                  <a:pt x="2401717" y="-46161"/>
                  <a:pt x="2483231" y="12426"/>
                  <a:pt x="2751210" y="0"/>
                </a:cubicBezTo>
                <a:cubicBezTo>
                  <a:pt x="3019189" y="-12426"/>
                  <a:pt x="3243249" y="55459"/>
                  <a:pt x="3433134" y="0"/>
                </a:cubicBezTo>
                <a:cubicBezTo>
                  <a:pt x="3623019" y="-55459"/>
                  <a:pt x="3791365" y="1021"/>
                  <a:pt x="3926941" y="0"/>
                </a:cubicBezTo>
                <a:cubicBezTo>
                  <a:pt x="4062517" y="-1021"/>
                  <a:pt x="4404071" y="31095"/>
                  <a:pt x="4702923" y="0"/>
                </a:cubicBezTo>
                <a:cubicBezTo>
                  <a:pt x="4703196" y="153324"/>
                  <a:pt x="4668925" y="338146"/>
                  <a:pt x="4702923" y="440428"/>
                </a:cubicBezTo>
                <a:cubicBezTo>
                  <a:pt x="4736921" y="542710"/>
                  <a:pt x="4669996" y="736917"/>
                  <a:pt x="4702923" y="830997"/>
                </a:cubicBezTo>
                <a:cubicBezTo>
                  <a:pt x="4735850" y="925077"/>
                  <a:pt x="4658567" y="1080738"/>
                  <a:pt x="4702923" y="1246495"/>
                </a:cubicBezTo>
                <a:cubicBezTo>
                  <a:pt x="4543304" y="1247889"/>
                  <a:pt x="4209983" y="1221647"/>
                  <a:pt x="4068028" y="1246495"/>
                </a:cubicBezTo>
                <a:cubicBezTo>
                  <a:pt x="3926073" y="1271343"/>
                  <a:pt x="3664930" y="1176917"/>
                  <a:pt x="3386105" y="1246495"/>
                </a:cubicBezTo>
                <a:cubicBezTo>
                  <a:pt x="3107280" y="1316073"/>
                  <a:pt x="2882010" y="1234159"/>
                  <a:pt x="2704181" y="1246495"/>
                </a:cubicBezTo>
                <a:cubicBezTo>
                  <a:pt x="2526352" y="1258831"/>
                  <a:pt x="2431424" y="1228823"/>
                  <a:pt x="2210374" y="1246495"/>
                </a:cubicBezTo>
                <a:cubicBezTo>
                  <a:pt x="1989324" y="1264167"/>
                  <a:pt x="1903967" y="1203691"/>
                  <a:pt x="1622508" y="1246495"/>
                </a:cubicBezTo>
                <a:cubicBezTo>
                  <a:pt x="1341049" y="1289299"/>
                  <a:pt x="1269537" y="1231852"/>
                  <a:pt x="940585" y="1246495"/>
                </a:cubicBezTo>
                <a:cubicBezTo>
                  <a:pt x="611633" y="1261138"/>
                  <a:pt x="316629" y="1211499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4A862-4A63-D6C2-06E2-4B195DD4F260}"/>
              </a:ext>
            </a:extLst>
          </p:cNvPr>
          <p:cNvGrpSpPr/>
          <p:nvPr/>
        </p:nvGrpSpPr>
        <p:grpSpPr>
          <a:xfrm>
            <a:off x="5789051" y="801996"/>
            <a:ext cx="5642535" cy="4106103"/>
            <a:chOff x="4846147" y="903357"/>
            <a:chExt cx="6884533" cy="4753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69A23E-5174-26E6-124C-2BB0F48EC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8F5698-92A5-880D-395D-61DBBAD8A0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23EDF5-E575-8CA6-2A6D-16663D82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613628-0D77-95AA-4EF2-C4BAA1605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EF824A-29DD-75C9-AC3E-714C36B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B9FCB-738D-8D91-4AC0-AEF1762B0C6C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B1A45-E640-D9CE-1F57-9DAC1EB39078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B172B-A74C-7939-0A47-CD9ED1BC5608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3F651E-7BF1-7001-A48C-19CD731A17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BBD7D-A8D4-9F57-F211-EA97EA063B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7B254-EF8F-4FBD-15DA-F6AEB50913A5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B6EED-7448-6E5F-7279-94BEEE3843F9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200B7-8E69-0D69-1B6C-EC69792B020C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DC9DB-9014-E9F8-0C2E-02E35D80F5B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D8BC-6212-E852-B816-F1C4092F3CC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DB8E7-4237-DC1F-24E9-0A1D7ECBE6FA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0C1828-DDE7-6BE4-87D2-C4C9011B452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E9767D-C587-1BF4-A980-3E66313EA2AC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E0AAB8-E45D-BF09-053C-B46F4AE488E0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00A6CA-BBC6-691D-CE9D-FB797AFE2E1C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04833D-7E0D-D42A-5678-F59E95524CE0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864BAD-1921-7E1A-E29C-5D74B2532AED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BDD10A-1050-7FE3-EBCD-D12DE3D1B584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0DDBF3-E5B6-319F-AED6-43F4D395D834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631B74-F738-254E-15B7-440BA8F4864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FA9F99-892A-DB0F-CFDA-1AC521DBFFF0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565" b="-2083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336448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36448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145062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50622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342900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429000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70282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702826"/>
                <a:ext cx="6586098" cy="861774"/>
              </a:xfrm>
              <a:prstGeom prst="rect">
                <a:avLst/>
              </a:prstGeom>
              <a:blipFill>
                <a:blip r:embed="rId6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270368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2703683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396873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68736"/>
                <a:ext cx="6586098" cy="861774"/>
              </a:xfrm>
              <a:prstGeom prst="rect">
                <a:avLst/>
              </a:prstGeom>
              <a:blipFill>
                <a:blip r:embed="rId6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259717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2597173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6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4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92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Math Behind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316679" cy="1246495"/>
          </a:xfrm>
          <a:custGeom>
            <a:avLst/>
            <a:gdLst>
              <a:gd name="connsiteX0" fmla="*/ 0 w 4316679"/>
              <a:gd name="connsiteY0" fmla="*/ 0 h 1246495"/>
              <a:gd name="connsiteX1" fmla="*/ 496418 w 4316679"/>
              <a:gd name="connsiteY1" fmla="*/ 0 h 1246495"/>
              <a:gd name="connsiteX2" fmla="*/ 906503 w 4316679"/>
              <a:gd name="connsiteY2" fmla="*/ 0 h 1246495"/>
              <a:gd name="connsiteX3" fmla="*/ 1532421 w 4316679"/>
              <a:gd name="connsiteY3" fmla="*/ 0 h 1246495"/>
              <a:gd name="connsiteX4" fmla="*/ 2028839 w 4316679"/>
              <a:gd name="connsiteY4" fmla="*/ 0 h 1246495"/>
              <a:gd name="connsiteX5" fmla="*/ 2525257 w 4316679"/>
              <a:gd name="connsiteY5" fmla="*/ 0 h 1246495"/>
              <a:gd name="connsiteX6" fmla="*/ 3151176 w 4316679"/>
              <a:gd name="connsiteY6" fmla="*/ 0 h 1246495"/>
              <a:gd name="connsiteX7" fmla="*/ 3604427 w 4316679"/>
              <a:gd name="connsiteY7" fmla="*/ 0 h 1246495"/>
              <a:gd name="connsiteX8" fmla="*/ 4316679 w 4316679"/>
              <a:gd name="connsiteY8" fmla="*/ 0 h 1246495"/>
              <a:gd name="connsiteX9" fmla="*/ 4316679 w 4316679"/>
              <a:gd name="connsiteY9" fmla="*/ 440428 h 1246495"/>
              <a:gd name="connsiteX10" fmla="*/ 4316679 w 4316679"/>
              <a:gd name="connsiteY10" fmla="*/ 830997 h 1246495"/>
              <a:gd name="connsiteX11" fmla="*/ 4316679 w 4316679"/>
              <a:gd name="connsiteY11" fmla="*/ 1246495 h 1246495"/>
              <a:gd name="connsiteX12" fmla="*/ 3733927 w 4316679"/>
              <a:gd name="connsiteY12" fmla="*/ 1246495 h 1246495"/>
              <a:gd name="connsiteX13" fmla="*/ 3108009 w 4316679"/>
              <a:gd name="connsiteY13" fmla="*/ 1246495 h 1246495"/>
              <a:gd name="connsiteX14" fmla="*/ 2482090 w 4316679"/>
              <a:gd name="connsiteY14" fmla="*/ 1246495 h 1246495"/>
              <a:gd name="connsiteX15" fmla="*/ 2028839 w 4316679"/>
              <a:gd name="connsiteY15" fmla="*/ 1246495 h 1246495"/>
              <a:gd name="connsiteX16" fmla="*/ 1489254 w 4316679"/>
              <a:gd name="connsiteY16" fmla="*/ 1246495 h 1246495"/>
              <a:gd name="connsiteX17" fmla="*/ 863336 w 4316679"/>
              <a:gd name="connsiteY17" fmla="*/ 1246495 h 1246495"/>
              <a:gd name="connsiteX18" fmla="*/ 0 w 4316679"/>
              <a:gd name="connsiteY18" fmla="*/ 1246495 h 1246495"/>
              <a:gd name="connsiteX19" fmla="*/ 0 w 4316679"/>
              <a:gd name="connsiteY19" fmla="*/ 868392 h 1246495"/>
              <a:gd name="connsiteX20" fmla="*/ 0 w 4316679"/>
              <a:gd name="connsiteY20" fmla="*/ 477823 h 1246495"/>
              <a:gd name="connsiteX21" fmla="*/ 0 w 4316679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6679" h="1246495" extrusionOk="0">
                <a:moveTo>
                  <a:pt x="0" y="0"/>
                </a:moveTo>
                <a:cubicBezTo>
                  <a:pt x="142549" y="-19605"/>
                  <a:pt x="359959" y="36584"/>
                  <a:pt x="496418" y="0"/>
                </a:cubicBezTo>
                <a:cubicBezTo>
                  <a:pt x="632877" y="-36584"/>
                  <a:pt x="784553" y="5898"/>
                  <a:pt x="906503" y="0"/>
                </a:cubicBezTo>
                <a:cubicBezTo>
                  <a:pt x="1028453" y="-5898"/>
                  <a:pt x="1369426" y="56299"/>
                  <a:pt x="1532421" y="0"/>
                </a:cubicBezTo>
                <a:cubicBezTo>
                  <a:pt x="1695416" y="-56299"/>
                  <a:pt x="1813135" y="26754"/>
                  <a:pt x="2028839" y="0"/>
                </a:cubicBezTo>
                <a:cubicBezTo>
                  <a:pt x="2244543" y="-26754"/>
                  <a:pt x="2317317" y="145"/>
                  <a:pt x="2525257" y="0"/>
                </a:cubicBezTo>
                <a:cubicBezTo>
                  <a:pt x="2733197" y="-145"/>
                  <a:pt x="2987307" y="56918"/>
                  <a:pt x="3151176" y="0"/>
                </a:cubicBezTo>
                <a:cubicBezTo>
                  <a:pt x="3315045" y="-56918"/>
                  <a:pt x="3465144" y="10903"/>
                  <a:pt x="3604427" y="0"/>
                </a:cubicBezTo>
                <a:cubicBezTo>
                  <a:pt x="3743710" y="-10903"/>
                  <a:pt x="4129700" y="13206"/>
                  <a:pt x="4316679" y="0"/>
                </a:cubicBezTo>
                <a:cubicBezTo>
                  <a:pt x="4316952" y="153324"/>
                  <a:pt x="4282681" y="338146"/>
                  <a:pt x="4316679" y="440428"/>
                </a:cubicBezTo>
                <a:cubicBezTo>
                  <a:pt x="4350677" y="542710"/>
                  <a:pt x="4283752" y="736917"/>
                  <a:pt x="4316679" y="830997"/>
                </a:cubicBezTo>
                <a:cubicBezTo>
                  <a:pt x="4349606" y="925077"/>
                  <a:pt x="4272323" y="1080738"/>
                  <a:pt x="4316679" y="1246495"/>
                </a:cubicBezTo>
                <a:cubicBezTo>
                  <a:pt x="4196198" y="1296124"/>
                  <a:pt x="3916101" y="1226907"/>
                  <a:pt x="3733927" y="1246495"/>
                </a:cubicBezTo>
                <a:cubicBezTo>
                  <a:pt x="3551753" y="1266083"/>
                  <a:pt x="3384983" y="1235747"/>
                  <a:pt x="3108009" y="1246495"/>
                </a:cubicBezTo>
                <a:cubicBezTo>
                  <a:pt x="2831035" y="1257243"/>
                  <a:pt x="2768694" y="1238625"/>
                  <a:pt x="2482090" y="1246495"/>
                </a:cubicBezTo>
                <a:cubicBezTo>
                  <a:pt x="2195486" y="1254365"/>
                  <a:pt x="2125331" y="1244696"/>
                  <a:pt x="2028839" y="1246495"/>
                </a:cubicBezTo>
                <a:cubicBezTo>
                  <a:pt x="1932347" y="1248294"/>
                  <a:pt x="1626342" y="1239973"/>
                  <a:pt x="1489254" y="1246495"/>
                </a:cubicBezTo>
                <a:cubicBezTo>
                  <a:pt x="1352166" y="1253017"/>
                  <a:pt x="1142896" y="1208860"/>
                  <a:pt x="863336" y="1246495"/>
                </a:cubicBezTo>
                <a:cubicBezTo>
                  <a:pt x="583776" y="1284130"/>
                  <a:pt x="347731" y="1167497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do this, we need to transform the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y-axis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from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probability of obesity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scale…</a:t>
            </a:r>
            <a:endParaRPr lang="en-US" sz="2500" dirty="0">
              <a:latin typeface="Calibri Bod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428E42-22A8-AB39-90F8-B66662415F87}"/>
              </a:ext>
            </a:extLst>
          </p:cNvPr>
          <p:cNvGrpSpPr/>
          <p:nvPr/>
        </p:nvGrpSpPr>
        <p:grpSpPr>
          <a:xfrm>
            <a:off x="5624294" y="801996"/>
            <a:ext cx="5642535" cy="4106103"/>
            <a:chOff x="4846147" y="903357"/>
            <a:chExt cx="6884533" cy="47537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FEECF5-E8C2-7D00-2404-28C4A6C0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50A2F-8732-FE8F-E070-9C03197B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D587E-63F3-4DDA-656A-6263D7B75E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5018F-D900-7ACA-083F-115468F26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838B0-CC9D-BCF1-F777-795F4F1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B7507-0120-1278-A378-1CE9F2325BB0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BD12E-B3BF-478A-81E4-2CE05274A0D4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448FB-1813-C0DF-1ACE-4B52A50794F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3665F4-512F-FE57-0DD7-458763A2D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14ADDA-E502-DE30-9FDC-79A569A23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05EB2-75AC-8F98-9692-791EC30471E1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C63ED-8907-83C0-4ECF-34718CA9E138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86B41D-7A38-341F-AF65-E8CB4CA1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C9B15-7F7D-F670-6BB3-95E64B8BF8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3A1ED2-8EFB-D2BC-6F70-291D735873A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272890-D917-5B9E-F737-4D8F51C229E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DE73ED-1D76-DBDB-62AE-AD4AF5DFAE3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F42DD0-E0A1-AB23-102F-ED8F1BF6AB5E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ADCDFE-E15A-4F93-72B5-6F02796A909F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308E9F-F09D-4A43-CF0F-0E9F1F563005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60A25A-5E4A-7670-B06B-11F0AF67EA90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08FAEF-3613-C411-C551-E9284B96D03A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ABD732-D967-E63B-3A93-9DCC13F6DBD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F32831-129B-B53D-0611-8933A59E21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A36CF6-207F-78E1-1079-9F299C1506A5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821C85-55D7-DCED-5A40-DA292D4164F6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14:cNvPr>
              <p14:cNvContentPartPr/>
              <p14:nvPr/>
            </p14:nvContentPartPr>
            <p14:xfrm>
              <a:off x="5213554" y="406414"/>
              <a:ext cx="2104560" cy="4164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914" y="370774"/>
                <a:ext cx="217620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scale.</a:t>
            </a:r>
            <a:endParaRPr lang="en-US" sz="2500" dirty="0">
              <a:latin typeface="Calibri Body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0" y="477353"/>
                <a:ext cx="19584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246495"/>
          </a:xfrm>
          <a:custGeom>
            <a:avLst/>
            <a:gdLst>
              <a:gd name="connsiteX0" fmla="*/ 0 w 3292582"/>
              <a:gd name="connsiteY0" fmla="*/ 0 h 1246495"/>
              <a:gd name="connsiteX1" fmla="*/ 515838 w 3292582"/>
              <a:gd name="connsiteY1" fmla="*/ 0 h 1246495"/>
              <a:gd name="connsiteX2" fmla="*/ 965824 w 3292582"/>
              <a:gd name="connsiteY2" fmla="*/ 0 h 1246495"/>
              <a:gd name="connsiteX3" fmla="*/ 1580439 w 3292582"/>
              <a:gd name="connsiteY3" fmla="*/ 0 h 1246495"/>
              <a:gd name="connsiteX4" fmla="*/ 2096277 w 3292582"/>
              <a:gd name="connsiteY4" fmla="*/ 0 h 1246495"/>
              <a:gd name="connsiteX5" fmla="*/ 2612115 w 3292582"/>
              <a:gd name="connsiteY5" fmla="*/ 0 h 1246495"/>
              <a:gd name="connsiteX6" fmla="*/ 3292582 w 3292582"/>
              <a:gd name="connsiteY6" fmla="*/ 0 h 1246495"/>
              <a:gd name="connsiteX7" fmla="*/ 3292582 w 3292582"/>
              <a:gd name="connsiteY7" fmla="*/ 390568 h 1246495"/>
              <a:gd name="connsiteX8" fmla="*/ 3292582 w 3292582"/>
              <a:gd name="connsiteY8" fmla="*/ 806067 h 1246495"/>
              <a:gd name="connsiteX9" fmla="*/ 3292582 w 3292582"/>
              <a:gd name="connsiteY9" fmla="*/ 1246495 h 1246495"/>
              <a:gd name="connsiteX10" fmla="*/ 2809670 w 3292582"/>
              <a:gd name="connsiteY10" fmla="*/ 1246495 h 1246495"/>
              <a:gd name="connsiteX11" fmla="*/ 2260906 w 3292582"/>
              <a:gd name="connsiteY11" fmla="*/ 1246495 h 1246495"/>
              <a:gd name="connsiteX12" fmla="*/ 1745068 w 3292582"/>
              <a:gd name="connsiteY12" fmla="*/ 1246495 h 1246495"/>
              <a:gd name="connsiteX13" fmla="*/ 1130453 w 3292582"/>
              <a:gd name="connsiteY13" fmla="*/ 1246495 h 1246495"/>
              <a:gd name="connsiteX14" fmla="*/ 515838 w 3292582"/>
              <a:gd name="connsiteY14" fmla="*/ 1246495 h 1246495"/>
              <a:gd name="connsiteX15" fmla="*/ 0 w 3292582"/>
              <a:gd name="connsiteY15" fmla="*/ 1246495 h 1246495"/>
              <a:gd name="connsiteX16" fmla="*/ 0 w 3292582"/>
              <a:gd name="connsiteY16" fmla="*/ 830997 h 1246495"/>
              <a:gd name="connsiteX17" fmla="*/ 0 w 3292582"/>
              <a:gd name="connsiteY17" fmla="*/ 427963 h 1246495"/>
              <a:gd name="connsiteX18" fmla="*/ 0 w 3292582"/>
              <a:gd name="connsiteY18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246495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0524" y="124776"/>
                  <a:pt x="3268989" y="244140"/>
                  <a:pt x="3292582" y="390568"/>
                </a:cubicBezTo>
                <a:cubicBezTo>
                  <a:pt x="3316175" y="536996"/>
                  <a:pt x="3250111" y="614033"/>
                  <a:pt x="3292582" y="806067"/>
                </a:cubicBezTo>
                <a:cubicBezTo>
                  <a:pt x="3335053" y="998101"/>
                  <a:pt x="3258584" y="1144213"/>
                  <a:pt x="3292582" y="1246495"/>
                </a:cubicBezTo>
                <a:cubicBezTo>
                  <a:pt x="3100582" y="1255822"/>
                  <a:pt x="3036931" y="1200912"/>
                  <a:pt x="2809670" y="1246495"/>
                </a:cubicBezTo>
                <a:cubicBezTo>
                  <a:pt x="2582409" y="1292078"/>
                  <a:pt x="2383509" y="1195825"/>
                  <a:pt x="2260906" y="1246495"/>
                </a:cubicBezTo>
                <a:cubicBezTo>
                  <a:pt x="2138303" y="1297165"/>
                  <a:pt x="1997855" y="1232349"/>
                  <a:pt x="1745068" y="1246495"/>
                </a:cubicBezTo>
                <a:cubicBezTo>
                  <a:pt x="1492281" y="1260641"/>
                  <a:pt x="1313583" y="1211507"/>
                  <a:pt x="1130453" y="1246495"/>
                </a:cubicBezTo>
                <a:cubicBezTo>
                  <a:pt x="947324" y="1281483"/>
                  <a:pt x="770782" y="1240996"/>
                  <a:pt x="515838" y="1246495"/>
                </a:cubicBezTo>
                <a:cubicBezTo>
                  <a:pt x="260894" y="1251994"/>
                  <a:pt x="239709" y="1238641"/>
                  <a:pt x="0" y="1246495"/>
                </a:cubicBezTo>
                <a:cubicBezTo>
                  <a:pt x="-39508" y="1147075"/>
                  <a:pt x="29589" y="930490"/>
                  <a:pt x="0" y="830997"/>
                </a:cubicBezTo>
                <a:cubicBezTo>
                  <a:pt x="-29589" y="731504"/>
                  <a:pt x="24629" y="520951"/>
                  <a:pt x="0" y="427963"/>
                </a:cubicBezTo>
                <a:cubicBezTo>
                  <a:pt x="-24629" y="334975"/>
                  <a:pt x="5313" y="1001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draw a best fitting line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graph</a:t>
            </a:r>
            <a:endParaRPr lang="en-US" sz="25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40144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0B8041-1EB9-230B-9F27-00435492EA94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E01B37E-438C-CCFF-2CD0-C0FBC784040C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EEBE80-E691-2B36-2439-82DD89D1FAF9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3A91B0-C5E3-A7DC-20FD-2B5B97167FA1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8C6A037-70B6-AA01-228B-6A3D3F029233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6ABCE3F-10A3-2CEF-2295-B65DEE503F15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3145E-2612-8453-FB47-4873B8375A1A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E9F2D-39C4-B9AB-E2B1-4D31FCA85B9B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032A8BF-A278-ADB0-7FA8-9765B65473B2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500842-3E7B-3453-5EE2-9C3D65855865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8D3E716-BC9C-AF27-D507-4468CFF44F9B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6674296-0FB2-D654-30B8-AEAC26B7141B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F482DF-9F15-4880-0B30-40E2785D2E87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FB390D7-817B-EC42-0D38-C6F9FFBA7097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2015936"/>
          </a:xfrm>
          <a:custGeom>
            <a:avLst/>
            <a:gdLst>
              <a:gd name="connsiteX0" fmla="*/ 0 w 3292582"/>
              <a:gd name="connsiteY0" fmla="*/ 0 h 2015936"/>
              <a:gd name="connsiteX1" fmla="*/ 515838 w 3292582"/>
              <a:gd name="connsiteY1" fmla="*/ 0 h 2015936"/>
              <a:gd name="connsiteX2" fmla="*/ 965824 w 3292582"/>
              <a:gd name="connsiteY2" fmla="*/ 0 h 2015936"/>
              <a:gd name="connsiteX3" fmla="*/ 1580439 w 3292582"/>
              <a:gd name="connsiteY3" fmla="*/ 0 h 2015936"/>
              <a:gd name="connsiteX4" fmla="*/ 2096277 w 3292582"/>
              <a:gd name="connsiteY4" fmla="*/ 0 h 2015936"/>
              <a:gd name="connsiteX5" fmla="*/ 2612115 w 3292582"/>
              <a:gd name="connsiteY5" fmla="*/ 0 h 2015936"/>
              <a:gd name="connsiteX6" fmla="*/ 3292582 w 3292582"/>
              <a:gd name="connsiteY6" fmla="*/ 0 h 2015936"/>
              <a:gd name="connsiteX7" fmla="*/ 3292582 w 3292582"/>
              <a:gd name="connsiteY7" fmla="*/ 463665 h 2015936"/>
              <a:gd name="connsiteX8" fmla="*/ 3292582 w 3292582"/>
              <a:gd name="connsiteY8" fmla="*/ 967649 h 2015936"/>
              <a:gd name="connsiteX9" fmla="*/ 3292582 w 3292582"/>
              <a:gd name="connsiteY9" fmla="*/ 1431315 h 2015936"/>
              <a:gd name="connsiteX10" fmla="*/ 3292582 w 3292582"/>
              <a:gd name="connsiteY10" fmla="*/ 2015936 h 2015936"/>
              <a:gd name="connsiteX11" fmla="*/ 2743818 w 3292582"/>
              <a:gd name="connsiteY11" fmla="*/ 2015936 h 2015936"/>
              <a:gd name="connsiteX12" fmla="*/ 2227980 w 3292582"/>
              <a:gd name="connsiteY12" fmla="*/ 2015936 h 2015936"/>
              <a:gd name="connsiteX13" fmla="*/ 1613365 w 3292582"/>
              <a:gd name="connsiteY13" fmla="*/ 2015936 h 2015936"/>
              <a:gd name="connsiteX14" fmla="*/ 998750 w 3292582"/>
              <a:gd name="connsiteY14" fmla="*/ 2015936 h 2015936"/>
              <a:gd name="connsiteX15" fmla="*/ 515838 w 3292582"/>
              <a:gd name="connsiteY15" fmla="*/ 2015936 h 2015936"/>
              <a:gd name="connsiteX16" fmla="*/ 0 w 3292582"/>
              <a:gd name="connsiteY16" fmla="*/ 2015936 h 2015936"/>
              <a:gd name="connsiteX17" fmla="*/ 0 w 3292582"/>
              <a:gd name="connsiteY17" fmla="*/ 1471633 h 2015936"/>
              <a:gd name="connsiteX18" fmla="*/ 0 w 3292582"/>
              <a:gd name="connsiteY18" fmla="*/ 1028127 h 2015936"/>
              <a:gd name="connsiteX19" fmla="*/ 0 w 3292582"/>
              <a:gd name="connsiteY19" fmla="*/ 564462 h 2015936"/>
              <a:gd name="connsiteX20" fmla="*/ 0 w 3292582"/>
              <a:gd name="connsiteY20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2582" h="201593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293039" y="111882"/>
                  <a:pt x="3264065" y="255394"/>
                  <a:pt x="3292582" y="463665"/>
                </a:cubicBezTo>
                <a:cubicBezTo>
                  <a:pt x="3321099" y="671936"/>
                  <a:pt x="3266233" y="795770"/>
                  <a:pt x="3292582" y="967649"/>
                </a:cubicBezTo>
                <a:cubicBezTo>
                  <a:pt x="3318931" y="1139528"/>
                  <a:pt x="3258318" y="1280962"/>
                  <a:pt x="3292582" y="1431315"/>
                </a:cubicBezTo>
                <a:cubicBezTo>
                  <a:pt x="3326846" y="1581668"/>
                  <a:pt x="3281756" y="1846614"/>
                  <a:pt x="3292582" y="2015936"/>
                </a:cubicBezTo>
                <a:cubicBezTo>
                  <a:pt x="3128206" y="2056712"/>
                  <a:pt x="2866421" y="1965266"/>
                  <a:pt x="2743818" y="2015936"/>
                </a:cubicBezTo>
                <a:cubicBezTo>
                  <a:pt x="2621215" y="2066606"/>
                  <a:pt x="2480767" y="2001790"/>
                  <a:pt x="2227980" y="2015936"/>
                </a:cubicBezTo>
                <a:cubicBezTo>
                  <a:pt x="1975193" y="2030082"/>
                  <a:pt x="1796495" y="1980948"/>
                  <a:pt x="1613365" y="2015936"/>
                </a:cubicBezTo>
                <a:cubicBezTo>
                  <a:pt x="1430236" y="2050924"/>
                  <a:pt x="1253694" y="2010437"/>
                  <a:pt x="998750" y="2015936"/>
                </a:cubicBezTo>
                <a:cubicBezTo>
                  <a:pt x="743806" y="2021435"/>
                  <a:pt x="647054" y="1985552"/>
                  <a:pt x="515838" y="2015936"/>
                </a:cubicBezTo>
                <a:cubicBezTo>
                  <a:pt x="384622" y="2046320"/>
                  <a:pt x="184967" y="1991970"/>
                  <a:pt x="0" y="2015936"/>
                </a:cubicBezTo>
                <a:cubicBezTo>
                  <a:pt x="-48310" y="1801278"/>
                  <a:pt x="2342" y="1641641"/>
                  <a:pt x="0" y="1471633"/>
                </a:cubicBezTo>
                <a:cubicBezTo>
                  <a:pt x="-2342" y="1301625"/>
                  <a:pt x="6473" y="1198892"/>
                  <a:pt x="0" y="1028127"/>
                </a:cubicBezTo>
                <a:cubicBezTo>
                  <a:pt x="-6473" y="857362"/>
                  <a:pt x="7835" y="784791"/>
                  <a:pt x="0" y="564462"/>
                </a:cubicBezTo>
                <a:cubicBezTo>
                  <a:pt x="-7835" y="344134"/>
                  <a:pt x="41659" y="1621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only problem is that this transformation pushes the raw data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571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the </a:t>
            </a:r>
            <a:r>
              <a:rPr lang="en-US" sz="2500" b="1" dirty="0">
                <a:solidFill>
                  <a:srgbClr val="0070C0"/>
                </a:solidFill>
                <a:latin typeface="Calibri Body"/>
                <a:ea typeface="Cambria Math" panose="02040503050406030204" pitchFamily="18" charset="0"/>
              </a:rPr>
              <a:t>residuals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are also equal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176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4719</TotalTime>
  <Words>1674</Words>
  <Application>Microsoft Macintosh PowerPoint</Application>
  <PresentationFormat>Widescreen</PresentationFormat>
  <Paragraphs>529</Paragraphs>
  <Slides>53</Slides>
  <Notes>53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PowerPoint Presentation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1079</cp:revision>
  <dcterms:created xsi:type="dcterms:W3CDTF">2022-05-11T03:47:05Z</dcterms:created>
  <dcterms:modified xsi:type="dcterms:W3CDTF">2024-09-25T06:42:58Z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