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325" r:id="rId6"/>
    <p:sldId id="351" r:id="rId7"/>
    <p:sldId id="338" r:id="rId8"/>
    <p:sldId id="339" r:id="rId9"/>
    <p:sldId id="340" r:id="rId10"/>
    <p:sldId id="342" r:id="rId11"/>
    <p:sldId id="343" r:id="rId12"/>
    <p:sldId id="344" r:id="rId13"/>
    <p:sldId id="346" r:id="rId14"/>
    <p:sldId id="347" r:id="rId15"/>
    <p:sldId id="348" r:id="rId16"/>
    <p:sldId id="349" r:id="rId17"/>
    <p:sldId id="350" r:id="rId18"/>
    <p:sldId id="337" r:id="rId19"/>
    <p:sldId id="329" r:id="rId20"/>
    <p:sldId id="330" r:id="rId21"/>
    <p:sldId id="331" r:id="rId22"/>
    <p:sldId id="333" r:id="rId23"/>
    <p:sldId id="336" r:id="rId24"/>
    <p:sldId id="332" r:id="rId25"/>
    <p:sldId id="335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8" autoAdjust="0"/>
    <p:restoredTop sz="94169" autoAdjust="0"/>
  </p:normalViewPr>
  <p:slideViewPr>
    <p:cSldViewPr snapToGrid="0">
      <p:cViewPr>
        <p:scale>
          <a:sx n="121" d="100"/>
          <a:sy n="121" d="100"/>
        </p:scale>
        <p:origin x="11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9/30/24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200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7976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41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578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1554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926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8697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692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0935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007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0274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75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68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737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238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35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826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99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82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642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516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9/30/24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9/30/24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9/30/24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9/30/24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9/30/24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0.png"/><Relationship Id="rId5" Type="http://schemas.openxmlformats.org/officeDocument/2006/relationships/image" Target="../media/image9.png"/><Relationship Id="rId10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0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e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e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.jp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g"/><Relationship Id="rId5" Type="http://schemas.openxmlformats.org/officeDocument/2006/relationships/image" Target="../media/image39.jpeg"/><Relationship Id="rId10" Type="http://schemas.openxmlformats.org/officeDocument/2006/relationships/image" Target="../media/image49.png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4.png"/><Relationship Id="rId5" Type="http://schemas.openxmlformats.org/officeDocument/2006/relationships/image" Target="../media/image9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Conditional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pic>
        <p:nvPicPr>
          <p:cNvPr id="2" name="Picture 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EA8B873A-ED4E-3B79-6321-C9AA7E32F9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04" y="3342820"/>
            <a:ext cx="720000" cy="720000"/>
          </a:xfrm>
          <a:prstGeom prst="rect">
            <a:avLst/>
          </a:prstGeom>
        </p:spPr>
      </p:pic>
      <p:pic>
        <p:nvPicPr>
          <p:cNvPr id="3" name="Picture 2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498D8A22-C21C-3016-4377-BF92EDFC7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3768272"/>
            <a:ext cx="720000" cy="720000"/>
          </a:xfrm>
          <a:prstGeom prst="rect">
            <a:avLst/>
          </a:prstGeom>
        </p:spPr>
      </p:pic>
      <p:pic>
        <p:nvPicPr>
          <p:cNvPr id="4" name="Picture 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5C330B47-8BA3-B075-9358-52D8D1E3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41" y="270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4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58 0.06782 L 0.5556 0.305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5 0.09143 L 0.56224 0.4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28" y="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0.10185 L 0.25976 0.46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2EDF19C-E7E4-8B45-1069-39B588D5226D}"/>
              </a:ext>
            </a:extLst>
          </p:cNvPr>
          <p:cNvGrpSpPr/>
          <p:nvPr/>
        </p:nvGrpSpPr>
        <p:grpSpPr>
          <a:xfrm>
            <a:off x="7058747" y="1902820"/>
            <a:ext cx="3600000" cy="3600000"/>
            <a:chOff x="7058747" y="190282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8C245-5B34-794F-9ABC-73AD809612C3}"/>
                </a:ext>
              </a:extLst>
            </p:cNvPr>
            <p:cNvSpPr>
              <a:spLocks/>
            </p:cNvSpPr>
            <p:nvPr/>
          </p:nvSpPr>
          <p:spPr>
            <a:xfrm>
              <a:off x="7058747" y="1902820"/>
              <a:ext cx="3600000" cy="3600000"/>
            </a:xfrm>
            <a:prstGeom prst="ellipse">
              <a:avLst/>
            </a:prstGeom>
            <a:solidFill>
              <a:schemeClr val="lt1">
                <a:alpha val="0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6BD0DD9B-EFB4-9939-4C73-16744F3F1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2709000"/>
              <a:ext cx="720000" cy="720000"/>
            </a:xfrm>
            <a:prstGeom prst="rect">
              <a:avLst/>
            </a:prstGeom>
          </p:spPr>
        </p:pic>
        <p:pic>
          <p:nvPicPr>
            <p:cNvPr id="6" name="Picture 5" descr="A black and white dice&#10;&#10;Description automatically generated">
              <a:extLst>
                <a:ext uri="{FF2B5EF4-FFF2-40B4-BE49-F238E27FC236}">
                  <a16:creationId xmlns:a16="http://schemas.microsoft.com/office/drawing/2014/main" id="{F04F4458-E67D-8C06-A20E-74B0D318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154" y="3326247"/>
              <a:ext cx="720000" cy="720000"/>
            </a:xfrm>
            <a:prstGeom prst="rect">
              <a:avLst/>
            </a:prstGeom>
          </p:spPr>
        </p:pic>
        <p:pic>
          <p:nvPicPr>
            <p:cNvPr id="7" name="Picture 6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910B453A-E732-A3FE-8065-04BACB2DF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2743" y="3768272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8C15F4-3661-4A27-3FAB-958093004D2C}"/>
              </a:ext>
            </a:extLst>
          </p:cNvPr>
          <p:cNvGrpSpPr/>
          <p:nvPr/>
        </p:nvGrpSpPr>
        <p:grpSpPr>
          <a:xfrm>
            <a:off x="1920745" y="1902820"/>
            <a:ext cx="3600000" cy="3600000"/>
            <a:chOff x="1533252" y="1968272"/>
            <a:chExt cx="3600000" cy="360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CA5066-0107-C0ED-8EF5-FA631AB771D1}"/>
                </a:ext>
              </a:extLst>
            </p:cNvPr>
            <p:cNvSpPr>
              <a:spLocks/>
            </p:cNvSpPr>
            <p:nvPr/>
          </p:nvSpPr>
          <p:spPr>
            <a:xfrm>
              <a:off x="1533252" y="1968272"/>
              <a:ext cx="3600000" cy="360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498D8A22-C21C-3016-4377-BF92EDFC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3833724"/>
              <a:ext cx="720000" cy="720000"/>
            </a:xfrm>
            <a:prstGeom prst="rect">
              <a:avLst/>
            </a:prstGeom>
          </p:spPr>
        </p:pic>
        <p:pic>
          <p:nvPicPr>
            <p:cNvPr id="4" name="Picture 3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5C330B47-8BA3-B075-9358-52D8D1E34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40" y="2774452"/>
              <a:ext cx="720000" cy="720000"/>
            </a:xfrm>
            <a:prstGeom prst="rect">
              <a:avLst/>
            </a:prstGeom>
          </p:spPr>
        </p:pic>
        <p:pic>
          <p:nvPicPr>
            <p:cNvPr id="13" name="Picture 12" descr="A black and white dice with black dots&#10;&#10;Description automatically generated">
              <a:extLst>
                <a:ext uri="{FF2B5EF4-FFF2-40B4-BE49-F238E27FC236}">
                  <a16:creationId xmlns:a16="http://schemas.microsoft.com/office/drawing/2014/main" id="{D1F94CA3-2591-7EE1-1ABC-843A11D95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803" y="3408272"/>
              <a:ext cx="720000" cy="72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/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E67A61-2DE5-A2CC-188D-C8511A49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183" y="1355180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/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0FDFAA-1899-06F6-7E7E-EAB33718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85" y="1355180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/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66D2-0CC1-551B-30BC-8309286B2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22" y="5656151"/>
                <a:ext cx="2636821" cy="707886"/>
              </a:xfrm>
              <a:prstGeom prst="rect">
                <a:avLst/>
              </a:prstGeom>
              <a:blipFill>
                <a:blip r:embed="rId10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/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ACA514-A4D6-53B8-4976-4B493910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434" y="5502820"/>
                <a:ext cx="2636821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4F0F17B-44F0-32BF-B9F4-AD43CAAA6476}"/>
              </a:ext>
            </a:extLst>
          </p:cNvPr>
          <p:cNvSpPr txBox="1"/>
          <p:nvPr/>
        </p:nvSpPr>
        <p:spPr>
          <a:xfrm>
            <a:off x="235884" y="3183127"/>
            <a:ext cx="3304448" cy="646331"/>
          </a:xfrm>
          <a:custGeom>
            <a:avLst/>
            <a:gdLst>
              <a:gd name="connsiteX0" fmla="*/ 0 w 3304448"/>
              <a:gd name="connsiteY0" fmla="*/ 0 h 646331"/>
              <a:gd name="connsiteX1" fmla="*/ 517697 w 3304448"/>
              <a:gd name="connsiteY1" fmla="*/ 0 h 646331"/>
              <a:gd name="connsiteX2" fmla="*/ 969305 w 3304448"/>
              <a:gd name="connsiteY2" fmla="*/ 0 h 646331"/>
              <a:gd name="connsiteX3" fmla="*/ 1586135 w 3304448"/>
              <a:gd name="connsiteY3" fmla="*/ 0 h 646331"/>
              <a:gd name="connsiteX4" fmla="*/ 2103832 w 3304448"/>
              <a:gd name="connsiteY4" fmla="*/ 0 h 646331"/>
              <a:gd name="connsiteX5" fmla="*/ 2621529 w 3304448"/>
              <a:gd name="connsiteY5" fmla="*/ 0 h 646331"/>
              <a:gd name="connsiteX6" fmla="*/ 3304448 w 3304448"/>
              <a:gd name="connsiteY6" fmla="*/ 0 h 646331"/>
              <a:gd name="connsiteX7" fmla="*/ 3304448 w 3304448"/>
              <a:gd name="connsiteY7" fmla="*/ 310239 h 646331"/>
              <a:gd name="connsiteX8" fmla="*/ 3304448 w 3304448"/>
              <a:gd name="connsiteY8" fmla="*/ 646331 h 646331"/>
              <a:gd name="connsiteX9" fmla="*/ 2819796 w 3304448"/>
              <a:gd name="connsiteY9" fmla="*/ 646331 h 646331"/>
              <a:gd name="connsiteX10" fmla="*/ 2269054 w 3304448"/>
              <a:gd name="connsiteY10" fmla="*/ 646331 h 646331"/>
              <a:gd name="connsiteX11" fmla="*/ 1718313 w 3304448"/>
              <a:gd name="connsiteY11" fmla="*/ 646331 h 646331"/>
              <a:gd name="connsiteX12" fmla="*/ 1200616 w 3304448"/>
              <a:gd name="connsiteY12" fmla="*/ 646331 h 646331"/>
              <a:gd name="connsiteX13" fmla="*/ 583786 w 3304448"/>
              <a:gd name="connsiteY13" fmla="*/ 646331 h 646331"/>
              <a:gd name="connsiteX14" fmla="*/ 0 w 3304448"/>
              <a:gd name="connsiteY14" fmla="*/ 646331 h 646331"/>
              <a:gd name="connsiteX15" fmla="*/ 0 w 3304448"/>
              <a:gd name="connsiteY15" fmla="*/ 336092 h 646331"/>
              <a:gd name="connsiteX16" fmla="*/ 0 w 3304448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4448" h="646331" extrusionOk="0">
                <a:moveTo>
                  <a:pt x="0" y="0"/>
                </a:moveTo>
                <a:cubicBezTo>
                  <a:pt x="246151" y="-46187"/>
                  <a:pt x="273619" y="29889"/>
                  <a:pt x="517697" y="0"/>
                </a:cubicBezTo>
                <a:cubicBezTo>
                  <a:pt x="761775" y="-29889"/>
                  <a:pt x="811719" y="21762"/>
                  <a:pt x="969305" y="0"/>
                </a:cubicBezTo>
                <a:cubicBezTo>
                  <a:pt x="1126891" y="-21762"/>
                  <a:pt x="1444570" y="51467"/>
                  <a:pt x="1586135" y="0"/>
                </a:cubicBezTo>
                <a:cubicBezTo>
                  <a:pt x="1727700" y="-51467"/>
                  <a:pt x="1996730" y="4547"/>
                  <a:pt x="2103832" y="0"/>
                </a:cubicBezTo>
                <a:cubicBezTo>
                  <a:pt x="2210934" y="-4547"/>
                  <a:pt x="2420983" y="22511"/>
                  <a:pt x="2621529" y="0"/>
                </a:cubicBezTo>
                <a:cubicBezTo>
                  <a:pt x="2822075" y="-22511"/>
                  <a:pt x="2995605" y="45339"/>
                  <a:pt x="3304448" y="0"/>
                </a:cubicBezTo>
                <a:cubicBezTo>
                  <a:pt x="3312404" y="88056"/>
                  <a:pt x="3297202" y="222591"/>
                  <a:pt x="3304448" y="310239"/>
                </a:cubicBezTo>
                <a:cubicBezTo>
                  <a:pt x="3311694" y="397887"/>
                  <a:pt x="3276766" y="498093"/>
                  <a:pt x="3304448" y="646331"/>
                </a:cubicBezTo>
                <a:cubicBezTo>
                  <a:pt x="3117511" y="656333"/>
                  <a:pt x="2986374" y="591715"/>
                  <a:pt x="2819796" y="646331"/>
                </a:cubicBezTo>
                <a:cubicBezTo>
                  <a:pt x="2653218" y="700947"/>
                  <a:pt x="2445921" y="599170"/>
                  <a:pt x="2269054" y="646331"/>
                </a:cubicBezTo>
                <a:cubicBezTo>
                  <a:pt x="2092187" y="693492"/>
                  <a:pt x="1889406" y="606925"/>
                  <a:pt x="1718313" y="646331"/>
                </a:cubicBezTo>
                <a:cubicBezTo>
                  <a:pt x="1547220" y="685737"/>
                  <a:pt x="1417052" y="645109"/>
                  <a:pt x="1200616" y="646331"/>
                </a:cubicBezTo>
                <a:cubicBezTo>
                  <a:pt x="984180" y="647553"/>
                  <a:pt x="715606" y="635203"/>
                  <a:pt x="583786" y="646331"/>
                </a:cubicBezTo>
                <a:cubicBezTo>
                  <a:pt x="451966" y="657459"/>
                  <a:pt x="218656" y="631762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9EFCD6-12FA-E57A-BBB4-B1EE6CDA1550}"/>
              </a:ext>
            </a:extLst>
          </p:cNvPr>
          <p:cNvSpPr txBox="1"/>
          <p:nvPr/>
        </p:nvSpPr>
        <p:spPr>
          <a:xfrm>
            <a:off x="9333309" y="3136960"/>
            <a:ext cx="2448910" cy="738664"/>
          </a:xfrm>
          <a:custGeom>
            <a:avLst/>
            <a:gdLst>
              <a:gd name="connsiteX0" fmla="*/ 0 w 2448910"/>
              <a:gd name="connsiteY0" fmla="*/ 0 h 738664"/>
              <a:gd name="connsiteX1" fmla="*/ 465293 w 2448910"/>
              <a:gd name="connsiteY1" fmla="*/ 0 h 738664"/>
              <a:gd name="connsiteX2" fmla="*/ 881608 w 2448910"/>
              <a:gd name="connsiteY2" fmla="*/ 0 h 738664"/>
              <a:gd name="connsiteX3" fmla="*/ 1420368 w 2448910"/>
              <a:gd name="connsiteY3" fmla="*/ 0 h 738664"/>
              <a:gd name="connsiteX4" fmla="*/ 1885661 w 2448910"/>
              <a:gd name="connsiteY4" fmla="*/ 0 h 738664"/>
              <a:gd name="connsiteX5" fmla="*/ 2448910 w 2448910"/>
              <a:gd name="connsiteY5" fmla="*/ 0 h 738664"/>
              <a:gd name="connsiteX6" fmla="*/ 2448910 w 2448910"/>
              <a:gd name="connsiteY6" fmla="*/ 384105 h 738664"/>
              <a:gd name="connsiteX7" fmla="*/ 2448910 w 2448910"/>
              <a:gd name="connsiteY7" fmla="*/ 738664 h 738664"/>
              <a:gd name="connsiteX8" fmla="*/ 1959128 w 2448910"/>
              <a:gd name="connsiteY8" fmla="*/ 738664 h 738664"/>
              <a:gd name="connsiteX9" fmla="*/ 1542813 w 2448910"/>
              <a:gd name="connsiteY9" fmla="*/ 738664 h 738664"/>
              <a:gd name="connsiteX10" fmla="*/ 1053031 w 2448910"/>
              <a:gd name="connsiteY10" fmla="*/ 738664 h 738664"/>
              <a:gd name="connsiteX11" fmla="*/ 563249 w 2448910"/>
              <a:gd name="connsiteY11" fmla="*/ 738664 h 738664"/>
              <a:gd name="connsiteX12" fmla="*/ 0 w 2448910"/>
              <a:gd name="connsiteY12" fmla="*/ 738664 h 738664"/>
              <a:gd name="connsiteX13" fmla="*/ 0 w 2448910"/>
              <a:gd name="connsiteY13" fmla="*/ 354559 h 738664"/>
              <a:gd name="connsiteX14" fmla="*/ 0 w 2448910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8910" h="738664" extrusionOk="0">
                <a:moveTo>
                  <a:pt x="0" y="0"/>
                </a:moveTo>
                <a:cubicBezTo>
                  <a:pt x="196115" y="-36696"/>
                  <a:pt x="324541" y="18760"/>
                  <a:pt x="465293" y="0"/>
                </a:cubicBezTo>
                <a:cubicBezTo>
                  <a:pt x="606045" y="-18760"/>
                  <a:pt x="715120" y="19823"/>
                  <a:pt x="881608" y="0"/>
                </a:cubicBezTo>
                <a:cubicBezTo>
                  <a:pt x="1048097" y="-19823"/>
                  <a:pt x="1239758" y="61258"/>
                  <a:pt x="1420368" y="0"/>
                </a:cubicBezTo>
                <a:cubicBezTo>
                  <a:pt x="1600978" y="-61258"/>
                  <a:pt x="1664179" y="25297"/>
                  <a:pt x="1885661" y="0"/>
                </a:cubicBezTo>
                <a:cubicBezTo>
                  <a:pt x="2107143" y="-25297"/>
                  <a:pt x="2255675" y="17798"/>
                  <a:pt x="2448910" y="0"/>
                </a:cubicBezTo>
                <a:cubicBezTo>
                  <a:pt x="2465208" y="171952"/>
                  <a:pt x="2433304" y="235716"/>
                  <a:pt x="2448910" y="384105"/>
                </a:cubicBezTo>
                <a:cubicBezTo>
                  <a:pt x="2464516" y="532495"/>
                  <a:pt x="2432169" y="631633"/>
                  <a:pt x="2448910" y="738664"/>
                </a:cubicBezTo>
                <a:cubicBezTo>
                  <a:pt x="2277193" y="786754"/>
                  <a:pt x="2165973" y="685954"/>
                  <a:pt x="1959128" y="738664"/>
                </a:cubicBezTo>
                <a:cubicBezTo>
                  <a:pt x="1752283" y="791374"/>
                  <a:pt x="1721379" y="693685"/>
                  <a:pt x="1542813" y="738664"/>
                </a:cubicBezTo>
                <a:cubicBezTo>
                  <a:pt x="1364247" y="783643"/>
                  <a:pt x="1269434" y="707348"/>
                  <a:pt x="1053031" y="738664"/>
                </a:cubicBezTo>
                <a:cubicBezTo>
                  <a:pt x="836628" y="769980"/>
                  <a:pt x="772148" y="695107"/>
                  <a:pt x="563249" y="738664"/>
                </a:cubicBezTo>
                <a:cubicBezTo>
                  <a:pt x="354350" y="782221"/>
                  <a:pt x="203881" y="693714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</p:spTree>
    <p:extLst>
      <p:ext uri="{BB962C8B-B14F-4D97-AF65-F5344CB8AC3E}">
        <p14:creationId xmlns:p14="http://schemas.microsoft.com/office/powerpoint/2010/main" val="3834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14479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81481E-6 L -0.12291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3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12213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8" grpId="0"/>
      <p:bldP spid="37" grpId="0"/>
      <p:bldP spid="38" grpId="0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CD2821-9F7D-49C7-5532-52885D632052}"/>
              </a:ext>
            </a:extLst>
          </p:cNvPr>
          <p:cNvGrpSpPr/>
          <p:nvPr/>
        </p:nvGrpSpPr>
        <p:grpSpPr>
          <a:xfrm>
            <a:off x="6710823" y="2510983"/>
            <a:ext cx="3753706" cy="2990592"/>
            <a:chOff x="6710823" y="2806333"/>
            <a:chExt cx="3753706" cy="29905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17F7DBC-ED7A-7A5A-735B-7D68EFBBBC30}"/>
                </a:ext>
              </a:extLst>
            </p:cNvPr>
            <p:cNvSpPr/>
            <p:nvPr/>
          </p:nvSpPr>
          <p:spPr>
            <a:xfrm>
              <a:off x="6710823" y="2806333"/>
              <a:ext cx="2520000" cy="25200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</a:schemeClr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ack circle in a white square&#10;&#10;Description automatically generated">
              <a:extLst>
                <a:ext uri="{FF2B5EF4-FFF2-40B4-BE49-F238E27FC236}">
                  <a16:creationId xmlns:a16="http://schemas.microsoft.com/office/drawing/2014/main" id="{BACF4818-03FC-23BB-D39F-413343BE5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328729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8" name="Picture 7" descr="A black and white dice&#10;&#10;Description automatically generated">
              <a:extLst>
                <a:ext uri="{FF2B5EF4-FFF2-40B4-BE49-F238E27FC236}">
                  <a16:creationId xmlns:a16="http://schemas.microsoft.com/office/drawing/2014/main" id="{C1AFC387-E314-3660-C1D1-45E3B1F31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188" y="3766854"/>
              <a:ext cx="720000" cy="720000"/>
            </a:xfrm>
            <a:prstGeom prst="rect">
              <a:avLst/>
            </a:prstGeom>
          </p:spPr>
        </p:pic>
        <p:pic>
          <p:nvPicPr>
            <p:cNvPr id="10" name="Picture 9" descr="A black dot on a white background&#10;&#10;Description automatically generated">
              <a:extLst>
                <a:ext uri="{FF2B5EF4-FFF2-40B4-BE49-F238E27FC236}">
                  <a16:creationId xmlns:a16="http://schemas.microsoft.com/office/drawing/2014/main" id="{0B934EA3-3D74-455D-D8D9-2C03F819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676" y="4126813"/>
              <a:ext cx="720000" cy="720000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12" name="Picture 11" descr="A black and white dice&#10;&#10;Description automatically generated">
              <a:extLst>
                <a:ext uri="{FF2B5EF4-FFF2-40B4-BE49-F238E27FC236}">
                  <a16:creationId xmlns:a16="http://schemas.microsoft.com/office/drawing/2014/main" id="{8F9D63E7-2E79-5DD3-8C51-F1993396E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494" y="3766936"/>
              <a:ext cx="720000" cy="7200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6C94F8-18A4-593A-0C36-EA84F112F237}"/>
                </a:ext>
              </a:extLst>
            </p:cNvPr>
            <p:cNvSpPr/>
            <p:nvPr/>
          </p:nvSpPr>
          <p:spPr>
            <a:xfrm>
              <a:off x="7944529" y="2806333"/>
              <a:ext cx="2520000" cy="2520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/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08538B8-7EB6-8B92-B100-C06EFD9E5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261" y="5381427"/>
                  <a:ext cx="949124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/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GB" sz="21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E25574-DB74-1E51-DA2A-1C97DA4E4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61" y="5381427"/>
                  <a:ext cx="949124" cy="415498"/>
                </a:xfrm>
                <a:prstGeom prst="rect">
                  <a:avLst/>
                </a:prstGeom>
                <a:blipFill>
                  <a:blip r:embed="rId10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581330"/>
              </a:xfrm>
              <a:prstGeom prst="rect">
                <a:avLst/>
              </a:prstGeom>
              <a:blipFill>
                <a:blip r:embed="rId12"/>
                <a:stretch>
                  <a:fillRect t="-77600" b="-7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0142AF0-5EEA-7F07-E94E-6D57D300B6DA}"/>
              </a:ext>
            </a:extLst>
          </p:cNvPr>
          <p:cNvSpPr txBox="1"/>
          <p:nvPr/>
        </p:nvSpPr>
        <p:spPr>
          <a:xfrm>
            <a:off x="6811362" y="5618873"/>
            <a:ext cx="3552628" cy="415498"/>
          </a:xfrm>
          <a:custGeom>
            <a:avLst/>
            <a:gdLst>
              <a:gd name="connsiteX0" fmla="*/ 0 w 3552628"/>
              <a:gd name="connsiteY0" fmla="*/ 0 h 415498"/>
              <a:gd name="connsiteX1" fmla="*/ 556578 w 3552628"/>
              <a:gd name="connsiteY1" fmla="*/ 0 h 415498"/>
              <a:gd name="connsiteX2" fmla="*/ 1042104 w 3552628"/>
              <a:gd name="connsiteY2" fmla="*/ 0 h 415498"/>
              <a:gd name="connsiteX3" fmla="*/ 1705261 w 3552628"/>
              <a:gd name="connsiteY3" fmla="*/ 0 h 415498"/>
              <a:gd name="connsiteX4" fmla="*/ 2261840 w 3552628"/>
              <a:gd name="connsiteY4" fmla="*/ 0 h 415498"/>
              <a:gd name="connsiteX5" fmla="*/ 2818418 w 3552628"/>
              <a:gd name="connsiteY5" fmla="*/ 0 h 415498"/>
              <a:gd name="connsiteX6" fmla="*/ 3552628 w 3552628"/>
              <a:gd name="connsiteY6" fmla="*/ 0 h 415498"/>
              <a:gd name="connsiteX7" fmla="*/ 3552628 w 3552628"/>
              <a:gd name="connsiteY7" fmla="*/ 415498 h 415498"/>
              <a:gd name="connsiteX8" fmla="*/ 2960523 w 3552628"/>
              <a:gd name="connsiteY8" fmla="*/ 415498 h 415498"/>
              <a:gd name="connsiteX9" fmla="*/ 2474998 w 3552628"/>
              <a:gd name="connsiteY9" fmla="*/ 415498 h 415498"/>
              <a:gd name="connsiteX10" fmla="*/ 1882893 w 3552628"/>
              <a:gd name="connsiteY10" fmla="*/ 415498 h 415498"/>
              <a:gd name="connsiteX11" fmla="*/ 1290788 w 3552628"/>
              <a:gd name="connsiteY11" fmla="*/ 415498 h 415498"/>
              <a:gd name="connsiteX12" fmla="*/ 734210 w 3552628"/>
              <a:gd name="connsiteY12" fmla="*/ 415498 h 415498"/>
              <a:gd name="connsiteX13" fmla="*/ 0 w 3552628"/>
              <a:gd name="connsiteY13" fmla="*/ 415498 h 415498"/>
              <a:gd name="connsiteX14" fmla="*/ 0 w 3552628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52628" h="415498" extrusionOk="0">
                <a:moveTo>
                  <a:pt x="0" y="0"/>
                </a:moveTo>
                <a:cubicBezTo>
                  <a:pt x="227244" y="-47611"/>
                  <a:pt x="308416" y="41152"/>
                  <a:pt x="556578" y="0"/>
                </a:cubicBezTo>
                <a:cubicBezTo>
                  <a:pt x="804740" y="-41152"/>
                  <a:pt x="810754" y="17150"/>
                  <a:pt x="1042104" y="0"/>
                </a:cubicBezTo>
                <a:cubicBezTo>
                  <a:pt x="1273454" y="-17150"/>
                  <a:pt x="1382401" y="47528"/>
                  <a:pt x="1705261" y="0"/>
                </a:cubicBezTo>
                <a:cubicBezTo>
                  <a:pt x="2028121" y="-47528"/>
                  <a:pt x="2018081" y="3496"/>
                  <a:pt x="2261840" y="0"/>
                </a:cubicBezTo>
                <a:cubicBezTo>
                  <a:pt x="2505599" y="-3496"/>
                  <a:pt x="2702219" y="15188"/>
                  <a:pt x="2818418" y="0"/>
                </a:cubicBezTo>
                <a:cubicBezTo>
                  <a:pt x="2934617" y="-15188"/>
                  <a:pt x="3237427" y="83711"/>
                  <a:pt x="3552628" y="0"/>
                </a:cubicBezTo>
                <a:cubicBezTo>
                  <a:pt x="3583955" y="157511"/>
                  <a:pt x="3504976" y="314550"/>
                  <a:pt x="3552628" y="415498"/>
                </a:cubicBezTo>
                <a:cubicBezTo>
                  <a:pt x="3264535" y="479895"/>
                  <a:pt x="3087368" y="378837"/>
                  <a:pt x="2960523" y="415498"/>
                </a:cubicBezTo>
                <a:cubicBezTo>
                  <a:pt x="2833679" y="452159"/>
                  <a:pt x="2641030" y="381341"/>
                  <a:pt x="2474998" y="415498"/>
                </a:cubicBezTo>
                <a:cubicBezTo>
                  <a:pt x="2308966" y="449655"/>
                  <a:pt x="2032817" y="354240"/>
                  <a:pt x="1882893" y="415498"/>
                </a:cubicBezTo>
                <a:cubicBezTo>
                  <a:pt x="1732970" y="476756"/>
                  <a:pt x="1533809" y="357250"/>
                  <a:pt x="1290788" y="415498"/>
                </a:cubicBezTo>
                <a:cubicBezTo>
                  <a:pt x="1047767" y="473746"/>
                  <a:pt x="854884" y="396417"/>
                  <a:pt x="734210" y="415498"/>
                </a:cubicBezTo>
                <a:cubicBezTo>
                  <a:pt x="613536" y="434579"/>
                  <a:pt x="319864" y="374545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A and B have in common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/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660FF9-9382-7732-56CF-A65484F4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262" y="4819939"/>
                <a:ext cx="2438498" cy="1248803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1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19" grpId="0"/>
      <p:bldP spid="3" grpId="1"/>
      <p:bldP spid="7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A black and white dice&#10;&#10;Description automatically generated">
            <a:extLst>
              <a:ext uri="{FF2B5EF4-FFF2-40B4-BE49-F238E27FC236}">
                <a16:creationId xmlns:a16="http://schemas.microsoft.com/office/drawing/2014/main" id="{8F9D63E7-2E79-5DD3-8C51-F1993396E9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94" y="3766936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9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4233164"/>
                <a:ext cx="2685326" cy="1785489"/>
              </a:xfrm>
              <a:prstGeom prst="rect">
                <a:avLst/>
              </a:prstGeom>
              <a:blipFill>
                <a:blip r:embed="rId10"/>
                <a:stretch>
                  <a:fillRect t="-68794" b="-10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/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4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A3A46-A2E5-B19D-1A32-2FF10BF2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676" y="4729479"/>
                <a:ext cx="2438498" cy="1248803"/>
              </a:xfrm>
              <a:prstGeom prst="rect">
                <a:avLst/>
              </a:prstGeom>
              <a:blipFill>
                <a:blip r:embed="rId11"/>
                <a:stretch>
                  <a:fillRect b="-10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0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5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/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GB" sz="4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493F0A-EB24-3F36-7C3B-1DC632893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6" y="4233164"/>
                <a:ext cx="3781063" cy="1785489"/>
              </a:xfrm>
              <a:prstGeom prst="rect">
                <a:avLst/>
              </a:prstGeom>
              <a:blipFill>
                <a:blip r:embed="rId6"/>
                <a:stretch>
                  <a:fillRect t="-67133" r="-4333" b="-10279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6662CC-DFDC-B678-05D1-D7B708F0BC57}"/>
              </a:ext>
            </a:extLst>
          </p:cNvPr>
          <p:cNvSpPr txBox="1"/>
          <p:nvPr/>
        </p:nvSpPr>
        <p:spPr>
          <a:xfrm>
            <a:off x="7454498" y="3219999"/>
            <a:ext cx="3140063" cy="1384995"/>
          </a:xfrm>
          <a:custGeom>
            <a:avLst/>
            <a:gdLst>
              <a:gd name="connsiteX0" fmla="*/ 0 w 3140063"/>
              <a:gd name="connsiteY0" fmla="*/ 0 h 1384995"/>
              <a:gd name="connsiteX1" fmla="*/ 491943 w 3140063"/>
              <a:gd name="connsiteY1" fmla="*/ 0 h 1384995"/>
              <a:gd name="connsiteX2" fmla="*/ 921085 w 3140063"/>
              <a:gd name="connsiteY2" fmla="*/ 0 h 1384995"/>
              <a:gd name="connsiteX3" fmla="*/ 1507230 w 3140063"/>
              <a:gd name="connsiteY3" fmla="*/ 0 h 1384995"/>
              <a:gd name="connsiteX4" fmla="*/ 1999173 w 3140063"/>
              <a:gd name="connsiteY4" fmla="*/ 0 h 1384995"/>
              <a:gd name="connsiteX5" fmla="*/ 2491117 w 3140063"/>
              <a:gd name="connsiteY5" fmla="*/ 0 h 1384995"/>
              <a:gd name="connsiteX6" fmla="*/ 3140063 w 3140063"/>
              <a:gd name="connsiteY6" fmla="*/ 0 h 1384995"/>
              <a:gd name="connsiteX7" fmla="*/ 3140063 w 3140063"/>
              <a:gd name="connsiteY7" fmla="*/ 433965 h 1384995"/>
              <a:gd name="connsiteX8" fmla="*/ 3140063 w 3140063"/>
              <a:gd name="connsiteY8" fmla="*/ 895630 h 1384995"/>
              <a:gd name="connsiteX9" fmla="*/ 3140063 w 3140063"/>
              <a:gd name="connsiteY9" fmla="*/ 1384995 h 1384995"/>
              <a:gd name="connsiteX10" fmla="*/ 2679520 w 3140063"/>
              <a:gd name="connsiteY10" fmla="*/ 1384995 h 1384995"/>
              <a:gd name="connsiteX11" fmla="*/ 2156177 w 3140063"/>
              <a:gd name="connsiteY11" fmla="*/ 1384995 h 1384995"/>
              <a:gd name="connsiteX12" fmla="*/ 1664233 w 3140063"/>
              <a:gd name="connsiteY12" fmla="*/ 1384995 h 1384995"/>
              <a:gd name="connsiteX13" fmla="*/ 1078088 w 3140063"/>
              <a:gd name="connsiteY13" fmla="*/ 1384995 h 1384995"/>
              <a:gd name="connsiteX14" fmla="*/ 491943 w 3140063"/>
              <a:gd name="connsiteY14" fmla="*/ 1384995 h 1384995"/>
              <a:gd name="connsiteX15" fmla="*/ 0 w 3140063"/>
              <a:gd name="connsiteY15" fmla="*/ 1384995 h 1384995"/>
              <a:gd name="connsiteX16" fmla="*/ 0 w 3140063"/>
              <a:gd name="connsiteY16" fmla="*/ 923330 h 1384995"/>
              <a:gd name="connsiteX17" fmla="*/ 0 w 3140063"/>
              <a:gd name="connsiteY17" fmla="*/ 475515 h 1384995"/>
              <a:gd name="connsiteX18" fmla="*/ 0 w 3140063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40063" h="1384995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84735" y="93721"/>
                  <a:pt x="3094061" y="277598"/>
                  <a:pt x="3140063" y="433965"/>
                </a:cubicBezTo>
                <a:cubicBezTo>
                  <a:pt x="3186065" y="590333"/>
                  <a:pt x="3118169" y="765642"/>
                  <a:pt x="3140063" y="895630"/>
                </a:cubicBezTo>
                <a:cubicBezTo>
                  <a:pt x="3161957" y="1025619"/>
                  <a:pt x="3097166" y="1184409"/>
                  <a:pt x="3140063" y="1384995"/>
                </a:cubicBezTo>
                <a:cubicBezTo>
                  <a:pt x="2936757" y="1410238"/>
                  <a:pt x="2895916" y="1384884"/>
                  <a:pt x="2679520" y="1384995"/>
                </a:cubicBezTo>
                <a:cubicBezTo>
                  <a:pt x="2463124" y="1385106"/>
                  <a:pt x="2380895" y="1329237"/>
                  <a:pt x="2156177" y="1384995"/>
                </a:cubicBezTo>
                <a:cubicBezTo>
                  <a:pt x="1931459" y="1440753"/>
                  <a:pt x="1865643" y="1375446"/>
                  <a:pt x="1664233" y="1384995"/>
                </a:cubicBezTo>
                <a:cubicBezTo>
                  <a:pt x="1462823" y="1394544"/>
                  <a:pt x="1338581" y="1321674"/>
                  <a:pt x="1078088" y="1384995"/>
                </a:cubicBezTo>
                <a:cubicBezTo>
                  <a:pt x="817596" y="1448316"/>
                  <a:pt x="649160" y="1321725"/>
                  <a:pt x="491943" y="1384995"/>
                </a:cubicBezTo>
                <a:cubicBezTo>
                  <a:pt x="334727" y="1448265"/>
                  <a:pt x="177186" y="1333984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If I know that the value is an odd number,</a:t>
            </a:r>
            <a:r>
              <a:rPr lang="en-GB" sz="2100" b="1" dirty="0"/>
              <a:t> 2 out 3 </a:t>
            </a:r>
            <a:r>
              <a:rPr lang="en-GB" sz="2100" dirty="0"/>
              <a:t>times the dice is going to be less than 4 </a:t>
            </a:r>
          </a:p>
        </p:txBody>
      </p:sp>
    </p:spTree>
    <p:extLst>
      <p:ext uri="{BB962C8B-B14F-4D97-AF65-F5344CB8AC3E}">
        <p14:creationId xmlns:p14="http://schemas.microsoft.com/office/powerpoint/2010/main" val="9325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𝑺𝒂𝒎𝒑𝒍𝒆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𝑺𝒖𝒃𝒔𝒑𝒂𝒄𝒆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97" y="5514739"/>
                <a:ext cx="5930406" cy="400110"/>
              </a:xfrm>
              <a:prstGeom prst="rect">
                <a:avLst/>
              </a:prstGeom>
              <a:blipFill>
                <a:blip r:embed="rId4"/>
                <a:stretch>
                  <a:fillRect l="-1282" t="-9375" r="-149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441B27D-962E-E6AE-BF6C-280749CB4095}"/>
              </a:ext>
            </a:extLst>
          </p:cNvPr>
          <p:cNvGrpSpPr/>
          <p:nvPr/>
        </p:nvGrpSpPr>
        <p:grpSpPr>
          <a:xfrm>
            <a:off x="1388908" y="474129"/>
            <a:ext cx="3242683" cy="1739026"/>
            <a:chOff x="1757429" y="1223724"/>
            <a:chExt cx="2120900" cy="1092200"/>
          </a:xfrm>
        </p:grpSpPr>
        <p:pic>
          <p:nvPicPr>
            <p:cNvPr id="21" name="Picture 20" descr="A close-up of a coin&#10;&#10;Description automatically generated">
              <a:extLst>
                <a:ext uri="{FF2B5EF4-FFF2-40B4-BE49-F238E27FC236}">
                  <a16:creationId xmlns:a16="http://schemas.microsoft.com/office/drawing/2014/main" id="{9E3BD043-BB6F-35E5-77ED-B6BC8B6F4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1223724"/>
              <a:ext cx="1104900" cy="1092200"/>
            </a:xfrm>
            <a:prstGeom prst="rect">
              <a:avLst/>
            </a:prstGeom>
          </p:spPr>
        </p:pic>
        <p:pic>
          <p:nvPicPr>
            <p:cNvPr id="23" name="Picture 22" descr="A close-up of a coin&#10;&#10;Description automatically generated">
              <a:extLst>
                <a:ext uri="{FF2B5EF4-FFF2-40B4-BE49-F238E27FC236}">
                  <a16:creationId xmlns:a16="http://schemas.microsoft.com/office/drawing/2014/main" id="{97B52ED9-48A4-9BA8-2BB4-CF8DF0228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329" y="123642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F04786-DB5A-3353-170D-F7757BA1FE29}"/>
              </a:ext>
            </a:extLst>
          </p:cNvPr>
          <p:cNvGrpSpPr/>
          <p:nvPr/>
        </p:nvGrpSpPr>
        <p:grpSpPr>
          <a:xfrm>
            <a:off x="1443503" y="3002318"/>
            <a:ext cx="3005278" cy="1645882"/>
            <a:chOff x="1757429" y="2413804"/>
            <a:chExt cx="2119379" cy="1092200"/>
          </a:xfrm>
        </p:grpSpPr>
        <p:pic>
          <p:nvPicPr>
            <p:cNvPr id="24" name="Picture 23" descr="A close-up of a coin&#10;&#10;Description automatically generated">
              <a:extLst>
                <a:ext uri="{FF2B5EF4-FFF2-40B4-BE49-F238E27FC236}">
                  <a16:creationId xmlns:a16="http://schemas.microsoft.com/office/drawing/2014/main" id="{A6CB8945-BFFF-94D5-8C01-5ABF9489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429" y="2413804"/>
              <a:ext cx="1104900" cy="1092200"/>
            </a:xfrm>
            <a:prstGeom prst="rect">
              <a:avLst/>
            </a:prstGeom>
          </p:spPr>
        </p:pic>
        <p:pic>
          <p:nvPicPr>
            <p:cNvPr id="25" name="Picture 24" descr="A close-up of a coin&#10;&#10;Description automatically generated">
              <a:extLst>
                <a:ext uri="{FF2B5EF4-FFF2-40B4-BE49-F238E27FC236}">
                  <a16:creationId xmlns:a16="http://schemas.microsoft.com/office/drawing/2014/main" id="{0D1A40AE-82AA-0310-8F2D-55FCA84C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908" y="2413804"/>
              <a:ext cx="1104900" cy="1092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E5647B-6882-EAC2-1B84-0E718BC59392}"/>
              </a:ext>
            </a:extLst>
          </p:cNvPr>
          <p:cNvGrpSpPr/>
          <p:nvPr/>
        </p:nvGrpSpPr>
        <p:grpSpPr>
          <a:xfrm>
            <a:off x="7571089" y="526349"/>
            <a:ext cx="3275405" cy="1734639"/>
            <a:chOff x="4475229" y="1223724"/>
            <a:chExt cx="2120900" cy="1092200"/>
          </a:xfrm>
        </p:grpSpPr>
        <p:pic>
          <p:nvPicPr>
            <p:cNvPr id="26" name="Picture 25" descr="A close-up of a coin&#10;&#10;Description automatically generated">
              <a:extLst>
                <a:ext uri="{FF2B5EF4-FFF2-40B4-BE49-F238E27FC236}">
                  <a16:creationId xmlns:a16="http://schemas.microsoft.com/office/drawing/2014/main" id="{D3677D45-526B-A7FD-246D-BA9EC29A8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9" y="1223724"/>
              <a:ext cx="1104900" cy="1092200"/>
            </a:xfrm>
            <a:prstGeom prst="rect">
              <a:avLst/>
            </a:prstGeom>
          </p:spPr>
        </p:pic>
        <p:pic>
          <p:nvPicPr>
            <p:cNvPr id="27" name="Picture 26" descr="A close-up of a coin&#10;&#10;Description automatically generated">
              <a:extLst>
                <a:ext uri="{FF2B5EF4-FFF2-40B4-BE49-F238E27FC236}">
                  <a16:creationId xmlns:a16="http://schemas.microsoft.com/office/drawing/2014/main" id="{C54B3784-977C-9A9A-4B94-DB824FA44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1230074"/>
              <a:ext cx="1016000" cy="1079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32AEC-1499-2DE3-6DF7-B0F92AF970C2}"/>
              </a:ext>
            </a:extLst>
          </p:cNvPr>
          <p:cNvGrpSpPr/>
          <p:nvPr/>
        </p:nvGrpSpPr>
        <p:grpSpPr>
          <a:xfrm>
            <a:off x="7743221" y="3002318"/>
            <a:ext cx="3210815" cy="1645881"/>
            <a:chOff x="4475229" y="2413804"/>
            <a:chExt cx="2128771" cy="1079500"/>
          </a:xfrm>
        </p:grpSpPr>
        <p:pic>
          <p:nvPicPr>
            <p:cNvPr id="28" name="Picture 27" descr="A close-up of a coin&#10;&#10;Description automatically generated">
              <a:extLst>
                <a:ext uri="{FF2B5EF4-FFF2-40B4-BE49-F238E27FC236}">
                  <a16:creationId xmlns:a16="http://schemas.microsoft.com/office/drawing/2014/main" id="{9B3C5E16-EE15-101D-F387-15D764ED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</p:spPr>
        </p:pic>
        <p:pic>
          <p:nvPicPr>
            <p:cNvPr id="29" name="Picture 28" descr="A close-up of a coin&#10;&#10;Description automatically generated">
              <a:extLst>
                <a:ext uri="{FF2B5EF4-FFF2-40B4-BE49-F238E27FC236}">
                  <a16:creationId xmlns:a16="http://schemas.microsoft.com/office/drawing/2014/main" id="{375C6ECF-15FA-9017-E3D6-9C9C35DA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/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E55EC67-2B84-7283-A0A3-3C02E43B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02" y="2296450"/>
                <a:ext cx="3210815" cy="400110"/>
              </a:xfrm>
              <a:prstGeom prst="rect">
                <a:avLst/>
              </a:prstGeom>
              <a:blipFill>
                <a:blip r:embed="rId7"/>
                <a:stretch>
                  <a:fillRect l="-2372" t="-6061" r="-31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/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129F4F-39CE-15AA-17FF-32C30BA4B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99" y="4752223"/>
                <a:ext cx="3470502" cy="400110"/>
              </a:xfrm>
              <a:prstGeom prst="rect">
                <a:avLst/>
              </a:prstGeom>
              <a:blipFill>
                <a:blip r:embed="rId8"/>
                <a:stretch>
                  <a:fillRect l="-1825" t="-9375" r="-292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/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9029575-4C4A-ED53-9F3D-275F4024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7" y="2358352"/>
                <a:ext cx="3210815" cy="400110"/>
              </a:xfrm>
              <a:prstGeom prst="rect">
                <a:avLst/>
              </a:prstGeom>
              <a:blipFill>
                <a:blip r:embed="rId9"/>
                <a:stretch>
                  <a:fillRect l="-1969" t="-9091" r="-27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/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FDFD8D-DA3F-ACD3-0DB0-BE128151C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579" y="4752223"/>
                <a:ext cx="2951129" cy="400110"/>
              </a:xfrm>
              <a:prstGeom prst="rect">
                <a:avLst/>
              </a:prstGeom>
              <a:blipFill>
                <a:blip r:embed="rId10"/>
                <a:stretch>
                  <a:fillRect l="-2146" t="-9375" r="-343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6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4201215" cy="864339"/>
              </a:xfrm>
              <a:prstGeom prst="rect">
                <a:avLst/>
              </a:prstGeom>
              <a:blipFill>
                <a:blip r:embed="rId4"/>
                <a:stretch>
                  <a:fillRect l="-896" t="-1389" r="-1194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86E67C8-C94A-7517-5339-FBA7C171C624}"/>
              </a:ext>
            </a:extLst>
          </p:cNvPr>
          <p:cNvGrpSpPr/>
          <p:nvPr/>
        </p:nvGrpSpPr>
        <p:grpSpPr>
          <a:xfrm>
            <a:off x="2323856" y="1202266"/>
            <a:ext cx="7544287" cy="3797303"/>
            <a:chOff x="1799562" y="402747"/>
            <a:chExt cx="8352946" cy="4097289"/>
          </a:xfrm>
        </p:grpSpPr>
        <p:pic>
          <p:nvPicPr>
            <p:cNvPr id="6" name="Picture 5" descr="A close-up of a coin&#10;&#10;Description automatically generated">
              <a:extLst>
                <a:ext uri="{FF2B5EF4-FFF2-40B4-BE49-F238E27FC236}">
                  <a16:creationId xmlns:a16="http://schemas.microsoft.com/office/drawing/2014/main" id="{401AAEE2-F8FC-9091-E794-4BE5DA2F7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989" y="406036"/>
              <a:ext cx="1444875" cy="152186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7" name="Picture 6" descr="A close-up of a coin&#10;&#10;Description automatically generated">
              <a:extLst>
                <a:ext uri="{FF2B5EF4-FFF2-40B4-BE49-F238E27FC236}">
                  <a16:creationId xmlns:a16="http://schemas.microsoft.com/office/drawing/2014/main" id="{10F603D8-FAD4-6CF6-226F-3FFE07EDC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828" y="402747"/>
              <a:ext cx="1328621" cy="150416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9" name="Picture 8" descr="A close-up of a coin&#10;&#10;Description automatically generated">
              <a:extLst>
                <a:ext uri="{FF2B5EF4-FFF2-40B4-BE49-F238E27FC236}">
                  <a16:creationId xmlns:a16="http://schemas.microsoft.com/office/drawing/2014/main" id="{8A78A1E8-332C-328F-3888-8B5F594CC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686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A close-up of a coin&#10;&#10;Description automatically generated">
              <a:extLst>
                <a:ext uri="{FF2B5EF4-FFF2-40B4-BE49-F238E27FC236}">
                  <a16:creationId xmlns:a16="http://schemas.microsoft.com/office/drawing/2014/main" id="{26AC147E-DE97-9E3A-F1BC-9793D99C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581" y="2618510"/>
              <a:ext cx="1340054" cy="1440348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2" name="Picture 11" descr="A close-up of a coin&#10;&#10;Description automatically generated">
              <a:extLst>
                <a:ext uri="{FF2B5EF4-FFF2-40B4-BE49-F238E27FC236}">
                  <a16:creationId xmlns:a16="http://schemas.microsoft.com/office/drawing/2014/main" id="{8BF0EB40-B594-E413-A371-7A96F1C6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7633" y="443135"/>
              <a:ext cx="1444875" cy="1502855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3" name="Picture 12" descr="A close-up of a coin&#10;&#10;Description automatically generated">
              <a:extLst>
                <a:ext uri="{FF2B5EF4-FFF2-40B4-BE49-F238E27FC236}">
                  <a16:creationId xmlns:a16="http://schemas.microsoft.com/office/drawing/2014/main" id="{C62DC5D2-75E7-729C-4DC5-769B17C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468" y="425898"/>
              <a:ext cx="1342028" cy="150037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9E9C55-C7C7-3013-EECD-5B0A2E3EA27A}"/>
                </a:ext>
              </a:extLst>
            </p:cNvPr>
            <p:cNvGrpSpPr/>
            <p:nvPr/>
          </p:nvGrpSpPr>
          <p:grpSpPr>
            <a:xfrm>
              <a:off x="7331892" y="2618510"/>
              <a:ext cx="2746239" cy="1440347"/>
              <a:chOff x="4475229" y="2413804"/>
              <a:chExt cx="2128771" cy="1079500"/>
            </a:xfrm>
          </p:grpSpPr>
          <p:pic>
            <p:nvPicPr>
              <p:cNvPr id="15" name="Picture 14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04839BF2-44E8-A311-45A6-FEACB3BC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5229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pic>
            <p:nvPicPr>
              <p:cNvPr id="16" name="Picture 15" descr="A close-up of a coin&#10;&#10;Description automatically generated">
                <a:extLst>
                  <a:ext uri="{FF2B5EF4-FFF2-40B4-BE49-F238E27FC236}">
                    <a16:creationId xmlns:a16="http://schemas.microsoft.com/office/drawing/2014/main" id="{55785BF9-36DE-2C9B-DFB0-CA001575D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8000" y="2413804"/>
                <a:ext cx="1016000" cy="107950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/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919D19-D977-90D7-4280-D14A9339D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745" y="2000789"/>
                  <a:ext cx="2746239" cy="350145"/>
                </a:xfrm>
                <a:prstGeom prst="rect">
                  <a:avLst/>
                </a:prstGeom>
                <a:blipFill>
                  <a:blip r:embed="rId7"/>
                  <a:stretch>
                    <a:fillRect l="-4569" t="-11538" r="-30964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/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41999BD-5571-F019-AE59-BD6B857F5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562" y="4149891"/>
                  <a:ext cx="2968352" cy="350145"/>
                </a:xfrm>
                <a:prstGeom prst="rect">
                  <a:avLst/>
                </a:prstGeom>
                <a:blipFill>
                  <a:blip r:embed="rId8"/>
                  <a:stretch>
                    <a:fillRect l="-4225" t="-11538" r="-3051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/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𝑯𝒆𝒂𝒅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𝑻𝑯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33D635-1C26-6C7B-7F66-86C4B8321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573" y="2054961"/>
                  <a:ext cx="2746239" cy="350145"/>
                </a:xfrm>
                <a:prstGeom prst="rect">
                  <a:avLst/>
                </a:prstGeom>
                <a:blipFill>
                  <a:blip r:embed="rId9"/>
                  <a:stretch>
                    <a:fillRect l="-4592" t="-11538" r="-31633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/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𝑻𝒂𝒊𝒍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𝑻𝑻</m:t>
                        </m:r>
                        <m:r>
                          <a:rPr lang="en-GB" sz="2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 b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5ADF605-380F-43A2-D677-F6CAD37E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628" y="4149891"/>
                  <a:ext cx="2524128" cy="350145"/>
                </a:xfrm>
                <a:prstGeom prst="rect">
                  <a:avLst/>
                </a:prstGeom>
                <a:blipFill>
                  <a:blip r:embed="rId10"/>
                  <a:stretch>
                    <a:fillRect l="-4972" t="-11538" r="-31492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1924153" y="296546"/>
            <a:ext cx="8343694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at least one tail?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34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003" y="5485738"/>
                <a:ext cx="3264483" cy="864339"/>
              </a:xfrm>
              <a:prstGeom prst="rect">
                <a:avLst/>
              </a:prstGeom>
              <a:blipFill>
                <a:blip r:embed="rId4"/>
                <a:stretch>
                  <a:fillRect l="-1533" t="-1389" r="-1916" b="-111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lose-up of a coin&#10;&#10;Description automatically generated">
            <a:extLst>
              <a:ext uri="{FF2B5EF4-FFF2-40B4-BE49-F238E27FC236}">
                <a16:creationId xmlns:a16="http://schemas.microsoft.com/office/drawing/2014/main" id="{401AAEE2-F8FC-9091-E794-4BE5DA2F7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1" y="1205314"/>
            <a:ext cx="1304995" cy="1410436"/>
          </a:xfrm>
          <a:prstGeom prst="rect">
            <a:avLst/>
          </a:prstGeom>
          <a:ln w="38100">
            <a:noFill/>
          </a:ln>
        </p:spPr>
      </p:pic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10F603D8-FAD4-6CF6-226F-3FFE07EDCE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39" y="1202266"/>
            <a:ext cx="1199996" cy="1394036"/>
          </a:xfrm>
          <a:prstGeom prst="rect">
            <a:avLst/>
          </a:prstGeom>
          <a:ln w="38100">
            <a:noFill/>
          </a:ln>
        </p:spPr>
      </p:pic>
      <p:pic>
        <p:nvPicPr>
          <p:cNvPr id="9" name="Picture 8" descr="A close-up of a coin&#10;&#10;Description automatically generated">
            <a:extLst>
              <a:ext uri="{FF2B5EF4-FFF2-40B4-BE49-F238E27FC236}">
                <a16:creationId xmlns:a16="http://schemas.microsoft.com/office/drawing/2014/main" id="{8A78A1E8-332C-328F-3888-8B5F594CC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0" name="Picture 9" descr="A close-up of a coin&#10;&#10;Description automatically generated">
            <a:extLst>
              <a:ext uri="{FF2B5EF4-FFF2-40B4-BE49-F238E27FC236}">
                <a16:creationId xmlns:a16="http://schemas.microsoft.com/office/drawing/2014/main" id="{26AC147E-DE97-9E3A-F1BC-9793D99C8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104" y="3255800"/>
            <a:ext cx="1210322" cy="13348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 descr="A close-up of a coin&#10;&#10;Description automatically generated">
            <a:extLst>
              <a:ext uri="{FF2B5EF4-FFF2-40B4-BE49-F238E27FC236}">
                <a16:creationId xmlns:a16="http://schemas.microsoft.com/office/drawing/2014/main" id="{8BF0EB40-B594-E413-A371-7A96F1C6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148" y="1239697"/>
            <a:ext cx="1304995" cy="1392822"/>
          </a:xfrm>
          <a:prstGeom prst="rect">
            <a:avLst/>
          </a:prstGeom>
          <a:ln w="38100">
            <a:noFill/>
          </a:ln>
        </p:spPr>
      </p:pic>
      <p:pic>
        <p:nvPicPr>
          <p:cNvPr id="13" name="Picture 12" descr="A close-up of a coin&#10;&#10;Description automatically generated">
            <a:extLst>
              <a:ext uri="{FF2B5EF4-FFF2-40B4-BE49-F238E27FC236}">
                <a16:creationId xmlns:a16="http://schemas.microsoft.com/office/drawing/2014/main" id="{C62DC5D2-75E7-729C-4DC5-769B17CD2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90" y="1223722"/>
            <a:ext cx="1212105" cy="1390519"/>
          </a:xfrm>
          <a:prstGeom prst="rect">
            <a:avLst/>
          </a:prstGeom>
          <a:ln w="38100"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79E9C55-C7C7-3013-EECD-5B0A2E3EA27A}"/>
              </a:ext>
            </a:extLst>
          </p:cNvPr>
          <p:cNvGrpSpPr/>
          <p:nvPr/>
        </p:nvGrpSpPr>
        <p:grpSpPr>
          <a:xfrm>
            <a:off x="7320594" y="3255800"/>
            <a:ext cx="2480372" cy="1334891"/>
            <a:chOff x="4475229" y="2413804"/>
            <a:chExt cx="2128771" cy="1079500"/>
          </a:xfrm>
        </p:grpSpPr>
        <p:pic>
          <p:nvPicPr>
            <p:cNvPr id="15" name="Picture 14" descr="A close-up of a coin&#10;&#10;Description automatically generated">
              <a:extLst>
                <a:ext uri="{FF2B5EF4-FFF2-40B4-BE49-F238E27FC236}">
                  <a16:creationId xmlns:a16="http://schemas.microsoft.com/office/drawing/2014/main" id="{04839BF2-44E8-A311-45A6-FEACB3BC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229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6" name="Picture 15" descr="A close-up of a coin&#10;&#10;Description automatically generated">
              <a:extLst>
                <a:ext uri="{FF2B5EF4-FFF2-40B4-BE49-F238E27FC236}">
                  <a16:creationId xmlns:a16="http://schemas.microsoft.com/office/drawing/2014/main" id="{55785BF9-36DE-2C9B-DFB0-CA001575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00" y="2413804"/>
              <a:ext cx="1016000" cy="1079500"/>
            </a:xfrm>
            <a:prstGeom prst="rect">
              <a:avLst/>
            </a:prstGeom>
            <a:ln w="38100">
              <a:noFill/>
            </a:ln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/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919D19-D977-90D7-4280-D14A9339D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660" y="2683306"/>
                <a:ext cx="2480372" cy="324509"/>
              </a:xfrm>
              <a:prstGeom prst="rect">
                <a:avLst/>
              </a:prstGeom>
              <a:blipFill>
                <a:blip r:embed="rId7"/>
                <a:stretch>
                  <a:fillRect l="-4569" t="-11538" r="-30964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/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999BD-5571-F019-AE59-BD6B857F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856" y="4675060"/>
                <a:ext cx="2680982" cy="324509"/>
              </a:xfrm>
              <a:prstGeom prst="rect">
                <a:avLst/>
              </a:prstGeom>
              <a:blipFill>
                <a:blip r:embed="rId8"/>
                <a:stretch>
                  <a:fillRect l="-4225" t="-11538" r="-3051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/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𝑯𝒆𝒂𝒅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33D635-1C26-6C7B-7F66-86C4B832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39" y="2733512"/>
                <a:ext cx="2480372" cy="324509"/>
              </a:xfrm>
              <a:prstGeom prst="rect">
                <a:avLst/>
              </a:prstGeom>
              <a:blipFill>
                <a:blip r:embed="rId9"/>
                <a:stretch>
                  <a:fillRect l="-4592" t="-11538" r="-31633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/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𝑻𝒂𝒊𝒍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ADF605-380F-43A2-D677-F6CAD37E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42" y="4675060"/>
                <a:ext cx="2279764" cy="324509"/>
              </a:xfrm>
              <a:prstGeom prst="rect">
                <a:avLst/>
              </a:prstGeom>
              <a:blipFill>
                <a:blip r:embed="rId10"/>
                <a:stretch>
                  <a:fillRect l="-4972" t="-11538" r="-31492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BB75F46-21D2-446D-BC6E-127D6A5EEF0D}"/>
              </a:ext>
            </a:extLst>
          </p:cNvPr>
          <p:cNvSpPr txBox="1"/>
          <p:nvPr/>
        </p:nvSpPr>
        <p:spPr>
          <a:xfrm>
            <a:off x="2336124" y="296546"/>
            <a:ext cx="7519751" cy="4924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3200" dirty="0"/>
              <a:t>What is the probability of getting two heads?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94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GB" sz="3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97" y="1495155"/>
                <a:ext cx="3486660" cy="1884618"/>
              </a:xfrm>
              <a:prstGeom prst="rect">
                <a:avLst/>
              </a:prstGeom>
              <a:blipFill>
                <a:blip r:embed="rId4"/>
                <a:stretch>
                  <a:fillRect r="-107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26804366-B5A0-A9A2-9088-76A8F4AA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/>
              <p:nvPr/>
            </p:nvSpPr>
            <p:spPr>
              <a:xfrm>
                <a:off x="702732" y="3778011"/>
                <a:ext cx="7628467" cy="1708160"/>
              </a:xfrm>
              <a:custGeom>
                <a:avLst/>
                <a:gdLst>
                  <a:gd name="connsiteX0" fmla="*/ 0 w 7628467"/>
                  <a:gd name="connsiteY0" fmla="*/ 0 h 1708160"/>
                  <a:gd name="connsiteX1" fmla="*/ 510520 w 7628467"/>
                  <a:gd name="connsiteY1" fmla="*/ 0 h 1708160"/>
                  <a:gd name="connsiteX2" fmla="*/ 868472 w 7628467"/>
                  <a:gd name="connsiteY2" fmla="*/ 0 h 1708160"/>
                  <a:gd name="connsiteX3" fmla="*/ 1607846 w 7628467"/>
                  <a:gd name="connsiteY3" fmla="*/ 0 h 1708160"/>
                  <a:gd name="connsiteX4" fmla="*/ 2118367 w 7628467"/>
                  <a:gd name="connsiteY4" fmla="*/ 0 h 1708160"/>
                  <a:gd name="connsiteX5" fmla="*/ 2628887 w 7628467"/>
                  <a:gd name="connsiteY5" fmla="*/ 0 h 1708160"/>
                  <a:gd name="connsiteX6" fmla="*/ 3368262 w 7628467"/>
                  <a:gd name="connsiteY6" fmla="*/ 0 h 1708160"/>
                  <a:gd name="connsiteX7" fmla="*/ 3802497 w 7628467"/>
                  <a:gd name="connsiteY7" fmla="*/ 0 h 1708160"/>
                  <a:gd name="connsiteX8" fmla="*/ 4541872 w 7628467"/>
                  <a:gd name="connsiteY8" fmla="*/ 0 h 1708160"/>
                  <a:gd name="connsiteX9" fmla="*/ 5281246 w 7628467"/>
                  <a:gd name="connsiteY9" fmla="*/ 0 h 1708160"/>
                  <a:gd name="connsiteX10" fmla="*/ 5868052 w 7628467"/>
                  <a:gd name="connsiteY10" fmla="*/ 0 h 1708160"/>
                  <a:gd name="connsiteX11" fmla="*/ 6607426 w 7628467"/>
                  <a:gd name="connsiteY11" fmla="*/ 0 h 1708160"/>
                  <a:gd name="connsiteX12" fmla="*/ 7117947 w 7628467"/>
                  <a:gd name="connsiteY12" fmla="*/ 0 h 1708160"/>
                  <a:gd name="connsiteX13" fmla="*/ 7628467 w 7628467"/>
                  <a:gd name="connsiteY13" fmla="*/ 0 h 1708160"/>
                  <a:gd name="connsiteX14" fmla="*/ 7628467 w 7628467"/>
                  <a:gd name="connsiteY14" fmla="*/ 586468 h 1708160"/>
                  <a:gd name="connsiteX15" fmla="*/ 7628467 w 7628467"/>
                  <a:gd name="connsiteY15" fmla="*/ 1155855 h 1708160"/>
                  <a:gd name="connsiteX16" fmla="*/ 7628467 w 7628467"/>
                  <a:gd name="connsiteY16" fmla="*/ 1708160 h 1708160"/>
                  <a:gd name="connsiteX17" fmla="*/ 6965377 w 7628467"/>
                  <a:gd name="connsiteY17" fmla="*/ 1708160 h 1708160"/>
                  <a:gd name="connsiteX18" fmla="*/ 6378572 w 7628467"/>
                  <a:gd name="connsiteY18" fmla="*/ 1708160 h 1708160"/>
                  <a:gd name="connsiteX19" fmla="*/ 6020621 w 7628467"/>
                  <a:gd name="connsiteY19" fmla="*/ 1708160 h 1708160"/>
                  <a:gd name="connsiteX20" fmla="*/ 5586385 w 7628467"/>
                  <a:gd name="connsiteY20" fmla="*/ 1708160 h 1708160"/>
                  <a:gd name="connsiteX21" fmla="*/ 4847011 w 7628467"/>
                  <a:gd name="connsiteY21" fmla="*/ 1708160 h 1708160"/>
                  <a:gd name="connsiteX22" fmla="*/ 4260205 w 7628467"/>
                  <a:gd name="connsiteY22" fmla="*/ 1708160 h 1708160"/>
                  <a:gd name="connsiteX23" fmla="*/ 3825970 w 7628467"/>
                  <a:gd name="connsiteY23" fmla="*/ 1708160 h 1708160"/>
                  <a:gd name="connsiteX24" fmla="*/ 3239164 w 7628467"/>
                  <a:gd name="connsiteY24" fmla="*/ 1708160 h 1708160"/>
                  <a:gd name="connsiteX25" fmla="*/ 2881213 w 7628467"/>
                  <a:gd name="connsiteY25" fmla="*/ 1708160 h 1708160"/>
                  <a:gd name="connsiteX26" fmla="*/ 2523262 w 7628467"/>
                  <a:gd name="connsiteY26" fmla="*/ 1708160 h 1708160"/>
                  <a:gd name="connsiteX27" fmla="*/ 1936457 w 7628467"/>
                  <a:gd name="connsiteY27" fmla="*/ 1708160 h 1708160"/>
                  <a:gd name="connsiteX28" fmla="*/ 1502221 w 7628467"/>
                  <a:gd name="connsiteY28" fmla="*/ 1708160 h 1708160"/>
                  <a:gd name="connsiteX29" fmla="*/ 839131 w 7628467"/>
                  <a:gd name="connsiteY29" fmla="*/ 1708160 h 1708160"/>
                  <a:gd name="connsiteX30" fmla="*/ 0 w 7628467"/>
                  <a:gd name="connsiteY30" fmla="*/ 1708160 h 1708160"/>
                  <a:gd name="connsiteX31" fmla="*/ 0 w 7628467"/>
                  <a:gd name="connsiteY31" fmla="*/ 1121692 h 1708160"/>
                  <a:gd name="connsiteX32" fmla="*/ 0 w 7628467"/>
                  <a:gd name="connsiteY32" fmla="*/ 535223 h 1708160"/>
                  <a:gd name="connsiteX33" fmla="*/ 0 w 7628467"/>
                  <a:gd name="connsiteY33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628467" h="1708160" extrusionOk="0">
                    <a:moveTo>
                      <a:pt x="0" y="0"/>
                    </a:moveTo>
                    <a:cubicBezTo>
                      <a:pt x="233827" y="-5149"/>
                      <a:pt x="344410" y="59973"/>
                      <a:pt x="510520" y="0"/>
                    </a:cubicBezTo>
                    <a:cubicBezTo>
                      <a:pt x="676630" y="-59973"/>
                      <a:pt x="788039" y="38896"/>
                      <a:pt x="868472" y="0"/>
                    </a:cubicBezTo>
                    <a:cubicBezTo>
                      <a:pt x="948905" y="-38896"/>
                      <a:pt x="1442479" y="80338"/>
                      <a:pt x="1607846" y="0"/>
                    </a:cubicBezTo>
                    <a:cubicBezTo>
                      <a:pt x="1773213" y="-80338"/>
                      <a:pt x="2002735" y="30135"/>
                      <a:pt x="2118367" y="0"/>
                    </a:cubicBezTo>
                    <a:cubicBezTo>
                      <a:pt x="2233999" y="-30135"/>
                      <a:pt x="2500271" y="5569"/>
                      <a:pt x="2628887" y="0"/>
                    </a:cubicBezTo>
                    <a:cubicBezTo>
                      <a:pt x="2757503" y="-5569"/>
                      <a:pt x="3050362" y="73816"/>
                      <a:pt x="3368262" y="0"/>
                    </a:cubicBezTo>
                    <a:cubicBezTo>
                      <a:pt x="3686163" y="-73816"/>
                      <a:pt x="3645712" y="48946"/>
                      <a:pt x="3802497" y="0"/>
                    </a:cubicBezTo>
                    <a:cubicBezTo>
                      <a:pt x="3959282" y="-48946"/>
                      <a:pt x="4214851" y="13731"/>
                      <a:pt x="4541872" y="0"/>
                    </a:cubicBezTo>
                    <a:cubicBezTo>
                      <a:pt x="4868894" y="-13731"/>
                      <a:pt x="5104828" y="40051"/>
                      <a:pt x="5281246" y="0"/>
                    </a:cubicBezTo>
                    <a:cubicBezTo>
                      <a:pt x="5457664" y="-40051"/>
                      <a:pt x="5745563" y="37436"/>
                      <a:pt x="5868052" y="0"/>
                    </a:cubicBezTo>
                    <a:cubicBezTo>
                      <a:pt x="5990541" y="-37436"/>
                      <a:pt x="6452312" y="72160"/>
                      <a:pt x="6607426" y="0"/>
                    </a:cubicBezTo>
                    <a:cubicBezTo>
                      <a:pt x="6762540" y="-72160"/>
                      <a:pt x="6915482" y="4507"/>
                      <a:pt x="7117947" y="0"/>
                    </a:cubicBezTo>
                    <a:cubicBezTo>
                      <a:pt x="7320412" y="-4507"/>
                      <a:pt x="7487665" y="21940"/>
                      <a:pt x="7628467" y="0"/>
                    </a:cubicBezTo>
                    <a:cubicBezTo>
                      <a:pt x="7681972" y="212449"/>
                      <a:pt x="7627824" y="346803"/>
                      <a:pt x="7628467" y="586468"/>
                    </a:cubicBezTo>
                    <a:cubicBezTo>
                      <a:pt x="7629110" y="826133"/>
                      <a:pt x="7626495" y="902045"/>
                      <a:pt x="7628467" y="1155855"/>
                    </a:cubicBezTo>
                    <a:cubicBezTo>
                      <a:pt x="7630439" y="1409665"/>
                      <a:pt x="7626447" y="1439576"/>
                      <a:pt x="7628467" y="1708160"/>
                    </a:cubicBezTo>
                    <a:cubicBezTo>
                      <a:pt x="7451286" y="1763428"/>
                      <a:pt x="7183702" y="1663752"/>
                      <a:pt x="6965377" y="1708160"/>
                    </a:cubicBezTo>
                    <a:cubicBezTo>
                      <a:pt x="6747052" y="1752568"/>
                      <a:pt x="6633288" y="1661140"/>
                      <a:pt x="6378572" y="1708160"/>
                    </a:cubicBezTo>
                    <a:cubicBezTo>
                      <a:pt x="6123857" y="1755180"/>
                      <a:pt x="6137331" y="1684547"/>
                      <a:pt x="6020621" y="1708160"/>
                    </a:cubicBezTo>
                    <a:cubicBezTo>
                      <a:pt x="5903911" y="1731773"/>
                      <a:pt x="5708017" y="1667959"/>
                      <a:pt x="5586385" y="1708160"/>
                    </a:cubicBezTo>
                    <a:cubicBezTo>
                      <a:pt x="5464753" y="1748361"/>
                      <a:pt x="5157568" y="1664946"/>
                      <a:pt x="4847011" y="1708160"/>
                    </a:cubicBezTo>
                    <a:cubicBezTo>
                      <a:pt x="4536454" y="1751374"/>
                      <a:pt x="4520002" y="1673124"/>
                      <a:pt x="4260205" y="1708160"/>
                    </a:cubicBezTo>
                    <a:cubicBezTo>
                      <a:pt x="4000408" y="1743196"/>
                      <a:pt x="3999412" y="1707833"/>
                      <a:pt x="3825970" y="1708160"/>
                    </a:cubicBezTo>
                    <a:cubicBezTo>
                      <a:pt x="3652529" y="1708487"/>
                      <a:pt x="3395843" y="1657787"/>
                      <a:pt x="3239164" y="1708160"/>
                    </a:cubicBezTo>
                    <a:cubicBezTo>
                      <a:pt x="3082485" y="1758533"/>
                      <a:pt x="3034118" y="1682366"/>
                      <a:pt x="2881213" y="1708160"/>
                    </a:cubicBezTo>
                    <a:cubicBezTo>
                      <a:pt x="2728308" y="1733954"/>
                      <a:pt x="2651512" y="1707109"/>
                      <a:pt x="2523262" y="1708160"/>
                    </a:cubicBezTo>
                    <a:cubicBezTo>
                      <a:pt x="2395012" y="1709211"/>
                      <a:pt x="2084018" y="1696657"/>
                      <a:pt x="1936457" y="1708160"/>
                    </a:cubicBezTo>
                    <a:cubicBezTo>
                      <a:pt x="1788897" y="1719663"/>
                      <a:pt x="1593081" y="1668963"/>
                      <a:pt x="1502221" y="1708160"/>
                    </a:cubicBezTo>
                    <a:cubicBezTo>
                      <a:pt x="1411361" y="1747357"/>
                      <a:pt x="1079992" y="1683727"/>
                      <a:pt x="839131" y="1708160"/>
                    </a:cubicBezTo>
                    <a:cubicBezTo>
                      <a:pt x="598270" y="1732593"/>
                      <a:pt x="237348" y="1629004"/>
                      <a:pt x="0" y="1708160"/>
                    </a:cubicBezTo>
                    <a:cubicBezTo>
                      <a:pt x="-9599" y="1480719"/>
                      <a:pt x="46929" y="1325832"/>
                      <a:pt x="0" y="1121692"/>
                    </a:cubicBezTo>
                    <a:cubicBezTo>
                      <a:pt x="-46929" y="917552"/>
                      <a:pt x="25576" y="654437"/>
                      <a:pt x="0" y="535223"/>
                    </a:cubicBezTo>
                    <a:cubicBezTo>
                      <a:pt x="-25576" y="416009"/>
                      <a:pt x="52866" y="11258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b="1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= event A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= event B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b="1" dirty="0"/>
                  <a:t> </a:t>
                </a:r>
                <a:r>
                  <a:rPr lang="en-GB" sz="2100" dirty="0"/>
                  <a:t>= probability that event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occurs </a:t>
                </a:r>
              </a:p>
              <a:p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1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100" dirty="0"/>
                  <a:t>= probability that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100" dirty="0"/>
                  <a:t> occurs given that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2100" dirty="0"/>
                  <a:t> has already occurred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5B0BC8-B659-4736-7BB0-B563B13B5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32" y="3778011"/>
                <a:ext cx="7628467" cy="1708160"/>
              </a:xfrm>
              <a:prstGeom prst="rect">
                <a:avLst/>
              </a:prstGeom>
              <a:blipFill>
                <a:blip r:embed="rId5"/>
                <a:stretch>
                  <a:fillRect l="-493" r="-658" b="-4225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628467"/>
                          <a:gd name="connsiteY0" fmla="*/ 0 h 1708160"/>
                          <a:gd name="connsiteX1" fmla="*/ 510520 w 7628467"/>
                          <a:gd name="connsiteY1" fmla="*/ 0 h 1708160"/>
                          <a:gd name="connsiteX2" fmla="*/ 868472 w 7628467"/>
                          <a:gd name="connsiteY2" fmla="*/ 0 h 1708160"/>
                          <a:gd name="connsiteX3" fmla="*/ 1607846 w 7628467"/>
                          <a:gd name="connsiteY3" fmla="*/ 0 h 1708160"/>
                          <a:gd name="connsiteX4" fmla="*/ 2118367 w 7628467"/>
                          <a:gd name="connsiteY4" fmla="*/ 0 h 1708160"/>
                          <a:gd name="connsiteX5" fmla="*/ 2628887 w 7628467"/>
                          <a:gd name="connsiteY5" fmla="*/ 0 h 1708160"/>
                          <a:gd name="connsiteX6" fmla="*/ 3368262 w 7628467"/>
                          <a:gd name="connsiteY6" fmla="*/ 0 h 1708160"/>
                          <a:gd name="connsiteX7" fmla="*/ 3802497 w 7628467"/>
                          <a:gd name="connsiteY7" fmla="*/ 0 h 1708160"/>
                          <a:gd name="connsiteX8" fmla="*/ 4541872 w 7628467"/>
                          <a:gd name="connsiteY8" fmla="*/ 0 h 1708160"/>
                          <a:gd name="connsiteX9" fmla="*/ 5281246 w 7628467"/>
                          <a:gd name="connsiteY9" fmla="*/ 0 h 1708160"/>
                          <a:gd name="connsiteX10" fmla="*/ 5868052 w 7628467"/>
                          <a:gd name="connsiteY10" fmla="*/ 0 h 1708160"/>
                          <a:gd name="connsiteX11" fmla="*/ 6607426 w 7628467"/>
                          <a:gd name="connsiteY11" fmla="*/ 0 h 1708160"/>
                          <a:gd name="connsiteX12" fmla="*/ 7117947 w 7628467"/>
                          <a:gd name="connsiteY12" fmla="*/ 0 h 1708160"/>
                          <a:gd name="connsiteX13" fmla="*/ 7628467 w 7628467"/>
                          <a:gd name="connsiteY13" fmla="*/ 0 h 1708160"/>
                          <a:gd name="connsiteX14" fmla="*/ 7628467 w 7628467"/>
                          <a:gd name="connsiteY14" fmla="*/ 586468 h 1708160"/>
                          <a:gd name="connsiteX15" fmla="*/ 7628467 w 7628467"/>
                          <a:gd name="connsiteY15" fmla="*/ 1155855 h 1708160"/>
                          <a:gd name="connsiteX16" fmla="*/ 7628467 w 7628467"/>
                          <a:gd name="connsiteY16" fmla="*/ 1708160 h 1708160"/>
                          <a:gd name="connsiteX17" fmla="*/ 6965377 w 7628467"/>
                          <a:gd name="connsiteY17" fmla="*/ 1708160 h 1708160"/>
                          <a:gd name="connsiteX18" fmla="*/ 6378572 w 7628467"/>
                          <a:gd name="connsiteY18" fmla="*/ 1708160 h 1708160"/>
                          <a:gd name="connsiteX19" fmla="*/ 6020621 w 7628467"/>
                          <a:gd name="connsiteY19" fmla="*/ 1708160 h 1708160"/>
                          <a:gd name="connsiteX20" fmla="*/ 5586385 w 7628467"/>
                          <a:gd name="connsiteY20" fmla="*/ 1708160 h 1708160"/>
                          <a:gd name="connsiteX21" fmla="*/ 4847011 w 7628467"/>
                          <a:gd name="connsiteY21" fmla="*/ 1708160 h 1708160"/>
                          <a:gd name="connsiteX22" fmla="*/ 4260205 w 7628467"/>
                          <a:gd name="connsiteY22" fmla="*/ 1708160 h 1708160"/>
                          <a:gd name="connsiteX23" fmla="*/ 3825970 w 7628467"/>
                          <a:gd name="connsiteY23" fmla="*/ 1708160 h 1708160"/>
                          <a:gd name="connsiteX24" fmla="*/ 3239164 w 7628467"/>
                          <a:gd name="connsiteY24" fmla="*/ 1708160 h 1708160"/>
                          <a:gd name="connsiteX25" fmla="*/ 2881213 w 7628467"/>
                          <a:gd name="connsiteY25" fmla="*/ 1708160 h 1708160"/>
                          <a:gd name="connsiteX26" fmla="*/ 2523262 w 7628467"/>
                          <a:gd name="connsiteY26" fmla="*/ 1708160 h 1708160"/>
                          <a:gd name="connsiteX27" fmla="*/ 1936457 w 7628467"/>
                          <a:gd name="connsiteY27" fmla="*/ 1708160 h 1708160"/>
                          <a:gd name="connsiteX28" fmla="*/ 1502221 w 7628467"/>
                          <a:gd name="connsiteY28" fmla="*/ 1708160 h 1708160"/>
                          <a:gd name="connsiteX29" fmla="*/ 839131 w 7628467"/>
                          <a:gd name="connsiteY29" fmla="*/ 1708160 h 1708160"/>
                          <a:gd name="connsiteX30" fmla="*/ 0 w 7628467"/>
                          <a:gd name="connsiteY30" fmla="*/ 1708160 h 1708160"/>
                          <a:gd name="connsiteX31" fmla="*/ 0 w 7628467"/>
                          <a:gd name="connsiteY31" fmla="*/ 1121692 h 1708160"/>
                          <a:gd name="connsiteX32" fmla="*/ 0 w 7628467"/>
                          <a:gd name="connsiteY32" fmla="*/ 535223 h 1708160"/>
                          <a:gd name="connsiteX33" fmla="*/ 0 w 7628467"/>
                          <a:gd name="connsiteY33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628467" h="1708160" extrusionOk="0">
                            <a:moveTo>
                              <a:pt x="0" y="0"/>
                            </a:moveTo>
                            <a:cubicBezTo>
                              <a:pt x="233827" y="-5149"/>
                              <a:pt x="344410" y="59973"/>
                              <a:pt x="510520" y="0"/>
                            </a:cubicBezTo>
                            <a:cubicBezTo>
                              <a:pt x="676630" y="-59973"/>
                              <a:pt x="788039" y="38896"/>
                              <a:pt x="868472" y="0"/>
                            </a:cubicBezTo>
                            <a:cubicBezTo>
                              <a:pt x="948905" y="-38896"/>
                              <a:pt x="1442479" y="80338"/>
                              <a:pt x="1607846" y="0"/>
                            </a:cubicBezTo>
                            <a:cubicBezTo>
                              <a:pt x="1773213" y="-80338"/>
                              <a:pt x="2002735" y="30135"/>
                              <a:pt x="2118367" y="0"/>
                            </a:cubicBezTo>
                            <a:cubicBezTo>
                              <a:pt x="2233999" y="-30135"/>
                              <a:pt x="2500271" y="5569"/>
                              <a:pt x="2628887" y="0"/>
                            </a:cubicBezTo>
                            <a:cubicBezTo>
                              <a:pt x="2757503" y="-5569"/>
                              <a:pt x="3050362" y="73816"/>
                              <a:pt x="3368262" y="0"/>
                            </a:cubicBezTo>
                            <a:cubicBezTo>
                              <a:pt x="3686163" y="-73816"/>
                              <a:pt x="3645712" y="48946"/>
                              <a:pt x="3802497" y="0"/>
                            </a:cubicBezTo>
                            <a:cubicBezTo>
                              <a:pt x="3959282" y="-48946"/>
                              <a:pt x="4214851" y="13731"/>
                              <a:pt x="4541872" y="0"/>
                            </a:cubicBezTo>
                            <a:cubicBezTo>
                              <a:pt x="4868894" y="-13731"/>
                              <a:pt x="5104828" y="40051"/>
                              <a:pt x="5281246" y="0"/>
                            </a:cubicBezTo>
                            <a:cubicBezTo>
                              <a:pt x="5457664" y="-40051"/>
                              <a:pt x="5745563" y="37436"/>
                              <a:pt x="5868052" y="0"/>
                            </a:cubicBezTo>
                            <a:cubicBezTo>
                              <a:pt x="5990541" y="-37436"/>
                              <a:pt x="6452312" y="72160"/>
                              <a:pt x="6607426" y="0"/>
                            </a:cubicBezTo>
                            <a:cubicBezTo>
                              <a:pt x="6762540" y="-72160"/>
                              <a:pt x="6915482" y="4507"/>
                              <a:pt x="7117947" y="0"/>
                            </a:cubicBezTo>
                            <a:cubicBezTo>
                              <a:pt x="7320412" y="-4507"/>
                              <a:pt x="7487665" y="21940"/>
                              <a:pt x="7628467" y="0"/>
                            </a:cubicBezTo>
                            <a:cubicBezTo>
                              <a:pt x="7681972" y="212449"/>
                              <a:pt x="7627824" y="346803"/>
                              <a:pt x="7628467" y="586468"/>
                            </a:cubicBezTo>
                            <a:cubicBezTo>
                              <a:pt x="7629110" y="826133"/>
                              <a:pt x="7626495" y="902045"/>
                              <a:pt x="7628467" y="1155855"/>
                            </a:cubicBezTo>
                            <a:cubicBezTo>
                              <a:pt x="7630439" y="1409665"/>
                              <a:pt x="7626447" y="1439576"/>
                              <a:pt x="7628467" y="1708160"/>
                            </a:cubicBezTo>
                            <a:cubicBezTo>
                              <a:pt x="7451286" y="1763428"/>
                              <a:pt x="7183702" y="1663752"/>
                              <a:pt x="6965377" y="1708160"/>
                            </a:cubicBezTo>
                            <a:cubicBezTo>
                              <a:pt x="6747052" y="1752568"/>
                              <a:pt x="6633288" y="1661140"/>
                              <a:pt x="6378572" y="1708160"/>
                            </a:cubicBezTo>
                            <a:cubicBezTo>
                              <a:pt x="6123857" y="1755180"/>
                              <a:pt x="6137331" y="1684547"/>
                              <a:pt x="6020621" y="1708160"/>
                            </a:cubicBezTo>
                            <a:cubicBezTo>
                              <a:pt x="5903911" y="1731773"/>
                              <a:pt x="5708017" y="1667959"/>
                              <a:pt x="5586385" y="1708160"/>
                            </a:cubicBezTo>
                            <a:cubicBezTo>
                              <a:pt x="5464753" y="1748361"/>
                              <a:pt x="5157568" y="1664946"/>
                              <a:pt x="4847011" y="1708160"/>
                            </a:cubicBezTo>
                            <a:cubicBezTo>
                              <a:pt x="4536454" y="1751374"/>
                              <a:pt x="4520002" y="1673124"/>
                              <a:pt x="4260205" y="1708160"/>
                            </a:cubicBezTo>
                            <a:cubicBezTo>
                              <a:pt x="4000408" y="1743196"/>
                              <a:pt x="3999412" y="1707833"/>
                              <a:pt x="3825970" y="1708160"/>
                            </a:cubicBezTo>
                            <a:cubicBezTo>
                              <a:pt x="3652529" y="1708487"/>
                              <a:pt x="3395843" y="1657787"/>
                              <a:pt x="3239164" y="1708160"/>
                            </a:cubicBezTo>
                            <a:cubicBezTo>
                              <a:pt x="3082485" y="1758533"/>
                              <a:pt x="3034118" y="1682366"/>
                              <a:pt x="2881213" y="1708160"/>
                            </a:cubicBezTo>
                            <a:cubicBezTo>
                              <a:pt x="2728308" y="1733954"/>
                              <a:pt x="2651512" y="1707109"/>
                              <a:pt x="2523262" y="1708160"/>
                            </a:cubicBezTo>
                            <a:cubicBezTo>
                              <a:pt x="2395012" y="1709211"/>
                              <a:pt x="2084018" y="1696657"/>
                              <a:pt x="1936457" y="1708160"/>
                            </a:cubicBezTo>
                            <a:cubicBezTo>
                              <a:pt x="1788897" y="1719663"/>
                              <a:pt x="1593081" y="1668963"/>
                              <a:pt x="1502221" y="1708160"/>
                            </a:cubicBezTo>
                            <a:cubicBezTo>
                              <a:pt x="1411361" y="1747357"/>
                              <a:pt x="1079992" y="1683727"/>
                              <a:pt x="839131" y="1708160"/>
                            </a:cubicBezTo>
                            <a:cubicBezTo>
                              <a:pt x="598270" y="1732593"/>
                              <a:pt x="237348" y="1629004"/>
                              <a:pt x="0" y="1708160"/>
                            </a:cubicBezTo>
                            <a:cubicBezTo>
                              <a:pt x="-9599" y="1480719"/>
                              <a:pt x="46929" y="1325832"/>
                              <a:pt x="0" y="1121692"/>
                            </a:cubicBezTo>
                            <a:cubicBezTo>
                              <a:pt x="-46929" y="917552"/>
                              <a:pt x="25576" y="654437"/>
                              <a:pt x="0" y="535223"/>
                            </a:cubicBezTo>
                            <a:cubicBezTo>
                              <a:pt x="-25576" y="416009"/>
                              <a:pt x="52866" y="112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03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" y="4436903"/>
                <a:ext cx="11303000" cy="1319207"/>
              </a:xfrm>
              <a:prstGeom prst="rect">
                <a:avLst/>
              </a:prstGeom>
              <a:blipFill>
                <a:blip r:embed="rId4"/>
                <a:stretch>
                  <a:fillRect l="-787" r="-112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/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102104-DA89-C1C1-29D1-29097143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72" y="2960521"/>
                <a:ext cx="9797361" cy="1353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4307E4A-C3CE-283A-28B7-F8266D8504ED}"/>
              </a:ext>
            </a:extLst>
          </p:cNvPr>
          <p:cNvSpPr txBox="1"/>
          <p:nvPr/>
        </p:nvSpPr>
        <p:spPr>
          <a:xfrm>
            <a:off x="1065372" y="1575443"/>
            <a:ext cx="89252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FF0000"/>
                </a:solidFill>
              </a:rPr>
              <a:t> A</a:t>
            </a:r>
            <a:r>
              <a:rPr lang="en-GB" sz="2400" b="1" dirty="0"/>
              <a:t>: </a:t>
            </a:r>
            <a:r>
              <a:rPr lang="en-GB" sz="2400" dirty="0"/>
              <a:t>Second coin is a </a:t>
            </a:r>
            <a:r>
              <a:rPr lang="en-GB" sz="2400" b="1" dirty="0"/>
              <a:t>head</a:t>
            </a:r>
          </a:p>
          <a:p>
            <a:r>
              <a:rPr lang="en-GB" sz="2400" dirty="0"/>
              <a:t>Event</a:t>
            </a:r>
            <a:r>
              <a:rPr lang="en-GB" sz="2400" b="1" dirty="0">
                <a:solidFill>
                  <a:srgbClr val="00B050"/>
                </a:solidFill>
              </a:rPr>
              <a:t> B</a:t>
            </a:r>
            <a:r>
              <a:rPr lang="en-GB" sz="2400" b="1" dirty="0"/>
              <a:t>: </a:t>
            </a:r>
            <a:r>
              <a:rPr lang="en-GB" sz="2400" dirty="0"/>
              <a:t>That the first coin is a </a:t>
            </a:r>
            <a:r>
              <a:rPr lang="en-GB" sz="2400" b="1" dirty="0"/>
              <a:t>tail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10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1055025" cy="415498"/>
          </a:xfrm>
          <a:custGeom>
            <a:avLst/>
            <a:gdLst>
              <a:gd name="connsiteX0" fmla="*/ 0 w 1055025"/>
              <a:gd name="connsiteY0" fmla="*/ 0 h 415498"/>
              <a:gd name="connsiteX1" fmla="*/ 516962 w 1055025"/>
              <a:gd name="connsiteY1" fmla="*/ 0 h 415498"/>
              <a:gd name="connsiteX2" fmla="*/ 1055025 w 1055025"/>
              <a:gd name="connsiteY2" fmla="*/ 0 h 415498"/>
              <a:gd name="connsiteX3" fmla="*/ 1055025 w 1055025"/>
              <a:gd name="connsiteY3" fmla="*/ 415498 h 415498"/>
              <a:gd name="connsiteX4" fmla="*/ 527513 w 1055025"/>
              <a:gd name="connsiteY4" fmla="*/ 415498 h 415498"/>
              <a:gd name="connsiteX5" fmla="*/ 0 w 1055025"/>
              <a:gd name="connsiteY5" fmla="*/ 415498 h 415498"/>
              <a:gd name="connsiteX6" fmla="*/ 0 w 1055025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5025" h="415498" extrusionOk="0">
                <a:moveTo>
                  <a:pt x="0" y="0"/>
                </a:moveTo>
                <a:cubicBezTo>
                  <a:pt x="156205" y="-55703"/>
                  <a:pt x="399607" y="31977"/>
                  <a:pt x="516962" y="0"/>
                </a:cubicBezTo>
                <a:cubicBezTo>
                  <a:pt x="634317" y="-31977"/>
                  <a:pt x="854339" y="8309"/>
                  <a:pt x="1055025" y="0"/>
                </a:cubicBezTo>
                <a:cubicBezTo>
                  <a:pt x="1095522" y="91588"/>
                  <a:pt x="1033953" y="324265"/>
                  <a:pt x="1055025" y="415498"/>
                </a:cubicBezTo>
                <a:cubicBezTo>
                  <a:pt x="921974" y="470014"/>
                  <a:pt x="705808" y="365876"/>
                  <a:pt x="527513" y="415498"/>
                </a:cubicBezTo>
                <a:cubicBezTo>
                  <a:pt x="349218" y="465120"/>
                  <a:pt x="107706" y="355724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8" y="1254462"/>
            <a:ext cx="1189050" cy="415498"/>
          </a:xfrm>
          <a:custGeom>
            <a:avLst/>
            <a:gdLst>
              <a:gd name="connsiteX0" fmla="*/ 0 w 1189050"/>
              <a:gd name="connsiteY0" fmla="*/ 0 h 415498"/>
              <a:gd name="connsiteX1" fmla="*/ 582635 w 1189050"/>
              <a:gd name="connsiteY1" fmla="*/ 0 h 415498"/>
              <a:gd name="connsiteX2" fmla="*/ 1189050 w 1189050"/>
              <a:gd name="connsiteY2" fmla="*/ 0 h 415498"/>
              <a:gd name="connsiteX3" fmla="*/ 1189050 w 1189050"/>
              <a:gd name="connsiteY3" fmla="*/ 415498 h 415498"/>
              <a:gd name="connsiteX4" fmla="*/ 594525 w 1189050"/>
              <a:gd name="connsiteY4" fmla="*/ 415498 h 415498"/>
              <a:gd name="connsiteX5" fmla="*/ 0 w 1189050"/>
              <a:gd name="connsiteY5" fmla="*/ 415498 h 415498"/>
              <a:gd name="connsiteX6" fmla="*/ 0 w 1189050"/>
              <a:gd name="connsiteY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9050" h="415498" extrusionOk="0">
                <a:moveTo>
                  <a:pt x="0" y="0"/>
                </a:moveTo>
                <a:cubicBezTo>
                  <a:pt x="203445" y="-68192"/>
                  <a:pt x="417623" y="59890"/>
                  <a:pt x="582635" y="0"/>
                </a:cubicBezTo>
                <a:cubicBezTo>
                  <a:pt x="747648" y="-59890"/>
                  <a:pt x="952139" y="3086"/>
                  <a:pt x="1189050" y="0"/>
                </a:cubicBezTo>
                <a:cubicBezTo>
                  <a:pt x="1229547" y="91588"/>
                  <a:pt x="1167978" y="324265"/>
                  <a:pt x="1189050" y="415498"/>
                </a:cubicBezTo>
                <a:cubicBezTo>
                  <a:pt x="919704" y="455709"/>
                  <a:pt x="725388" y="408284"/>
                  <a:pt x="594525" y="415498"/>
                </a:cubicBezTo>
                <a:cubicBezTo>
                  <a:pt x="463663" y="422712"/>
                  <a:pt x="140132" y="360618"/>
                  <a:pt x="0" y="415498"/>
                </a:cubicBezTo>
                <a:cubicBezTo>
                  <a:pt x="-19083" y="223688"/>
                  <a:pt x="32990" y="13297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Event </a:t>
            </a:r>
            <a:r>
              <a:rPr lang="en-GB" sz="21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053481" y="1654624"/>
            <a:ext cx="1042519" cy="12520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669960"/>
            <a:ext cx="1849597" cy="15825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941091" y="4297552"/>
            <a:ext cx="10602488" cy="1708160"/>
          </a:xfrm>
          <a:custGeom>
            <a:avLst/>
            <a:gdLst>
              <a:gd name="connsiteX0" fmla="*/ 0 w 10602488"/>
              <a:gd name="connsiteY0" fmla="*/ 0 h 1708160"/>
              <a:gd name="connsiteX1" fmla="*/ 483002 w 10602488"/>
              <a:gd name="connsiteY1" fmla="*/ 0 h 1708160"/>
              <a:gd name="connsiteX2" fmla="*/ 753955 w 10602488"/>
              <a:gd name="connsiteY2" fmla="*/ 0 h 1708160"/>
              <a:gd name="connsiteX3" fmla="*/ 1555032 w 10602488"/>
              <a:gd name="connsiteY3" fmla="*/ 0 h 1708160"/>
              <a:gd name="connsiteX4" fmla="*/ 2038034 w 10602488"/>
              <a:gd name="connsiteY4" fmla="*/ 0 h 1708160"/>
              <a:gd name="connsiteX5" fmla="*/ 2521036 w 10602488"/>
              <a:gd name="connsiteY5" fmla="*/ 0 h 1708160"/>
              <a:gd name="connsiteX6" fmla="*/ 3322113 w 10602488"/>
              <a:gd name="connsiteY6" fmla="*/ 0 h 1708160"/>
              <a:gd name="connsiteX7" fmla="*/ 3699090 w 10602488"/>
              <a:gd name="connsiteY7" fmla="*/ 0 h 1708160"/>
              <a:gd name="connsiteX8" fmla="*/ 4500167 w 10602488"/>
              <a:gd name="connsiteY8" fmla="*/ 0 h 1708160"/>
              <a:gd name="connsiteX9" fmla="*/ 5301244 w 10602488"/>
              <a:gd name="connsiteY9" fmla="*/ 0 h 1708160"/>
              <a:gd name="connsiteX10" fmla="*/ 5890271 w 10602488"/>
              <a:gd name="connsiteY10" fmla="*/ 0 h 1708160"/>
              <a:gd name="connsiteX11" fmla="*/ 6691348 w 10602488"/>
              <a:gd name="connsiteY11" fmla="*/ 0 h 1708160"/>
              <a:gd name="connsiteX12" fmla="*/ 7174350 w 10602488"/>
              <a:gd name="connsiteY12" fmla="*/ 0 h 1708160"/>
              <a:gd name="connsiteX13" fmla="*/ 7657352 w 10602488"/>
              <a:gd name="connsiteY13" fmla="*/ 0 h 1708160"/>
              <a:gd name="connsiteX14" fmla="*/ 8352404 w 10602488"/>
              <a:gd name="connsiteY14" fmla="*/ 0 h 1708160"/>
              <a:gd name="connsiteX15" fmla="*/ 8835407 w 10602488"/>
              <a:gd name="connsiteY15" fmla="*/ 0 h 1708160"/>
              <a:gd name="connsiteX16" fmla="*/ 9636484 w 10602488"/>
              <a:gd name="connsiteY16" fmla="*/ 0 h 1708160"/>
              <a:gd name="connsiteX17" fmla="*/ 10602488 w 10602488"/>
              <a:gd name="connsiteY17" fmla="*/ 0 h 1708160"/>
              <a:gd name="connsiteX18" fmla="*/ 10602488 w 10602488"/>
              <a:gd name="connsiteY18" fmla="*/ 569387 h 1708160"/>
              <a:gd name="connsiteX19" fmla="*/ 10602488 w 10602488"/>
              <a:gd name="connsiteY19" fmla="*/ 1155855 h 1708160"/>
              <a:gd name="connsiteX20" fmla="*/ 10602488 w 10602488"/>
              <a:gd name="connsiteY20" fmla="*/ 1708160 h 1708160"/>
              <a:gd name="connsiteX21" fmla="*/ 10225511 w 10602488"/>
              <a:gd name="connsiteY21" fmla="*/ 1708160 h 1708160"/>
              <a:gd name="connsiteX22" fmla="*/ 9636484 w 10602488"/>
              <a:gd name="connsiteY22" fmla="*/ 1708160 h 1708160"/>
              <a:gd name="connsiteX23" fmla="*/ 9259506 w 10602488"/>
              <a:gd name="connsiteY23" fmla="*/ 1708160 h 1708160"/>
              <a:gd name="connsiteX24" fmla="*/ 8670479 w 10602488"/>
              <a:gd name="connsiteY24" fmla="*/ 1708160 h 1708160"/>
              <a:gd name="connsiteX25" fmla="*/ 8399527 w 10602488"/>
              <a:gd name="connsiteY25" fmla="*/ 1708160 h 1708160"/>
              <a:gd name="connsiteX26" fmla="*/ 8128574 w 10602488"/>
              <a:gd name="connsiteY26" fmla="*/ 1708160 h 1708160"/>
              <a:gd name="connsiteX27" fmla="*/ 7539547 w 10602488"/>
              <a:gd name="connsiteY27" fmla="*/ 1708160 h 1708160"/>
              <a:gd name="connsiteX28" fmla="*/ 7162570 w 10602488"/>
              <a:gd name="connsiteY28" fmla="*/ 1708160 h 1708160"/>
              <a:gd name="connsiteX29" fmla="*/ 6467518 w 10602488"/>
              <a:gd name="connsiteY29" fmla="*/ 1708160 h 1708160"/>
              <a:gd name="connsiteX30" fmla="*/ 6090540 w 10602488"/>
              <a:gd name="connsiteY30" fmla="*/ 1708160 h 1708160"/>
              <a:gd name="connsiteX31" fmla="*/ 5395488 w 10602488"/>
              <a:gd name="connsiteY31" fmla="*/ 1708160 h 1708160"/>
              <a:gd name="connsiteX32" fmla="*/ 5124536 w 10602488"/>
              <a:gd name="connsiteY32" fmla="*/ 1708160 h 1708160"/>
              <a:gd name="connsiteX33" fmla="*/ 4429484 w 10602488"/>
              <a:gd name="connsiteY33" fmla="*/ 1708160 h 1708160"/>
              <a:gd name="connsiteX34" fmla="*/ 4052507 w 10602488"/>
              <a:gd name="connsiteY34" fmla="*/ 1708160 h 1708160"/>
              <a:gd name="connsiteX35" fmla="*/ 3781554 w 10602488"/>
              <a:gd name="connsiteY35" fmla="*/ 1708160 h 1708160"/>
              <a:gd name="connsiteX36" fmla="*/ 3404577 w 10602488"/>
              <a:gd name="connsiteY36" fmla="*/ 1708160 h 1708160"/>
              <a:gd name="connsiteX37" fmla="*/ 2709525 w 10602488"/>
              <a:gd name="connsiteY37" fmla="*/ 1708160 h 1708160"/>
              <a:gd name="connsiteX38" fmla="*/ 2332547 w 10602488"/>
              <a:gd name="connsiteY38" fmla="*/ 1708160 h 1708160"/>
              <a:gd name="connsiteX39" fmla="*/ 2061595 w 10602488"/>
              <a:gd name="connsiteY39" fmla="*/ 1708160 h 1708160"/>
              <a:gd name="connsiteX40" fmla="*/ 1684618 w 10602488"/>
              <a:gd name="connsiteY40" fmla="*/ 1708160 h 1708160"/>
              <a:gd name="connsiteX41" fmla="*/ 1201615 w 10602488"/>
              <a:gd name="connsiteY41" fmla="*/ 1708160 h 1708160"/>
              <a:gd name="connsiteX42" fmla="*/ 612588 w 10602488"/>
              <a:gd name="connsiteY42" fmla="*/ 1708160 h 1708160"/>
              <a:gd name="connsiteX43" fmla="*/ 0 w 10602488"/>
              <a:gd name="connsiteY43" fmla="*/ 1708160 h 1708160"/>
              <a:gd name="connsiteX44" fmla="*/ 0 w 10602488"/>
              <a:gd name="connsiteY44" fmla="*/ 1104610 h 1708160"/>
              <a:gd name="connsiteX45" fmla="*/ 0 w 10602488"/>
              <a:gd name="connsiteY45" fmla="*/ 535223 h 1708160"/>
              <a:gd name="connsiteX46" fmla="*/ 0 w 10602488"/>
              <a:gd name="connsiteY46" fmla="*/ 0 h 170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02488" h="1708160" extrusionOk="0">
                <a:moveTo>
                  <a:pt x="0" y="0"/>
                </a:moveTo>
                <a:cubicBezTo>
                  <a:pt x="97568" y="-44297"/>
                  <a:pt x="326444" y="6944"/>
                  <a:pt x="483002" y="0"/>
                </a:cubicBezTo>
                <a:cubicBezTo>
                  <a:pt x="639560" y="-6944"/>
                  <a:pt x="647760" y="29095"/>
                  <a:pt x="753955" y="0"/>
                </a:cubicBezTo>
                <a:cubicBezTo>
                  <a:pt x="860150" y="-29095"/>
                  <a:pt x="1245701" y="60181"/>
                  <a:pt x="1555032" y="0"/>
                </a:cubicBezTo>
                <a:cubicBezTo>
                  <a:pt x="1864363" y="-60181"/>
                  <a:pt x="1939383" y="25129"/>
                  <a:pt x="2038034" y="0"/>
                </a:cubicBezTo>
                <a:cubicBezTo>
                  <a:pt x="2136685" y="-25129"/>
                  <a:pt x="2390578" y="42979"/>
                  <a:pt x="2521036" y="0"/>
                </a:cubicBezTo>
                <a:cubicBezTo>
                  <a:pt x="2651494" y="-42979"/>
                  <a:pt x="3056861" y="35316"/>
                  <a:pt x="3322113" y="0"/>
                </a:cubicBezTo>
                <a:cubicBezTo>
                  <a:pt x="3587365" y="-35316"/>
                  <a:pt x="3554669" y="9601"/>
                  <a:pt x="3699090" y="0"/>
                </a:cubicBezTo>
                <a:cubicBezTo>
                  <a:pt x="3843511" y="-9601"/>
                  <a:pt x="4333086" y="76215"/>
                  <a:pt x="4500167" y="0"/>
                </a:cubicBezTo>
                <a:cubicBezTo>
                  <a:pt x="4667248" y="-76215"/>
                  <a:pt x="4912127" y="67402"/>
                  <a:pt x="5301244" y="0"/>
                </a:cubicBezTo>
                <a:cubicBezTo>
                  <a:pt x="5690361" y="-67402"/>
                  <a:pt x="5645474" y="49125"/>
                  <a:pt x="5890271" y="0"/>
                </a:cubicBezTo>
                <a:cubicBezTo>
                  <a:pt x="6135068" y="-49125"/>
                  <a:pt x="6314956" y="49222"/>
                  <a:pt x="6691348" y="0"/>
                </a:cubicBezTo>
                <a:cubicBezTo>
                  <a:pt x="7067740" y="-49222"/>
                  <a:pt x="7010209" y="17620"/>
                  <a:pt x="7174350" y="0"/>
                </a:cubicBezTo>
                <a:cubicBezTo>
                  <a:pt x="7338491" y="-17620"/>
                  <a:pt x="7492331" y="46381"/>
                  <a:pt x="7657352" y="0"/>
                </a:cubicBezTo>
                <a:cubicBezTo>
                  <a:pt x="7822373" y="-46381"/>
                  <a:pt x="8021830" y="62340"/>
                  <a:pt x="8352404" y="0"/>
                </a:cubicBezTo>
                <a:cubicBezTo>
                  <a:pt x="8682978" y="-62340"/>
                  <a:pt x="8650092" y="21348"/>
                  <a:pt x="8835407" y="0"/>
                </a:cubicBezTo>
                <a:cubicBezTo>
                  <a:pt x="9020722" y="-21348"/>
                  <a:pt x="9318599" y="50083"/>
                  <a:pt x="9636484" y="0"/>
                </a:cubicBezTo>
                <a:cubicBezTo>
                  <a:pt x="9954369" y="-50083"/>
                  <a:pt x="10155035" y="65699"/>
                  <a:pt x="10602488" y="0"/>
                </a:cubicBezTo>
                <a:cubicBezTo>
                  <a:pt x="10646681" y="171786"/>
                  <a:pt x="10584178" y="368887"/>
                  <a:pt x="10602488" y="569387"/>
                </a:cubicBezTo>
                <a:cubicBezTo>
                  <a:pt x="10620798" y="769887"/>
                  <a:pt x="10554966" y="1037745"/>
                  <a:pt x="10602488" y="1155855"/>
                </a:cubicBezTo>
                <a:cubicBezTo>
                  <a:pt x="10650010" y="1273965"/>
                  <a:pt x="10548290" y="1554713"/>
                  <a:pt x="10602488" y="1708160"/>
                </a:cubicBezTo>
                <a:cubicBezTo>
                  <a:pt x="10497912" y="1737390"/>
                  <a:pt x="10317064" y="1678052"/>
                  <a:pt x="10225511" y="1708160"/>
                </a:cubicBezTo>
                <a:cubicBezTo>
                  <a:pt x="10133958" y="1738268"/>
                  <a:pt x="9905356" y="1687096"/>
                  <a:pt x="9636484" y="1708160"/>
                </a:cubicBezTo>
                <a:cubicBezTo>
                  <a:pt x="9367612" y="1729224"/>
                  <a:pt x="9398341" y="1699900"/>
                  <a:pt x="9259506" y="1708160"/>
                </a:cubicBezTo>
                <a:cubicBezTo>
                  <a:pt x="9120671" y="1716420"/>
                  <a:pt x="8961294" y="1663955"/>
                  <a:pt x="8670479" y="1708160"/>
                </a:cubicBezTo>
                <a:cubicBezTo>
                  <a:pt x="8379664" y="1752365"/>
                  <a:pt x="8468090" y="1680359"/>
                  <a:pt x="8399527" y="1708160"/>
                </a:cubicBezTo>
                <a:cubicBezTo>
                  <a:pt x="8330964" y="1735961"/>
                  <a:pt x="8257321" y="1682231"/>
                  <a:pt x="8128574" y="1708160"/>
                </a:cubicBezTo>
                <a:cubicBezTo>
                  <a:pt x="7999827" y="1734089"/>
                  <a:pt x="7769555" y="1691887"/>
                  <a:pt x="7539547" y="1708160"/>
                </a:cubicBezTo>
                <a:cubicBezTo>
                  <a:pt x="7309539" y="1724433"/>
                  <a:pt x="7244072" y="1672308"/>
                  <a:pt x="7162570" y="1708160"/>
                </a:cubicBezTo>
                <a:cubicBezTo>
                  <a:pt x="7081068" y="1744012"/>
                  <a:pt x="6685253" y="1643678"/>
                  <a:pt x="6467518" y="1708160"/>
                </a:cubicBezTo>
                <a:cubicBezTo>
                  <a:pt x="6249783" y="1772642"/>
                  <a:pt x="6234541" y="1694707"/>
                  <a:pt x="6090540" y="1708160"/>
                </a:cubicBezTo>
                <a:cubicBezTo>
                  <a:pt x="5946539" y="1721613"/>
                  <a:pt x="5707108" y="1645863"/>
                  <a:pt x="5395488" y="1708160"/>
                </a:cubicBezTo>
                <a:cubicBezTo>
                  <a:pt x="5083868" y="1770457"/>
                  <a:pt x="5235145" y="1699010"/>
                  <a:pt x="5124536" y="1708160"/>
                </a:cubicBezTo>
                <a:cubicBezTo>
                  <a:pt x="5013927" y="1717310"/>
                  <a:pt x="4687134" y="1638338"/>
                  <a:pt x="4429484" y="1708160"/>
                </a:cubicBezTo>
                <a:cubicBezTo>
                  <a:pt x="4171834" y="1777982"/>
                  <a:pt x="4188970" y="1664971"/>
                  <a:pt x="4052507" y="1708160"/>
                </a:cubicBezTo>
                <a:cubicBezTo>
                  <a:pt x="3916044" y="1751349"/>
                  <a:pt x="3852386" y="1677162"/>
                  <a:pt x="3781554" y="1708160"/>
                </a:cubicBezTo>
                <a:cubicBezTo>
                  <a:pt x="3710722" y="1739158"/>
                  <a:pt x="3525608" y="1704955"/>
                  <a:pt x="3404577" y="1708160"/>
                </a:cubicBezTo>
                <a:cubicBezTo>
                  <a:pt x="3283546" y="1711365"/>
                  <a:pt x="2943937" y="1640835"/>
                  <a:pt x="2709525" y="1708160"/>
                </a:cubicBezTo>
                <a:cubicBezTo>
                  <a:pt x="2475113" y="1775485"/>
                  <a:pt x="2412258" y="1682056"/>
                  <a:pt x="2332547" y="1708160"/>
                </a:cubicBezTo>
                <a:cubicBezTo>
                  <a:pt x="2252836" y="1734264"/>
                  <a:pt x="2132118" y="1703831"/>
                  <a:pt x="2061595" y="1708160"/>
                </a:cubicBezTo>
                <a:cubicBezTo>
                  <a:pt x="1991072" y="1712489"/>
                  <a:pt x="1855569" y="1689933"/>
                  <a:pt x="1684618" y="1708160"/>
                </a:cubicBezTo>
                <a:cubicBezTo>
                  <a:pt x="1513667" y="1726387"/>
                  <a:pt x="1395673" y="1698108"/>
                  <a:pt x="1201615" y="1708160"/>
                </a:cubicBezTo>
                <a:cubicBezTo>
                  <a:pt x="1007557" y="1718212"/>
                  <a:pt x="809195" y="1666585"/>
                  <a:pt x="612588" y="1708160"/>
                </a:cubicBezTo>
                <a:cubicBezTo>
                  <a:pt x="415981" y="1749735"/>
                  <a:pt x="297994" y="1706036"/>
                  <a:pt x="0" y="1708160"/>
                </a:cubicBezTo>
                <a:cubicBezTo>
                  <a:pt x="-57509" y="1552635"/>
                  <a:pt x="70299" y="1393990"/>
                  <a:pt x="0" y="1104610"/>
                </a:cubicBezTo>
                <a:cubicBezTo>
                  <a:pt x="-70299" y="815230"/>
                  <a:pt x="10386" y="672556"/>
                  <a:pt x="0" y="535223"/>
                </a:cubicBezTo>
                <a:cubicBezTo>
                  <a:pt x="-10386" y="397890"/>
                  <a:pt x="4929" y="11099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3500" b="1" dirty="0"/>
              <a:t>Conditional Probability </a:t>
            </a:r>
            <a:r>
              <a:rPr lang="en-GB" sz="3500" dirty="0"/>
              <a:t>is a probability of an event happening given that a previous event is already known to have occurred </a:t>
            </a:r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" y="263294"/>
                <a:ext cx="11303000" cy="1130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7989729-1D27-367B-707F-8C149B290E8F}"/>
              </a:ext>
            </a:extLst>
          </p:cNvPr>
          <p:cNvSpPr/>
          <p:nvPr/>
        </p:nvSpPr>
        <p:spPr>
          <a:xfrm>
            <a:off x="2540000" y="1515533"/>
            <a:ext cx="2548467" cy="25061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Since two coin flips are independent, 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we get the joint probability where i</a:t>
                </a:r>
                <a:r>
                  <a:rPr lang="en-PH" sz="2400" dirty="0">
                    <a:solidFill>
                      <a:srgbClr val="000000"/>
                    </a:solidFill>
                    <a:latin typeface="-webkit-standard"/>
                  </a:rPr>
                  <a:t>t i</a:t>
                </a:r>
                <a:r>
                  <a:rPr lang="en-PH" sz="2400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s the product of their individual probabilities:</a:t>
                </a:r>
                <a:r>
                  <a:rPr lang="en-US" sz="2400" dirty="0"/>
                  <a:t> </a:t>
                </a: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=0.5∗0.5=0.25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332426"/>
                <a:ext cx="8691747" cy="1477328"/>
              </a:xfrm>
              <a:prstGeom prst="rect">
                <a:avLst/>
              </a:prstGeom>
              <a:blipFill>
                <a:blip r:embed="rId5"/>
                <a:stretch>
                  <a:fillRect l="-2041" t="-6838" b="-5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dirty="0"/>
                  <a:t>Let A =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/>
                  <a:t>B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𝑐𝑜𝑖𝑛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The probability of getting a tail on the first coin and a head on the second coin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3205007"/>
                <a:ext cx="10075333" cy="1107996"/>
              </a:xfrm>
              <a:prstGeom prst="rect">
                <a:avLst/>
              </a:prstGeom>
              <a:blipFill>
                <a:blip r:embed="rId6"/>
                <a:stretch>
                  <a:fillRect l="-1384" t="-681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01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86" y="4642458"/>
                <a:ext cx="8305801" cy="1444626"/>
              </a:xfrm>
              <a:prstGeom prst="rect">
                <a:avLst/>
              </a:prstGeom>
              <a:blipFill>
                <a:blip r:embed="rId4"/>
                <a:stretch>
                  <a:fillRect l="-305" t="-870" r="-305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902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/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17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17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i="1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𝑡𝑎𝑖𝑙</m:t>
                          </m:r>
                          <m:r>
                            <a:rPr lang="en-GB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700" dirty="0"/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33ECD6-979D-A17A-5307-0BDC38A4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68" y="1695608"/>
                <a:ext cx="10075332" cy="1067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2180026-7C94-8496-204F-10234ADFB788}"/>
              </a:ext>
            </a:extLst>
          </p:cNvPr>
          <p:cNvSpPr txBox="1"/>
          <p:nvPr/>
        </p:nvSpPr>
        <p:spPr>
          <a:xfrm>
            <a:off x="1408986" y="391328"/>
            <a:ext cx="9374027" cy="984885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3200" dirty="0"/>
              <a:t>What is the probability that the second coin will be head if the first coin is a tail?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/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EE3B8-88E9-6A7D-E421-8C23C081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4335615"/>
                <a:ext cx="10075333" cy="1444626"/>
              </a:xfrm>
              <a:prstGeom prst="rect">
                <a:avLst/>
              </a:prstGeom>
              <a:blipFill>
                <a:blip r:embed="rId5"/>
                <a:stretch>
                  <a:fillRect t="-870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/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 ∗0.5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CF40-26F2-A33A-6541-4A662D0DD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948364"/>
                <a:ext cx="10075333" cy="1444626"/>
              </a:xfrm>
              <a:prstGeom prst="rect">
                <a:avLst/>
              </a:prstGeom>
              <a:blipFill>
                <a:blip r:embed="rId6"/>
                <a:stretch>
                  <a:fillRect t="-1739" b="-4608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5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60" y="3125165"/>
                <a:ext cx="2242550" cy="769441"/>
              </a:xfrm>
              <a:prstGeom prst="rect">
                <a:avLst/>
              </a:prstGeom>
              <a:blipFill>
                <a:blip r:embed="rId4"/>
                <a:stretch>
                  <a:fillRect l="-3955" r="-7345" b="-344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46427B-B230-47D7-70B8-5A26FD944E0D}"/>
              </a:ext>
            </a:extLst>
          </p:cNvPr>
          <p:cNvCxnSpPr>
            <a:cxnSpLocks/>
            <a:stCxn id="40" idx="2"/>
            <a:endCxn id="39" idx="1"/>
          </p:cNvCxnSpPr>
          <p:nvPr/>
        </p:nvCxnSpPr>
        <p:spPr>
          <a:xfrm>
            <a:off x="2272763" y="1786086"/>
            <a:ext cx="2848297" cy="1723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4673C9-E893-84A3-B6AA-E13620AF9399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096000" y="1977790"/>
            <a:ext cx="0" cy="9289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C71042-31D7-1B27-CAA8-6C394E3CC981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910086" y="1993126"/>
            <a:ext cx="2825103" cy="12593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9" y="3044279"/>
                <a:ext cx="2286195" cy="615553"/>
              </a:xfrm>
              <a:prstGeom prst="rect">
                <a:avLst/>
              </a:prstGeom>
              <a:blipFill>
                <a:blip r:embed="rId4"/>
                <a:stretch>
                  <a:fillRect l="-5525" t="-6122" r="-9945" b="-387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2395693" cy="738664"/>
          </a:xfrm>
          <a:custGeom>
            <a:avLst/>
            <a:gdLst>
              <a:gd name="connsiteX0" fmla="*/ 0 w 2395693"/>
              <a:gd name="connsiteY0" fmla="*/ 0 h 738664"/>
              <a:gd name="connsiteX1" fmla="*/ 574966 w 2395693"/>
              <a:gd name="connsiteY1" fmla="*/ 0 h 738664"/>
              <a:gd name="connsiteX2" fmla="*/ 1102019 w 2395693"/>
              <a:gd name="connsiteY2" fmla="*/ 0 h 738664"/>
              <a:gd name="connsiteX3" fmla="*/ 1748856 w 2395693"/>
              <a:gd name="connsiteY3" fmla="*/ 0 h 738664"/>
              <a:gd name="connsiteX4" fmla="*/ 2395693 w 2395693"/>
              <a:gd name="connsiteY4" fmla="*/ 0 h 738664"/>
              <a:gd name="connsiteX5" fmla="*/ 2395693 w 2395693"/>
              <a:gd name="connsiteY5" fmla="*/ 361945 h 738664"/>
              <a:gd name="connsiteX6" fmla="*/ 2395693 w 2395693"/>
              <a:gd name="connsiteY6" fmla="*/ 738664 h 738664"/>
              <a:gd name="connsiteX7" fmla="*/ 1796770 w 2395693"/>
              <a:gd name="connsiteY7" fmla="*/ 738664 h 738664"/>
              <a:gd name="connsiteX8" fmla="*/ 1149933 w 2395693"/>
              <a:gd name="connsiteY8" fmla="*/ 738664 h 738664"/>
              <a:gd name="connsiteX9" fmla="*/ 622880 w 2395693"/>
              <a:gd name="connsiteY9" fmla="*/ 738664 h 738664"/>
              <a:gd name="connsiteX10" fmla="*/ 0 w 2395693"/>
              <a:gd name="connsiteY10" fmla="*/ 738664 h 738664"/>
              <a:gd name="connsiteX11" fmla="*/ 0 w 2395693"/>
              <a:gd name="connsiteY11" fmla="*/ 369332 h 738664"/>
              <a:gd name="connsiteX12" fmla="*/ 0 w 2395693"/>
              <a:gd name="connsiteY12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5693" h="738664" extrusionOk="0">
                <a:moveTo>
                  <a:pt x="0" y="0"/>
                </a:moveTo>
                <a:cubicBezTo>
                  <a:pt x="237682" y="-58358"/>
                  <a:pt x="324809" y="43207"/>
                  <a:pt x="574966" y="0"/>
                </a:cubicBezTo>
                <a:cubicBezTo>
                  <a:pt x="825123" y="-43207"/>
                  <a:pt x="941629" y="21300"/>
                  <a:pt x="1102019" y="0"/>
                </a:cubicBezTo>
                <a:cubicBezTo>
                  <a:pt x="1262409" y="-21300"/>
                  <a:pt x="1457873" y="75237"/>
                  <a:pt x="1748856" y="0"/>
                </a:cubicBezTo>
                <a:cubicBezTo>
                  <a:pt x="2039839" y="-75237"/>
                  <a:pt x="2157840" y="55813"/>
                  <a:pt x="2395693" y="0"/>
                </a:cubicBezTo>
                <a:cubicBezTo>
                  <a:pt x="2397901" y="104102"/>
                  <a:pt x="2353387" y="206574"/>
                  <a:pt x="2395693" y="361945"/>
                </a:cubicBezTo>
                <a:cubicBezTo>
                  <a:pt x="2437999" y="517316"/>
                  <a:pt x="2380105" y="635692"/>
                  <a:pt x="2395693" y="738664"/>
                </a:cubicBezTo>
                <a:cubicBezTo>
                  <a:pt x="2178227" y="802128"/>
                  <a:pt x="2011326" y="672504"/>
                  <a:pt x="1796770" y="738664"/>
                </a:cubicBezTo>
                <a:cubicBezTo>
                  <a:pt x="1582214" y="804824"/>
                  <a:pt x="1324147" y="709071"/>
                  <a:pt x="1149933" y="738664"/>
                </a:cubicBezTo>
                <a:cubicBezTo>
                  <a:pt x="975719" y="768257"/>
                  <a:pt x="791610" y="682957"/>
                  <a:pt x="622880" y="738664"/>
                </a:cubicBezTo>
                <a:cubicBezTo>
                  <a:pt x="454150" y="794371"/>
                  <a:pt x="141871" y="724384"/>
                  <a:pt x="0" y="738664"/>
                </a:cubicBezTo>
                <a:cubicBezTo>
                  <a:pt x="-41566" y="626496"/>
                  <a:pt x="32088" y="527431"/>
                  <a:pt x="0" y="369332"/>
                </a:cubicBezTo>
                <a:cubicBezTo>
                  <a:pt x="-32088" y="211233"/>
                  <a:pt x="14639" y="1755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2738195" cy="738664"/>
          </a:xfrm>
          <a:custGeom>
            <a:avLst/>
            <a:gdLst>
              <a:gd name="connsiteX0" fmla="*/ 0 w 2738195"/>
              <a:gd name="connsiteY0" fmla="*/ 0 h 738664"/>
              <a:gd name="connsiteX1" fmla="*/ 520257 w 2738195"/>
              <a:gd name="connsiteY1" fmla="*/ 0 h 738664"/>
              <a:gd name="connsiteX2" fmla="*/ 985750 w 2738195"/>
              <a:gd name="connsiteY2" fmla="*/ 0 h 738664"/>
              <a:gd name="connsiteX3" fmla="*/ 1588153 w 2738195"/>
              <a:gd name="connsiteY3" fmla="*/ 0 h 738664"/>
              <a:gd name="connsiteX4" fmla="*/ 2108410 w 2738195"/>
              <a:gd name="connsiteY4" fmla="*/ 0 h 738664"/>
              <a:gd name="connsiteX5" fmla="*/ 2738195 w 2738195"/>
              <a:gd name="connsiteY5" fmla="*/ 0 h 738664"/>
              <a:gd name="connsiteX6" fmla="*/ 2738195 w 2738195"/>
              <a:gd name="connsiteY6" fmla="*/ 384105 h 738664"/>
              <a:gd name="connsiteX7" fmla="*/ 2738195 w 2738195"/>
              <a:gd name="connsiteY7" fmla="*/ 738664 h 738664"/>
              <a:gd name="connsiteX8" fmla="*/ 2190556 w 2738195"/>
              <a:gd name="connsiteY8" fmla="*/ 738664 h 738664"/>
              <a:gd name="connsiteX9" fmla="*/ 1725063 w 2738195"/>
              <a:gd name="connsiteY9" fmla="*/ 738664 h 738664"/>
              <a:gd name="connsiteX10" fmla="*/ 1177424 w 2738195"/>
              <a:gd name="connsiteY10" fmla="*/ 738664 h 738664"/>
              <a:gd name="connsiteX11" fmla="*/ 629785 w 2738195"/>
              <a:gd name="connsiteY11" fmla="*/ 738664 h 738664"/>
              <a:gd name="connsiteX12" fmla="*/ 0 w 2738195"/>
              <a:gd name="connsiteY12" fmla="*/ 738664 h 738664"/>
              <a:gd name="connsiteX13" fmla="*/ 0 w 2738195"/>
              <a:gd name="connsiteY13" fmla="*/ 354559 h 738664"/>
              <a:gd name="connsiteX14" fmla="*/ 0 w 2738195"/>
              <a:gd name="connsiteY1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38195" h="738664" extrusionOk="0">
                <a:moveTo>
                  <a:pt x="0" y="0"/>
                </a:moveTo>
                <a:cubicBezTo>
                  <a:pt x="164365" y="-54982"/>
                  <a:pt x="388400" y="15315"/>
                  <a:pt x="520257" y="0"/>
                </a:cubicBezTo>
                <a:cubicBezTo>
                  <a:pt x="652114" y="-15315"/>
                  <a:pt x="863759" y="48109"/>
                  <a:pt x="985750" y="0"/>
                </a:cubicBezTo>
                <a:cubicBezTo>
                  <a:pt x="1107741" y="-48109"/>
                  <a:pt x="1287859" y="9882"/>
                  <a:pt x="1588153" y="0"/>
                </a:cubicBezTo>
                <a:cubicBezTo>
                  <a:pt x="1888447" y="-9882"/>
                  <a:pt x="1924919" y="14139"/>
                  <a:pt x="2108410" y="0"/>
                </a:cubicBezTo>
                <a:cubicBezTo>
                  <a:pt x="2291901" y="-14139"/>
                  <a:pt x="2599040" y="56522"/>
                  <a:pt x="2738195" y="0"/>
                </a:cubicBezTo>
                <a:cubicBezTo>
                  <a:pt x="2754493" y="171952"/>
                  <a:pt x="2722589" y="235716"/>
                  <a:pt x="2738195" y="384105"/>
                </a:cubicBezTo>
                <a:cubicBezTo>
                  <a:pt x="2753801" y="532495"/>
                  <a:pt x="2721454" y="631633"/>
                  <a:pt x="2738195" y="738664"/>
                </a:cubicBezTo>
                <a:cubicBezTo>
                  <a:pt x="2583033" y="775336"/>
                  <a:pt x="2416882" y="677242"/>
                  <a:pt x="2190556" y="738664"/>
                </a:cubicBezTo>
                <a:cubicBezTo>
                  <a:pt x="1964230" y="800086"/>
                  <a:pt x="1847121" y="697694"/>
                  <a:pt x="1725063" y="738664"/>
                </a:cubicBezTo>
                <a:cubicBezTo>
                  <a:pt x="1603005" y="779634"/>
                  <a:pt x="1341234" y="711493"/>
                  <a:pt x="1177424" y="738664"/>
                </a:cubicBezTo>
                <a:cubicBezTo>
                  <a:pt x="1013614" y="765835"/>
                  <a:pt x="746612" y="723675"/>
                  <a:pt x="629785" y="738664"/>
                </a:cubicBezTo>
                <a:cubicBezTo>
                  <a:pt x="512958" y="753653"/>
                  <a:pt x="299951" y="680227"/>
                  <a:pt x="0" y="738664"/>
                </a:cubicBezTo>
                <a:cubicBezTo>
                  <a:pt x="-10117" y="606558"/>
                  <a:pt x="17348" y="455153"/>
                  <a:pt x="0" y="354559"/>
                </a:cubicBezTo>
                <a:cubicBezTo>
                  <a:pt x="-17348" y="253966"/>
                  <a:pt x="31429" y="15955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/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EFACE-4C91-C373-0669-D90F19ED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318" y="2888511"/>
                <a:ext cx="410369" cy="769441"/>
              </a:xfrm>
              <a:prstGeom prst="rect">
                <a:avLst/>
              </a:prstGeom>
              <a:blipFill>
                <a:blip r:embed="rId5"/>
                <a:stretch>
                  <a:fillRect l="-51515" r="-5454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/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D79571-E388-D9E3-1708-0050E43F0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791" y="2888511"/>
                <a:ext cx="347852" cy="769441"/>
              </a:xfrm>
              <a:prstGeom prst="rect">
                <a:avLst/>
              </a:prstGeom>
              <a:blipFill>
                <a:blip r:embed="rId6"/>
                <a:stretch>
                  <a:fillRect l="-60714" r="-6071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/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1DAEC-C8F0-29F7-29F9-C0783986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844" y="2888510"/>
                <a:ext cx="410369" cy="769441"/>
              </a:xfrm>
              <a:prstGeom prst="rect">
                <a:avLst/>
              </a:prstGeom>
              <a:blipFill>
                <a:blip r:embed="rId7"/>
                <a:stretch>
                  <a:fillRect l="-54545" r="-51515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15247 0.2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7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14583 0.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0.07422 0.2476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1" y="1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2" grpId="0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Conditional Probability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/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F322A3-113A-192E-0C3A-7D302E97C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4" y="3044279"/>
                <a:ext cx="1855733" cy="615553"/>
              </a:xfrm>
              <a:prstGeom prst="rect">
                <a:avLst/>
              </a:prstGeom>
              <a:blipFill>
                <a:blip r:embed="rId4"/>
                <a:stretch>
                  <a:fillRect l="-2041" r="-5442" b="-3673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276CEB2-A872-A9FA-62C5-BFB1CCFB35D5}"/>
              </a:ext>
            </a:extLst>
          </p:cNvPr>
          <p:cNvSpPr txBox="1"/>
          <p:nvPr/>
        </p:nvSpPr>
        <p:spPr>
          <a:xfrm>
            <a:off x="702731" y="1370588"/>
            <a:ext cx="3140063" cy="415498"/>
          </a:xfrm>
          <a:custGeom>
            <a:avLst/>
            <a:gdLst>
              <a:gd name="connsiteX0" fmla="*/ 0 w 3140063"/>
              <a:gd name="connsiteY0" fmla="*/ 0 h 415498"/>
              <a:gd name="connsiteX1" fmla="*/ 491943 w 3140063"/>
              <a:gd name="connsiteY1" fmla="*/ 0 h 415498"/>
              <a:gd name="connsiteX2" fmla="*/ 921085 w 3140063"/>
              <a:gd name="connsiteY2" fmla="*/ 0 h 415498"/>
              <a:gd name="connsiteX3" fmla="*/ 1507230 w 3140063"/>
              <a:gd name="connsiteY3" fmla="*/ 0 h 415498"/>
              <a:gd name="connsiteX4" fmla="*/ 1999173 w 3140063"/>
              <a:gd name="connsiteY4" fmla="*/ 0 h 415498"/>
              <a:gd name="connsiteX5" fmla="*/ 2491117 w 3140063"/>
              <a:gd name="connsiteY5" fmla="*/ 0 h 415498"/>
              <a:gd name="connsiteX6" fmla="*/ 3140063 w 3140063"/>
              <a:gd name="connsiteY6" fmla="*/ 0 h 415498"/>
              <a:gd name="connsiteX7" fmla="*/ 3140063 w 3140063"/>
              <a:gd name="connsiteY7" fmla="*/ 415498 h 415498"/>
              <a:gd name="connsiteX8" fmla="*/ 2616719 w 3140063"/>
              <a:gd name="connsiteY8" fmla="*/ 415498 h 415498"/>
              <a:gd name="connsiteX9" fmla="*/ 2187577 w 3140063"/>
              <a:gd name="connsiteY9" fmla="*/ 415498 h 415498"/>
              <a:gd name="connsiteX10" fmla="*/ 1664233 w 3140063"/>
              <a:gd name="connsiteY10" fmla="*/ 415498 h 415498"/>
              <a:gd name="connsiteX11" fmla="*/ 1140890 w 3140063"/>
              <a:gd name="connsiteY11" fmla="*/ 415498 h 415498"/>
              <a:gd name="connsiteX12" fmla="*/ 648946 w 3140063"/>
              <a:gd name="connsiteY12" fmla="*/ 415498 h 415498"/>
              <a:gd name="connsiteX13" fmla="*/ 0 w 3140063"/>
              <a:gd name="connsiteY13" fmla="*/ 415498 h 415498"/>
              <a:gd name="connsiteX14" fmla="*/ 0 w 3140063"/>
              <a:gd name="connsiteY14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0063" h="415498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71390" y="157511"/>
                  <a:pt x="3092411" y="314550"/>
                  <a:pt x="3140063" y="415498"/>
                </a:cubicBezTo>
                <a:cubicBezTo>
                  <a:pt x="3024956" y="431166"/>
                  <a:pt x="2733199" y="404055"/>
                  <a:pt x="2616719" y="415498"/>
                </a:cubicBezTo>
                <a:cubicBezTo>
                  <a:pt x="2500239" y="426941"/>
                  <a:pt x="2330001" y="389362"/>
                  <a:pt x="2187577" y="415498"/>
                </a:cubicBezTo>
                <a:cubicBezTo>
                  <a:pt x="2045153" y="441634"/>
                  <a:pt x="1854213" y="368371"/>
                  <a:pt x="1664233" y="415498"/>
                </a:cubicBezTo>
                <a:cubicBezTo>
                  <a:pt x="1474253" y="462625"/>
                  <a:pt x="1365608" y="359740"/>
                  <a:pt x="1140890" y="415498"/>
                </a:cubicBezTo>
                <a:cubicBezTo>
                  <a:pt x="916172" y="471256"/>
                  <a:pt x="850356" y="405949"/>
                  <a:pt x="648946" y="415498"/>
                </a:cubicBezTo>
                <a:cubicBezTo>
                  <a:pt x="447536" y="425047"/>
                  <a:pt x="302978" y="376828"/>
                  <a:pt x="0" y="415498"/>
                </a:cubicBezTo>
                <a:cubicBezTo>
                  <a:pt x="-35028" y="246976"/>
                  <a:pt x="545" y="18421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What is the probability of..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9B72F0-6F02-0FA1-9536-810563EBC801}"/>
              </a:ext>
            </a:extLst>
          </p:cNvPr>
          <p:cNvSpPr txBox="1"/>
          <p:nvPr/>
        </p:nvSpPr>
        <p:spPr>
          <a:xfrm>
            <a:off x="4525968" y="1239126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C003DB-C51A-CB70-ADB3-A1E171ECDD5D}"/>
              </a:ext>
            </a:extLst>
          </p:cNvPr>
          <p:cNvSpPr txBox="1"/>
          <p:nvPr/>
        </p:nvSpPr>
        <p:spPr>
          <a:xfrm>
            <a:off x="8165157" y="1254462"/>
            <a:ext cx="3140063" cy="738664"/>
          </a:xfrm>
          <a:custGeom>
            <a:avLst/>
            <a:gdLst>
              <a:gd name="connsiteX0" fmla="*/ 0 w 3140063"/>
              <a:gd name="connsiteY0" fmla="*/ 0 h 738664"/>
              <a:gd name="connsiteX1" fmla="*/ 491943 w 3140063"/>
              <a:gd name="connsiteY1" fmla="*/ 0 h 738664"/>
              <a:gd name="connsiteX2" fmla="*/ 921085 w 3140063"/>
              <a:gd name="connsiteY2" fmla="*/ 0 h 738664"/>
              <a:gd name="connsiteX3" fmla="*/ 1507230 w 3140063"/>
              <a:gd name="connsiteY3" fmla="*/ 0 h 738664"/>
              <a:gd name="connsiteX4" fmla="*/ 1999173 w 3140063"/>
              <a:gd name="connsiteY4" fmla="*/ 0 h 738664"/>
              <a:gd name="connsiteX5" fmla="*/ 2491117 w 3140063"/>
              <a:gd name="connsiteY5" fmla="*/ 0 h 738664"/>
              <a:gd name="connsiteX6" fmla="*/ 3140063 w 3140063"/>
              <a:gd name="connsiteY6" fmla="*/ 0 h 738664"/>
              <a:gd name="connsiteX7" fmla="*/ 3140063 w 3140063"/>
              <a:gd name="connsiteY7" fmla="*/ 354559 h 738664"/>
              <a:gd name="connsiteX8" fmla="*/ 3140063 w 3140063"/>
              <a:gd name="connsiteY8" fmla="*/ 738664 h 738664"/>
              <a:gd name="connsiteX9" fmla="*/ 2679520 w 3140063"/>
              <a:gd name="connsiteY9" fmla="*/ 738664 h 738664"/>
              <a:gd name="connsiteX10" fmla="*/ 2156177 w 3140063"/>
              <a:gd name="connsiteY10" fmla="*/ 738664 h 738664"/>
              <a:gd name="connsiteX11" fmla="*/ 1632833 w 3140063"/>
              <a:gd name="connsiteY11" fmla="*/ 738664 h 738664"/>
              <a:gd name="connsiteX12" fmla="*/ 1140890 w 3140063"/>
              <a:gd name="connsiteY12" fmla="*/ 738664 h 738664"/>
              <a:gd name="connsiteX13" fmla="*/ 554744 w 3140063"/>
              <a:gd name="connsiteY13" fmla="*/ 738664 h 738664"/>
              <a:gd name="connsiteX14" fmla="*/ 0 w 3140063"/>
              <a:gd name="connsiteY14" fmla="*/ 738664 h 738664"/>
              <a:gd name="connsiteX15" fmla="*/ 0 w 3140063"/>
              <a:gd name="connsiteY15" fmla="*/ 384105 h 738664"/>
              <a:gd name="connsiteX16" fmla="*/ 0 w 3140063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40063" h="738664" extrusionOk="0">
                <a:moveTo>
                  <a:pt x="0" y="0"/>
                </a:moveTo>
                <a:cubicBezTo>
                  <a:pt x="172743" y="-29537"/>
                  <a:pt x="334520" y="50504"/>
                  <a:pt x="491943" y="0"/>
                </a:cubicBezTo>
                <a:cubicBezTo>
                  <a:pt x="649366" y="-50504"/>
                  <a:pt x="746674" y="35585"/>
                  <a:pt x="921085" y="0"/>
                </a:cubicBezTo>
                <a:cubicBezTo>
                  <a:pt x="1095496" y="-35585"/>
                  <a:pt x="1379030" y="55473"/>
                  <a:pt x="1507230" y="0"/>
                </a:cubicBezTo>
                <a:cubicBezTo>
                  <a:pt x="1635431" y="-55473"/>
                  <a:pt x="1887607" y="4811"/>
                  <a:pt x="1999173" y="0"/>
                </a:cubicBezTo>
                <a:cubicBezTo>
                  <a:pt x="2110739" y="-4811"/>
                  <a:pt x="2340001" y="35954"/>
                  <a:pt x="2491117" y="0"/>
                </a:cubicBezTo>
                <a:cubicBezTo>
                  <a:pt x="2642233" y="-35954"/>
                  <a:pt x="2845969" y="55954"/>
                  <a:pt x="3140063" y="0"/>
                </a:cubicBezTo>
                <a:cubicBezTo>
                  <a:pt x="3148499" y="164895"/>
                  <a:pt x="3123322" y="247528"/>
                  <a:pt x="3140063" y="354559"/>
                </a:cubicBezTo>
                <a:cubicBezTo>
                  <a:pt x="3156804" y="461590"/>
                  <a:pt x="3123415" y="582454"/>
                  <a:pt x="3140063" y="738664"/>
                </a:cubicBezTo>
                <a:cubicBezTo>
                  <a:pt x="3045432" y="787491"/>
                  <a:pt x="2888785" y="703259"/>
                  <a:pt x="2679520" y="738664"/>
                </a:cubicBezTo>
                <a:cubicBezTo>
                  <a:pt x="2470255" y="774069"/>
                  <a:pt x="2344481" y="685883"/>
                  <a:pt x="2156177" y="738664"/>
                </a:cubicBezTo>
                <a:cubicBezTo>
                  <a:pt x="1967873" y="791445"/>
                  <a:pt x="1858629" y="685996"/>
                  <a:pt x="1632833" y="738664"/>
                </a:cubicBezTo>
                <a:cubicBezTo>
                  <a:pt x="1407037" y="791332"/>
                  <a:pt x="1338904" y="723572"/>
                  <a:pt x="1140890" y="738664"/>
                </a:cubicBezTo>
                <a:cubicBezTo>
                  <a:pt x="942876" y="753756"/>
                  <a:pt x="817928" y="677421"/>
                  <a:pt x="554744" y="738664"/>
                </a:cubicBezTo>
                <a:cubicBezTo>
                  <a:pt x="291560" y="799907"/>
                  <a:pt x="184034" y="706403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Knowing the value is an odd number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7F7DBC-ED7A-7A5A-735B-7D68EFBBBC30}"/>
              </a:ext>
            </a:extLst>
          </p:cNvPr>
          <p:cNvSpPr/>
          <p:nvPr/>
        </p:nvSpPr>
        <p:spPr>
          <a:xfrm>
            <a:off x="6710823" y="2806333"/>
            <a:ext cx="2520000" cy="252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BACF4818-03FC-23BB-D39F-413343BE5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328729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8" name="Picture 7" descr="A black and white dice&#10;&#10;Description automatically generated">
            <a:extLst>
              <a:ext uri="{FF2B5EF4-FFF2-40B4-BE49-F238E27FC236}">
                <a16:creationId xmlns:a16="http://schemas.microsoft.com/office/drawing/2014/main" id="{C1AFC387-E314-3660-C1D1-45E3B1F3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188" y="3766854"/>
            <a:ext cx="720000" cy="720000"/>
          </a:xfrm>
          <a:prstGeom prst="rect">
            <a:avLst/>
          </a:prstGeom>
        </p:spPr>
      </p:pic>
      <p:pic>
        <p:nvPicPr>
          <p:cNvPr id="10" name="Picture 9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0B934EA3-3D74-455D-D8D9-2C03F819BD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76" y="4126813"/>
            <a:ext cx="720000" cy="72000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2" name="Picture 11" descr="A black and white dice&#10;&#10;Description automatically generated">
            <a:extLst>
              <a:ext uri="{FF2B5EF4-FFF2-40B4-BE49-F238E27FC236}">
                <a16:creationId xmlns:a16="http://schemas.microsoft.com/office/drawing/2014/main" id="{8F9D63E7-2E79-5DD3-8C51-F1993396E9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94" y="3766936"/>
            <a:ext cx="720000" cy="720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D6C94F8-18A4-593A-0C36-EA84F112F237}"/>
              </a:ext>
            </a:extLst>
          </p:cNvPr>
          <p:cNvSpPr/>
          <p:nvPr/>
        </p:nvSpPr>
        <p:spPr>
          <a:xfrm>
            <a:off x="7944529" y="2806333"/>
            <a:ext cx="2520000" cy="252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/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2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8538B8-7EB6-8B92-B100-C06EFD9E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1" y="5381427"/>
                <a:ext cx="949124" cy="415498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/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21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E25574-DB74-1E51-DA2A-1C97DA4E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261" y="5381427"/>
                <a:ext cx="949124" cy="415498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/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GB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GB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F533CA-AAA7-AD27-1AAD-BF1963D13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37" y="2737022"/>
                <a:ext cx="2685326" cy="1374030"/>
              </a:xfrm>
              <a:prstGeom prst="rect">
                <a:avLst/>
              </a:prstGeom>
              <a:blipFill>
                <a:blip r:embed="rId11"/>
                <a:stretch>
                  <a:fillRect l="-943" r="-5660" b="-1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3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2060899-3F22-CE1C-AC17-A9752EB9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/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9CE0C06-ED13-32D3-3153-E64877255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BCB4E2-CE6C-2690-5833-DDC604C0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/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59913A-0EC2-EED1-32EB-C4CD1D7C0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8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8C40AB-F07D-02FC-B4DD-5E11321F7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/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B065B00-E2E0-64DE-D293-4410AF67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26" y="4491453"/>
                <a:ext cx="1200148" cy="959686"/>
              </a:xfrm>
              <a:prstGeom prst="rect">
                <a:avLst/>
              </a:prstGeom>
              <a:blipFill>
                <a:blip r:embed="rId1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4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3" y="1302632"/>
            <a:ext cx="5062533" cy="415498"/>
          </a:xfrm>
          <a:custGeom>
            <a:avLst/>
            <a:gdLst>
              <a:gd name="connsiteX0" fmla="*/ 0 w 5062533"/>
              <a:gd name="connsiteY0" fmla="*/ 0 h 415498"/>
              <a:gd name="connsiteX1" fmla="*/ 511878 w 5062533"/>
              <a:gd name="connsiteY1" fmla="*/ 0 h 415498"/>
              <a:gd name="connsiteX2" fmla="*/ 922506 w 5062533"/>
              <a:gd name="connsiteY2" fmla="*/ 0 h 415498"/>
              <a:gd name="connsiteX3" fmla="*/ 1586260 w 5062533"/>
              <a:gd name="connsiteY3" fmla="*/ 0 h 415498"/>
              <a:gd name="connsiteX4" fmla="*/ 2098139 w 5062533"/>
              <a:gd name="connsiteY4" fmla="*/ 0 h 415498"/>
              <a:gd name="connsiteX5" fmla="*/ 2610017 w 5062533"/>
              <a:gd name="connsiteY5" fmla="*/ 0 h 415498"/>
              <a:gd name="connsiteX6" fmla="*/ 3273771 w 5062533"/>
              <a:gd name="connsiteY6" fmla="*/ 0 h 415498"/>
              <a:gd name="connsiteX7" fmla="*/ 3735024 w 5062533"/>
              <a:gd name="connsiteY7" fmla="*/ 0 h 415498"/>
              <a:gd name="connsiteX8" fmla="*/ 4398779 w 5062533"/>
              <a:gd name="connsiteY8" fmla="*/ 0 h 415498"/>
              <a:gd name="connsiteX9" fmla="*/ 5062533 w 5062533"/>
              <a:gd name="connsiteY9" fmla="*/ 0 h 415498"/>
              <a:gd name="connsiteX10" fmla="*/ 5062533 w 5062533"/>
              <a:gd name="connsiteY10" fmla="*/ 415498 h 415498"/>
              <a:gd name="connsiteX11" fmla="*/ 4500029 w 5062533"/>
              <a:gd name="connsiteY11" fmla="*/ 415498 h 415498"/>
              <a:gd name="connsiteX12" fmla="*/ 3988151 w 5062533"/>
              <a:gd name="connsiteY12" fmla="*/ 415498 h 415498"/>
              <a:gd name="connsiteX13" fmla="*/ 3324397 w 5062533"/>
              <a:gd name="connsiteY13" fmla="*/ 415498 h 415498"/>
              <a:gd name="connsiteX14" fmla="*/ 2660642 w 5062533"/>
              <a:gd name="connsiteY14" fmla="*/ 415498 h 415498"/>
              <a:gd name="connsiteX15" fmla="*/ 2199389 w 5062533"/>
              <a:gd name="connsiteY15" fmla="*/ 415498 h 415498"/>
              <a:gd name="connsiteX16" fmla="*/ 1636886 w 5062533"/>
              <a:gd name="connsiteY16" fmla="*/ 415498 h 415498"/>
              <a:gd name="connsiteX17" fmla="*/ 973131 w 5062533"/>
              <a:gd name="connsiteY17" fmla="*/ 415498 h 415498"/>
              <a:gd name="connsiteX18" fmla="*/ 0 w 5062533"/>
              <a:gd name="connsiteY18" fmla="*/ 415498 h 415498"/>
              <a:gd name="connsiteX19" fmla="*/ 0 w 5062533"/>
              <a:gd name="connsiteY19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62533" h="415498" extrusionOk="0">
                <a:moveTo>
                  <a:pt x="0" y="0"/>
                </a:moveTo>
                <a:cubicBezTo>
                  <a:pt x="140271" y="-7780"/>
                  <a:pt x="340304" y="30077"/>
                  <a:pt x="511878" y="0"/>
                </a:cubicBezTo>
                <a:cubicBezTo>
                  <a:pt x="683452" y="-30077"/>
                  <a:pt x="750555" y="1418"/>
                  <a:pt x="922506" y="0"/>
                </a:cubicBezTo>
                <a:cubicBezTo>
                  <a:pt x="1094457" y="-1418"/>
                  <a:pt x="1278997" y="18012"/>
                  <a:pt x="1586260" y="0"/>
                </a:cubicBezTo>
                <a:cubicBezTo>
                  <a:pt x="1893523" y="-18012"/>
                  <a:pt x="1848820" y="1779"/>
                  <a:pt x="2098139" y="0"/>
                </a:cubicBezTo>
                <a:cubicBezTo>
                  <a:pt x="2347458" y="-1779"/>
                  <a:pt x="2374774" y="19836"/>
                  <a:pt x="2610017" y="0"/>
                </a:cubicBezTo>
                <a:cubicBezTo>
                  <a:pt x="2845260" y="-19836"/>
                  <a:pt x="3093155" y="1799"/>
                  <a:pt x="3273771" y="0"/>
                </a:cubicBezTo>
                <a:cubicBezTo>
                  <a:pt x="3454387" y="-1799"/>
                  <a:pt x="3626439" y="43591"/>
                  <a:pt x="3735024" y="0"/>
                </a:cubicBezTo>
                <a:cubicBezTo>
                  <a:pt x="3843609" y="-43591"/>
                  <a:pt x="4260763" y="1750"/>
                  <a:pt x="4398779" y="0"/>
                </a:cubicBezTo>
                <a:cubicBezTo>
                  <a:pt x="4536795" y="-1750"/>
                  <a:pt x="4841918" y="50852"/>
                  <a:pt x="5062533" y="0"/>
                </a:cubicBezTo>
                <a:cubicBezTo>
                  <a:pt x="5097726" y="156506"/>
                  <a:pt x="5020827" y="226906"/>
                  <a:pt x="5062533" y="415498"/>
                </a:cubicBezTo>
                <a:cubicBezTo>
                  <a:pt x="4902021" y="443723"/>
                  <a:pt x="4732675" y="362366"/>
                  <a:pt x="4500029" y="415498"/>
                </a:cubicBezTo>
                <a:cubicBezTo>
                  <a:pt x="4267383" y="468630"/>
                  <a:pt x="4161531" y="411039"/>
                  <a:pt x="3988151" y="415498"/>
                </a:cubicBezTo>
                <a:cubicBezTo>
                  <a:pt x="3814771" y="419957"/>
                  <a:pt x="3585080" y="381127"/>
                  <a:pt x="3324397" y="415498"/>
                </a:cubicBezTo>
                <a:cubicBezTo>
                  <a:pt x="3063714" y="449869"/>
                  <a:pt x="2980508" y="408094"/>
                  <a:pt x="2660642" y="415498"/>
                </a:cubicBezTo>
                <a:cubicBezTo>
                  <a:pt x="2340776" y="422902"/>
                  <a:pt x="2422268" y="387577"/>
                  <a:pt x="2199389" y="415498"/>
                </a:cubicBezTo>
                <a:cubicBezTo>
                  <a:pt x="1976510" y="443419"/>
                  <a:pt x="1865942" y="401468"/>
                  <a:pt x="1636886" y="415498"/>
                </a:cubicBezTo>
                <a:cubicBezTo>
                  <a:pt x="1407830" y="429528"/>
                  <a:pt x="1178064" y="384802"/>
                  <a:pt x="973131" y="415498"/>
                </a:cubicBezTo>
                <a:cubicBezTo>
                  <a:pt x="768199" y="446194"/>
                  <a:pt x="334019" y="319359"/>
                  <a:pt x="0" y="415498"/>
                </a:cubicBezTo>
                <a:cubicBezTo>
                  <a:pt x="-21032" y="277260"/>
                  <a:pt x="3494" y="18195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an odd number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528680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6" y="4528680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851" y="4528680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642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5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pic>
        <p:nvPicPr>
          <p:cNvPr id="24" name="Picture 23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ADA00D6D-6531-370F-68C3-E5347FF88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5" y="2717800"/>
            <a:ext cx="1422400" cy="1422400"/>
          </a:xfrm>
          <a:prstGeom prst="rect">
            <a:avLst/>
          </a:prstGeom>
        </p:spPr>
      </p:pic>
      <p:pic>
        <p:nvPicPr>
          <p:cNvPr id="26" name="Picture 25" descr="A black and white dice&#10;&#10;Description automatically generated">
            <a:extLst>
              <a:ext uri="{FF2B5EF4-FFF2-40B4-BE49-F238E27FC236}">
                <a16:creationId xmlns:a16="http://schemas.microsoft.com/office/drawing/2014/main" id="{20AC166D-9BFF-421A-73AB-687368D0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4" y="2717800"/>
            <a:ext cx="1422400" cy="1422400"/>
          </a:xfrm>
          <a:prstGeom prst="rect">
            <a:avLst/>
          </a:prstGeom>
        </p:spPr>
      </p:pic>
      <p:pic>
        <p:nvPicPr>
          <p:cNvPr id="28" name="Picture 2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B89C18F8-4287-4FBB-B196-C8E7A0A6BB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3" y="2717800"/>
            <a:ext cx="1422400" cy="1422400"/>
          </a:xfrm>
          <a:prstGeom prst="rect">
            <a:avLst/>
          </a:prstGeom>
        </p:spPr>
      </p:pic>
      <p:pic>
        <p:nvPicPr>
          <p:cNvPr id="30" name="Picture 29" descr="A black and white dice&#10;&#10;Description automatically generated">
            <a:extLst>
              <a:ext uri="{FF2B5EF4-FFF2-40B4-BE49-F238E27FC236}">
                <a16:creationId xmlns:a16="http://schemas.microsoft.com/office/drawing/2014/main" id="{1663F4FB-6458-49CB-80BA-F1CF3B96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2" y="2717800"/>
            <a:ext cx="1422400" cy="1422400"/>
          </a:xfrm>
          <a:prstGeom prst="rect">
            <a:avLst/>
          </a:prstGeom>
        </p:spPr>
      </p:pic>
      <p:pic>
        <p:nvPicPr>
          <p:cNvPr id="32" name="Picture 31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2C46FCF2-B847-420F-A089-0DC80300C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1" y="2717800"/>
            <a:ext cx="1422400" cy="1422400"/>
          </a:xfrm>
          <a:prstGeom prst="rect">
            <a:avLst/>
          </a:prstGeom>
        </p:spPr>
      </p:pic>
      <p:pic>
        <p:nvPicPr>
          <p:cNvPr id="34" name="Picture 33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B4AC3A85-91D8-3AC5-FD2E-5E871986A5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2717800"/>
            <a:ext cx="1422400" cy="1422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F12-48AA-B58E-3DC7-3321A8DD052D}"/>
              </a:ext>
            </a:extLst>
          </p:cNvPr>
          <p:cNvSpPr txBox="1"/>
          <p:nvPr/>
        </p:nvSpPr>
        <p:spPr>
          <a:xfrm>
            <a:off x="3564734" y="130263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/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7DC46-D705-8D7D-CBC4-B0B28C91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1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/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1067FB-A9E4-CE81-CD0B-82ECDE2E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30" y="4485501"/>
                <a:ext cx="1200148" cy="959686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/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02611F-7F3A-5EEF-E95E-EB0AE364D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679" y="4485501"/>
                <a:ext cx="1200148" cy="959686"/>
              </a:xfrm>
              <a:prstGeom prst="rect">
                <a:avLst/>
              </a:prstGeom>
              <a:blipFill>
                <a:blip r:embed="rId10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/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7D3C64-B7C8-5814-D2D0-7683B9544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827" y="4485501"/>
                <a:ext cx="1806574" cy="959686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/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F844B8-E104-5E02-20B5-0B9C85C0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46" y="4731524"/>
                <a:ext cx="12001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/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89E84-28F2-530A-2E65-EF4FF58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97" y="4731524"/>
                <a:ext cx="120014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6CA5066-0107-C0ED-8EF5-FA631AB771D1}"/>
              </a:ext>
            </a:extLst>
          </p:cNvPr>
          <p:cNvSpPr/>
          <p:nvPr/>
        </p:nvSpPr>
        <p:spPr>
          <a:xfrm>
            <a:off x="1533253" y="1902820"/>
            <a:ext cx="3600000" cy="360000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28C245-5B34-794F-9ABC-73AD809612C3}"/>
              </a:ext>
            </a:extLst>
          </p:cNvPr>
          <p:cNvSpPr/>
          <p:nvPr/>
        </p:nvSpPr>
        <p:spPr>
          <a:xfrm>
            <a:off x="7058747" y="1902820"/>
            <a:ext cx="3600000" cy="36000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7B59B1D1-22EE-11E3-D021-92B45FC5A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17" name="Picture 16" descr="A black and white dice&#10;&#10;Description automatically generated">
            <a:extLst>
              <a:ext uri="{FF2B5EF4-FFF2-40B4-BE49-F238E27FC236}">
                <a16:creationId xmlns:a16="http://schemas.microsoft.com/office/drawing/2014/main" id="{4BBA15E3-B061-B247-D651-AB4438BA7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18" name="Picture 17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3B4F18A8-163B-45CC-234E-DFED64891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19" name="Picture 18" descr="A black and white dice&#10;&#10;Description automatically generated">
            <a:extLst>
              <a:ext uri="{FF2B5EF4-FFF2-40B4-BE49-F238E27FC236}">
                <a16:creationId xmlns:a16="http://schemas.microsoft.com/office/drawing/2014/main" id="{4C5ACFD0-964B-5219-1D64-09DB2C7E2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20" name="Picture 19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006042BD-C131-F1DC-A42F-5CF4B7959F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21" name="Picture 20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316471C-625E-8CE1-A761-09C605D2D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71CF9-8C11-F8AA-999B-E918C3EA14D3}"/>
              </a:ext>
            </a:extLst>
          </p:cNvPr>
          <p:cNvSpPr txBox="1"/>
          <p:nvPr/>
        </p:nvSpPr>
        <p:spPr>
          <a:xfrm>
            <a:off x="1136113" y="5770208"/>
            <a:ext cx="4394279" cy="369332"/>
          </a:xfrm>
          <a:custGeom>
            <a:avLst/>
            <a:gdLst>
              <a:gd name="connsiteX0" fmla="*/ 0 w 4394279"/>
              <a:gd name="connsiteY0" fmla="*/ 0 h 369332"/>
              <a:gd name="connsiteX1" fmla="*/ 505342 w 4394279"/>
              <a:gd name="connsiteY1" fmla="*/ 0 h 369332"/>
              <a:gd name="connsiteX2" fmla="*/ 922799 w 4394279"/>
              <a:gd name="connsiteY2" fmla="*/ 0 h 369332"/>
              <a:gd name="connsiteX3" fmla="*/ 1559969 w 4394279"/>
              <a:gd name="connsiteY3" fmla="*/ 0 h 369332"/>
              <a:gd name="connsiteX4" fmla="*/ 2065311 w 4394279"/>
              <a:gd name="connsiteY4" fmla="*/ 0 h 369332"/>
              <a:gd name="connsiteX5" fmla="*/ 2570653 w 4394279"/>
              <a:gd name="connsiteY5" fmla="*/ 0 h 369332"/>
              <a:gd name="connsiteX6" fmla="*/ 3207824 w 4394279"/>
              <a:gd name="connsiteY6" fmla="*/ 0 h 369332"/>
              <a:gd name="connsiteX7" fmla="*/ 3669223 w 4394279"/>
              <a:gd name="connsiteY7" fmla="*/ 0 h 369332"/>
              <a:gd name="connsiteX8" fmla="*/ 4394279 w 4394279"/>
              <a:gd name="connsiteY8" fmla="*/ 0 h 369332"/>
              <a:gd name="connsiteX9" fmla="*/ 4394279 w 4394279"/>
              <a:gd name="connsiteY9" fmla="*/ 369332 h 369332"/>
              <a:gd name="connsiteX10" fmla="*/ 3932880 w 4394279"/>
              <a:gd name="connsiteY10" fmla="*/ 369332 h 369332"/>
              <a:gd name="connsiteX11" fmla="*/ 3383595 w 4394279"/>
              <a:gd name="connsiteY11" fmla="*/ 369332 h 369332"/>
              <a:gd name="connsiteX12" fmla="*/ 2878253 w 4394279"/>
              <a:gd name="connsiteY12" fmla="*/ 369332 h 369332"/>
              <a:gd name="connsiteX13" fmla="*/ 2241082 w 4394279"/>
              <a:gd name="connsiteY13" fmla="*/ 369332 h 369332"/>
              <a:gd name="connsiteX14" fmla="*/ 1603912 w 4394279"/>
              <a:gd name="connsiteY14" fmla="*/ 369332 h 369332"/>
              <a:gd name="connsiteX15" fmla="*/ 1142513 w 4394279"/>
              <a:gd name="connsiteY15" fmla="*/ 369332 h 369332"/>
              <a:gd name="connsiteX16" fmla="*/ 593228 w 4394279"/>
              <a:gd name="connsiteY16" fmla="*/ 369332 h 369332"/>
              <a:gd name="connsiteX17" fmla="*/ 0 w 4394279"/>
              <a:gd name="connsiteY17" fmla="*/ 369332 h 369332"/>
              <a:gd name="connsiteX18" fmla="*/ 0 w 4394279"/>
              <a:gd name="connsiteY1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94279" h="369332" extrusionOk="0">
                <a:moveTo>
                  <a:pt x="0" y="0"/>
                </a:moveTo>
                <a:cubicBezTo>
                  <a:pt x="152085" y="-44497"/>
                  <a:pt x="381857" y="1850"/>
                  <a:pt x="505342" y="0"/>
                </a:cubicBezTo>
                <a:cubicBezTo>
                  <a:pt x="628827" y="-1850"/>
                  <a:pt x="742254" y="13286"/>
                  <a:pt x="922799" y="0"/>
                </a:cubicBezTo>
                <a:cubicBezTo>
                  <a:pt x="1103344" y="-13286"/>
                  <a:pt x="1402720" y="42201"/>
                  <a:pt x="1559969" y="0"/>
                </a:cubicBezTo>
                <a:cubicBezTo>
                  <a:pt x="1717218" y="-42201"/>
                  <a:pt x="1961153" y="16990"/>
                  <a:pt x="2065311" y="0"/>
                </a:cubicBezTo>
                <a:cubicBezTo>
                  <a:pt x="2169469" y="-16990"/>
                  <a:pt x="2342049" y="21622"/>
                  <a:pt x="2570653" y="0"/>
                </a:cubicBezTo>
                <a:cubicBezTo>
                  <a:pt x="2799257" y="-21622"/>
                  <a:pt x="2971491" y="34801"/>
                  <a:pt x="3207824" y="0"/>
                </a:cubicBezTo>
                <a:cubicBezTo>
                  <a:pt x="3444157" y="-34801"/>
                  <a:pt x="3472828" y="54661"/>
                  <a:pt x="3669223" y="0"/>
                </a:cubicBezTo>
                <a:cubicBezTo>
                  <a:pt x="3865618" y="-54661"/>
                  <a:pt x="4150386" y="39355"/>
                  <a:pt x="4394279" y="0"/>
                </a:cubicBezTo>
                <a:cubicBezTo>
                  <a:pt x="4405734" y="83888"/>
                  <a:pt x="4367490" y="240328"/>
                  <a:pt x="4394279" y="369332"/>
                </a:cubicBezTo>
                <a:cubicBezTo>
                  <a:pt x="4215897" y="406746"/>
                  <a:pt x="4118565" y="332473"/>
                  <a:pt x="3932880" y="369332"/>
                </a:cubicBezTo>
                <a:cubicBezTo>
                  <a:pt x="3747195" y="406191"/>
                  <a:pt x="3547114" y="338252"/>
                  <a:pt x="3383595" y="369332"/>
                </a:cubicBezTo>
                <a:cubicBezTo>
                  <a:pt x="3220077" y="400412"/>
                  <a:pt x="3096851" y="349806"/>
                  <a:pt x="2878253" y="369332"/>
                </a:cubicBezTo>
                <a:cubicBezTo>
                  <a:pt x="2659655" y="388858"/>
                  <a:pt x="2399550" y="319954"/>
                  <a:pt x="2241082" y="369332"/>
                </a:cubicBezTo>
                <a:cubicBezTo>
                  <a:pt x="2082614" y="418710"/>
                  <a:pt x="1744534" y="307964"/>
                  <a:pt x="1603912" y="369332"/>
                </a:cubicBezTo>
                <a:cubicBezTo>
                  <a:pt x="1463290" y="430700"/>
                  <a:pt x="1258617" y="357222"/>
                  <a:pt x="1142513" y="369332"/>
                </a:cubicBezTo>
                <a:cubicBezTo>
                  <a:pt x="1026409" y="381442"/>
                  <a:pt x="762590" y="316435"/>
                  <a:pt x="593228" y="369332"/>
                </a:cubicBezTo>
                <a:cubicBezTo>
                  <a:pt x="423866" y="422229"/>
                  <a:pt x="153154" y="360042"/>
                  <a:pt x="0" y="369332"/>
                </a:cubicBezTo>
                <a:cubicBezTo>
                  <a:pt x="-15049" y="228689"/>
                  <a:pt x="10302" y="16954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dirty="0"/>
              <a:t>Rolling a dice and its value is an odd number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C99FC-F703-A567-04E8-45B404FD4430}"/>
              </a:ext>
            </a:extLst>
          </p:cNvPr>
          <p:cNvSpPr txBox="1"/>
          <p:nvPr/>
        </p:nvSpPr>
        <p:spPr>
          <a:xfrm>
            <a:off x="6595702" y="5724042"/>
            <a:ext cx="4480718" cy="415498"/>
          </a:xfrm>
          <a:custGeom>
            <a:avLst/>
            <a:gdLst>
              <a:gd name="connsiteX0" fmla="*/ 0 w 4480718"/>
              <a:gd name="connsiteY0" fmla="*/ 0 h 415498"/>
              <a:gd name="connsiteX1" fmla="*/ 515283 w 4480718"/>
              <a:gd name="connsiteY1" fmla="*/ 0 h 415498"/>
              <a:gd name="connsiteX2" fmla="*/ 940951 w 4480718"/>
              <a:gd name="connsiteY2" fmla="*/ 0 h 415498"/>
              <a:gd name="connsiteX3" fmla="*/ 1590655 w 4480718"/>
              <a:gd name="connsiteY3" fmla="*/ 0 h 415498"/>
              <a:gd name="connsiteX4" fmla="*/ 2105937 w 4480718"/>
              <a:gd name="connsiteY4" fmla="*/ 0 h 415498"/>
              <a:gd name="connsiteX5" fmla="*/ 2621220 w 4480718"/>
              <a:gd name="connsiteY5" fmla="*/ 0 h 415498"/>
              <a:gd name="connsiteX6" fmla="*/ 3270924 w 4480718"/>
              <a:gd name="connsiteY6" fmla="*/ 0 h 415498"/>
              <a:gd name="connsiteX7" fmla="*/ 3741400 w 4480718"/>
              <a:gd name="connsiteY7" fmla="*/ 0 h 415498"/>
              <a:gd name="connsiteX8" fmla="*/ 4480718 w 4480718"/>
              <a:gd name="connsiteY8" fmla="*/ 0 h 415498"/>
              <a:gd name="connsiteX9" fmla="*/ 4480718 w 4480718"/>
              <a:gd name="connsiteY9" fmla="*/ 415498 h 415498"/>
              <a:gd name="connsiteX10" fmla="*/ 4010243 w 4480718"/>
              <a:gd name="connsiteY10" fmla="*/ 415498 h 415498"/>
              <a:gd name="connsiteX11" fmla="*/ 3450153 w 4480718"/>
              <a:gd name="connsiteY11" fmla="*/ 415498 h 415498"/>
              <a:gd name="connsiteX12" fmla="*/ 2934870 w 4480718"/>
              <a:gd name="connsiteY12" fmla="*/ 415498 h 415498"/>
              <a:gd name="connsiteX13" fmla="*/ 2285166 w 4480718"/>
              <a:gd name="connsiteY13" fmla="*/ 415498 h 415498"/>
              <a:gd name="connsiteX14" fmla="*/ 1635462 w 4480718"/>
              <a:gd name="connsiteY14" fmla="*/ 415498 h 415498"/>
              <a:gd name="connsiteX15" fmla="*/ 1164987 w 4480718"/>
              <a:gd name="connsiteY15" fmla="*/ 415498 h 415498"/>
              <a:gd name="connsiteX16" fmla="*/ 604897 w 4480718"/>
              <a:gd name="connsiteY16" fmla="*/ 415498 h 415498"/>
              <a:gd name="connsiteX17" fmla="*/ 0 w 4480718"/>
              <a:gd name="connsiteY17" fmla="*/ 415498 h 415498"/>
              <a:gd name="connsiteX18" fmla="*/ 0 w 448071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80718" h="415498" extrusionOk="0">
                <a:moveTo>
                  <a:pt x="0" y="0"/>
                </a:moveTo>
                <a:cubicBezTo>
                  <a:pt x="188903" y="-13634"/>
                  <a:pt x="398452" y="36646"/>
                  <a:pt x="515283" y="0"/>
                </a:cubicBezTo>
                <a:cubicBezTo>
                  <a:pt x="632114" y="-36646"/>
                  <a:pt x="756069" y="12586"/>
                  <a:pt x="940951" y="0"/>
                </a:cubicBezTo>
                <a:cubicBezTo>
                  <a:pt x="1125833" y="-12586"/>
                  <a:pt x="1335696" y="75104"/>
                  <a:pt x="1590655" y="0"/>
                </a:cubicBezTo>
                <a:cubicBezTo>
                  <a:pt x="1845614" y="-75104"/>
                  <a:pt x="1894830" y="54393"/>
                  <a:pt x="2105937" y="0"/>
                </a:cubicBezTo>
                <a:cubicBezTo>
                  <a:pt x="2317044" y="-54393"/>
                  <a:pt x="2392057" y="13467"/>
                  <a:pt x="2621220" y="0"/>
                </a:cubicBezTo>
                <a:cubicBezTo>
                  <a:pt x="2850383" y="-13467"/>
                  <a:pt x="3007531" y="66931"/>
                  <a:pt x="3270924" y="0"/>
                </a:cubicBezTo>
                <a:cubicBezTo>
                  <a:pt x="3534317" y="-66931"/>
                  <a:pt x="3610479" y="27766"/>
                  <a:pt x="3741400" y="0"/>
                </a:cubicBezTo>
                <a:cubicBezTo>
                  <a:pt x="3872321" y="-27766"/>
                  <a:pt x="4150432" y="16604"/>
                  <a:pt x="4480718" y="0"/>
                </a:cubicBezTo>
                <a:cubicBezTo>
                  <a:pt x="4496722" y="192973"/>
                  <a:pt x="4461992" y="238219"/>
                  <a:pt x="4480718" y="415498"/>
                </a:cubicBezTo>
                <a:cubicBezTo>
                  <a:pt x="4273959" y="445996"/>
                  <a:pt x="4229897" y="378401"/>
                  <a:pt x="4010243" y="415498"/>
                </a:cubicBezTo>
                <a:cubicBezTo>
                  <a:pt x="3790589" y="452595"/>
                  <a:pt x="3615156" y="410977"/>
                  <a:pt x="3450153" y="415498"/>
                </a:cubicBezTo>
                <a:cubicBezTo>
                  <a:pt x="3285150" y="420019"/>
                  <a:pt x="3090623" y="373286"/>
                  <a:pt x="2934870" y="415498"/>
                </a:cubicBezTo>
                <a:cubicBezTo>
                  <a:pt x="2779117" y="457710"/>
                  <a:pt x="2481795" y="396627"/>
                  <a:pt x="2285166" y="415498"/>
                </a:cubicBezTo>
                <a:cubicBezTo>
                  <a:pt x="2088537" y="434369"/>
                  <a:pt x="1833380" y="375250"/>
                  <a:pt x="1635462" y="415498"/>
                </a:cubicBezTo>
                <a:cubicBezTo>
                  <a:pt x="1437544" y="455746"/>
                  <a:pt x="1380190" y="363944"/>
                  <a:pt x="1164987" y="415498"/>
                </a:cubicBezTo>
                <a:cubicBezTo>
                  <a:pt x="949785" y="467052"/>
                  <a:pt x="734154" y="360977"/>
                  <a:pt x="604897" y="415498"/>
                </a:cubicBezTo>
                <a:cubicBezTo>
                  <a:pt x="475640" y="470019"/>
                  <a:pt x="276417" y="376746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100" dirty="0"/>
              <a:t>Rolling a dice and its value is less than 4</a:t>
            </a:r>
          </a:p>
        </p:txBody>
      </p:sp>
      <p:pic>
        <p:nvPicPr>
          <p:cNvPr id="25" name="Picture 24" descr="A black circle in a white square&#10;&#10;Description automatically generated">
            <a:extLst>
              <a:ext uri="{FF2B5EF4-FFF2-40B4-BE49-F238E27FC236}">
                <a16:creationId xmlns:a16="http://schemas.microsoft.com/office/drawing/2014/main" id="{F7E3BF7F-2DC0-995C-6102-A8E67F183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5" y="546100"/>
            <a:ext cx="720000" cy="720000"/>
          </a:xfrm>
          <a:prstGeom prst="rect">
            <a:avLst/>
          </a:prstGeom>
        </p:spPr>
      </p:pic>
      <p:pic>
        <p:nvPicPr>
          <p:cNvPr id="27" name="Picture 26" descr="A black and white dice&#10;&#10;Description automatically generated">
            <a:extLst>
              <a:ext uri="{FF2B5EF4-FFF2-40B4-BE49-F238E27FC236}">
                <a16:creationId xmlns:a16="http://schemas.microsoft.com/office/drawing/2014/main" id="{97D51CBC-7EAE-60EA-C92B-C90BFF233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4" y="546100"/>
            <a:ext cx="720000" cy="720000"/>
          </a:xfrm>
          <a:prstGeom prst="rect">
            <a:avLst/>
          </a:prstGeom>
        </p:spPr>
      </p:pic>
      <p:pic>
        <p:nvPicPr>
          <p:cNvPr id="29" name="Picture 28" descr="A black dot on a white background&#10;&#10;Description automatically generated">
            <a:extLst>
              <a:ext uri="{FF2B5EF4-FFF2-40B4-BE49-F238E27FC236}">
                <a16:creationId xmlns:a16="http://schemas.microsoft.com/office/drawing/2014/main" id="{882E0EB9-35DE-1186-4651-AC841EBAE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3" y="546100"/>
            <a:ext cx="720000" cy="720000"/>
          </a:xfrm>
          <a:prstGeom prst="rect">
            <a:avLst/>
          </a:prstGeom>
        </p:spPr>
      </p:pic>
      <p:pic>
        <p:nvPicPr>
          <p:cNvPr id="31" name="Picture 30" descr="A black and white dice&#10;&#10;Description automatically generated">
            <a:extLst>
              <a:ext uri="{FF2B5EF4-FFF2-40B4-BE49-F238E27FC236}">
                <a16:creationId xmlns:a16="http://schemas.microsoft.com/office/drawing/2014/main" id="{31E286D9-D69D-63A9-C53E-A400421779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2" y="546100"/>
            <a:ext cx="720000" cy="720000"/>
          </a:xfrm>
          <a:prstGeom prst="rect">
            <a:avLst/>
          </a:prstGeom>
        </p:spPr>
      </p:pic>
      <p:pic>
        <p:nvPicPr>
          <p:cNvPr id="33" name="Picture 32" descr="A black and white dice with black dots&#10;&#10;Description automatically generated">
            <a:extLst>
              <a:ext uri="{FF2B5EF4-FFF2-40B4-BE49-F238E27FC236}">
                <a16:creationId xmlns:a16="http://schemas.microsoft.com/office/drawing/2014/main" id="{8C737B09-7F74-8ECC-11D9-2126AA8783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1" y="546100"/>
            <a:ext cx="720000" cy="720000"/>
          </a:xfrm>
          <a:prstGeom prst="rect">
            <a:avLst/>
          </a:prstGeom>
        </p:spPr>
      </p:pic>
      <p:pic>
        <p:nvPicPr>
          <p:cNvPr id="35" name="Picture 34" descr="A black and white dice with dots&#10;&#10;Description automatically generated">
            <a:extLst>
              <a:ext uri="{FF2B5EF4-FFF2-40B4-BE49-F238E27FC236}">
                <a16:creationId xmlns:a16="http://schemas.microsoft.com/office/drawing/2014/main" id="{F0852F29-46C7-3B0C-C8AE-3B63C69C94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461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25781 0.3171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04024 0.470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47799 0.4076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32" y="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2212</TotalTime>
  <Words>872</Words>
  <Application>Microsoft Macintosh PowerPoint</Application>
  <PresentationFormat>Widescreen</PresentationFormat>
  <Paragraphs>185</Paragraphs>
  <Slides>23</Slides>
  <Notes>23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-webkit-standard</vt:lpstr>
      <vt:lpstr>Arial</vt:lpstr>
      <vt:lpstr>Calibri</vt:lpstr>
      <vt:lpstr>Calibri Light</vt:lpstr>
      <vt:lpstr>Cambria Math</vt:lpstr>
      <vt:lpstr>Office Theme</vt:lpstr>
      <vt:lpstr>Conditional Probability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420</cp:revision>
  <dcterms:created xsi:type="dcterms:W3CDTF">2022-05-11T03:47:05Z</dcterms:created>
  <dcterms:modified xsi:type="dcterms:W3CDTF">2024-09-30T05:12:12Z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