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7" r:id="rId5"/>
    <p:sldId id="291" r:id="rId6"/>
    <p:sldId id="438" r:id="rId7"/>
    <p:sldId id="512" r:id="rId8"/>
    <p:sldId id="511" r:id="rId9"/>
    <p:sldId id="513" r:id="rId10"/>
    <p:sldId id="514" r:id="rId11"/>
    <p:sldId id="515" r:id="rId12"/>
    <p:sldId id="516" r:id="rId13"/>
    <p:sldId id="517" r:id="rId14"/>
    <p:sldId id="518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10" r:id="rId27"/>
    <p:sldId id="509" r:id="rId28"/>
    <p:sldId id="405" r:id="rId29"/>
    <p:sldId id="434" r:id="rId30"/>
    <p:sldId id="447" r:id="rId31"/>
    <p:sldId id="439" r:id="rId32"/>
    <p:sldId id="50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06" autoAdjust="0"/>
    <p:restoredTop sz="94169" autoAdjust="0"/>
  </p:normalViewPr>
  <p:slideViewPr>
    <p:cSldViewPr snapToGrid="0">
      <p:cViewPr varScale="1">
        <p:scale>
          <a:sx n="146" d="100"/>
          <a:sy n="146" d="100"/>
        </p:scale>
        <p:origin x="1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A3D-2144-B09A-F6E673C803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A3D-2144-B09A-F6E673C803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1905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76200">
                <a:solidFill>
                  <a:srgbClr val="FFC000"/>
                </a:solidFill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  <c:pt idx="0">
                  <c:v>2.8</c:v>
                </c:pt>
                <c:pt idx="1">
                  <c:v>3.4</c:v>
                </c:pt>
                <c:pt idx="2">
                  <c:v>4</c:v>
                </c:pt>
                <c:pt idx="3">
                  <c:v>4.5999999999999996</c:v>
                </c:pt>
                <c:pt idx="4">
                  <c:v>5.2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A3D-2144-B09A-F6E673C803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474671956567038E-2"/>
          <c:y val="1.7747810601511396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rgbClr val="FF000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rgbClr val="FF0000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F05C-A34F-8F85-448ECFF11B7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05C-A34F-8F85-448ECFF11B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Y-pred</c:v>
                </c:pt>
              </c:strCache>
            </c:strRef>
          </c:tx>
          <c:spPr>
            <a:ln w="635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noFill/>
              <a:ln w="76200">
                <a:noFill/>
              </a:ln>
              <a:effectLst/>
            </c:spPr>
          </c:marker>
          <c:xVal>
            <c:numRef>
              <c:f>Sheet1!$A$2:$A$19</c:f>
              <c:numCache>
                <c:formatCode>General</c:formatCode>
                <c:ptCount val="1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05C-A34F-8F85-448ECFF11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6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0.35659</cdr:x>
      <cdr:y>0.34421</cdr:y>
    </cdr:from>
    <cdr:to>
      <cdr:x>0.35659</cdr:x>
      <cdr:y>0.39639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4768DA95-D047-786F-0A5D-51304435697F}"/>
            </a:ext>
          </a:extLst>
        </cdr:cNvPr>
        <cdr:cNvCxnSpPr/>
      </cdr:nvCxnSpPr>
      <cdr:spPr>
        <a:xfrm xmlns:a="http://schemas.openxmlformats.org/drawingml/2006/main">
          <a:off x="2677656" y="1673213"/>
          <a:ext cx="0" cy="25362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0.19879</cdr:x>
      <cdr:y>0.52031</cdr:y>
    </cdr:from>
    <cdr:to>
      <cdr:x>0.19879</cdr:x>
      <cdr:y>0.59911</cdr:y>
    </cdr:to>
    <cdr:cxnSp macro="">
      <cdr:nvCxnSpPr>
        <cdr:cNvPr id="4" name="Straight Arrow Connector 3">
          <a:extLst xmlns:a="http://schemas.openxmlformats.org/drawingml/2006/main">
            <a:ext uri="{FF2B5EF4-FFF2-40B4-BE49-F238E27FC236}">
              <a16:creationId xmlns:a16="http://schemas.microsoft.com/office/drawing/2014/main" id="{BCA5331A-5EB3-077C-BDB5-DD625209FFA7}"/>
            </a:ext>
          </a:extLst>
        </cdr:cNvPr>
        <cdr:cNvCxnSpPr/>
      </cdr:nvCxnSpPr>
      <cdr:spPr>
        <a:xfrm xmlns:a="http://schemas.openxmlformats.org/drawingml/2006/main">
          <a:off x="1492744" y="2529241"/>
          <a:ext cx="0" cy="383039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0.51313</cdr:x>
      <cdr:y>0.19766</cdr:y>
    </cdr:from>
    <cdr:to>
      <cdr:x>0.51313</cdr:x>
      <cdr:y>0.30429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DE36B6EC-1F4C-8EA4-E3DF-53121B4C9E79}"/>
            </a:ext>
          </a:extLst>
        </cdr:cNvPr>
        <cdr:cNvCxnSpPr/>
      </cdr:nvCxnSpPr>
      <cdr:spPr>
        <a:xfrm xmlns:a="http://schemas.openxmlformats.org/drawingml/2006/main">
          <a:off x="3853119" y="960805"/>
          <a:ext cx="0" cy="518344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0.67106</cdr:x>
      <cdr:y>0.25166</cdr:y>
    </cdr:from>
    <cdr:to>
      <cdr:x>0.67106</cdr:x>
      <cdr:y>0.30526</cdr:y>
    </cdr:to>
    <cdr:cxnSp macro="">
      <cdr:nvCxnSpPr>
        <cdr:cNvPr id="14" name="Straight Arrow Connector 13">
          <a:extLst xmlns:a="http://schemas.openxmlformats.org/drawingml/2006/main">
            <a:ext uri="{FF2B5EF4-FFF2-40B4-BE49-F238E27FC236}">
              <a16:creationId xmlns:a16="http://schemas.microsoft.com/office/drawing/2014/main" id="{645CF5E8-61F9-3D35-8DBE-14F5C0AC72DB}"/>
            </a:ext>
          </a:extLst>
        </cdr:cNvPr>
        <cdr:cNvCxnSpPr/>
      </cdr:nvCxnSpPr>
      <cdr:spPr>
        <a:xfrm xmlns:a="http://schemas.openxmlformats.org/drawingml/2006/main">
          <a:off x="5039046" y="1223311"/>
          <a:ext cx="0" cy="260567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sysDot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0.82855</cdr:x>
      <cdr:y>0.15011</cdr:y>
    </cdr:from>
    <cdr:to>
      <cdr:x>0.82855</cdr:x>
      <cdr:y>0.16075</cdr:y>
    </cdr:to>
    <cdr:cxnSp macro="">
      <cdr:nvCxnSpPr>
        <cdr:cNvPr id="16" name="Straight Arrow Connector 15">
          <a:extLst xmlns:a="http://schemas.openxmlformats.org/drawingml/2006/main">
            <a:ext uri="{FF2B5EF4-FFF2-40B4-BE49-F238E27FC236}">
              <a16:creationId xmlns:a16="http://schemas.microsoft.com/office/drawing/2014/main" id="{57979392-F85A-6978-ABE0-D116E2EAA213}"/>
            </a:ext>
          </a:extLst>
        </cdr:cNvPr>
        <cdr:cNvCxnSpPr/>
      </cdr:nvCxnSpPr>
      <cdr:spPr>
        <a:xfrm xmlns:a="http://schemas.openxmlformats.org/drawingml/2006/main">
          <a:off x="6221652" y="729700"/>
          <a:ext cx="0" cy="51708"/>
        </a:xfrm>
        <a:prstGeom xmlns:a="http://schemas.openxmlformats.org/drawingml/2006/main" prst="straightConnector1">
          <a:avLst/>
        </a:prstGeom>
        <a:ln xmlns:a="http://schemas.openxmlformats.org/drawingml/2006/main" w="41275" cap="flat" cmpd="sng" algn="ctr">
          <a:solidFill>
            <a:srgbClr val="FF0000"/>
          </a:solidFill>
          <a:prstDash val="dash"/>
          <a:round/>
          <a:headEnd type="none" w="med" len="med"/>
          <a:tailEnd type="none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9/23/24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4237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966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22055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9388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1958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8145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9437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671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0040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32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77991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73024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2654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5620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3894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8046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84716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1810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932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839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4635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7538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38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992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9/23/24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9/23/24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9/23/24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9/23/24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9/23/24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yIYKR4sgzI8&amp;list=PLblh5JKOoLUKxzEP5HA2d-Li7IJkHfXSe&amp;index=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9441601" y="2043615"/>
            <a:ext cx="2421591" cy="1815882"/>
          </a:xfrm>
          <a:custGeom>
            <a:avLst/>
            <a:gdLst>
              <a:gd name="connsiteX0" fmla="*/ 0 w 2421591"/>
              <a:gd name="connsiteY0" fmla="*/ 0 h 1815882"/>
              <a:gd name="connsiteX1" fmla="*/ 435886 w 2421591"/>
              <a:gd name="connsiteY1" fmla="*/ 0 h 1815882"/>
              <a:gd name="connsiteX2" fmla="*/ 968636 w 2421591"/>
              <a:gd name="connsiteY2" fmla="*/ 0 h 1815882"/>
              <a:gd name="connsiteX3" fmla="*/ 1404523 w 2421591"/>
              <a:gd name="connsiteY3" fmla="*/ 0 h 1815882"/>
              <a:gd name="connsiteX4" fmla="*/ 1888841 w 2421591"/>
              <a:gd name="connsiteY4" fmla="*/ 0 h 1815882"/>
              <a:gd name="connsiteX5" fmla="*/ 2421591 w 2421591"/>
              <a:gd name="connsiteY5" fmla="*/ 0 h 1815882"/>
              <a:gd name="connsiteX6" fmla="*/ 2421591 w 2421591"/>
              <a:gd name="connsiteY6" fmla="*/ 453971 h 1815882"/>
              <a:gd name="connsiteX7" fmla="*/ 2421591 w 2421591"/>
              <a:gd name="connsiteY7" fmla="*/ 871623 h 1815882"/>
              <a:gd name="connsiteX8" fmla="*/ 2421591 w 2421591"/>
              <a:gd name="connsiteY8" fmla="*/ 1325594 h 1815882"/>
              <a:gd name="connsiteX9" fmla="*/ 2421591 w 2421591"/>
              <a:gd name="connsiteY9" fmla="*/ 1815882 h 1815882"/>
              <a:gd name="connsiteX10" fmla="*/ 2009921 w 2421591"/>
              <a:gd name="connsiteY10" fmla="*/ 1815882 h 1815882"/>
              <a:gd name="connsiteX11" fmla="*/ 1574034 w 2421591"/>
              <a:gd name="connsiteY11" fmla="*/ 1815882 h 1815882"/>
              <a:gd name="connsiteX12" fmla="*/ 1041284 w 2421591"/>
              <a:gd name="connsiteY12" fmla="*/ 1815882 h 1815882"/>
              <a:gd name="connsiteX13" fmla="*/ 556966 w 2421591"/>
              <a:gd name="connsiteY13" fmla="*/ 1815882 h 1815882"/>
              <a:gd name="connsiteX14" fmla="*/ 0 w 2421591"/>
              <a:gd name="connsiteY14" fmla="*/ 1815882 h 1815882"/>
              <a:gd name="connsiteX15" fmla="*/ 0 w 2421591"/>
              <a:gd name="connsiteY15" fmla="*/ 1398229 h 1815882"/>
              <a:gd name="connsiteX16" fmla="*/ 0 w 2421591"/>
              <a:gd name="connsiteY16" fmla="*/ 998735 h 1815882"/>
              <a:gd name="connsiteX17" fmla="*/ 0 w 2421591"/>
              <a:gd name="connsiteY17" fmla="*/ 562923 h 1815882"/>
              <a:gd name="connsiteX18" fmla="*/ 0 w 2421591"/>
              <a:gd name="connsiteY18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21591" h="1815882" extrusionOk="0">
                <a:moveTo>
                  <a:pt x="0" y="0"/>
                </a:moveTo>
                <a:cubicBezTo>
                  <a:pt x="163565" y="-7165"/>
                  <a:pt x="303124" y="457"/>
                  <a:pt x="435886" y="0"/>
                </a:cubicBezTo>
                <a:cubicBezTo>
                  <a:pt x="568648" y="-457"/>
                  <a:pt x="724769" y="9489"/>
                  <a:pt x="968636" y="0"/>
                </a:cubicBezTo>
                <a:cubicBezTo>
                  <a:pt x="1212503" y="-9489"/>
                  <a:pt x="1267978" y="35754"/>
                  <a:pt x="1404523" y="0"/>
                </a:cubicBezTo>
                <a:cubicBezTo>
                  <a:pt x="1541068" y="-35754"/>
                  <a:pt x="1663412" y="52377"/>
                  <a:pt x="1888841" y="0"/>
                </a:cubicBezTo>
                <a:cubicBezTo>
                  <a:pt x="2114270" y="-52377"/>
                  <a:pt x="2248645" y="44573"/>
                  <a:pt x="2421591" y="0"/>
                </a:cubicBezTo>
                <a:cubicBezTo>
                  <a:pt x="2448883" y="198274"/>
                  <a:pt x="2399144" y="350247"/>
                  <a:pt x="2421591" y="453971"/>
                </a:cubicBezTo>
                <a:cubicBezTo>
                  <a:pt x="2444038" y="557695"/>
                  <a:pt x="2375585" y="734473"/>
                  <a:pt x="2421591" y="871623"/>
                </a:cubicBezTo>
                <a:cubicBezTo>
                  <a:pt x="2467597" y="1008773"/>
                  <a:pt x="2418487" y="1163099"/>
                  <a:pt x="2421591" y="1325594"/>
                </a:cubicBezTo>
                <a:cubicBezTo>
                  <a:pt x="2424695" y="1488089"/>
                  <a:pt x="2395868" y="1603070"/>
                  <a:pt x="2421591" y="1815882"/>
                </a:cubicBezTo>
                <a:cubicBezTo>
                  <a:pt x="2309520" y="1818599"/>
                  <a:pt x="2141284" y="1793076"/>
                  <a:pt x="2009921" y="1815882"/>
                </a:cubicBezTo>
                <a:cubicBezTo>
                  <a:pt x="1878558" y="1838688"/>
                  <a:pt x="1687473" y="1790323"/>
                  <a:pt x="1574034" y="1815882"/>
                </a:cubicBezTo>
                <a:cubicBezTo>
                  <a:pt x="1460595" y="1841441"/>
                  <a:pt x="1218198" y="1769661"/>
                  <a:pt x="1041284" y="1815882"/>
                </a:cubicBezTo>
                <a:cubicBezTo>
                  <a:pt x="864370" y="1862103"/>
                  <a:pt x="661284" y="1811100"/>
                  <a:pt x="556966" y="1815882"/>
                </a:cubicBezTo>
                <a:cubicBezTo>
                  <a:pt x="452648" y="1820664"/>
                  <a:pt x="195122" y="1771629"/>
                  <a:pt x="0" y="1815882"/>
                </a:cubicBezTo>
                <a:cubicBezTo>
                  <a:pt x="-26532" y="1717893"/>
                  <a:pt x="45506" y="1580550"/>
                  <a:pt x="0" y="1398229"/>
                </a:cubicBezTo>
                <a:cubicBezTo>
                  <a:pt x="-45506" y="1215908"/>
                  <a:pt x="34119" y="1187788"/>
                  <a:pt x="0" y="998735"/>
                </a:cubicBezTo>
                <a:cubicBezTo>
                  <a:pt x="-34119" y="809682"/>
                  <a:pt x="38007" y="698498"/>
                  <a:pt x="0" y="562923"/>
                </a:cubicBezTo>
                <a:cubicBezTo>
                  <a:pt x="-38007" y="427348"/>
                  <a:pt x="48051" y="23378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There is a high probability that this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obese.</a:t>
            </a:r>
            <a:endParaRPr lang="en-US" sz="3000" b="1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48D169E-E5F8-A5FB-6237-76D8AA881B52}"/>
              </a:ext>
            </a:extLst>
          </p:cNvPr>
          <p:cNvSpPr/>
          <p:nvPr/>
        </p:nvSpPr>
        <p:spPr>
          <a:xfrm>
            <a:off x="8853964" y="786685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28407E-32CC-06B1-BAC4-A5EAC289A93B}"/>
              </a:ext>
            </a:extLst>
          </p:cNvPr>
          <p:cNvCxnSpPr>
            <a:cxnSpLocks/>
            <a:endCxn id="2" idx="4"/>
          </p:cNvCxnSpPr>
          <p:nvPr/>
        </p:nvCxnSpPr>
        <p:spPr>
          <a:xfrm flipH="1" flipV="1">
            <a:off x="9064980" y="1191124"/>
            <a:ext cx="6741" cy="35208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the person has an average weight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9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954107"/>
          </a:xfrm>
          <a:custGeom>
            <a:avLst/>
            <a:gdLst>
              <a:gd name="connsiteX0" fmla="*/ 0 w 5213079"/>
              <a:gd name="connsiteY0" fmla="*/ 0 h 954107"/>
              <a:gd name="connsiteX1" fmla="*/ 474969 w 5213079"/>
              <a:gd name="connsiteY1" fmla="*/ 0 h 954107"/>
              <a:gd name="connsiteX2" fmla="*/ 1158462 w 5213079"/>
              <a:gd name="connsiteY2" fmla="*/ 0 h 954107"/>
              <a:gd name="connsiteX3" fmla="*/ 1633431 w 5213079"/>
              <a:gd name="connsiteY3" fmla="*/ 0 h 954107"/>
              <a:gd name="connsiteX4" fmla="*/ 2212662 w 5213079"/>
              <a:gd name="connsiteY4" fmla="*/ 0 h 954107"/>
              <a:gd name="connsiteX5" fmla="*/ 2687632 w 5213079"/>
              <a:gd name="connsiteY5" fmla="*/ 0 h 954107"/>
              <a:gd name="connsiteX6" fmla="*/ 3266863 w 5213079"/>
              <a:gd name="connsiteY6" fmla="*/ 0 h 954107"/>
              <a:gd name="connsiteX7" fmla="*/ 3741832 w 5213079"/>
              <a:gd name="connsiteY7" fmla="*/ 0 h 954107"/>
              <a:gd name="connsiteX8" fmla="*/ 4373194 w 5213079"/>
              <a:gd name="connsiteY8" fmla="*/ 0 h 954107"/>
              <a:gd name="connsiteX9" fmla="*/ 5213079 w 5213079"/>
              <a:gd name="connsiteY9" fmla="*/ 0 h 954107"/>
              <a:gd name="connsiteX10" fmla="*/ 5213079 w 5213079"/>
              <a:gd name="connsiteY10" fmla="*/ 477054 h 954107"/>
              <a:gd name="connsiteX11" fmla="*/ 5213079 w 5213079"/>
              <a:gd name="connsiteY11" fmla="*/ 954107 h 954107"/>
              <a:gd name="connsiteX12" fmla="*/ 4529586 w 5213079"/>
              <a:gd name="connsiteY12" fmla="*/ 954107 h 954107"/>
              <a:gd name="connsiteX13" fmla="*/ 3950355 w 5213079"/>
              <a:gd name="connsiteY13" fmla="*/ 954107 h 954107"/>
              <a:gd name="connsiteX14" fmla="*/ 3475386 w 5213079"/>
              <a:gd name="connsiteY14" fmla="*/ 954107 h 954107"/>
              <a:gd name="connsiteX15" fmla="*/ 3000417 w 5213079"/>
              <a:gd name="connsiteY15" fmla="*/ 954107 h 954107"/>
              <a:gd name="connsiteX16" fmla="*/ 2316924 w 5213079"/>
              <a:gd name="connsiteY16" fmla="*/ 954107 h 954107"/>
              <a:gd name="connsiteX17" fmla="*/ 1737693 w 5213079"/>
              <a:gd name="connsiteY17" fmla="*/ 954107 h 954107"/>
              <a:gd name="connsiteX18" fmla="*/ 1262724 w 5213079"/>
              <a:gd name="connsiteY18" fmla="*/ 954107 h 954107"/>
              <a:gd name="connsiteX19" fmla="*/ 683493 w 5213079"/>
              <a:gd name="connsiteY19" fmla="*/ 954107 h 954107"/>
              <a:gd name="connsiteX20" fmla="*/ 0 w 5213079"/>
              <a:gd name="connsiteY20" fmla="*/ 954107 h 954107"/>
              <a:gd name="connsiteX21" fmla="*/ 0 w 5213079"/>
              <a:gd name="connsiteY21" fmla="*/ 477054 h 954107"/>
              <a:gd name="connsiteX22" fmla="*/ 0 w 5213079"/>
              <a:gd name="connsiteY22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213079" h="954107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49205" y="167318"/>
                  <a:pt x="5160081" y="374056"/>
                  <a:pt x="5213079" y="477054"/>
                </a:cubicBezTo>
                <a:cubicBezTo>
                  <a:pt x="5266077" y="580052"/>
                  <a:pt x="5210454" y="765877"/>
                  <a:pt x="5213079" y="954107"/>
                </a:cubicBezTo>
                <a:cubicBezTo>
                  <a:pt x="4932580" y="963340"/>
                  <a:pt x="4736859" y="919474"/>
                  <a:pt x="4529586" y="954107"/>
                </a:cubicBezTo>
                <a:cubicBezTo>
                  <a:pt x="4322313" y="988740"/>
                  <a:pt x="4160772" y="951020"/>
                  <a:pt x="3950355" y="954107"/>
                </a:cubicBezTo>
                <a:cubicBezTo>
                  <a:pt x="3739938" y="957194"/>
                  <a:pt x="3624252" y="941864"/>
                  <a:pt x="3475386" y="954107"/>
                </a:cubicBezTo>
                <a:cubicBezTo>
                  <a:pt x="3326520" y="966350"/>
                  <a:pt x="3170080" y="917409"/>
                  <a:pt x="3000417" y="954107"/>
                </a:cubicBezTo>
                <a:cubicBezTo>
                  <a:pt x="2830754" y="990805"/>
                  <a:pt x="2611443" y="916121"/>
                  <a:pt x="2316924" y="954107"/>
                </a:cubicBezTo>
                <a:cubicBezTo>
                  <a:pt x="2022405" y="992093"/>
                  <a:pt x="1939724" y="919886"/>
                  <a:pt x="1737693" y="954107"/>
                </a:cubicBezTo>
                <a:cubicBezTo>
                  <a:pt x="1535662" y="988328"/>
                  <a:pt x="1476475" y="910858"/>
                  <a:pt x="1262724" y="954107"/>
                </a:cubicBezTo>
                <a:cubicBezTo>
                  <a:pt x="1048973" y="997356"/>
                  <a:pt x="963706" y="951947"/>
                  <a:pt x="683493" y="954107"/>
                </a:cubicBezTo>
                <a:cubicBezTo>
                  <a:pt x="403280" y="956267"/>
                  <a:pt x="315191" y="922183"/>
                  <a:pt x="0" y="954107"/>
                </a:cubicBezTo>
                <a:cubicBezTo>
                  <a:pt x="-55012" y="726637"/>
                  <a:pt x="56602" y="698539"/>
                  <a:pt x="0" y="477054"/>
                </a:cubicBezTo>
                <a:cubicBezTo>
                  <a:pt x="-56602" y="255569"/>
                  <a:pt x="44181" y="2321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there is only a 50% chance that this person is obese.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7659" y="4596364"/>
            <a:ext cx="914400" cy="9144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613FC0-674A-3CBA-637B-DA85474EAEFF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6117153" y="3022573"/>
            <a:ext cx="0" cy="164265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A77F0F6-C10F-987E-9B65-29ABA13CAFCA}"/>
              </a:ext>
            </a:extLst>
          </p:cNvPr>
          <p:cNvSpPr/>
          <p:nvPr/>
        </p:nvSpPr>
        <p:spPr>
          <a:xfrm>
            <a:off x="5906137" y="2618134"/>
            <a:ext cx="422031" cy="4044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Although logistic regression tells the probability that a person is obese or not,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 it’s usually used for classification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481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For example, if the probability of a person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greater than 50%,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then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otherwise we will classify it as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99006" cy="4841293"/>
            <a:chOff x="2823174" y="1852246"/>
            <a:chExt cx="6699006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99006" cy="4287295"/>
              <a:chOff x="1097325" y="385600"/>
              <a:chExt cx="8424855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" name="Graphic 3" descr="Close with solid fill">
                <a:extLst>
                  <a:ext uri="{FF2B5EF4-FFF2-40B4-BE49-F238E27FC236}">
                    <a16:creationId xmlns:a16="http://schemas.microsoft.com/office/drawing/2014/main" id="{F2B64372-6BB9-4A57-72A9-84409FF9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77659" y="4596364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2" name="Straight Arrow Connector 1">
                <a:extLst>
                  <a:ext uri="{FF2B5EF4-FFF2-40B4-BE49-F238E27FC236}">
                    <a16:creationId xmlns:a16="http://schemas.microsoft.com/office/drawing/2014/main" id="{3B613FC0-674A-3CBA-637B-DA85474EAEFF}"/>
                  </a:ext>
                </a:extLst>
              </p:cNvPr>
              <p:cNvCxnSpPr>
                <a:cxnSpLocks/>
                <a:endCxn id="6" idx="4"/>
              </p:cNvCxnSpPr>
              <p:nvPr/>
            </p:nvCxnSpPr>
            <p:spPr>
              <a:xfrm flipV="1">
                <a:off x="6117153" y="3022573"/>
                <a:ext cx="0" cy="1642654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A77F0F6-C10F-987E-9B65-29ABA13CAFCA}"/>
                  </a:ext>
                </a:extLst>
              </p:cNvPr>
              <p:cNvSpPr/>
              <p:nvPr/>
            </p:nvSpPr>
            <p:spPr>
              <a:xfrm>
                <a:off x="5906137" y="2618134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Close with solid fill">
                <a:extLst>
                  <a:ext uri="{FF2B5EF4-FFF2-40B4-BE49-F238E27FC236}">
                    <a16:creationId xmlns:a16="http://schemas.microsoft.com/office/drawing/2014/main" id="{ADB85832-9AF3-44C0-15F8-24DC45BAA1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607780" y="4612454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FCCED98-BCDA-D66D-1AD1-4F7982B0A47B}"/>
                  </a:ext>
                </a:extLst>
              </p:cNvPr>
              <p:cNvSpPr/>
              <p:nvPr/>
            </p:nvSpPr>
            <p:spPr>
              <a:xfrm>
                <a:off x="8853964" y="786685"/>
                <a:ext cx="422031" cy="404439"/>
              </a:xfrm>
              <a:prstGeom prst="ellipse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DAA43F-BE34-3D17-3010-F4678E6B8DCA}"/>
                  </a:ext>
                </a:extLst>
              </p:cNvPr>
              <p:cNvCxnSpPr>
                <a:cxnSpLocks/>
                <a:endCxn id="10" idx="4"/>
              </p:cNvCxnSpPr>
              <p:nvPr/>
            </p:nvCxnSpPr>
            <p:spPr>
              <a:xfrm flipH="1" flipV="1">
                <a:off x="9064980" y="1191124"/>
                <a:ext cx="6741" cy="3520865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345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Just like Linear Regression, we can make a simple model..</a:t>
            </a:r>
          </a:p>
          <a:p>
            <a:endParaRPr lang="en-US" sz="28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only weight to predict Obesity 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1665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Or more complicated models..</a:t>
            </a:r>
          </a:p>
          <a:p>
            <a:endParaRPr lang="en-US" sz="28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Using weight, height, age and blood type to predict obesity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50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2677656"/>
          </a:xfrm>
          <a:custGeom>
            <a:avLst/>
            <a:gdLst>
              <a:gd name="connsiteX0" fmla="*/ 0 w 3974151"/>
              <a:gd name="connsiteY0" fmla="*/ 0 h 2677656"/>
              <a:gd name="connsiteX1" fmla="*/ 488253 w 3974151"/>
              <a:gd name="connsiteY1" fmla="*/ 0 h 2677656"/>
              <a:gd name="connsiteX2" fmla="*/ 1135472 w 3974151"/>
              <a:gd name="connsiteY2" fmla="*/ 0 h 2677656"/>
              <a:gd name="connsiteX3" fmla="*/ 1623725 w 3974151"/>
              <a:gd name="connsiteY3" fmla="*/ 0 h 2677656"/>
              <a:gd name="connsiteX4" fmla="*/ 2191460 w 3974151"/>
              <a:gd name="connsiteY4" fmla="*/ 0 h 2677656"/>
              <a:gd name="connsiteX5" fmla="*/ 2679713 w 3974151"/>
              <a:gd name="connsiteY5" fmla="*/ 0 h 2677656"/>
              <a:gd name="connsiteX6" fmla="*/ 3247449 w 3974151"/>
              <a:gd name="connsiteY6" fmla="*/ 0 h 2677656"/>
              <a:gd name="connsiteX7" fmla="*/ 3974151 w 3974151"/>
              <a:gd name="connsiteY7" fmla="*/ 0 h 2677656"/>
              <a:gd name="connsiteX8" fmla="*/ 3974151 w 3974151"/>
              <a:gd name="connsiteY8" fmla="*/ 562308 h 2677656"/>
              <a:gd name="connsiteX9" fmla="*/ 3974151 w 3974151"/>
              <a:gd name="connsiteY9" fmla="*/ 1097839 h 2677656"/>
              <a:gd name="connsiteX10" fmla="*/ 3974151 w 3974151"/>
              <a:gd name="connsiteY10" fmla="*/ 1553040 h 2677656"/>
              <a:gd name="connsiteX11" fmla="*/ 3974151 w 3974151"/>
              <a:gd name="connsiteY11" fmla="*/ 2061795 h 2677656"/>
              <a:gd name="connsiteX12" fmla="*/ 3974151 w 3974151"/>
              <a:gd name="connsiteY12" fmla="*/ 2677656 h 2677656"/>
              <a:gd name="connsiteX13" fmla="*/ 3485898 w 3974151"/>
              <a:gd name="connsiteY13" fmla="*/ 2677656 h 2677656"/>
              <a:gd name="connsiteX14" fmla="*/ 2997645 w 3974151"/>
              <a:gd name="connsiteY14" fmla="*/ 2677656 h 2677656"/>
              <a:gd name="connsiteX15" fmla="*/ 2509392 w 3974151"/>
              <a:gd name="connsiteY15" fmla="*/ 2677656 h 2677656"/>
              <a:gd name="connsiteX16" fmla="*/ 1862174 w 3974151"/>
              <a:gd name="connsiteY16" fmla="*/ 2677656 h 2677656"/>
              <a:gd name="connsiteX17" fmla="*/ 1294438 w 3974151"/>
              <a:gd name="connsiteY17" fmla="*/ 2677656 h 2677656"/>
              <a:gd name="connsiteX18" fmla="*/ 806185 w 3974151"/>
              <a:gd name="connsiteY18" fmla="*/ 2677656 h 2677656"/>
              <a:gd name="connsiteX19" fmla="*/ 0 w 3974151"/>
              <a:gd name="connsiteY19" fmla="*/ 2677656 h 2677656"/>
              <a:gd name="connsiteX20" fmla="*/ 0 w 3974151"/>
              <a:gd name="connsiteY20" fmla="*/ 2195678 h 2677656"/>
              <a:gd name="connsiteX21" fmla="*/ 0 w 3974151"/>
              <a:gd name="connsiteY21" fmla="*/ 1686923 h 2677656"/>
              <a:gd name="connsiteX22" fmla="*/ 0 w 3974151"/>
              <a:gd name="connsiteY22" fmla="*/ 1151392 h 2677656"/>
              <a:gd name="connsiteX23" fmla="*/ 0 w 3974151"/>
              <a:gd name="connsiteY23" fmla="*/ 589084 h 2677656"/>
              <a:gd name="connsiteX24" fmla="*/ 0 w 3974151"/>
              <a:gd name="connsiteY24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974151" h="2677656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1349" y="272529"/>
                  <a:pt x="3966554" y="409428"/>
                  <a:pt x="3974151" y="562308"/>
                </a:cubicBezTo>
                <a:cubicBezTo>
                  <a:pt x="3981748" y="715188"/>
                  <a:pt x="3959554" y="870915"/>
                  <a:pt x="3974151" y="1097839"/>
                </a:cubicBezTo>
                <a:cubicBezTo>
                  <a:pt x="3988748" y="1324763"/>
                  <a:pt x="3963359" y="1384698"/>
                  <a:pt x="3974151" y="1553040"/>
                </a:cubicBezTo>
                <a:cubicBezTo>
                  <a:pt x="3984943" y="1721382"/>
                  <a:pt x="3973339" y="1912611"/>
                  <a:pt x="3974151" y="2061795"/>
                </a:cubicBezTo>
                <a:cubicBezTo>
                  <a:pt x="3974963" y="2210980"/>
                  <a:pt x="3915973" y="2548253"/>
                  <a:pt x="3974151" y="2677656"/>
                </a:cubicBezTo>
                <a:cubicBezTo>
                  <a:pt x="3806202" y="2713199"/>
                  <a:pt x="3644204" y="2625526"/>
                  <a:pt x="3485898" y="2677656"/>
                </a:cubicBezTo>
                <a:cubicBezTo>
                  <a:pt x="3327592" y="2729786"/>
                  <a:pt x="3162173" y="2636304"/>
                  <a:pt x="2997645" y="2677656"/>
                </a:cubicBezTo>
                <a:cubicBezTo>
                  <a:pt x="2833117" y="2719008"/>
                  <a:pt x="2615201" y="2655853"/>
                  <a:pt x="2509392" y="2677656"/>
                </a:cubicBezTo>
                <a:cubicBezTo>
                  <a:pt x="2403583" y="2699459"/>
                  <a:pt x="2137242" y="2616484"/>
                  <a:pt x="1862174" y="2677656"/>
                </a:cubicBezTo>
                <a:cubicBezTo>
                  <a:pt x="1587106" y="2738828"/>
                  <a:pt x="1513499" y="2654419"/>
                  <a:pt x="1294438" y="2677656"/>
                </a:cubicBezTo>
                <a:cubicBezTo>
                  <a:pt x="1075377" y="2700893"/>
                  <a:pt x="936170" y="2663764"/>
                  <a:pt x="806185" y="2677656"/>
                </a:cubicBezTo>
                <a:cubicBezTo>
                  <a:pt x="676200" y="2691548"/>
                  <a:pt x="313076" y="2593514"/>
                  <a:pt x="0" y="2677656"/>
                </a:cubicBezTo>
                <a:cubicBezTo>
                  <a:pt x="-29428" y="2564635"/>
                  <a:pt x="26339" y="2334288"/>
                  <a:pt x="0" y="2195678"/>
                </a:cubicBezTo>
                <a:cubicBezTo>
                  <a:pt x="-26339" y="2057068"/>
                  <a:pt x="36737" y="1814346"/>
                  <a:pt x="0" y="1686923"/>
                </a:cubicBezTo>
                <a:cubicBezTo>
                  <a:pt x="-36737" y="1559500"/>
                  <a:pt x="49505" y="1342498"/>
                  <a:pt x="0" y="1151392"/>
                </a:cubicBezTo>
                <a:cubicBezTo>
                  <a:pt x="-49505" y="960286"/>
                  <a:pt x="59922" y="807908"/>
                  <a:pt x="0" y="589084"/>
                </a:cubicBezTo>
                <a:cubicBezTo>
                  <a:pt x="-59922" y="370260"/>
                  <a:pt x="43631" y="1664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 other words, just like linear regression, logistic regression can work with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continuous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weight, height, age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 and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discrete data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(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blood type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)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46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3539430"/>
          </a:xfrm>
          <a:custGeom>
            <a:avLst/>
            <a:gdLst>
              <a:gd name="connsiteX0" fmla="*/ 0 w 3974151"/>
              <a:gd name="connsiteY0" fmla="*/ 0 h 3539430"/>
              <a:gd name="connsiteX1" fmla="*/ 488253 w 3974151"/>
              <a:gd name="connsiteY1" fmla="*/ 0 h 3539430"/>
              <a:gd name="connsiteX2" fmla="*/ 1135472 w 3974151"/>
              <a:gd name="connsiteY2" fmla="*/ 0 h 3539430"/>
              <a:gd name="connsiteX3" fmla="*/ 1623725 w 3974151"/>
              <a:gd name="connsiteY3" fmla="*/ 0 h 3539430"/>
              <a:gd name="connsiteX4" fmla="*/ 2191460 w 3974151"/>
              <a:gd name="connsiteY4" fmla="*/ 0 h 3539430"/>
              <a:gd name="connsiteX5" fmla="*/ 2679713 w 3974151"/>
              <a:gd name="connsiteY5" fmla="*/ 0 h 3539430"/>
              <a:gd name="connsiteX6" fmla="*/ 3247449 w 3974151"/>
              <a:gd name="connsiteY6" fmla="*/ 0 h 3539430"/>
              <a:gd name="connsiteX7" fmla="*/ 3974151 w 3974151"/>
              <a:gd name="connsiteY7" fmla="*/ 0 h 3539430"/>
              <a:gd name="connsiteX8" fmla="*/ 3974151 w 3974151"/>
              <a:gd name="connsiteY8" fmla="*/ 625299 h 3539430"/>
              <a:gd name="connsiteX9" fmla="*/ 3974151 w 3974151"/>
              <a:gd name="connsiteY9" fmla="*/ 1215204 h 3539430"/>
              <a:gd name="connsiteX10" fmla="*/ 3974151 w 3974151"/>
              <a:gd name="connsiteY10" fmla="*/ 1698926 h 3539430"/>
              <a:gd name="connsiteX11" fmla="*/ 3974151 w 3974151"/>
              <a:gd name="connsiteY11" fmla="*/ 2253437 h 3539430"/>
              <a:gd name="connsiteX12" fmla="*/ 3974151 w 3974151"/>
              <a:gd name="connsiteY12" fmla="*/ 2914131 h 3539430"/>
              <a:gd name="connsiteX13" fmla="*/ 3974151 w 3974151"/>
              <a:gd name="connsiteY13" fmla="*/ 3539430 h 3539430"/>
              <a:gd name="connsiteX14" fmla="*/ 3406415 w 3974151"/>
              <a:gd name="connsiteY14" fmla="*/ 3539430 h 3539430"/>
              <a:gd name="connsiteX15" fmla="*/ 2918162 w 3974151"/>
              <a:gd name="connsiteY15" fmla="*/ 3539430 h 3539430"/>
              <a:gd name="connsiteX16" fmla="*/ 2270943 w 3974151"/>
              <a:gd name="connsiteY16" fmla="*/ 3539430 h 3539430"/>
              <a:gd name="connsiteX17" fmla="*/ 1703208 w 3974151"/>
              <a:gd name="connsiteY17" fmla="*/ 3539430 h 3539430"/>
              <a:gd name="connsiteX18" fmla="*/ 1214955 w 3974151"/>
              <a:gd name="connsiteY18" fmla="*/ 3539430 h 3539430"/>
              <a:gd name="connsiteX19" fmla="*/ 647219 w 3974151"/>
              <a:gd name="connsiteY19" fmla="*/ 3539430 h 3539430"/>
              <a:gd name="connsiteX20" fmla="*/ 0 w 3974151"/>
              <a:gd name="connsiteY20" fmla="*/ 3539430 h 3539430"/>
              <a:gd name="connsiteX21" fmla="*/ 0 w 3974151"/>
              <a:gd name="connsiteY21" fmla="*/ 2949525 h 3539430"/>
              <a:gd name="connsiteX22" fmla="*/ 0 w 3974151"/>
              <a:gd name="connsiteY22" fmla="*/ 2359620 h 3539430"/>
              <a:gd name="connsiteX23" fmla="*/ 0 w 3974151"/>
              <a:gd name="connsiteY23" fmla="*/ 1734321 h 3539430"/>
              <a:gd name="connsiteX24" fmla="*/ 0 w 3974151"/>
              <a:gd name="connsiteY24" fmla="*/ 1215204 h 3539430"/>
              <a:gd name="connsiteX25" fmla="*/ 0 w 3974151"/>
              <a:gd name="connsiteY25" fmla="*/ 554511 h 3539430"/>
              <a:gd name="connsiteX26" fmla="*/ 0 w 3974151"/>
              <a:gd name="connsiteY26" fmla="*/ 0 h 3539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74151" h="3539430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22439" y="222401"/>
                  <a:pt x="3939797" y="320387"/>
                  <a:pt x="3974151" y="625299"/>
                </a:cubicBezTo>
                <a:cubicBezTo>
                  <a:pt x="4008505" y="930211"/>
                  <a:pt x="3971178" y="1035434"/>
                  <a:pt x="3974151" y="1215204"/>
                </a:cubicBezTo>
                <a:cubicBezTo>
                  <a:pt x="3977124" y="1394974"/>
                  <a:pt x="3933709" y="1498495"/>
                  <a:pt x="3974151" y="1698926"/>
                </a:cubicBezTo>
                <a:cubicBezTo>
                  <a:pt x="4014593" y="1899357"/>
                  <a:pt x="3953186" y="2019751"/>
                  <a:pt x="3974151" y="2253437"/>
                </a:cubicBezTo>
                <a:cubicBezTo>
                  <a:pt x="3995116" y="2487123"/>
                  <a:pt x="3948215" y="2668291"/>
                  <a:pt x="3974151" y="2914131"/>
                </a:cubicBezTo>
                <a:cubicBezTo>
                  <a:pt x="4000087" y="3159971"/>
                  <a:pt x="3958249" y="3327610"/>
                  <a:pt x="3974151" y="3539430"/>
                </a:cubicBezTo>
                <a:cubicBezTo>
                  <a:pt x="3810712" y="3570761"/>
                  <a:pt x="3677786" y="3511410"/>
                  <a:pt x="3406415" y="3539430"/>
                </a:cubicBezTo>
                <a:cubicBezTo>
                  <a:pt x="3135044" y="3567450"/>
                  <a:pt x="3023971" y="3517627"/>
                  <a:pt x="2918162" y="3539430"/>
                </a:cubicBezTo>
                <a:cubicBezTo>
                  <a:pt x="2812353" y="3561233"/>
                  <a:pt x="2549059" y="3483401"/>
                  <a:pt x="2270943" y="3539430"/>
                </a:cubicBezTo>
                <a:cubicBezTo>
                  <a:pt x="1992827" y="3595459"/>
                  <a:pt x="1916163" y="3514271"/>
                  <a:pt x="1703208" y="3539430"/>
                </a:cubicBezTo>
                <a:cubicBezTo>
                  <a:pt x="1490253" y="3564589"/>
                  <a:pt x="1344940" y="3525538"/>
                  <a:pt x="1214955" y="3539430"/>
                </a:cubicBezTo>
                <a:cubicBezTo>
                  <a:pt x="1084970" y="3553322"/>
                  <a:pt x="767146" y="3474927"/>
                  <a:pt x="647219" y="3539430"/>
                </a:cubicBezTo>
                <a:cubicBezTo>
                  <a:pt x="527292" y="3603933"/>
                  <a:pt x="215858" y="3476093"/>
                  <a:pt x="0" y="3539430"/>
                </a:cubicBezTo>
                <a:cubicBezTo>
                  <a:pt x="-26705" y="3309213"/>
                  <a:pt x="37729" y="3134931"/>
                  <a:pt x="0" y="2949525"/>
                </a:cubicBezTo>
                <a:cubicBezTo>
                  <a:pt x="-37729" y="2764120"/>
                  <a:pt x="12864" y="2561156"/>
                  <a:pt x="0" y="2359620"/>
                </a:cubicBezTo>
                <a:cubicBezTo>
                  <a:pt x="-12864" y="2158085"/>
                  <a:pt x="18641" y="1941910"/>
                  <a:pt x="0" y="1734321"/>
                </a:cubicBezTo>
                <a:cubicBezTo>
                  <a:pt x="-18641" y="1526732"/>
                  <a:pt x="13579" y="1436203"/>
                  <a:pt x="0" y="1215204"/>
                </a:cubicBezTo>
                <a:cubicBezTo>
                  <a:pt x="-13579" y="994205"/>
                  <a:pt x="38404" y="753437"/>
                  <a:pt x="0" y="554511"/>
                </a:cubicBezTo>
                <a:cubicBezTo>
                  <a:pt x="-38404" y="355585"/>
                  <a:pt x="3739" y="13378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Logistic Regression’s ability to provide probabilities and classify new samples using continuous and discrete data makes it a popular machine learning method.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062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815882"/>
          </a:xfrm>
          <a:custGeom>
            <a:avLst/>
            <a:gdLst>
              <a:gd name="connsiteX0" fmla="*/ 0 w 3974151"/>
              <a:gd name="connsiteY0" fmla="*/ 0 h 1815882"/>
              <a:gd name="connsiteX1" fmla="*/ 488253 w 3974151"/>
              <a:gd name="connsiteY1" fmla="*/ 0 h 1815882"/>
              <a:gd name="connsiteX2" fmla="*/ 1135472 w 3974151"/>
              <a:gd name="connsiteY2" fmla="*/ 0 h 1815882"/>
              <a:gd name="connsiteX3" fmla="*/ 1623725 w 3974151"/>
              <a:gd name="connsiteY3" fmla="*/ 0 h 1815882"/>
              <a:gd name="connsiteX4" fmla="*/ 2191460 w 3974151"/>
              <a:gd name="connsiteY4" fmla="*/ 0 h 1815882"/>
              <a:gd name="connsiteX5" fmla="*/ 2679713 w 3974151"/>
              <a:gd name="connsiteY5" fmla="*/ 0 h 1815882"/>
              <a:gd name="connsiteX6" fmla="*/ 3247449 w 3974151"/>
              <a:gd name="connsiteY6" fmla="*/ 0 h 1815882"/>
              <a:gd name="connsiteX7" fmla="*/ 3974151 w 3974151"/>
              <a:gd name="connsiteY7" fmla="*/ 0 h 1815882"/>
              <a:gd name="connsiteX8" fmla="*/ 3974151 w 3974151"/>
              <a:gd name="connsiteY8" fmla="*/ 472129 h 1815882"/>
              <a:gd name="connsiteX9" fmla="*/ 3974151 w 3974151"/>
              <a:gd name="connsiteY9" fmla="*/ 926100 h 1815882"/>
              <a:gd name="connsiteX10" fmla="*/ 3974151 w 3974151"/>
              <a:gd name="connsiteY10" fmla="*/ 1325594 h 1815882"/>
              <a:gd name="connsiteX11" fmla="*/ 3974151 w 3974151"/>
              <a:gd name="connsiteY11" fmla="*/ 1815882 h 1815882"/>
              <a:gd name="connsiteX12" fmla="*/ 3326932 w 3974151"/>
              <a:gd name="connsiteY12" fmla="*/ 1815882 h 1815882"/>
              <a:gd name="connsiteX13" fmla="*/ 2759196 w 3974151"/>
              <a:gd name="connsiteY13" fmla="*/ 1815882 h 1815882"/>
              <a:gd name="connsiteX14" fmla="*/ 2270943 w 3974151"/>
              <a:gd name="connsiteY14" fmla="*/ 1815882 h 1815882"/>
              <a:gd name="connsiteX15" fmla="*/ 1782691 w 3974151"/>
              <a:gd name="connsiteY15" fmla="*/ 1815882 h 1815882"/>
              <a:gd name="connsiteX16" fmla="*/ 1135472 w 3974151"/>
              <a:gd name="connsiteY16" fmla="*/ 1815882 h 1815882"/>
              <a:gd name="connsiteX17" fmla="*/ 567736 w 3974151"/>
              <a:gd name="connsiteY17" fmla="*/ 1815882 h 1815882"/>
              <a:gd name="connsiteX18" fmla="*/ 0 w 3974151"/>
              <a:gd name="connsiteY18" fmla="*/ 1815882 h 1815882"/>
              <a:gd name="connsiteX19" fmla="*/ 0 w 3974151"/>
              <a:gd name="connsiteY19" fmla="*/ 1361912 h 1815882"/>
              <a:gd name="connsiteX20" fmla="*/ 0 w 3974151"/>
              <a:gd name="connsiteY20" fmla="*/ 944259 h 1815882"/>
              <a:gd name="connsiteX21" fmla="*/ 0 w 3974151"/>
              <a:gd name="connsiteY21" fmla="*/ 508447 h 1815882"/>
              <a:gd name="connsiteX22" fmla="*/ 0 w 3974151"/>
              <a:gd name="connsiteY22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974151" h="1815882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4006436" y="154971"/>
                  <a:pt x="3938742" y="344184"/>
                  <a:pt x="3974151" y="472129"/>
                </a:cubicBezTo>
                <a:cubicBezTo>
                  <a:pt x="4009560" y="600074"/>
                  <a:pt x="3947125" y="719473"/>
                  <a:pt x="3974151" y="926100"/>
                </a:cubicBezTo>
                <a:cubicBezTo>
                  <a:pt x="4001177" y="1132727"/>
                  <a:pt x="3948808" y="1163540"/>
                  <a:pt x="3974151" y="1325594"/>
                </a:cubicBezTo>
                <a:cubicBezTo>
                  <a:pt x="3999494" y="1487648"/>
                  <a:pt x="3937493" y="1667807"/>
                  <a:pt x="3974151" y="1815882"/>
                </a:cubicBezTo>
                <a:cubicBezTo>
                  <a:pt x="3739322" y="1834909"/>
                  <a:pt x="3631843" y="1808481"/>
                  <a:pt x="3326932" y="1815882"/>
                </a:cubicBezTo>
                <a:cubicBezTo>
                  <a:pt x="3022021" y="1823283"/>
                  <a:pt x="2889970" y="1811121"/>
                  <a:pt x="2759196" y="1815882"/>
                </a:cubicBezTo>
                <a:cubicBezTo>
                  <a:pt x="2628422" y="1820643"/>
                  <a:pt x="2435471" y="1774530"/>
                  <a:pt x="2270943" y="1815882"/>
                </a:cubicBezTo>
                <a:cubicBezTo>
                  <a:pt x="2106415" y="1857234"/>
                  <a:pt x="1881436" y="1792864"/>
                  <a:pt x="1782691" y="1815882"/>
                </a:cubicBezTo>
                <a:cubicBezTo>
                  <a:pt x="1683946" y="1838900"/>
                  <a:pt x="1413588" y="1759853"/>
                  <a:pt x="1135472" y="1815882"/>
                </a:cubicBezTo>
                <a:cubicBezTo>
                  <a:pt x="857356" y="1871911"/>
                  <a:pt x="786797" y="1792645"/>
                  <a:pt x="567736" y="1815882"/>
                </a:cubicBezTo>
                <a:cubicBezTo>
                  <a:pt x="348675" y="1839119"/>
                  <a:pt x="236907" y="1760997"/>
                  <a:pt x="0" y="1815882"/>
                </a:cubicBezTo>
                <a:cubicBezTo>
                  <a:pt x="-48752" y="1676451"/>
                  <a:pt x="52262" y="1579488"/>
                  <a:pt x="0" y="1361912"/>
                </a:cubicBezTo>
                <a:cubicBezTo>
                  <a:pt x="-52262" y="1144336"/>
                  <a:pt x="24003" y="1094982"/>
                  <a:pt x="0" y="944259"/>
                </a:cubicBezTo>
                <a:cubicBezTo>
                  <a:pt x="-24003" y="793536"/>
                  <a:pt x="49442" y="650494"/>
                  <a:pt x="0" y="508447"/>
                </a:cubicBezTo>
                <a:cubicBezTo>
                  <a:pt x="-49442" y="366400"/>
                  <a:pt x="16307" y="10320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One big difference between linear and logistic regression is how the line is fit to the data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743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Logistic Regression?</a:t>
            </a:r>
          </a:p>
          <a:p>
            <a:pPr algn="l"/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Comparing Linear and Logistic Regression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algn="l"/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  <a:p>
            <a:pPr algn="l"/>
            <a:endParaRPr lang="en-US" sz="2900" b="1" dirty="0"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3785652"/>
              </a:xfrm>
              <a:custGeom>
                <a:avLst/>
                <a:gdLst>
                  <a:gd name="connsiteX0" fmla="*/ 0 w 3974151"/>
                  <a:gd name="connsiteY0" fmla="*/ 0 h 3785652"/>
                  <a:gd name="connsiteX1" fmla="*/ 488253 w 3974151"/>
                  <a:gd name="connsiteY1" fmla="*/ 0 h 3785652"/>
                  <a:gd name="connsiteX2" fmla="*/ 1135472 w 3974151"/>
                  <a:gd name="connsiteY2" fmla="*/ 0 h 3785652"/>
                  <a:gd name="connsiteX3" fmla="*/ 1623725 w 3974151"/>
                  <a:gd name="connsiteY3" fmla="*/ 0 h 3785652"/>
                  <a:gd name="connsiteX4" fmla="*/ 2191460 w 3974151"/>
                  <a:gd name="connsiteY4" fmla="*/ 0 h 3785652"/>
                  <a:gd name="connsiteX5" fmla="*/ 2679713 w 3974151"/>
                  <a:gd name="connsiteY5" fmla="*/ 0 h 3785652"/>
                  <a:gd name="connsiteX6" fmla="*/ 3247449 w 3974151"/>
                  <a:gd name="connsiteY6" fmla="*/ 0 h 3785652"/>
                  <a:gd name="connsiteX7" fmla="*/ 3974151 w 3974151"/>
                  <a:gd name="connsiteY7" fmla="*/ 0 h 3785652"/>
                  <a:gd name="connsiteX8" fmla="*/ 3974151 w 3974151"/>
                  <a:gd name="connsiteY8" fmla="*/ 578664 h 3785652"/>
                  <a:gd name="connsiteX9" fmla="*/ 3974151 w 3974151"/>
                  <a:gd name="connsiteY9" fmla="*/ 1119471 h 3785652"/>
                  <a:gd name="connsiteX10" fmla="*/ 3974151 w 3974151"/>
                  <a:gd name="connsiteY10" fmla="*/ 1546709 h 3785652"/>
                  <a:gd name="connsiteX11" fmla="*/ 3974151 w 3974151"/>
                  <a:gd name="connsiteY11" fmla="*/ 2049660 h 3785652"/>
                  <a:gd name="connsiteX12" fmla="*/ 3974151 w 3974151"/>
                  <a:gd name="connsiteY12" fmla="*/ 2666181 h 3785652"/>
                  <a:gd name="connsiteX13" fmla="*/ 3974151 w 3974151"/>
                  <a:gd name="connsiteY13" fmla="*/ 3131275 h 3785652"/>
                  <a:gd name="connsiteX14" fmla="*/ 3974151 w 3974151"/>
                  <a:gd name="connsiteY14" fmla="*/ 3785652 h 3785652"/>
                  <a:gd name="connsiteX15" fmla="*/ 3525640 w 3974151"/>
                  <a:gd name="connsiteY15" fmla="*/ 3785652 h 3785652"/>
                  <a:gd name="connsiteX16" fmla="*/ 2878421 w 3974151"/>
                  <a:gd name="connsiteY16" fmla="*/ 3785652 h 3785652"/>
                  <a:gd name="connsiteX17" fmla="*/ 2310685 w 3974151"/>
                  <a:gd name="connsiteY17" fmla="*/ 3785652 h 3785652"/>
                  <a:gd name="connsiteX18" fmla="*/ 1822432 w 3974151"/>
                  <a:gd name="connsiteY18" fmla="*/ 3785652 h 3785652"/>
                  <a:gd name="connsiteX19" fmla="*/ 1254696 w 3974151"/>
                  <a:gd name="connsiteY19" fmla="*/ 3785652 h 3785652"/>
                  <a:gd name="connsiteX20" fmla="*/ 766443 w 3974151"/>
                  <a:gd name="connsiteY20" fmla="*/ 3785652 h 3785652"/>
                  <a:gd name="connsiteX21" fmla="*/ 0 w 3974151"/>
                  <a:gd name="connsiteY21" fmla="*/ 3785652 h 3785652"/>
                  <a:gd name="connsiteX22" fmla="*/ 0 w 3974151"/>
                  <a:gd name="connsiteY22" fmla="*/ 3169132 h 3785652"/>
                  <a:gd name="connsiteX23" fmla="*/ 0 w 3974151"/>
                  <a:gd name="connsiteY23" fmla="*/ 2590468 h 3785652"/>
                  <a:gd name="connsiteX24" fmla="*/ 0 w 3974151"/>
                  <a:gd name="connsiteY24" fmla="*/ 2125373 h 3785652"/>
                  <a:gd name="connsiteX25" fmla="*/ 0 w 3974151"/>
                  <a:gd name="connsiteY25" fmla="*/ 1508853 h 3785652"/>
                  <a:gd name="connsiteX26" fmla="*/ 0 w 3974151"/>
                  <a:gd name="connsiteY26" fmla="*/ 1005902 h 3785652"/>
                  <a:gd name="connsiteX27" fmla="*/ 0 w 3974151"/>
                  <a:gd name="connsiteY27" fmla="*/ 540807 h 3785652"/>
                  <a:gd name="connsiteX28" fmla="*/ 0 w 3974151"/>
                  <a:gd name="connsiteY28" fmla="*/ 0 h 3785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974151" h="3785652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02296" y="161017"/>
                      <a:pt x="3917824" y="315855"/>
                      <a:pt x="3974151" y="578664"/>
                    </a:cubicBezTo>
                    <a:cubicBezTo>
                      <a:pt x="4030478" y="841473"/>
                      <a:pt x="3953660" y="901196"/>
                      <a:pt x="3974151" y="1119471"/>
                    </a:cubicBezTo>
                    <a:cubicBezTo>
                      <a:pt x="3994642" y="1337746"/>
                      <a:pt x="3969863" y="1350541"/>
                      <a:pt x="3974151" y="1546709"/>
                    </a:cubicBezTo>
                    <a:cubicBezTo>
                      <a:pt x="3978439" y="1742877"/>
                      <a:pt x="3941918" y="1879794"/>
                      <a:pt x="3974151" y="2049660"/>
                    </a:cubicBezTo>
                    <a:cubicBezTo>
                      <a:pt x="4006384" y="2219526"/>
                      <a:pt x="3949954" y="2389267"/>
                      <a:pt x="3974151" y="2666181"/>
                    </a:cubicBezTo>
                    <a:cubicBezTo>
                      <a:pt x="3998348" y="2943095"/>
                      <a:pt x="3934349" y="2996120"/>
                      <a:pt x="3974151" y="3131275"/>
                    </a:cubicBezTo>
                    <a:cubicBezTo>
                      <a:pt x="4013953" y="3266430"/>
                      <a:pt x="3898144" y="3513874"/>
                      <a:pt x="3974151" y="3785652"/>
                    </a:cubicBezTo>
                    <a:cubicBezTo>
                      <a:pt x="3842100" y="3831836"/>
                      <a:pt x="3708785" y="3740736"/>
                      <a:pt x="3525640" y="3785652"/>
                    </a:cubicBezTo>
                    <a:cubicBezTo>
                      <a:pt x="3342495" y="3830568"/>
                      <a:pt x="3156537" y="3729623"/>
                      <a:pt x="2878421" y="3785652"/>
                    </a:cubicBezTo>
                    <a:cubicBezTo>
                      <a:pt x="2600305" y="3841681"/>
                      <a:pt x="2529746" y="3762415"/>
                      <a:pt x="2310685" y="3785652"/>
                    </a:cubicBezTo>
                    <a:cubicBezTo>
                      <a:pt x="2091624" y="3808889"/>
                      <a:pt x="1952417" y="3771760"/>
                      <a:pt x="1822432" y="3785652"/>
                    </a:cubicBezTo>
                    <a:cubicBezTo>
                      <a:pt x="1692447" y="3799544"/>
                      <a:pt x="1374623" y="3721149"/>
                      <a:pt x="1254696" y="3785652"/>
                    </a:cubicBezTo>
                    <a:cubicBezTo>
                      <a:pt x="1134769" y="3850155"/>
                      <a:pt x="960347" y="3785156"/>
                      <a:pt x="766443" y="3785652"/>
                    </a:cubicBezTo>
                    <a:cubicBezTo>
                      <a:pt x="572539" y="3786148"/>
                      <a:pt x="353821" y="3769681"/>
                      <a:pt x="0" y="3785652"/>
                    </a:cubicBezTo>
                    <a:cubicBezTo>
                      <a:pt x="-49151" y="3659522"/>
                      <a:pt x="4795" y="3364011"/>
                      <a:pt x="0" y="3169132"/>
                    </a:cubicBezTo>
                    <a:cubicBezTo>
                      <a:pt x="-4795" y="2974253"/>
                      <a:pt x="14576" y="2772249"/>
                      <a:pt x="0" y="2590468"/>
                    </a:cubicBezTo>
                    <a:cubicBezTo>
                      <a:pt x="-14576" y="2408687"/>
                      <a:pt x="42520" y="2306591"/>
                      <a:pt x="0" y="2125373"/>
                    </a:cubicBezTo>
                    <a:cubicBezTo>
                      <a:pt x="-42520" y="1944155"/>
                      <a:pt x="14965" y="1791917"/>
                      <a:pt x="0" y="1508853"/>
                    </a:cubicBezTo>
                    <a:cubicBezTo>
                      <a:pt x="-14965" y="1225789"/>
                      <a:pt x="44236" y="1125827"/>
                      <a:pt x="0" y="1005902"/>
                    </a:cubicBezTo>
                    <a:cubicBezTo>
                      <a:pt x="-44236" y="885977"/>
                      <a:pt x="52464" y="685595"/>
                      <a:pt x="0" y="540807"/>
                    </a:cubicBezTo>
                    <a:cubicBezTo>
                      <a:pt x="-52464" y="396019"/>
                      <a:pt x="47246" y="23160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With linear regression, we fit the line using </a:t>
                </a:r>
                <a:r>
                  <a:rPr lang="en-US" sz="3000" b="1" dirty="0">
                    <a:latin typeface="Calibri Body"/>
                    <a:ea typeface="Cambria Math" panose="02040503050406030204" pitchFamily="18" charset="0"/>
                  </a:rPr>
                  <a:t>“least squares”</a:t>
                </a:r>
              </a:p>
              <a:p>
                <a:endParaRPr lang="en-US" sz="30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dirty="0">
                    <a:latin typeface="Calibri Body"/>
                    <a:ea typeface="Cambria Math" panose="02040503050406030204" pitchFamily="18" charset="0"/>
                  </a:rPr>
                  <a:t>We use the residuals to calculate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000" b="1" dirty="0">
                    <a:latin typeface="Calibri Body"/>
                  </a:rPr>
                  <a:t> </a:t>
                </a:r>
                <a:r>
                  <a:rPr lang="en-US" sz="3000" dirty="0"/>
                  <a:t>and to compare simple models to complicated models</a:t>
                </a:r>
                <a:endParaRPr lang="en-US" sz="3000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3785652"/>
              </a:xfrm>
              <a:prstGeom prst="rect">
                <a:avLst/>
              </a:prstGeom>
              <a:blipFill>
                <a:blip r:embed="rId4"/>
                <a:stretch>
                  <a:fillRect l="-2500" t="-980" r="-2188" b="-261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3785652"/>
                          <a:gd name="connsiteX1" fmla="*/ 488253 w 3974151"/>
                          <a:gd name="connsiteY1" fmla="*/ 0 h 3785652"/>
                          <a:gd name="connsiteX2" fmla="*/ 1135472 w 3974151"/>
                          <a:gd name="connsiteY2" fmla="*/ 0 h 3785652"/>
                          <a:gd name="connsiteX3" fmla="*/ 1623725 w 3974151"/>
                          <a:gd name="connsiteY3" fmla="*/ 0 h 3785652"/>
                          <a:gd name="connsiteX4" fmla="*/ 2191460 w 3974151"/>
                          <a:gd name="connsiteY4" fmla="*/ 0 h 3785652"/>
                          <a:gd name="connsiteX5" fmla="*/ 2679713 w 3974151"/>
                          <a:gd name="connsiteY5" fmla="*/ 0 h 3785652"/>
                          <a:gd name="connsiteX6" fmla="*/ 3247449 w 3974151"/>
                          <a:gd name="connsiteY6" fmla="*/ 0 h 3785652"/>
                          <a:gd name="connsiteX7" fmla="*/ 3974151 w 3974151"/>
                          <a:gd name="connsiteY7" fmla="*/ 0 h 3785652"/>
                          <a:gd name="connsiteX8" fmla="*/ 3974151 w 3974151"/>
                          <a:gd name="connsiteY8" fmla="*/ 578664 h 3785652"/>
                          <a:gd name="connsiteX9" fmla="*/ 3974151 w 3974151"/>
                          <a:gd name="connsiteY9" fmla="*/ 1119471 h 3785652"/>
                          <a:gd name="connsiteX10" fmla="*/ 3974151 w 3974151"/>
                          <a:gd name="connsiteY10" fmla="*/ 1546709 h 3785652"/>
                          <a:gd name="connsiteX11" fmla="*/ 3974151 w 3974151"/>
                          <a:gd name="connsiteY11" fmla="*/ 2049660 h 3785652"/>
                          <a:gd name="connsiteX12" fmla="*/ 3974151 w 3974151"/>
                          <a:gd name="connsiteY12" fmla="*/ 2666181 h 3785652"/>
                          <a:gd name="connsiteX13" fmla="*/ 3974151 w 3974151"/>
                          <a:gd name="connsiteY13" fmla="*/ 3131275 h 3785652"/>
                          <a:gd name="connsiteX14" fmla="*/ 3974151 w 3974151"/>
                          <a:gd name="connsiteY14" fmla="*/ 3785652 h 3785652"/>
                          <a:gd name="connsiteX15" fmla="*/ 3525640 w 3974151"/>
                          <a:gd name="connsiteY15" fmla="*/ 3785652 h 3785652"/>
                          <a:gd name="connsiteX16" fmla="*/ 2878421 w 3974151"/>
                          <a:gd name="connsiteY16" fmla="*/ 3785652 h 3785652"/>
                          <a:gd name="connsiteX17" fmla="*/ 2310685 w 3974151"/>
                          <a:gd name="connsiteY17" fmla="*/ 3785652 h 3785652"/>
                          <a:gd name="connsiteX18" fmla="*/ 1822432 w 3974151"/>
                          <a:gd name="connsiteY18" fmla="*/ 3785652 h 3785652"/>
                          <a:gd name="connsiteX19" fmla="*/ 1254696 w 3974151"/>
                          <a:gd name="connsiteY19" fmla="*/ 3785652 h 3785652"/>
                          <a:gd name="connsiteX20" fmla="*/ 766443 w 3974151"/>
                          <a:gd name="connsiteY20" fmla="*/ 3785652 h 3785652"/>
                          <a:gd name="connsiteX21" fmla="*/ 0 w 3974151"/>
                          <a:gd name="connsiteY21" fmla="*/ 3785652 h 3785652"/>
                          <a:gd name="connsiteX22" fmla="*/ 0 w 3974151"/>
                          <a:gd name="connsiteY22" fmla="*/ 3169132 h 3785652"/>
                          <a:gd name="connsiteX23" fmla="*/ 0 w 3974151"/>
                          <a:gd name="connsiteY23" fmla="*/ 2590468 h 3785652"/>
                          <a:gd name="connsiteX24" fmla="*/ 0 w 3974151"/>
                          <a:gd name="connsiteY24" fmla="*/ 2125373 h 3785652"/>
                          <a:gd name="connsiteX25" fmla="*/ 0 w 3974151"/>
                          <a:gd name="connsiteY25" fmla="*/ 1508853 h 3785652"/>
                          <a:gd name="connsiteX26" fmla="*/ 0 w 3974151"/>
                          <a:gd name="connsiteY26" fmla="*/ 1005902 h 3785652"/>
                          <a:gd name="connsiteX27" fmla="*/ 0 w 3974151"/>
                          <a:gd name="connsiteY27" fmla="*/ 540807 h 3785652"/>
                          <a:gd name="connsiteX28" fmla="*/ 0 w 3974151"/>
                          <a:gd name="connsiteY28" fmla="*/ 0 h 37856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</a:cxnLst>
                        <a:rect l="l" t="t" r="r" b="b"/>
                        <a:pathLst>
                          <a:path w="3974151" h="3785652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02296" y="161017"/>
                              <a:pt x="3917824" y="315855"/>
                              <a:pt x="3974151" y="578664"/>
                            </a:cubicBezTo>
                            <a:cubicBezTo>
                              <a:pt x="4030478" y="841473"/>
                              <a:pt x="3953660" y="901196"/>
                              <a:pt x="3974151" y="1119471"/>
                            </a:cubicBezTo>
                            <a:cubicBezTo>
                              <a:pt x="3994642" y="1337746"/>
                              <a:pt x="3969863" y="1350541"/>
                              <a:pt x="3974151" y="1546709"/>
                            </a:cubicBezTo>
                            <a:cubicBezTo>
                              <a:pt x="3978439" y="1742877"/>
                              <a:pt x="3941918" y="1879794"/>
                              <a:pt x="3974151" y="2049660"/>
                            </a:cubicBezTo>
                            <a:cubicBezTo>
                              <a:pt x="4006384" y="2219526"/>
                              <a:pt x="3949954" y="2389267"/>
                              <a:pt x="3974151" y="2666181"/>
                            </a:cubicBezTo>
                            <a:cubicBezTo>
                              <a:pt x="3998348" y="2943095"/>
                              <a:pt x="3934349" y="2996120"/>
                              <a:pt x="3974151" y="3131275"/>
                            </a:cubicBezTo>
                            <a:cubicBezTo>
                              <a:pt x="4013953" y="3266430"/>
                              <a:pt x="3898144" y="3513874"/>
                              <a:pt x="3974151" y="3785652"/>
                            </a:cubicBezTo>
                            <a:cubicBezTo>
                              <a:pt x="3842100" y="3831836"/>
                              <a:pt x="3708785" y="3740736"/>
                              <a:pt x="3525640" y="3785652"/>
                            </a:cubicBezTo>
                            <a:cubicBezTo>
                              <a:pt x="3342495" y="3830568"/>
                              <a:pt x="3156537" y="3729623"/>
                              <a:pt x="2878421" y="3785652"/>
                            </a:cubicBezTo>
                            <a:cubicBezTo>
                              <a:pt x="2600305" y="3841681"/>
                              <a:pt x="2529746" y="3762415"/>
                              <a:pt x="2310685" y="3785652"/>
                            </a:cubicBezTo>
                            <a:cubicBezTo>
                              <a:pt x="2091624" y="3808889"/>
                              <a:pt x="1952417" y="3771760"/>
                              <a:pt x="1822432" y="3785652"/>
                            </a:cubicBezTo>
                            <a:cubicBezTo>
                              <a:pt x="1692447" y="3799544"/>
                              <a:pt x="1374623" y="3721149"/>
                              <a:pt x="1254696" y="3785652"/>
                            </a:cubicBezTo>
                            <a:cubicBezTo>
                              <a:pt x="1134769" y="3850155"/>
                              <a:pt x="960347" y="3785156"/>
                              <a:pt x="766443" y="3785652"/>
                            </a:cubicBezTo>
                            <a:cubicBezTo>
                              <a:pt x="572539" y="3786148"/>
                              <a:pt x="353821" y="3769681"/>
                              <a:pt x="0" y="3785652"/>
                            </a:cubicBezTo>
                            <a:cubicBezTo>
                              <a:pt x="-49151" y="3659522"/>
                              <a:pt x="4795" y="3364011"/>
                              <a:pt x="0" y="3169132"/>
                            </a:cubicBezTo>
                            <a:cubicBezTo>
                              <a:pt x="-4795" y="2974253"/>
                              <a:pt x="14576" y="2772249"/>
                              <a:pt x="0" y="2590468"/>
                            </a:cubicBezTo>
                            <a:cubicBezTo>
                              <a:pt x="-14576" y="2408687"/>
                              <a:pt x="42520" y="2306591"/>
                              <a:pt x="0" y="2125373"/>
                            </a:cubicBezTo>
                            <a:cubicBezTo>
                              <a:pt x="-42520" y="1944155"/>
                              <a:pt x="14965" y="1791917"/>
                              <a:pt x="0" y="1508853"/>
                            </a:cubicBezTo>
                            <a:cubicBezTo>
                              <a:pt x="-14965" y="1225789"/>
                              <a:pt x="44236" y="1125827"/>
                              <a:pt x="0" y="1005902"/>
                            </a:cubicBezTo>
                            <a:cubicBezTo>
                              <a:pt x="-44236" y="885977"/>
                              <a:pt x="52464" y="685595"/>
                              <a:pt x="0" y="540807"/>
                            </a:cubicBezTo>
                            <a:cubicBezTo>
                              <a:pt x="-52464" y="396019"/>
                              <a:pt x="47246" y="23160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B05764C-A348-2E29-522A-FEB49A9C2B1F}"/>
              </a:ext>
            </a:extLst>
          </p:cNvPr>
          <p:cNvGrpSpPr/>
          <p:nvPr/>
        </p:nvGrpSpPr>
        <p:grpSpPr>
          <a:xfrm>
            <a:off x="4648875" y="691662"/>
            <a:ext cx="6867749" cy="4926424"/>
            <a:chOff x="1166611" y="810940"/>
            <a:chExt cx="9127879" cy="55797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90B097-3A93-B24F-5096-466B255E1B1D}"/>
                </a:ext>
              </a:extLst>
            </p:cNvPr>
            <p:cNvSpPr txBox="1"/>
            <p:nvPr/>
          </p:nvSpPr>
          <p:spPr>
            <a:xfrm>
              <a:off x="4986067" y="5975164"/>
              <a:ext cx="193514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Price of Fuel (X)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FF550F-D815-6673-DFA3-E1CEC76659F4}"/>
                </a:ext>
              </a:extLst>
            </p:cNvPr>
            <p:cNvSpPr txBox="1"/>
            <p:nvPr/>
          </p:nvSpPr>
          <p:spPr>
            <a:xfrm rot="16200000">
              <a:off x="457988" y="3201257"/>
              <a:ext cx="1863962" cy="4467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Jeepney Fare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BA892F3F-4431-EE0E-A5A4-054D5B0ED2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9669386"/>
                </p:ext>
              </p:extLst>
            </p:nvPr>
          </p:nvGraphicFramePr>
          <p:xfrm>
            <a:off x="1612789" y="810940"/>
            <a:ext cx="8681701" cy="52273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02915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/>
              <p:nvPr/>
            </p:nvSpPr>
            <p:spPr>
              <a:xfrm>
                <a:off x="135101" y="779171"/>
                <a:ext cx="3974151" cy="2718886"/>
              </a:xfrm>
              <a:custGeom>
                <a:avLst/>
                <a:gdLst>
                  <a:gd name="connsiteX0" fmla="*/ 0 w 3974151"/>
                  <a:gd name="connsiteY0" fmla="*/ 0 h 2718886"/>
                  <a:gd name="connsiteX1" fmla="*/ 488253 w 3974151"/>
                  <a:gd name="connsiteY1" fmla="*/ 0 h 2718886"/>
                  <a:gd name="connsiteX2" fmla="*/ 1135472 w 3974151"/>
                  <a:gd name="connsiteY2" fmla="*/ 0 h 2718886"/>
                  <a:gd name="connsiteX3" fmla="*/ 1623725 w 3974151"/>
                  <a:gd name="connsiteY3" fmla="*/ 0 h 2718886"/>
                  <a:gd name="connsiteX4" fmla="*/ 2191460 w 3974151"/>
                  <a:gd name="connsiteY4" fmla="*/ 0 h 2718886"/>
                  <a:gd name="connsiteX5" fmla="*/ 2679713 w 3974151"/>
                  <a:gd name="connsiteY5" fmla="*/ 0 h 2718886"/>
                  <a:gd name="connsiteX6" fmla="*/ 3247449 w 3974151"/>
                  <a:gd name="connsiteY6" fmla="*/ 0 h 2718886"/>
                  <a:gd name="connsiteX7" fmla="*/ 3974151 w 3974151"/>
                  <a:gd name="connsiteY7" fmla="*/ 0 h 2718886"/>
                  <a:gd name="connsiteX8" fmla="*/ 3974151 w 3974151"/>
                  <a:gd name="connsiteY8" fmla="*/ 570966 h 2718886"/>
                  <a:gd name="connsiteX9" fmla="*/ 3974151 w 3974151"/>
                  <a:gd name="connsiteY9" fmla="*/ 1114743 h 2718886"/>
                  <a:gd name="connsiteX10" fmla="*/ 3974151 w 3974151"/>
                  <a:gd name="connsiteY10" fmla="*/ 1576954 h 2718886"/>
                  <a:gd name="connsiteX11" fmla="*/ 3974151 w 3974151"/>
                  <a:gd name="connsiteY11" fmla="*/ 2093542 h 2718886"/>
                  <a:gd name="connsiteX12" fmla="*/ 3974151 w 3974151"/>
                  <a:gd name="connsiteY12" fmla="*/ 2718886 h 2718886"/>
                  <a:gd name="connsiteX13" fmla="*/ 3485898 w 3974151"/>
                  <a:gd name="connsiteY13" fmla="*/ 2718886 h 2718886"/>
                  <a:gd name="connsiteX14" fmla="*/ 2997645 w 3974151"/>
                  <a:gd name="connsiteY14" fmla="*/ 2718886 h 2718886"/>
                  <a:gd name="connsiteX15" fmla="*/ 2509392 w 3974151"/>
                  <a:gd name="connsiteY15" fmla="*/ 2718886 h 2718886"/>
                  <a:gd name="connsiteX16" fmla="*/ 1862174 w 3974151"/>
                  <a:gd name="connsiteY16" fmla="*/ 2718886 h 2718886"/>
                  <a:gd name="connsiteX17" fmla="*/ 1294438 w 3974151"/>
                  <a:gd name="connsiteY17" fmla="*/ 2718886 h 2718886"/>
                  <a:gd name="connsiteX18" fmla="*/ 806185 w 3974151"/>
                  <a:gd name="connsiteY18" fmla="*/ 2718886 h 2718886"/>
                  <a:gd name="connsiteX19" fmla="*/ 0 w 3974151"/>
                  <a:gd name="connsiteY19" fmla="*/ 2718886 h 2718886"/>
                  <a:gd name="connsiteX20" fmla="*/ 0 w 3974151"/>
                  <a:gd name="connsiteY20" fmla="*/ 2229487 h 2718886"/>
                  <a:gd name="connsiteX21" fmla="*/ 0 w 3974151"/>
                  <a:gd name="connsiteY21" fmla="*/ 1712898 h 2718886"/>
                  <a:gd name="connsiteX22" fmla="*/ 0 w 3974151"/>
                  <a:gd name="connsiteY22" fmla="*/ 1169121 h 2718886"/>
                  <a:gd name="connsiteX23" fmla="*/ 0 w 3974151"/>
                  <a:gd name="connsiteY23" fmla="*/ 598155 h 2718886"/>
                  <a:gd name="connsiteX24" fmla="*/ 0 w 3974151"/>
                  <a:gd name="connsiteY24" fmla="*/ 0 h 2718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974151" h="2718886" extrusionOk="0">
                    <a:moveTo>
                      <a:pt x="0" y="0"/>
                    </a:moveTo>
                    <a:cubicBezTo>
                      <a:pt x="136739" y="-1488"/>
                      <a:pt x="365361" y="51526"/>
                      <a:pt x="488253" y="0"/>
                    </a:cubicBezTo>
                    <a:cubicBezTo>
                      <a:pt x="611145" y="-51526"/>
                      <a:pt x="908236" y="51346"/>
                      <a:pt x="1135472" y="0"/>
                    </a:cubicBezTo>
                    <a:cubicBezTo>
                      <a:pt x="1362708" y="-51346"/>
                      <a:pt x="1449753" y="48622"/>
                      <a:pt x="1623725" y="0"/>
                    </a:cubicBezTo>
                    <a:cubicBezTo>
                      <a:pt x="1797697" y="-48622"/>
                      <a:pt x="1961793" y="724"/>
                      <a:pt x="2191460" y="0"/>
                    </a:cubicBezTo>
                    <a:cubicBezTo>
                      <a:pt x="2421127" y="-724"/>
                      <a:pt x="2542805" y="15018"/>
                      <a:pt x="2679713" y="0"/>
                    </a:cubicBezTo>
                    <a:cubicBezTo>
                      <a:pt x="2816621" y="-15018"/>
                      <a:pt x="3090349" y="45842"/>
                      <a:pt x="3247449" y="0"/>
                    </a:cubicBezTo>
                    <a:cubicBezTo>
                      <a:pt x="3404549" y="-45842"/>
                      <a:pt x="3714935" y="42123"/>
                      <a:pt x="3974151" y="0"/>
                    </a:cubicBezTo>
                    <a:cubicBezTo>
                      <a:pt x="4041818" y="134690"/>
                      <a:pt x="3972905" y="313338"/>
                      <a:pt x="3974151" y="570966"/>
                    </a:cubicBezTo>
                    <a:cubicBezTo>
                      <a:pt x="3975397" y="828594"/>
                      <a:pt x="3964793" y="925927"/>
                      <a:pt x="3974151" y="1114743"/>
                    </a:cubicBezTo>
                    <a:cubicBezTo>
                      <a:pt x="3983509" y="1303559"/>
                      <a:pt x="3932193" y="1407105"/>
                      <a:pt x="3974151" y="1576954"/>
                    </a:cubicBezTo>
                    <a:cubicBezTo>
                      <a:pt x="4016109" y="1746803"/>
                      <a:pt x="3923617" y="1932444"/>
                      <a:pt x="3974151" y="2093542"/>
                    </a:cubicBezTo>
                    <a:cubicBezTo>
                      <a:pt x="4024685" y="2254640"/>
                      <a:pt x="3951801" y="2505335"/>
                      <a:pt x="3974151" y="2718886"/>
                    </a:cubicBezTo>
                    <a:cubicBezTo>
                      <a:pt x="3806202" y="2754429"/>
                      <a:pt x="3644204" y="2666756"/>
                      <a:pt x="3485898" y="2718886"/>
                    </a:cubicBezTo>
                    <a:cubicBezTo>
                      <a:pt x="3327592" y="2771016"/>
                      <a:pt x="3162173" y="2677534"/>
                      <a:pt x="2997645" y="2718886"/>
                    </a:cubicBezTo>
                    <a:cubicBezTo>
                      <a:pt x="2833117" y="2760238"/>
                      <a:pt x="2615201" y="2697083"/>
                      <a:pt x="2509392" y="2718886"/>
                    </a:cubicBezTo>
                    <a:cubicBezTo>
                      <a:pt x="2403583" y="2740689"/>
                      <a:pt x="2137242" y="2657714"/>
                      <a:pt x="1862174" y="2718886"/>
                    </a:cubicBezTo>
                    <a:cubicBezTo>
                      <a:pt x="1587106" y="2780058"/>
                      <a:pt x="1513499" y="2695649"/>
                      <a:pt x="1294438" y="2718886"/>
                    </a:cubicBezTo>
                    <a:cubicBezTo>
                      <a:pt x="1075377" y="2742123"/>
                      <a:pt x="936170" y="2704994"/>
                      <a:pt x="806185" y="2718886"/>
                    </a:cubicBezTo>
                    <a:cubicBezTo>
                      <a:pt x="676200" y="2732778"/>
                      <a:pt x="313076" y="2634744"/>
                      <a:pt x="0" y="2718886"/>
                    </a:cubicBezTo>
                    <a:cubicBezTo>
                      <a:pt x="-23675" y="2508755"/>
                      <a:pt x="7555" y="2345438"/>
                      <a:pt x="0" y="2229487"/>
                    </a:cubicBezTo>
                    <a:cubicBezTo>
                      <a:pt x="-7555" y="2113536"/>
                      <a:pt x="18520" y="1861297"/>
                      <a:pt x="0" y="1712898"/>
                    </a:cubicBezTo>
                    <a:cubicBezTo>
                      <a:pt x="-18520" y="1564499"/>
                      <a:pt x="23296" y="1315386"/>
                      <a:pt x="0" y="1169121"/>
                    </a:cubicBezTo>
                    <a:cubicBezTo>
                      <a:pt x="-23296" y="1022856"/>
                      <a:pt x="11804" y="764405"/>
                      <a:pt x="0" y="598155"/>
                    </a:cubicBezTo>
                    <a:cubicBezTo>
                      <a:pt x="-11804" y="431905"/>
                      <a:pt x="15043" y="270294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Calibri Body"/>
                    <a:ea typeface="Cambria Math" panose="02040503050406030204" pitchFamily="18" charset="0"/>
                  </a:rPr>
                  <a:t>Logistic Regression does not have the same concept of a “residual”, so it cannot use least squares and it cannot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GB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000" b="1" dirty="0">
                  <a:latin typeface="Calibri Body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C5F7BB1-296E-0679-06D4-41EB164F0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01" y="779171"/>
                <a:ext cx="3974151" cy="2718886"/>
              </a:xfrm>
              <a:prstGeom prst="rect">
                <a:avLst/>
              </a:prstGeom>
              <a:blipFill>
                <a:blip r:embed="rId4"/>
                <a:stretch>
                  <a:fillRect l="-2500" t="-905" r="-3125" b="-362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863491397">
                      <a:custGeom>
                        <a:avLst/>
                        <a:gdLst>
                          <a:gd name="connsiteX0" fmla="*/ 0 w 3974151"/>
                          <a:gd name="connsiteY0" fmla="*/ 0 h 2718886"/>
                          <a:gd name="connsiteX1" fmla="*/ 488253 w 3974151"/>
                          <a:gd name="connsiteY1" fmla="*/ 0 h 2718886"/>
                          <a:gd name="connsiteX2" fmla="*/ 1135472 w 3974151"/>
                          <a:gd name="connsiteY2" fmla="*/ 0 h 2718886"/>
                          <a:gd name="connsiteX3" fmla="*/ 1623725 w 3974151"/>
                          <a:gd name="connsiteY3" fmla="*/ 0 h 2718886"/>
                          <a:gd name="connsiteX4" fmla="*/ 2191460 w 3974151"/>
                          <a:gd name="connsiteY4" fmla="*/ 0 h 2718886"/>
                          <a:gd name="connsiteX5" fmla="*/ 2679713 w 3974151"/>
                          <a:gd name="connsiteY5" fmla="*/ 0 h 2718886"/>
                          <a:gd name="connsiteX6" fmla="*/ 3247449 w 3974151"/>
                          <a:gd name="connsiteY6" fmla="*/ 0 h 2718886"/>
                          <a:gd name="connsiteX7" fmla="*/ 3974151 w 3974151"/>
                          <a:gd name="connsiteY7" fmla="*/ 0 h 2718886"/>
                          <a:gd name="connsiteX8" fmla="*/ 3974151 w 3974151"/>
                          <a:gd name="connsiteY8" fmla="*/ 570966 h 2718886"/>
                          <a:gd name="connsiteX9" fmla="*/ 3974151 w 3974151"/>
                          <a:gd name="connsiteY9" fmla="*/ 1114743 h 2718886"/>
                          <a:gd name="connsiteX10" fmla="*/ 3974151 w 3974151"/>
                          <a:gd name="connsiteY10" fmla="*/ 1576954 h 2718886"/>
                          <a:gd name="connsiteX11" fmla="*/ 3974151 w 3974151"/>
                          <a:gd name="connsiteY11" fmla="*/ 2093542 h 2718886"/>
                          <a:gd name="connsiteX12" fmla="*/ 3974151 w 3974151"/>
                          <a:gd name="connsiteY12" fmla="*/ 2718886 h 2718886"/>
                          <a:gd name="connsiteX13" fmla="*/ 3485898 w 3974151"/>
                          <a:gd name="connsiteY13" fmla="*/ 2718886 h 2718886"/>
                          <a:gd name="connsiteX14" fmla="*/ 2997645 w 3974151"/>
                          <a:gd name="connsiteY14" fmla="*/ 2718886 h 2718886"/>
                          <a:gd name="connsiteX15" fmla="*/ 2509392 w 3974151"/>
                          <a:gd name="connsiteY15" fmla="*/ 2718886 h 2718886"/>
                          <a:gd name="connsiteX16" fmla="*/ 1862174 w 3974151"/>
                          <a:gd name="connsiteY16" fmla="*/ 2718886 h 2718886"/>
                          <a:gd name="connsiteX17" fmla="*/ 1294438 w 3974151"/>
                          <a:gd name="connsiteY17" fmla="*/ 2718886 h 2718886"/>
                          <a:gd name="connsiteX18" fmla="*/ 806185 w 3974151"/>
                          <a:gd name="connsiteY18" fmla="*/ 2718886 h 2718886"/>
                          <a:gd name="connsiteX19" fmla="*/ 0 w 3974151"/>
                          <a:gd name="connsiteY19" fmla="*/ 2718886 h 2718886"/>
                          <a:gd name="connsiteX20" fmla="*/ 0 w 3974151"/>
                          <a:gd name="connsiteY20" fmla="*/ 2229487 h 2718886"/>
                          <a:gd name="connsiteX21" fmla="*/ 0 w 3974151"/>
                          <a:gd name="connsiteY21" fmla="*/ 1712898 h 2718886"/>
                          <a:gd name="connsiteX22" fmla="*/ 0 w 3974151"/>
                          <a:gd name="connsiteY22" fmla="*/ 1169121 h 2718886"/>
                          <a:gd name="connsiteX23" fmla="*/ 0 w 3974151"/>
                          <a:gd name="connsiteY23" fmla="*/ 598155 h 2718886"/>
                          <a:gd name="connsiteX24" fmla="*/ 0 w 3974151"/>
                          <a:gd name="connsiteY24" fmla="*/ 0 h 27188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</a:cxnLst>
                        <a:rect l="l" t="t" r="r" b="b"/>
                        <a:pathLst>
                          <a:path w="3974151" h="2718886" extrusionOk="0">
                            <a:moveTo>
                              <a:pt x="0" y="0"/>
                            </a:moveTo>
                            <a:cubicBezTo>
                              <a:pt x="136739" y="-1488"/>
                              <a:pt x="365361" y="51526"/>
                              <a:pt x="488253" y="0"/>
                            </a:cubicBezTo>
                            <a:cubicBezTo>
                              <a:pt x="611145" y="-51526"/>
                              <a:pt x="908236" y="51346"/>
                              <a:pt x="1135472" y="0"/>
                            </a:cubicBezTo>
                            <a:cubicBezTo>
                              <a:pt x="1362708" y="-51346"/>
                              <a:pt x="1449753" y="48622"/>
                              <a:pt x="1623725" y="0"/>
                            </a:cubicBezTo>
                            <a:cubicBezTo>
                              <a:pt x="1797697" y="-48622"/>
                              <a:pt x="1961793" y="724"/>
                              <a:pt x="2191460" y="0"/>
                            </a:cubicBezTo>
                            <a:cubicBezTo>
                              <a:pt x="2421127" y="-724"/>
                              <a:pt x="2542805" y="15018"/>
                              <a:pt x="2679713" y="0"/>
                            </a:cubicBezTo>
                            <a:cubicBezTo>
                              <a:pt x="2816621" y="-15018"/>
                              <a:pt x="3090349" y="45842"/>
                              <a:pt x="3247449" y="0"/>
                            </a:cubicBezTo>
                            <a:cubicBezTo>
                              <a:pt x="3404549" y="-45842"/>
                              <a:pt x="3714935" y="42123"/>
                              <a:pt x="3974151" y="0"/>
                            </a:cubicBezTo>
                            <a:cubicBezTo>
                              <a:pt x="4041818" y="134690"/>
                              <a:pt x="3972905" y="313338"/>
                              <a:pt x="3974151" y="570966"/>
                            </a:cubicBezTo>
                            <a:cubicBezTo>
                              <a:pt x="3975397" y="828594"/>
                              <a:pt x="3964793" y="925927"/>
                              <a:pt x="3974151" y="1114743"/>
                            </a:cubicBezTo>
                            <a:cubicBezTo>
                              <a:pt x="3983509" y="1303559"/>
                              <a:pt x="3932193" y="1407105"/>
                              <a:pt x="3974151" y="1576954"/>
                            </a:cubicBezTo>
                            <a:cubicBezTo>
                              <a:pt x="4016109" y="1746803"/>
                              <a:pt x="3923617" y="1932444"/>
                              <a:pt x="3974151" y="2093542"/>
                            </a:cubicBezTo>
                            <a:cubicBezTo>
                              <a:pt x="4024685" y="2254640"/>
                              <a:pt x="3951801" y="2505335"/>
                              <a:pt x="3974151" y="2718886"/>
                            </a:cubicBezTo>
                            <a:cubicBezTo>
                              <a:pt x="3806202" y="2754429"/>
                              <a:pt x="3644204" y="2666756"/>
                              <a:pt x="3485898" y="2718886"/>
                            </a:cubicBezTo>
                            <a:cubicBezTo>
                              <a:pt x="3327592" y="2771016"/>
                              <a:pt x="3162173" y="2677534"/>
                              <a:pt x="2997645" y="2718886"/>
                            </a:cubicBezTo>
                            <a:cubicBezTo>
                              <a:pt x="2833117" y="2760238"/>
                              <a:pt x="2615201" y="2697083"/>
                              <a:pt x="2509392" y="2718886"/>
                            </a:cubicBezTo>
                            <a:cubicBezTo>
                              <a:pt x="2403583" y="2740689"/>
                              <a:pt x="2137242" y="2657714"/>
                              <a:pt x="1862174" y="2718886"/>
                            </a:cubicBezTo>
                            <a:cubicBezTo>
                              <a:pt x="1587106" y="2780058"/>
                              <a:pt x="1513499" y="2695649"/>
                              <a:pt x="1294438" y="2718886"/>
                            </a:cubicBezTo>
                            <a:cubicBezTo>
                              <a:pt x="1075377" y="2742123"/>
                              <a:pt x="936170" y="2704994"/>
                              <a:pt x="806185" y="2718886"/>
                            </a:cubicBezTo>
                            <a:cubicBezTo>
                              <a:pt x="676200" y="2732778"/>
                              <a:pt x="313076" y="2634744"/>
                              <a:pt x="0" y="2718886"/>
                            </a:cubicBezTo>
                            <a:cubicBezTo>
                              <a:pt x="-23675" y="2508755"/>
                              <a:pt x="7555" y="2345438"/>
                              <a:pt x="0" y="2229487"/>
                            </a:cubicBezTo>
                            <a:cubicBezTo>
                              <a:pt x="-7555" y="2113536"/>
                              <a:pt x="18520" y="1861297"/>
                              <a:pt x="0" y="1712898"/>
                            </a:cubicBezTo>
                            <a:cubicBezTo>
                              <a:pt x="-18520" y="1564499"/>
                              <a:pt x="23296" y="1315386"/>
                              <a:pt x="0" y="1169121"/>
                            </a:cubicBezTo>
                            <a:cubicBezTo>
                              <a:pt x="-23296" y="1022856"/>
                              <a:pt x="11804" y="764405"/>
                              <a:pt x="0" y="598155"/>
                            </a:cubicBezTo>
                            <a:cubicBezTo>
                              <a:pt x="-11804" y="431905"/>
                              <a:pt x="15043" y="2702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9192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135101" y="779171"/>
            <a:ext cx="3974151" cy="1384995"/>
          </a:xfrm>
          <a:custGeom>
            <a:avLst/>
            <a:gdLst>
              <a:gd name="connsiteX0" fmla="*/ 0 w 3974151"/>
              <a:gd name="connsiteY0" fmla="*/ 0 h 1384995"/>
              <a:gd name="connsiteX1" fmla="*/ 488253 w 3974151"/>
              <a:gd name="connsiteY1" fmla="*/ 0 h 1384995"/>
              <a:gd name="connsiteX2" fmla="*/ 1135472 w 3974151"/>
              <a:gd name="connsiteY2" fmla="*/ 0 h 1384995"/>
              <a:gd name="connsiteX3" fmla="*/ 1623725 w 3974151"/>
              <a:gd name="connsiteY3" fmla="*/ 0 h 1384995"/>
              <a:gd name="connsiteX4" fmla="*/ 2191460 w 3974151"/>
              <a:gd name="connsiteY4" fmla="*/ 0 h 1384995"/>
              <a:gd name="connsiteX5" fmla="*/ 2679713 w 3974151"/>
              <a:gd name="connsiteY5" fmla="*/ 0 h 1384995"/>
              <a:gd name="connsiteX6" fmla="*/ 3247449 w 3974151"/>
              <a:gd name="connsiteY6" fmla="*/ 0 h 1384995"/>
              <a:gd name="connsiteX7" fmla="*/ 3974151 w 3974151"/>
              <a:gd name="connsiteY7" fmla="*/ 0 h 1384995"/>
              <a:gd name="connsiteX8" fmla="*/ 3974151 w 3974151"/>
              <a:gd name="connsiteY8" fmla="*/ 475515 h 1384995"/>
              <a:gd name="connsiteX9" fmla="*/ 3974151 w 3974151"/>
              <a:gd name="connsiteY9" fmla="*/ 937180 h 1384995"/>
              <a:gd name="connsiteX10" fmla="*/ 3974151 w 3974151"/>
              <a:gd name="connsiteY10" fmla="*/ 1384995 h 1384995"/>
              <a:gd name="connsiteX11" fmla="*/ 3446157 w 3974151"/>
              <a:gd name="connsiteY11" fmla="*/ 1384995 h 1384995"/>
              <a:gd name="connsiteX12" fmla="*/ 2798938 w 3974151"/>
              <a:gd name="connsiteY12" fmla="*/ 1384995 h 1384995"/>
              <a:gd name="connsiteX13" fmla="*/ 2231202 w 3974151"/>
              <a:gd name="connsiteY13" fmla="*/ 1384995 h 1384995"/>
              <a:gd name="connsiteX14" fmla="*/ 1742949 w 3974151"/>
              <a:gd name="connsiteY14" fmla="*/ 1384995 h 1384995"/>
              <a:gd name="connsiteX15" fmla="*/ 1254696 w 3974151"/>
              <a:gd name="connsiteY15" fmla="*/ 1384995 h 1384995"/>
              <a:gd name="connsiteX16" fmla="*/ 607477 w 3974151"/>
              <a:gd name="connsiteY16" fmla="*/ 1384995 h 1384995"/>
              <a:gd name="connsiteX17" fmla="*/ 0 w 3974151"/>
              <a:gd name="connsiteY17" fmla="*/ 1384995 h 1384995"/>
              <a:gd name="connsiteX18" fmla="*/ 0 w 3974151"/>
              <a:gd name="connsiteY18" fmla="*/ 951030 h 1384995"/>
              <a:gd name="connsiteX19" fmla="*/ 0 w 3974151"/>
              <a:gd name="connsiteY19" fmla="*/ 461665 h 1384995"/>
              <a:gd name="connsiteX20" fmla="*/ 0 w 3974151"/>
              <a:gd name="connsiteY20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974151" h="1384995" extrusionOk="0">
                <a:moveTo>
                  <a:pt x="0" y="0"/>
                </a:moveTo>
                <a:cubicBezTo>
                  <a:pt x="136739" y="-1488"/>
                  <a:pt x="365361" y="51526"/>
                  <a:pt x="488253" y="0"/>
                </a:cubicBezTo>
                <a:cubicBezTo>
                  <a:pt x="611145" y="-51526"/>
                  <a:pt x="908236" y="51346"/>
                  <a:pt x="1135472" y="0"/>
                </a:cubicBezTo>
                <a:cubicBezTo>
                  <a:pt x="1362708" y="-51346"/>
                  <a:pt x="1449753" y="48622"/>
                  <a:pt x="1623725" y="0"/>
                </a:cubicBezTo>
                <a:cubicBezTo>
                  <a:pt x="1797697" y="-48622"/>
                  <a:pt x="1961793" y="724"/>
                  <a:pt x="2191460" y="0"/>
                </a:cubicBezTo>
                <a:cubicBezTo>
                  <a:pt x="2421127" y="-724"/>
                  <a:pt x="2542805" y="15018"/>
                  <a:pt x="2679713" y="0"/>
                </a:cubicBezTo>
                <a:cubicBezTo>
                  <a:pt x="2816621" y="-15018"/>
                  <a:pt x="3090349" y="45842"/>
                  <a:pt x="3247449" y="0"/>
                </a:cubicBezTo>
                <a:cubicBezTo>
                  <a:pt x="3404549" y="-45842"/>
                  <a:pt x="3714935" y="42123"/>
                  <a:pt x="3974151" y="0"/>
                </a:cubicBezTo>
                <a:cubicBezTo>
                  <a:pt x="3986985" y="139194"/>
                  <a:pt x="3939017" y="346390"/>
                  <a:pt x="3974151" y="475515"/>
                </a:cubicBezTo>
                <a:cubicBezTo>
                  <a:pt x="4009285" y="604641"/>
                  <a:pt x="3962242" y="812696"/>
                  <a:pt x="3974151" y="937180"/>
                </a:cubicBezTo>
                <a:cubicBezTo>
                  <a:pt x="3986060" y="1061665"/>
                  <a:pt x="3934710" y="1263848"/>
                  <a:pt x="3974151" y="1384995"/>
                </a:cubicBezTo>
                <a:cubicBezTo>
                  <a:pt x="3800968" y="1390861"/>
                  <a:pt x="3582955" y="1381829"/>
                  <a:pt x="3446157" y="1384995"/>
                </a:cubicBezTo>
                <a:cubicBezTo>
                  <a:pt x="3309359" y="1388161"/>
                  <a:pt x="3103849" y="1377594"/>
                  <a:pt x="2798938" y="1384995"/>
                </a:cubicBezTo>
                <a:cubicBezTo>
                  <a:pt x="2494027" y="1392396"/>
                  <a:pt x="2361976" y="1380234"/>
                  <a:pt x="2231202" y="1384995"/>
                </a:cubicBezTo>
                <a:cubicBezTo>
                  <a:pt x="2100428" y="1389756"/>
                  <a:pt x="1907477" y="1343643"/>
                  <a:pt x="1742949" y="1384995"/>
                </a:cubicBezTo>
                <a:cubicBezTo>
                  <a:pt x="1578421" y="1426347"/>
                  <a:pt x="1360505" y="1363192"/>
                  <a:pt x="1254696" y="1384995"/>
                </a:cubicBezTo>
                <a:cubicBezTo>
                  <a:pt x="1148887" y="1406798"/>
                  <a:pt x="885593" y="1328966"/>
                  <a:pt x="607477" y="1384995"/>
                </a:cubicBezTo>
                <a:cubicBezTo>
                  <a:pt x="329361" y="1441024"/>
                  <a:pt x="302761" y="1344473"/>
                  <a:pt x="0" y="1384995"/>
                </a:cubicBezTo>
                <a:cubicBezTo>
                  <a:pt x="-7225" y="1262784"/>
                  <a:pt x="43906" y="1108899"/>
                  <a:pt x="0" y="951030"/>
                </a:cubicBezTo>
                <a:cubicBezTo>
                  <a:pt x="-43906" y="793161"/>
                  <a:pt x="33535" y="585802"/>
                  <a:pt x="0" y="461665"/>
                </a:cubicBezTo>
                <a:cubicBezTo>
                  <a:pt x="-33535" y="337529"/>
                  <a:pt x="50866" y="10299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alibri Body"/>
                <a:ea typeface="Cambria Math" panose="02040503050406030204" pitchFamily="18" charset="0"/>
              </a:rPr>
              <a:t>Instead, it uses something called “</a:t>
            </a:r>
            <a:r>
              <a:rPr lang="en-GB" sz="28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GB" sz="2800" dirty="0">
                <a:latin typeface="Calibri Body"/>
                <a:ea typeface="Cambria Math" panose="02040503050406030204" pitchFamily="18" charset="0"/>
              </a:rPr>
              <a:t>”</a:t>
            </a:r>
            <a:endParaRPr lang="en-US" sz="3000" b="1" dirty="0">
              <a:latin typeface="Calibri Body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9D3579C-223E-F358-4116-9E5B5CE9FCDA}"/>
              </a:ext>
            </a:extLst>
          </p:cNvPr>
          <p:cNvGrpSpPr/>
          <p:nvPr/>
        </p:nvGrpSpPr>
        <p:grpSpPr>
          <a:xfrm>
            <a:off x="4810677" y="779171"/>
            <a:ext cx="6621651" cy="4841293"/>
            <a:chOff x="2823174" y="1852246"/>
            <a:chExt cx="6621651" cy="484129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F4D23B7-DA64-9ABE-67AD-2F38365BDBE5}"/>
                </a:ext>
              </a:extLst>
            </p:cNvPr>
            <p:cNvSpPr txBox="1"/>
            <p:nvPr/>
          </p:nvSpPr>
          <p:spPr>
            <a:xfrm>
              <a:off x="5407913" y="6139541"/>
              <a:ext cx="137617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b="1" dirty="0"/>
                <a:t>Weight</a:t>
              </a:r>
              <a:endParaRPr lang="en-PH" sz="3000" b="1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8ACCAB-0B15-772E-FAA9-365061ED2DA7}"/>
                </a:ext>
              </a:extLst>
            </p:cNvPr>
            <p:cNvGrpSpPr/>
            <p:nvPr/>
          </p:nvGrpSpPr>
          <p:grpSpPr>
            <a:xfrm>
              <a:off x="2823174" y="1852246"/>
              <a:ext cx="6621651" cy="4287295"/>
              <a:chOff x="1097325" y="385600"/>
              <a:chExt cx="8327571" cy="575394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4B403EA-42F9-94A6-CF89-2AA8F3CF59E9}"/>
                  </a:ext>
                </a:extLst>
              </p:cNvPr>
              <p:cNvGrpSpPr/>
              <p:nvPr/>
            </p:nvGrpSpPr>
            <p:grpSpPr>
              <a:xfrm>
                <a:off x="2767104" y="385600"/>
                <a:ext cx="6657792" cy="5753941"/>
                <a:chOff x="1008977" y="279182"/>
                <a:chExt cx="6657792" cy="575394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8102AB9-C26C-9027-4A21-B63B851FC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8810" y="279182"/>
                  <a:ext cx="0" cy="4723167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F9E6B759-70CF-B9D5-B267-1CBE2DFFFBC4}"/>
                    </a:ext>
                  </a:extLst>
                </p:cNvPr>
                <p:cNvGrpSpPr/>
                <p:nvPr/>
              </p:nvGrpSpPr>
              <p:grpSpPr>
                <a:xfrm>
                  <a:off x="1008977" y="883495"/>
                  <a:ext cx="6657792" cy="5149628"/>
                  <a:chOff x="1008977" y="883495"/>
                  <a:chExt cx="6657792" cy="5149628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884A4BC7-30D6-D271-3D09-0C3573F57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992" y="4965404"/>
                    <a:ext cx="6321777" cy="0"/>
                  </a:xfrm>
                  <a:prstGeom prst="line">
                    <a:avLst/>
                  </a:prstGeom>
                  <a:ln w="76200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308D0B7E-7B43-7D54-4AF9-FA8E36DAC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87860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FBD7D33-8AC9-9A29-DA94-A8AD96B38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15409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3A454E02-867B-AF4A-810E-9B67A5512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2958" y="4605571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64AF8312-265C-9B55-BF44-208288F7097D}"/>
                      </a:ext>
                    </a:extLst>
                  </p:cNvPr>
                  <p:cNvSpPr txBox="1"/>
                  <p:nvPr/>
                </p:nvSpPr>
                <p:spPr>
                  <a:xfrm>
                    <a:off x="1965684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1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79A9A98-4591-999F-E2E8-86EB31403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3232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2369EEC-4B80-B8F8-7743-B0543030996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0780" y="5325237"/>
                    <a:ext cx="444352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4000" dirty="0"/>
                      <a:t>3</a:t>
                    </a:r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1075756-3CC3-AE2B-E01C-DC69C69D6B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92629" y="3864739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B468C4BC-B9B9-3FF3-F0BF-1FB61517A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1368810" y="523662"/>
                    <a:ext cx="0" cy="719666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6DF2BE-F3C6-CC6B-09E5-30449B32CC90}"/>
                  </a:ext>
                </a:extLst>
              </p:cNvPr>
              <p:cNvSpPr txBox="1"/>
              <p:nvPr/>
            </p:nvSpPr>
            <p:spPr>
              <a:xfrm>
                <a:off x="1097325" y="4053992"/>
                <a:ext cx="1658920" cy="1363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Not Obese</a:t>
                </a:r>
                <a:endParaRPr lang="en-PH" sz="30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2E08882-1EAA-C4D0-451C-758245FEF24E}"/>
                  </a:ext>
                </a:extLst>
              </p:cNvPr>
              <p:cNvSpPr txBox="1"/>
              <p:nvPr/>
            </p:nvSpPr>
            <p:spPr>
              <a:xfrm>
                <a:off x="1121144" y="712915"/>
                <a:ext cx="1490913" cy="74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000" b="1" dirty="0"/>
                  <a:t>Obese</a:t>
                </a:r>
                <a:endParaRPr lang="en-PH" sz="3000" b="1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C880E96-0D44-C3E9-CB22-852A7F1B97AF}"/>
                  </a:ext>
                </a:extLst>
              </p:cNvPr>
              <p:cNvSpPr/>
              <p:nvPr/>
            </p:nvSpPr>
            <p:spPr>
              <a:xfrm>
                <a:off x="3747815" y="4155827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49549F-313C-2BC2-3F5F-659F5DB37DEE}"/>
                  </a:ext>
                </a:extLst>
              </p:cNvPr>
              <p:cNvSpPr/>
              <p:nvPr/>
            </p:nvSpPr>
            <p:spPr>
              <a:xfrm>
                <a:off x="4251972" y="4151996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EC500FF-C22B-34AC-DDDF-297D3F2D2EBD}"/>
                  </a:ext>
                </a:extLst>
              </p:cNvPr>
              <p:cNvSpPr/>
              <p:nvPr/>
            </p:nvSpPr>
            <p:spPr>
              <a:xfrm>
                <a:off x="5132733" y="4165531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1E22E82-E6F1-943C-7CCD-F7FD9FB73E16}"/>
                  </a:ext>
                </a:extLst>
              </p:cNvPr>
              <p:cNvSpPr/>
              <p:nvPr/>
            </p:nvSpPr>
            <p:spPr>
              <a:xfrm>
                <a:off x="5712828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2A4A79E-A832-90D2-50D3-FC55F47C3922}"/>
                  </a:ext>
                </a:extLst>
              </p:cNvPr>
              <p:cNvSpPr/>
              <p:nvPr/>
            </p:nvSpPr>
            <p:spPr>
              <a:xfrm>
                <a:off x="6556890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6014145-3378-176C-FC3B-9D9704DD4861}"/>
                  </a:ext>
                </a:extLst>
              </p:cNvPr>
              <p:cNvSpPr/>
              <p:nvPr/>
            </p:nvSpPr>
            <p:spPr>
              <a:xfrm>
                <a:off x="7356876" y="79322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762EF16-9E44-0582-E4CB-A291C4E61A8D}"/>
                  </a:ext>
                </a:extLst>
              </p:cNvPr>
              <p:cNvSpPr/>
              <p:nvPr/>
            </p:nvSpPr>
            <p:spPr>
              <a:xfrm>
                <a:off x="7830898" y="796274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E321545A-65DD-FBD0-C3CF-16432694599C}"/>
                  </a:ext>
                </a:extLst>
              </p:cNvPr>
              <p:cNvSpPr/>
              <p:nvPr/>
            </p:nvSpPr>
            <p:spPr>
              <a:xfrm>
                <a:off x="8304920" y="796273"/>
                <a:ext cx="422031" cy="404439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Curved Connector 11">
                <a:extLst>
                  <a:ext uri="{FF2B5EF4-FFF2-40B4-BE49-F238E27FC236}">
                    <a16:creationId xmlns:a16="http://schemas.microsoft.com/office/drawing/2014/main" id="{F9F032D0-BB44-4836-569A-A02169A3C2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589" y="989913"/>
                <a:ext cx="5434119" cy="3453133"/>
              </a:xfrm>
              <a:prstGeom prst="curvedConnector3">
                <a:avLst>
                  <a:gd name="adj1" fmla="val 47843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485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47FF68-A91B-2306-C28C-39FB0BDFD09F}"/>
              </a:ext>
            </a:extLst>
          </p:cNvPr>
          <p:cNvGrpSpPr/>
          <p:nvPr/>
        </p:nvGrpSpPr>
        <p:grpSpPr>
          <a:xfrm>
            <a:off x="1321714" y="807902"/>
            <a:ext cx="7420958" cy="5242196"/>
            <a:chOff x="809914" y="1401319"/>
            <a:chExt cx="9484577" cy="57371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4F5374-3AC0-85CA-66C7-F24156C6A0DF}"/>
                </a:ext>
              </a:extLst>
            </p:cNvPr>
            <p:cNvSpPr txBox="1"/>
            <p:nvPr/>
          </p:nvSpPr>
          <p:spPr>
            <a:xfrm>
              <a:off x="4472677" y="6683724"/>
              <a:ext cx="1310528" cy="454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rgbClr val="FF0000"/>
                  </a:solidFill>
                </a:rPr>
                <a:t>Weight</a:t>
              </a:r>
              <a:endParaRPr lang="en-PH" sz="21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F0357A3-6E68-1E80-AB92-3D9150586F47}"/>
                </a:ext>
              </a:extLst>
            </p:cNvPr>
            <p:cNvSpPr txBox="1"/>
            <p:nvPr/>
          </p:nvSpPr>
          <p:spPr>
            <a:xfrm rot="16200000">
              <a:off x="-1089327" y="3607646"/>
              <a:ext cx="4329522" cy="53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00B050"/>
                  </a:solidFill>
                </a:rPr>
                <a:t>Probability of passing an exam (Y)</a:t>
              </a:r>
              <a:endParaRPr lang="en-PH" sz="2100" b="1" dirty="0">
                <a:solidFill>
                  <a:srgbClr val="00B050"/>
                </a:solidFill>
              </a:endParaRPr>
            </a:p>
          </p:txBody>
        </p:sp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614BDE44-E08A-A944-79A7-498D41D8F800}"/>
                </a:ext>
              </a:extLst>
            </p:cNvPr>
            <p:cNvGraphicFramePr/>
            <p:nvPr/>
          </p:nvGraphicFramePr>
          <p:xfrm>
            <a:off x="1485680" y="1401319"/>
            <a:ext cx="8808811" cy="528240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23630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77388A9-A3FA-A7FF-D04A-11C3D55A6DAD}"/>
              </a:ext>
            </a:extLst>
          </p:cNvPr>
          <p:cNvGrpSpPr/>
          <p:nvPr/>
        </p:nvGrpSpPr>
        <p:grpSpPr>
          <a:xfrm>
            <a:off x="1321714" y="807902"/>
            <a:ext cx="9548571" cy="5242196"/>
            <a:chOff x="1688250" y="363071"/>
            <a:chExt cx="9548571" cy="524219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847FF68-A91B-2306-C28C-39FB0BDFD09F}"/>
                </a:ext>
              </a:extLst>
            </p:cNvPr>
            <p:cNvGrpSpPr/>
            <p:nvPr/>
          </p:nvGrpSpPr>
          <p:grpSpPr>
            <a:xfrm>
              <a:off x="1688250" y="363071"/>
              <a:ext cx="7420958" cy="5242196"/>
              <a:chOff x="809914" y="1401319"/>
              <a:chExt cx="9484577" cy="573713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4F5374-3AC0-85CA-66C7-F24156C6A0DF}"/>
                  </a:ext>
                </a:extLst>
              </p:cNvPr>
              <p:cNvSpPr txBox="1"/>
              <p:nvPr/>
            </p:nvSpPr>
            <p:spPr>
              <a:xfrm>
                <a:off x="4472677" y="6683724"/>
                <a:ext cx="1310528" cy="454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b="1" dirty="0">
                    <a:solidFill>
                      <a:srgbClr val="FF0000"/>
                    </a:solidFill>
                  </a:rPr>
                  <a:t>Weight</a:t>
                </a:r>
                <a:endParaRPr lang="en-PH" sz="2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0357A3-6E68-1E80-AB92-3D9150586F47}"/>
                  </a:ext>
                </a:extLst>
              </p:cNvPr>
              <p:cNvSpPr txBox="1"/>
              <p:nvPr/>
            </p:nvSpPr>
            <p:spPr>
              <a:xfrm rot="16200000">
                <a:off x="-1089327" y="3607646"/>
                <a:ext cx="4329522" cy="531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00" b="1" dirty="0">
                    <a:solidFill>
                      <a:srgbClr val="00B050"/>
                    </a:solidFill>
                  </a:rPr>
                  <a:t>Probability of passing an exam (Y)</a:t>
                </a:r>
                <a:endParaRPr lang="en-PH" sz="2100" b="1" dirty="0">
                  <a:solidFill>
                    <a:srgbClr val="00B050"/>
                  </a:solidFill>
                </a:endParaRPr>
              </a:p>
            </p:txBody>
          </p:sp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614BDE44-E08A-A944-79A7-498D41D8F800}"/>
                  </a:ext>
                </a:extLst>
              </p:cNvPr>
              <p:cNvGraphicFramePr/>
              <p:nvPr/>
            </p:nvGraphicFramePr>
            <p:xfrm>
              <a:off x="1485680" y="1401319"/>
              <a:ext cx="8808811" cy="52824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16D9D47F-B72F-D3B8-BF4A-738807CD4655}"/>
                </a:ext>
              </a:extLst>
            </p:cNvPr>
            <p:cNvCxnSpPr>
              <a:cxnSpLocks/>
            </p:cNvCxnSpPr>
            <p:nvPr/>
          </p:nvCxnSpPr>
          <p:spPr>
            <a:xfrm>
              <a:off x="2644346" y="2619632"/>
              <a:ext cx="6381320" cy="0"/>
            </a:xfrm>
            <a:prstGeom prst="line">
              <a:avLst/>
            </a:prstGeom>
            <a:ln w="38100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198940-6A2D-E8FD-7CD0-4EF1391BB657}"/>
                </a:ext>
              </a:extLst>
            </p:cNvPr>
            <p:cNvSpPr txBox="1"/>
            <p:nvPr/>
          </p:nvSpPr>
          <p:spPr>
            <a:xfrm>
              <a:off x="9255445" y="2391588"/>
              <a:ext cx="198137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>
                  <a:solidFill>
                    <a:srgbClr val="FFC000"/>
                  </a:solidFill>
                </a:rPr>
                <a:t>Threshold Value</a:t>
              </a:r>
              <a:endParaRPr lang="en-PH" sz="2100" b="1" dirty="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881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 Function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8BCF7-CC89-6C18-B4CC-31839F3D053A}"/>
              </a:ext>
            </a:extLst>
          </p:cNvPr>
          <p:cNvSpPr txBox="1"/>
          <p:nvPr/>
        </p:nvSpPr>
        <p:spPr>
          <a:xfrm>
            <a:off x="719202" y="1367848"/>
            <a:ext cx="1075359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The name “logistic regression” is derived from the concept of the </a:t>
            </a:r>
            <a:r>
              <a:rPr lang="en-PH" sz="3000" b="1" dirty="0">
                <a:solidFill>
                  <a:srgbClr val="00B0F0"/>
                </a:solidFill>
              </a:rPr>
              <a:t>logistic function </a:t>
            </a:r>
            <a:r>
              <a:rPr lang="en-PH" sz="3000" dirty="0"/>
              <a:t>that it uses.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logistic function is also known as the </a:t>
            </a:r>
            <a:r>
              <a:rPr lang="en-PH" sz="3000" b="1" dirty="0">
                <a:solidFill>
                  <a:srgbClr val="00B0F0"/>
                </a:solidFill>
              </a:rPr>
              <a:t>sigmoid function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The value of this logistic function lies between </a:t>
            </a:r>
            <a:r>
              <a:rPr lang="en-PH" sz="3000" b="1" dirty="0">
                <a:solidFill>
                  <a:srgbClr val="FF0000"/>
                </a:solidFill>
              </a:rPr>
              <a:t>0</a:t>
            </a:r>
            <a:r>
              <a:rPr lang="en-PH" sz="3000" dirty="0"/>
              <a:t> and </a:t>
            </a:r>
            <a:r>
              <a:rPr lang="en-PH" sz="3000" b="1" dirty="0">
                <a:solidFill>
                  <a:srgbClr val="00B050"/>
                </a:solidFill>
              </a:rPr>
              <a:t>1, </a:t>
            </a:r>
            <a:r>
              <a:rPr lang="en-PH" sz="3000" dirty="0"/>
              <a:t>which cannot go beyond this limit, so it forms a curve like an </a:t>
            </a:r>
            <a:r>
              <a:rPr lang="en-PH" sz="3000" b="1" dirty="0">
                <a:solidFill>
                  <a:srgbClr val="00B0F0"/>
                </a:solidFill>
              </a:rPr>
              <a:t>“S” form</a:t>
            </a:r>
            <a:r>
              <a:rPr lang="en-PH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2598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FACB549-90E5-3F2E-A81C-3D173F6FA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703467"/>
              </p:ext>
            </p:extLst>
          </p:nvPr>
        </p:nvGraphicFramePr>
        <p:xfrm>
          <a:off x="2648175" y="870353"/>
          <a:ext cx="6895650" cy="417867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47825">
                  <a:extLst>
                    <a:ext uri="{9D8B030D-6E8A-4147-A177-3AD203B41FA5}">
                      <a16:colId xmlns:a16="http://schemas.microsoft.com/office/drawing/2014/main" val="2913056237"/>
                    </a:ext>
                  </a:extLst>
                </a:gridCol>
                <a:gridCol w="3447825">
                  <a:extLst>
                    <a:ext uri="{9D8B030D-6E8A-4147-A177-3AD203B41FA5}">
                      <a16:colId xmlns:a16="http://schemas.microsoft.com/office/drawing/2014/main" val="3863049235"/>
                    </a:ext>
                  </a:extLst>
                </a:gridCol>
              </a:tblGrid>
              <a:tr h="436403"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FF0000"/>
                          </a:solidFill>
                        </a:rPr>
                        <a:t>Linear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dirty="0">
                          <a:solidFill>
                            <a:srgbClr val="00B050"/>
                          </a:solidFill>
                        </a:rPr>
                        <a:t>Logistic Regression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500786"/>
                  </a:ext>
                </a:extLst>
              </a:tr>
              <a:tr h="10638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5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regression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/>
                    </a:p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solving classification problems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188694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best fit line.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find S-Curve.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54857"/>
                  </a:ext>
                </a:extLst>
              </a:tr>
              <a:tr h="841113"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Least square estimation method is used for estimation of accuracy.</a:t>
                      </a:r>
                      <a:endParaRPr lang="en-US" sz="25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5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likelihood estimation method is used for estimation of accuracy.</a:t>
                      </a:r>
                      <a:endParaRPr lang="en-US" sz="2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27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79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/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5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5000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DF580-9A65-6EB7-8EAB-1C4D1081A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427" y="1877982"/>
                <a:ext cx="4465773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/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6763D08-F2AD-BB90-49CB-BDD42FEC5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6" y="3833580"/>
                <a:ext cx="6465346" cy="1475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5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5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000" b="1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US" sz="50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5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327" y="1607907"/>
                <a:ext cx="6465346" cy="1475469"/>
              </a:xfrm>
              <a:prstGeom prst="rect">
                <a:avLst/>
              </a:prstGeom>
              <a:blipFill>
                <a:blip r:embed="rId4"/>
                <a:stretch>
                  <a:fillRect l="-1765" t="-1709" r="-1373" b="-2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:r>
                  <a:rPr lang="en-US" sz="3000" b="1" dirty="0">
                    <a:solidFill>
                      <a:srgbClr val="FF0000"/>
                    </a:solidFill>
                    <a:latin typeface="Calibri Body"/>
                  </a:rPr>
                  <a:t>X</a:t>
                </a:r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 Body"/>
                  </a:rPr>
                  <a:t>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77959"/>
              </a:xfrm>
              <a:prstGeom prst="rect">
                <a:avLst/>
              </a:prstGeom>
              <a:blipFill>
                <a:blip r:embed="rId5"/>
                <a:stretch>
                  <a:fillRect l="-1515" t="-2660" b="-6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https://www.youtube.com/watch?v=yIYKR4sgzI8&amp;list=PLblh5JKOoLUKxzEP5HA2d-Li7IJkHfXSe&amp;index=1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71626C-5979-3E9D-46CD-5E985C06FE1C}"/>
              </a:ext>
            </a:extLst>
          </p:cNvPr>
          <p:cNvGrpSpPr/>
          <p:nvPr/>
        </p:nvGrpSpPr>
        <p:grpSpPr>
          <a:xfrm>
            <a:off x="3723452" y="467662"/>
            <a:ext cx="8057783" cy="5753941"/>
            <a:chOff x="1367113" y="385600"/>
            <a:chExt cx="8057783" cy="575394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B403EA-42F9-94A6-CF89-2AA8F3CF59E9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5753941"/>
              <a:chOff x="1008977" y="279182"/>
              <a:chExt cx="6657792" cy="575394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102AB9-C26C-9027-4A21-B63B851FC1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9E6B759-70CF-B9D5-B267-1CBE2DFFFBC4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149628"/>
                <a:chOff x="1008977" y="883495"/>
                <a:chExt cx="6657792" cy="5149628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884A4BC7-30D6-D271-3D09-0C3573F5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308D0B7E-7B43-7D54-4AF9-FA8E36DAC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FBD7D33-8AC9-9A29-DA94-A8AD96B38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A454E02-867B-AF4A-810E-9B67A5512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AF8312-265C-9B55-BF44-208288F7097D}"/>
                    </a:ext>
                  </a:extLst>
                </p:cNvPr>
                <p:cNvSpPr txBox="1"/>
                <p:nvPr/>
              </p:nvSpPr>
              <p:spPr>
                <a:xfrm>
                  <a:off x="1965684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1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79A9A98-4591-999F-E2E8-86EB31403254}"/>
                    </a:ext>
                  </a:extLst>
                </p:cNvPr>
                <p:cNvSpPr txBox="1"/>
                <p:nvPr/>
              </p:nvSpPr>
              <p:spPr>
                <a:xfrm>
                  <a:off x="3993232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2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369EEC-4B80-B8F8-7743-B0543030996F}"/>
                    </a:ext>
                  </a:extLst>
                </p:cNvPr>
                <p:cNvSpPr txBox="1"/>
                <p:nvPr/>
              </p:nvSpPr>
              <p:spPr>
                <a:xfrm>
                  <a:off x="6020780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3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1075756-3CC3-AE2B-E01C-DC69C69D6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468C4BC-B9B9-3FF3-F0BF-1FB61517A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6DF2BE-F3C6-CC6B-09E5-30449B32CC90}"/>
                </a:ext>
              </a:extLst>
            </p:cNvPr>
            <p:cNvSpPr txBox="1"/>
            <p:nvPr/>
          </p:nvSpPr>
          <p:spPr>
            <a:xfrm>
              <a:off x="1367113" y="4123241"/>
              <a:ext cx="13761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E08882-1EAA-C4D0-451C-758245FEF24E}"/>
                </a:ext>
              </a:extLst>
            </p:cNvPr>
            <p:cNvSpPr txBox="1"/>
            <p:nvPr/>
          </p:nvSpPr>
          <p:spPr>
            <a:xfrm>
              <a:off x="1658321" y="782164"/>
              <a:ext cx="9407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Obese</a:t>
              </a:r>
              <a:endParaRPr lang="en-PH" sz="2100" b="1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C880E96-0D44-C3E9-CB22-852A7F1B97AF}"/>
                </a:ext>
              </a:extLst>
            </p:cNvPr>
            <p:cNvSpPr/>
            <p:nvPr/>
          </p:nvSpPr>
          <p:spPr>
            <a:xfrm>
              <a:off x="3747815" y="4155827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249549F-313C-2BC2-3F5F-659F5DB37DEE}"/>
                </a:ext>
              </a:extLst>
            </p:cNvPr>
            <p:cNvSpPr/>
            <p:nvPr/>
          </p:nvSpPr>
          <p:spPr>
            <a:xfrm>
              <a:off x="4251972" y="4151996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EC500FF-C22B-34AC-DDDF-297D3F2D2EBD}"/>
                </a:ext>
              </a:extLst>
            </p:cNvPr>
            <p:cNvSpPr/>
            <p:nvPr/>
          </p:nvSpPr>
          <p:spPr>
            <a:xfrm>
              <a:off x="5132733" y="4165531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E22E82-E6F1-943C-7CCD-F7FD9FB73E16}"/>
                </a:ext>
              </a:extLst>
            </p:cNvPr>
            <p:cNvSpPr/>
            <p:nvPr/>
          </p:nvSpPr>
          <p:spPr>
            <a:xfrm>
              <a:off x="5712828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2A4A79E-A832-90D2-50D3-FC55F47C3922}"/>
                </a:ext>
              </a:extLst>
            </p:cNvPr>
            <p:cNvSpPr/>
            <p:nvPr/>
          </p:nvSpPr>
          <p:spPr>
            <a:xfrm>
              <a:off x="6556890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014145-3378-176C-FC3B-9D9704DD4861}"/>
                </a:ext>
              </a:extLst>
            </p:cNvPr>
            <p:cNvSpPr/>
            <p:nvPr/>
          </p:nvSpPr>
          <p:spPr>
            <a:xfrm>
              <a:off x="7356876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762EF16-9E44-0582-E4CB-A291C4E61A8D}"/>
                </a:ext>
              </a:extLst>
            </p:cNvPr>
            <p:cNvSpPr/>
            <p:nvPr/>
          </p:nvSpPr>
          <p:spPr>
            <a:xfrm>
              <a:off x="7830898" y="796274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21545A-65DD-FBD0-C3CF-16432694599C}"/>
                </a:ext>
              </a:extLst>
            </p:cNvPr>
            <p:cNvSpPr/>
            <p:nvPr/>
          </p:nvSpPr>
          <p:spPr>
            <a:xfrm>
              <a:off x="8304920" y="79627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is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similar to Linear Regression except…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2159719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71626C-5979-3E9D-46CD-5E985C06FE1C}"/>
              </a:ext>
            </a:extLst>
          </p:cNvPr>
          <p:cNvGrpSpPr/>
          <p:nvPr/>
        </p:nvGrpSpPr>
        <p:grpSpPr>
          <a:xfrm>
            <a:off x="3723452" y="467662"/>
            <a:ext cx="8057783" cy="5753941"/>
            <a:chOff x="1367113" y="385600"/>
            <a:chExt cx="8057783" cy="575394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B403EA-42F9-94A6-CF89-2AA8F3CF59E9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5753941"/>
              <a:chOff x="1008977" y="279182"/>
              <a:chExt cx="6657792" cy="575394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8102AB9-C26C-9027-4A21-B63B851FC1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9E6B759-70CF-B9D5-B267-1CBE2DFFFBC4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149628"/>
                <a:chOff x="1008977" y="883495"/>
                <a:chExt cx="6657792" cy="5149628"/>
              </a:xfrm>
            </p:grpSpPr>
            <p:cxnSp>
              <p:nvCxnSpPr>
                <p:cNvPr id="5" name="Straight Connector 4">
                  <a:extLst>
                    <a:ext uri="{FF2B5EF4-FFF2-40B4-BE49-F238E27FC236}">
                      <a16:creationId xmlns:a16="http://schemas.microsoft.com/office/drawing/2014/main" id="{884A4BC7-30D6-D271-3D09-0C3573F573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308D0B7E-7B43-7D54-4AF9-FA8E36DAC5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6FBD7D33-8AC9-9A29-DA94-A8AD96B386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3A454E02-867B-AF4A-810E-9B67A5512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AF8312-265C-9B55-BF44-208288F7097D}"/>
                    </a:ext>
                  </a:extLst>
                </p:cNvPr>
                <p:cNvSpPr txBox="1"/>
                <p:nvPr/>
              </p:nvSpPr>
              <p:spPr>
                <a:xfrm>
                  <a:off x="1965684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1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79A9A98-4591-999F-E2E8-86EB31403254}"/>
                    </a:ext>
                  </a:extLst>
                </p:cNvPr>
                <p:cNvSpPr txBox="1"/>
                <p:nvPr/>
              </p:nvSpPr>
              <p:spPr>
                <a:xfrm>
                  <a:off x="3993232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2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2369EEC-4B80-B8F8-7743-B0543030996F}"/>
                    </a:ext>
                  </a:extLst>
                </p:cNvPr>
                <p:cNvSpPr txBox="1"/>
                <p:nvPr/>
              </p:nvSpPr>
              <p:spPr>
                <a:xfrm>
                  <a:off x="6020780" y="5325237"/>
                  <a:ext cx="44435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4000" dirty="0"/>
                    <a:t>3</a:t>
                  </a: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1075756-3CC3-AE2B-E01C-DC69C69D6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468C4BC-B9B9-3FF3-F0BF-1FB61517A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E6DF2BE-F3C6-CC6B-09E5-30449B32CC90}"/>
                </a:ext>
              </a:extLst>
            </p:cNvPr>
            <p:cNvSpPr txBox="1"/>
            <p:nvPr/>
          </p:nvSpPr>
          <p:spPr>
            <a:xfrm>
              <a:off x="1367113" y="4123241"/>
              <a:ext cx="137617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2E08882-1EAA-C4D0-451C-758245FEF24E}"/>
                </a:ext>
              </a:extLst>
            </p:cNvPr>
            <p:cNvSpPr txBox="1"/>
            <p:nvPr/>
          </p:nvSpPr>
          <p:spPr>
            <a:xfrm>
              <a:off x="1658321" y="782164"/>
              <a:ext cx="94077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Obese</a:t>
              </a:r>
              <a:endParaRPr lang="en-PH" sz="2100" b="1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C880E96-0D44-C3E9-CB22-852A7F1B97AF}"/>
                </a:ext>
              </a:extLst>
            </p:cNvPr>
            <p:cNvSpPr/>
            <p:nvPr/>
          </p:nvSpPr>
          <p:spPr>
            <a:xfrm>
              <a:off x="3747815" y="4155827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249549F-313C-2BC2-3F5F-659F5DB37DEE}"/>
                </a:ext>
              </a:extLst>
            </p:cNvPr>
            <p:cNvSpPr/>
            <p:nvPr/>
          </p:nvSpPr>
          <p:spPr>
            <a:xfrm>
              <a:off x="4251972" y="4151996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EC500FF-C22B-34AC-DDDF-297D3F2D2EBD}"/>
                </a:ext>
              </a:extLst>
            </p:cNvPr>
            <p:cNvSpPr/>
            <p:nvPr/>
          </p:nvSpPr>
          <p:spPr>
            <a:xfrm>
              <a:off x="5132733" y="4165531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1E22E82-E6F1-943C-7CCD-F7FD9FB73E16}"/>
                </a:ext>
              </a:extLst>
            </p:cNvPr>
            <p:cNvSpPr/>
            <p:nvPr/>
          </p:nvSpPr>
          <p:spPr>
            <a:xfrm>
              <a:off x="5712828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2A4A79E-A832-90D2-50D3-FC55F47C3922}"/>
                </a:ext>
              </a:extLst>
            </p:cNvPr>
            <p:cNvSpPr/>
            <p:nvPr/>
          </p:nvSpPr>
          <p:spPr>
            <a:xfrm>
              <a:off x="6556890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86014145-3378-176C-FC3B-9D9704DD4861}"/>
                </a:ext>
              </a:extLst>
            </p:cNvPr>
            <p:cNvSpPr/>
            <p:nvPr/>
          </p:nvSpPr>
          <p:spPr>
            <a:xfrm>
              <a:off x="7356876" y="79322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762EF16-9E44-0582-E4CB-A291C4E61A8D}"/>
                </a:ext>
              </a:extLst>
            </p:cNvPr>
            <p:cNvSpPr/>
            <p:nvPr/>
          </p:nvSpPr>
          <p:spPr>
            <a:xfrm>
              <a:off x="7830898" y="796274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321545A-65DD-FBD0-C3CF-16432694599C}"/>
                </a:ext>
              </a:extLst>
            </p:cNvPr>
            <p:cNvSpPr/>
            <p:nvPr/>
          </p:nvSpPr>
          <p:spPr>
            <a:xfrm>
              <a:off x="8304920" y="796273"/>
              <a:ext cx="422031" cy="40443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581B207-CA29-6D79-5BCF-0CDE67B3EB54}"/>
              </a:ext>
            </a:extLst>
          </p:cNvPr>
          <p:cNvSpPr txBox="1"/>
          <p:nvPr/>
        </p:nvSpPr>
        <p:spPr>
          <a:xfrm>
            <a:off x="305294" y="2305176"/>
            <a:ext cx="30911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Logistic Regression 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predicts whether something is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True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or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False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, instead of predicting something continuous like price.</a:t>
            </a:r>
            <a:endParaRPr lang="en-US" sz="3000" dirty="0">
              <a:latin typeface="Calibri Body"/>
            </a:endParaRP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34CCB4BA-98F2-FD02-54F2-C4C129938849}"/>
              </a:ext>
            </a:extLst>
          </p:cNvPr>
          <p:cNvSpPr/>
          <p:nvPr/>
        </p:nvSpPr>
        <p:spPr>
          <a:xfrm>
            <a:off x="3962669" y="623354"/>
            <a:ext cx="1044758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DA7DD03-AD33-74AF-59C8-24F33B5991DC}"/>
              </a:ext>
            </a:extLst>
          </p:cNvPr>
          <p:cNvSpPr/>
          <p:nvPr/>
        </p:nvSpPr>
        <p:spPr>
          <a:xfrm>
            <a:off x="3618634" y="3904697"/>
            <a:ext cx="1482623" cy="914400"/>
          </a:xfrm>
          <a:prstGeom prst="frame">
            <a:avLst/>
          </a:prstGeom>
          <a:solidFill>
            <a:srgbClr val="FFC000"/>
          </a:solidFill>
          <a:ln w="31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49F5C-14BD-BA37-7A17-81F63AD49276}"/>
              </a:ext>
            </a:extLst>
          </p:cNvPr>
          <p:cNvSpPr txBox="1"/>
          <p:nvPr/>
        </p:nvSpPr>
        <p:spPr>
          <a:xfrm>
            <a:off x="5356656" y="1905548"/>
            <a:ext cx="3708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obese</a:t>
            </a:r>
            <a:endParaRPr lang="en-US" sz="3000" dirty="0">
              <a:latin typeface="Calibri Bod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47C75-62BF-0EFE-38FD-BFF39D530EFD}"/>
              </a:ext>
            </a:extLst>
          </p:cNvPr>
          <p:cNvSpPr txBox="1"/>
          <p:nvPr/>
        </p:nvSpPr>
        <p:spPr>
          <a:xfrm>
            <a:off x="3274479" y="2809552"/>
            <a:ext cx="4286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These people are not obese</a:t>
            </a:r>
            <a:endParaRPr lang="en-US" sz="3000" dirty="0">
              <a:latin typeface="Calibri Body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32873DA-76BD-64F9-BB70-EA455D61B63F}"/>
              </a:ext>
            </a:extLst>
          </p:cNvPr>
          <p:cNvSpPr/>
          <p:nvPr/>
        </p:nvSpPr>
        <p:spPr>
          <a:xfrm rot="5400000">
            <a:off x="6851630" y="105312"/>
            <a:ext cx="718460" cy="2955398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2621F35-A168-38E3-4584-7A065EAB2E73}"/>
              </a:ext>
            </a:extLst>
          </p:cNvPr>
          <p:cNvSpPr/>
          <p:nvPr/>
        </p:nvSpPr>
        <p:spPr>
          <a:xfrm rot="16200000">
            <a:off x="4300049" y="2834614"/>
            <a:ext cx="718460" cy="1790975"/>
          </a:xfrm>
          <a:prstGeom prst="rightBrac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67113" y="4123241"/>
            <a:ext cx="137617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58321" y="782164"/>
            <a:ext cx="9407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Obese</a:t>
            </a:r>
            <a:endParaRPr lang="en-PH" sz="21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815882"/>
          </a:xfrm>
          <a:custGeom>
            <a:avLst/>
            <a:gdLst>
              <a:gd name="connsiteX0" fmla="*/ 0 w 4286906"/>
              <a:gd name="connsiteY0" fmla="*/ 0 h 1815882"/>
              <a:gd name="connsiteX1" fmla="*/ 450125 w 4286906"/>
              <a:gd name="connsiteY1" fmla="*/ 0 h 1815882"/>
              <a:gd name="connsiteX2" fmla="*/ 1071727 w 4286906"/>
              <a:gd name="connsiteY2" fmla="*/ 0 h 1815882"/>
              <a:gd name="connsiteX3" fmla="*/ 1521852 w 4286906"/>
              <a:gd name="connsiteY3" fmla="*/ 0 h 1815882"/>
              <a:gd name="connsiteX4" fmla="*/ 2057715 w 4286906"/>
              <a:gd name="connsiteY4" fmla="*/ 0 h 1815882"/>
              <a:gd name="connsiteX5" fmla="*/ 2507840 w 4286906"/>
              <a:gd name="connsiteY5" fmla="*/ 0 h 1815882"/>
              <a:gd name="connsiteX6" fmla="*/ 3043703 w 4286906"/>
              <a:gd name="connsiteY6" fmla="*/ 0 h 1815882"/>
              <a:gd name="connsiteX7" fmla="*/ 3493828 w 4286906"/>
              <a:gd name="connsiteY7" fmla="*/ 0 h 1815882"/>
              <a:gd name="connsiteX8" fmla="*/ 4286906 w 4286906"/>
              <a:gd name="connsiteY8" fmla="*/ 0 h 1815882"/>
              <a:gd name="connsiteX9" fmla="*/ 4286906 w 4286906"/>
              <a:gd name="connsiteY9" fmla="*/ 435812 h 1815882"/>
              <a:gd name="connsiteX10" fmla="*/ 4286906 w 4286906"/>
              <a:gd name="connsiteY10" fmla="*/ 835306 h 1815882"/>
              <a:gd name="connsiteX11" fmla="*/ 4286906 w 4286906"/>
              <a:gd name="connsiteY11" fmla="*/ 1271117 h 1815882"/>
              <a:gd name="connsiteX12" fmla="*/ 4286906 w 4286906"/>
              <a:gd name="connsiteY12" fmla="*/ 1815882 h 1815882"/>
              <a:gd name="connsiteX13" fmla="*/ 3836781 w 4286906"/>
              <a:gd name="connsiteY13" fmla="*/ 1815882 h 1815882"/>
              <a:gd name="connsiteX14" fmla="*/ 3386656 w 4286906"/>
              <a:gd name="connsiteY14" fmla="*/ 1815882 h 1815882"/>
              <a:gd name="connsiteX15" fmla="*/ 2936531 w 4286906"/>
              <a:gd name="connsiteY15" fmla="*/ 1815882 h 1815882"/>
              <a:gd name="connsiteX16" fmla="*/ 2314929 w 4286906"/>
              <a:gd name="connsiteY16" fmla="*/ 1815882 h 1815882"/>
              <a:gd name="connsiteX17" fmla="*/ 1779066 w 4286906"/>
              <a:gd name="connsiteY17" fmla="*/ 1815882 h 1815882"/>
              <a:gd name="connsiteX18" fmla="*/ 1328941 w 4286906"/>
              <a:gd name="connsiteY18" fmla="*/ 1815882 h 1815882"/>
              <a:gd name="connsiteX19" fmla="*/ 793078 w 4286906"/>
              <a:gd name="connsiteY19" fmla="*/ 1815882 h 1815882"/>
              <a:gd name="connsiteX20" fmla="*/ 0 w 4286906"/>
              <a:gd name="connsiteY20" fmla="*/ 1815882 h 1815882"/>
              <a:gd name="connsiteX21" fmla="*/ 0 w 4286906"/>
              <a:gd name="connsiteY21" fmla="*/ 1361912 h 1815882"/>
              <a:gd name="connsiteX22" fmla="*/ 0 w 4286906"/>
              <a:gd name="connsiteY22" fmla="*/ 907941 h 1815882"/>
              <a:gd name="connsiteX23" fmla="*/ 0 w 4286906"/>
              <a:gd name="connsiteY23" fmla="*/ 435812 h 1815882"/>
              <a:gd name="connsiteX24" fmla="*/ 0 w 4286906"/>
              <a:gd name="connsiteY24" fmla="*/ 0 h 181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286906" h="1815882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21488" y="104699"/>
                  <a:pt x="4248753" y="232851"/>
                  <a:pt x="4286906" y="435812"/>
                </a:cubicBezTo>
                <a:cubicBezTo>
                  <a:pt x="4325059" y="638773"/>
                  <a:pt x="4261563" y="673252"/>
                  <a:pt x="4286906" y="835306"/>
                </a:cubicBezTo>
                <a:cubicBezTo>
                  <a:pt x="4312249" y="997360"/>
                  <a:pt x="4234796" y="1085897"/>
                  <a:pt x="4286906" y="1271117"/>
                </a:cubicBezTo>
                <a:cubicBezTo>
                  <a:pt x="4339016" y="1456337"/>
                  <a:pt x="4239267" y="1696172"/>
                  <a:pt x="4286906" y="1815882"/>
                </a:cubicBezTo>
                <a:cubicBezTo>
                  <a:pt x="4144757" y="1846050"/>
                  <a:pt x="4030103" y="1765004"/>
                  <a:pt x="3836781" y="1815882"/>
                </a:cubicBezTo>
                <a:cubicBezTo>
                  <a:pt x="3643459" y="1866760"/>
                  <a:pt x="3585597" y="1801042"/>
                  <a:pt x="3386656" y="1815882"/>
                </a:cubicBezTo>
                <a:cubicBezTo>
                  <a:pt x="3187715" y="1830722"/>
                  <a:pt x="3107956" y="1799703"/>
                  <a:pt x="2936531" y="1815882"/>
                </a:cubicBezTo>
                <a:cubicBezTo>
                  <a:pt x="2765107" y="1832061"/>
                  <a:pt x="2479669" y="1760986"/>
                  <a:pt x="2314929" y="1815882"/>
                </a:cubicBezTo>
                <a:cubicBezTo>
                  <a:pt x="2150189" y="1870778"/>
                  <a:pt x="1907442" y="1752278"/>
                  <a:pt x="1779066" y="1815882"/>
                </a:cubicBezTo>
                <a:cubicBezTo>
                  <a:pt x="1650690" y="1879486"/>
                  <a:pt x="1433827" y="1814106"/>
                  <a:pt x="1328941" y="1815882"/>
                </a:cubicBezTo>
                <a:cubicBezTo>
                  <a:pt x="1224056" y="1817658"/>
                  <a:pt x="979029" y="1778390"/>
                  <a:pt x="793078" y="1815882"/>
                </a:cubicBezTo>
                <a:cubicBezTo>
                  <a:pt x="607127" y="1853374"/>
                  <a:pt x="211285" y="1799524"/>
                  <a:pt x="0" y="1815882"/>
                </a:cubicBezTo>
                <a:cubicBezTo>
                  <a:pt x="-4455" y="1697053"/>
                  <a:pt x="23948" y="1463376"/>
                  <a:pt x="0" y="1361912"/>
                </a:cubicBezTo>
                <a:cubicBezTo>
                  <a:pt x="-23948" y="1260448"/>
                  <a:pt x="18912" y="1059303"/>
                  <a:pt x="0" y="907941"/>
                </a:cubicBezTo>
                <a:cubicBezTo>
                  <a:pt x="-18912" y="756579"/>
                  <a:pt x="52727" y="557194"/>
                  <a:pt x="0" y="435812"/>
                </a:cubicBezTo>
                <a:cubicBezTo>
                  <a:pt x="-52727" y="314430"/>
                  <a:pt x="27385" y="15649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Instead of fitting a straight line to the data, logistic regression fits an </a:t>
            </a:r>
            <a:r>
              <a:rPr lang="en-US" sz="2800" b="1" dirty="0">
                <a:latin typeface="Calibri Body"/>
                <a:ea typeface="Cambria Math" panose="02040503050406030204" pitchFamily="18" charset="0"/>
              </a:rPr>
              <a:t>“S” shaped</a:t>
            </a:r>
            <a:r>
              <a:rPr lang="en-US" sz="2800" dirty="0">
                <a:latin typeface="Calibri Body"/>
                <a:ea typeface="Cambria Math" panose="02040503050406030204" pitchFamily="18" charset="0"/>
              </a:rPr>
              <a:t> logistic function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50074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523220"/>
          </a:xfrm>
          <a:custGeom>
            <a:avLst/>
            <a:gdLst>
              <a:gd name="connsiteX0" fmla="*/ 0 w 4286906"/>
              <a:gd name="connsiteY0" fmla="*/ 0 h 523220"/>
              <a:gd name="connsiteX1" fmla="*/ 450125 w 4286906"/>
              <a:gd name="connsiteY1" fmla="*/ 0 h 523220"/>
              <a:gd name="connsiteX2" fmla="*/ 1071727 w 4286906"/>
              <a:gd name="connsiteY2" fmla="*/ 0 h 523220"/>
              <a:gd name="connsiteX3" fmla="*/ 1521852 w 4286906"/>
              <a:gd name="connsiteY3" fmla="*/ 0 h 523220"/>
              <a:gd name="connsiteX4" fmla="*/ 2057715 w 4286906"/>
              <a:gd name="connsiteY4" fmla="*/ 0 h 523220"/>
              <a:gd name="connsiteX5" fmla="*/ 2507840 w 4286906"/>
              <a:gd name="connsiteY5" fmla="*/ 0 h 523220"/>
              <a:gd name="connsiteX6" fmla="*/ 3043703 w 4286906"/>
              <a:gd name="connsiteY6" fmla="*/ 0 h 523220"/>
              <a:gd name="connsiteX7" fmla="*/ 3493828 w 4286906"/>
              <a:gd name="connsiteY7" fmla="*/ 0 h 523220"/>
              <a:gd name="connsiteX8" fmla="*/ 4286906 w 4286906"/>
              <a:gd name="connsiteY8" fmla="*/ 0 h 523220"/>
              <a:gd name="connsiteX9" fmla="*/ 4286906 w 4286906"/>
              <a:gd name="connsiteY9" fmla="*/ 523220 h 523220"/>
              <a:gd name="connsiteX10" fmla="*/ 3879650 w 4286906"/>
              <a:gd name="connsiteY10" fmla="*/ 523220 h 523220"/>
              <a:gd name="connsiteX11" fmla="*/ 3429525 w 4286906"/>
              <a:gd name="connsiteY11" fmla="*/ 523220 h 523220"/>
              <a:gd name="connsiteX12" fmla="*/ 2807923 w 4286906"/>
              <a:gd name="connsiteY12" fmla="*/ 523220 h 523220"/>
              <a:gd name="connsiteX13" fmla="*/ 2272060 w 4286906"/>
              <a:gd name="connsiteY13" fmla="*/ 523220 h 523220"/>
              <a:gd name="connsiteX14" fmla="*/ 1821935 w 4286906"/>
              <a:gd name="connsiteY14" fmla="*/ 523220 h 523220"/>
              <a:gd name="connsiteX15" fmla="*/ 1371810 w 4286906"/>
              <a:gd name="connsiteY15" fmla="*/ 523220 h 523220"/>
              <a:gd name="connsiteX16" fmla="*/ 750209 w 4286906"/>
              <a:gd name="connsiteY16" fmla="*/ 523220 h 523220"/>
              <a:gd name="connsiteX17" fmla="*/ 0 w 4286906"/>
              <a:gd name="connsiteY17" fmla="*/ 523220 h 523220"/>
              <a:gd name="connsiteX18" fmla="*/ 0 w 4286906"/>
              <a:gd name="connsiteY1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286906" h="523220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291342" y="250615"/>
                  <a:pt x="4252435" y="276455"/>
                  <a:pt x="4286906" y="523220"/>
                </a:cubicBezTo>
                <a:cubicBezTo>
                  <a:pt x="4099145" y="536643"/>
                  <a:pt x="4032509" y="486618"/>
                  <a:pt x="3879650" y="523220"/>
                </a:cubicBezTo>
                <a:cubicBezTo>
                  <a:pt x="3726791" y="559822"/>
                  <a:pt x="3590915" y="494838"/>
                  <a:pt x="3429525" y="523220"/>
                </a:cubicBezTo>
                <a:cubicBezTo>
                  <a:pt x="3268136" y="551602"/>
                  <a:pt x="3060976" y="458614"/>
                  <a:pt x="2807923" y="523220"/>
                </a:cubicBezTo>
                <a:cubicBezTo>
                  <a:pt x="2554870" y="587826"/>
                  <a:pt x="2472749" y="463929"/>
                  <a:pt x="2272060" y="523220"/>
                </a:cubicBezTo>
                <a:cubicBezTo>
                  <a:pt x="2071371" y="582511"/>
                  <a:pt x="2020876" y="508380"/>
                  <a:pt x="1821935" y="523220"/>
                </a:cubicBezTo>
                <a:cubicBezTo>
                  <a:pt x="1622994" y="538060"/>
                  <a:pt x="1543235" y="507041"/>
                  <a:pt x="1371810" y="523220"/>
                </a:cubicBezTo>
                <a:cubicBezTo>
                  <a:pt x="1200386" y="539399"/>
                  <a:pt x="911777" y="462970"/>
                  <a:pt x="750209" y="523220"/>
                </a:cubicBezTo>
                <a:cubicBezTo>
                  <a:pt x="588641" y="583470"/>
                  <a:pt x="297389" y="460780"/>
                  <a:pt x="0" y="523220"/>
                </a:cubicBezTo>
                <a:cubicBezTo>
                  <a:pt x="-23642" y="285465"/>
                  <a:pt x="13471" y="24187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goes from 0 to 1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23938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0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671280" y="712914"/>
            <a:ext cx="9407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1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978921" y="2012430"/>
            <a:ext cx="4286906" cy="1384995"/>
          </a:xfrm>
          <a:custGeom>
            <a:avLst/>
            <a:gdLst>
              <a:gd name="connsiteX0" fmla="*/ 0 w 4286906"/>
              <a:gd name="connsiteY0" fmla="*/ 0 h 1384995"/>
              <a:gd name="connsiteX1" fmla="*/ 450125 w 4286906"/>
              <a:gd name="connsiteY1" fmla="*/ 0 h 1384995"/>
              <a:gd name="connsiteX2" fmla="*/ 1071727 w 4286906"/>
              <a:gd name="connsiteY2" fmla="*/ 0 h 1384995"/>
              <a:gd name="connsiteX3" fmla="*/ 1521852 w 4286906"/>
              <a:gd name="connsiteY3" fmla="*/ 0 h 1384995"/>
              <a:gd name="connsiteX4" fmla="*/ 2057715 w 4286906"/>
              <a:gd name="connsiteY4" fmla="*/ 0 h 1384995"/>
              <a:gd name="connsiteX5" fmla="*/ 2507840 w 4286906"/>
              <a:gd name="connsiteY5" fmla="*/ 0 h 1384995"/>
              <a:gd name="connsiteX6" fmla="*/ 3043703 w 4286906"/>
              <a:gd name="connsiteY6" fmla="*/ 0 h 1384995"/>
              <a:gd name="connsiteX7" fmla="*/ 3493828 w 4286906"/>
              <a:gd name="connsiteY7" fmla="*/ 0 h 1384995"/>
              <a:gd name="connsiteX8" fmla="*/ 4286906 w 4286906"/>
              <a:gd name="connsiteY8" fmla="*/ 0 h 1384995"/>
              <a:gd name="connsiteX9" fmla="*/ 4286906 w 4286906"/>
              <a:gd name="connsiteY9" fmla="*/ 447815 h 1384995"/>
              <a:gd name="connsiteX10" fmla="*/ 4286906 w 4286906"/>
              <a:gd name="connsiteY10" fmla="*/ 867930 h 1384995"/>
              <a:gd name="connsiteX11" fmla="*/ 4286906 w 4286906"/>
              <a:gd name="connsiteY11" fmla="*/ 1384995 h 1384995"/>
              <a:gd name="connsiteX12" fmla="*/ 3665305 w 4286906"/>
              <a:gd name="connsiteY12" fmla="*/ 1384995 h 1384995"/>
              <a:gd name="connsiteX13" fmla="*/ 3129441 w 4286906"/>
              <a:gd name="connsiteY13" fmla="*/ 1384995 h 1384995"/>
              <a:gd name="connsiteX14" fmla="*/ 2679316 w 4286906"/>
              <a:gd name="connsiteY14" fmla="*/ 1384995 h 1384995"/>
              <a:gd name="connsiteX15" fmla="*/ 2229191 w 4286906"/>
              <a:gd name="connsiteY15" fmla="*/ 1384995 h 1384995"/>
              <a:gd name="connsiteX16" fmla="*/ 1607590 w 4286906"/>
              <a:gd name="connsiteY16" fmla="*/ 1384995 h 1384995"/>
              <a:gd name="connsiteX17" fmla="*/ 1071727 w 4286906"/>
              <a:gd name="connsiteY17" fmla="*/ 1384995 h 1384995"/>
              <a:gd name="connsiteX18" fmla="*/ 621601 w 4286906"/>
              <a:gd name="connsiteY18" fmla="*/ 1384995 h 1384995"/>
              <a:gd name="connsiteX19" fmla="*/ 0 w 4286906"/>
              <a:gd name="connsiteY19" fmla="*/ 1384995 h 1384995"/>
              <a:gd name="connsiteX20" fmla="*/ 0 w 4286906"/>
              <a:gd name="connsiteY20" fmla="*/ 951030 h 1384995"/>
              <a:gd name="connsiteX21" fmla="*/ 0 w 4286906"/>
              <a:gd name="connsiteY21" fmla="*/ 503215 h 1384995"/>
              <a:gd name="connsiteX22" fmla="*/ 0 w 4286906"/>
              <a:gd name="connsiteY22" fmla="*/ 0 h 138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286906" h="1384995" extrusionOk="0">
                <a:moveTo>
                  <a:pt x="0" y="0"/>
                </a:moveTo>
                <a:cubicBezTo>
                  <a:pt x="224799" y="-6471"/>
                  <a:pt x="296228" y="27765"/>
                  <a:pt x="450125" y="0"/>
                </a:cubicBezTo>
                <a:cubicBezTo>
                  <a:pt x="604022" y="-27765"/>
                  <a:pt x="824774" y="33627"/>
                  <a:pt x="1071727" y="0"/>
                </a:cubicBezTo>
                <a:cubicBezTo>
                  <a:pt x="1318680" y="-33627"/>
                  <a:pt x="1305999" y="21557"/>
                  <a:pt x="1521852" y="0"/>
                </a:cubicBezTo>
                <a:cubicBezTo>
                  <a:pt x="1737705" y="-21557"/>
                  <a:pt x="1857666" y="44158"/>
                  <a:pt x="2057715" y="0"/>
                </a:cubicBezTo>
                <a:cubicBezTo>
                  <a:pt x="2257764" y="-44158"/>
                  <a:pt x="2361100" y="32768"/>
                  <a:pt x="2507840" y="0"/>
                </a:cubicBezTo>
                <a:cubicBezTo>
                  <a:pt x="2654580" y="-32768"/>
                  <a:pt x="2869911" y="4066"/>
                  <a:pt x="3043703" y="0"/>
                </a:cubicBezTo>
                <a:cubicBezTo>
                  <a:pt x="3217495" y="-4066"/>
                  <a:pt x="3276702" y="29227"/>
                  <a:pt x="3493828" y="0"/>
                </a:cubicBezTo>
                <a:cubicBezTo>
                  <a:pt x="3710954" y="-29227"/>
                  <a:pt x="3988927" y="45299"/>
                  <a:pt x="4286906" y="0"/>
                </a:cubicBezTo>
                <a:cubicBezTo>
                  <a:pt x="4333086" y="219608"/>
                  <a:pt x="4237255" y="298338"/>
                  <a:pt x="4286906" y="447815"/>
                </a:cubicBezTo>
                <a:cubicBezTo>
                  <a:pt x="4336557" y="597292"/>
                  <a:pt x="4261776" y="703360"/>
                  <a:pt x="4286906" y="867930"/>
                </a:cubicBezTo>
                <a:cubicBezTo>
                  <a:pt x="4312036" y="1032501"/>
                  <a:pt x="4283090" y="1247844"/>
                  <a:pt x="4286906" y="1384995"/>
                </a:cubicBezTo>
                <a:cubicBezTo>
                  <a:pt x="3984197" y="1400175"/>
                  <a:pt x="3918272" y="1319810"/>
                  <a:pt x="3665305" y="1384995"/>
                </a:cubicBezTo>
                <a:cubicBezTo>
                  <a:pt x="3412338" y="1450180"/>
                  <a:pt x="3334718" y="1333014"/>
                  <a:pt x="3129441" y="1384995"/>
                </a:cubicBezTo>
                <a:cubicBezTo>
                  <a:pt x="2924164" y="1436976"/>
                  <a:pt x="2878257" y="1370155"/>
                  <a:pt x="2679316" y="1384995"/>
                </a:cubicBezTo>
                <a:cubicBezTo>
                  <a:pt x="2480375" y="1399835"/>
                  <a:pt x="2400616" y="1368816"/>
                  <a:pt x="2229191" y="1384995"/>
                </a:cubicBezTo>
                <a:cubicBezTo>
                  <a:pt x="2057767" y="1401174"/>
                  <a:pt x="1769158" y="1324745"/>
                  <a:pt x="1607590" y="1384995"/>
                </a:cubicBezTo>
                <a:cubicBezTo>
                  <a:pt x="1446022" y="1445245"/>
                  <a:pt x="1200103" y="1321391"/>
                  <a:pt x="1071727" y="1384995"/>
                </a:cubicBezTo>
                <a:cubicBezTo>
                  <a:pt x="943351" y="1448599"/>
                  <a:pt x="735811" y="1332329"/>
                  <a:pt x="621601" y="1384995"/>
                </a:cubicBezTo>
                <a:cubicBezTo>
                  <a:pt x="507391" y="1437661"/>
                  <a:pt x="260439" y="1329012"/>
                  <a:pt x="0" y="1384995"/>
                </a:cubicBezTo>
                <a:cubicBezTo>
                  <a:pt x="-50609" y="1267850"/>
                  <a:pt x="18319" y="1120509"/>
                  <a:pt x="0" y="951030"/>
                </a:cubicBezTo>
                <a:cubicBezTo>
                  <a:pt x="-18319" y="781551"/>
                  <a:pt x="21667" y="662928"/>
                  <a:pt x="0" y="503215"/>
                </a:cubicBezTo>
                <a:cubicBezTo>
                  <a:pt x="-21667" y="343502"/>
                  <a:pt x="33852" y="19522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The curve tells you the probability that a person is obese based on its weight.</a:t>
            </a:r>
            <a:endParaRPr lang="en-US" sz="3000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94519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14B403EA-42F9-94A6-CF89-2AA8F3CF59E9}"/>
              </a:ext>
            </a:extLst>
          </p:cNvPr>
          <p:cNvGrpSpPr/>
          <p:nvPr/>
        </p:nvGrpSpPr>
        <p:grpSpPr>
          <a:xfrm>
            <a:off x="2767104" y="385600"/>
            <a:ext cx="6657792" cy="5753941"/>
            <a:chOff x="1008977" y="279182"/>
            <a:chExt cx="6657792" cy="575394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8102AB9-C26C-9027-4A21-B63B851FC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810" y="279182"/>
              <a:ext cx="0" cy="472316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9E6B759-70CF-B9D5-B267-1CBE2DFFFBC4}"/>
                </a:ext>
              </a:extLst>
            </p:cNvPr>
            <p:cNvGrpSpPr/>
            <p:nvPr/>
          </p:nvGrpSpPr>
          <p:grpSpPr>
            <a:xfrm>
              <a:off x="1008977" y="883495"/>
              <a:ext cx="6657792" cy="5149628"/>
              <a:chOff x="1008977" y="883495"/>
              <a:chExt cx="6657792" cy="5149628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84A4BC7-30D6-D271-3D09-0C3573F573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992" y="4965404"/>
                <a:ext cx="6321777" cy="0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08D0B7E-7B43-7D54-4AF9-FA8E36DAC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7860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BD7D33-8AC9-9A29-DA94-A8AD96B386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5409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A454E02-867B-AF4A-810E-9B67A5512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2958" y="4605571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AF8312-265C-9B55-BF44-208288F7097D}"/>
                  </a:ext>
                </a:extLst>
              </p:cNvPr>
              <p:cNvSpPr txBox="1"/>
              <p:nvPr/>
            </p:nvSpPr>
            <p:spPr>
              <a:xfrm>
                <a:off x="1965684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9A9A98-4591-999F-E2E8-86EB31403254}"/>
                  </a:ext>
                </a:extLst>
              </p:cNvPr>
              <p:cNvSpPr txBox="1"/>
              <p:nvPr/>
            </p:nvSpPr>
            <p:spPr>
              <a:xfrm>
                <a:off x="3993232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369EEC-4B80-B8F8-7743-B0543030996F}"/>
                  </a:ext>
                </a:extLst>
              </p:cNvPr>
              <p:cNvSpPr txBox="1"/>
              <p:nvPr/>
            </p:nvSpPr>
            <p:spPr>
              <a:xfrm>
                <a:off x="6020780" y="5325237"/>
                <a:ext cx="4443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3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075756-3CC3-AE2B-E01C-DC69C69D6B1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92629" y="3864739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B468C4BC-B9B9-3FF3-F0BF-1FB61517A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368810" y="523662"/>
                <a:ext cx="0" cy="719666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E6DF2BE-F3C6-CC6B-09E5-30449B32CC90}"/>
              </a:ext>
            </a:extLst>
          </p:cNvPr>
          <p:cNvSpPr txBox="1"/>
          <p:nvPr/>
        </p:nvSpPr>
        <p:spPr>
          <a:xfrm>
            <a:off x="1380072" y="4053991"/>
            <a:ext cx="137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Not Obese</a:t>
            </a:r>
            <a:endParaRPr lang="en-PH" sz="30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E08882-1EAA-C4D0-451C-758245FEF24E}"/>
              </a:ext>
            </a:extLst>
          </p:cNvPr>
          <p:cNvSpPr txBox="1"/>
          <p:nvPr/>
        </p:nvSpPr>
        <p:spPr>
          <a:xfrm>
            <a:off x="1380072" y="712914"/>
            <a:ext cx="12319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Obese</a:t>
            </a:r>
            <a:endParaRPr lang="en-PH" sz="3000" b="1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C880E96-0D44-C3E9-CB22-852A7F1B97AF}"/>
              </a:ext>
            </a:extLst>
          </p:cNvPr>
          <p:cNvSpPr/>
          <p:nvPr/>
        </p:nvSpPr>
        <p:spPr>
          <a:xfrm>
            <a:off x="3747815" y="4155827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249549F-313C-2BC2-3F5F-659F5DB37DEE}"/>
              </a:ext>
            </a:extLst>
          </p:cNvPr>
          <p:cNvSpPr/>
          <p:nvPr/>
        </p:nvSpPr>
        <p:spPr>
          <a:xfrm>
            <a:off x="4251972" y="4151996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EC500FF-C22B-34AC-DDDF-297D3F2D2EBD}"/>
              </a:ext>
            </a:extLst>
          </p:cNvPr>
          <p:cNvSpPr/>
          <p:nvPr/>
        </p:nvSpPr>
        <p:spPr>
          <a:xfrm>
            <a:off x="5132733" y="4165531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1E22E82-E6F1-943C-7CCD-F7FD9FB73E16}"/>
              </a:ext>
            </a:extLst>
          </p:cNvPr>
          <p:cNvSpPr/>
          <p:nvPr/>
        </p:nvSpPr>
        <p:spPr>
          <a:xfrm>
            <a:off x="5712828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A4A79E-A832-90D2-50D3-FC55F47C3922}"/>
              </a:ext>
            </a:extLst>
          </p:cNvPr>
          <p:cNvSpPr/>
          <p:nvPr/>
        </p:nvSpPr>
        <p:spPr>
          <a:xfrm>
            <a:off x="6556890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6014145-3378-176C-FC3B-9D9704DD4861}"/>
              </a:ext>
            </a:extLst>
          </p:cNvPr>
          <p:cNvSpPr/>
          <p:nvPr/>
        </p:nvSpPr>
        <p:spPr>
          <a:xfrm>
            <a:off x="7356876" y="79322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762EF16-9E44-0582-E4CB-A291C4E61A8D}"/>
              </a:ext>
            </a:extLst>
          </p:cNvPr>
          <p:cNvSpPr/>
          <p:nvPr/>
        </p:nvSpPr>
        <p:spPr>
          <a:xfrm>
            <a:off x="7830898" y="796274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21545A-65DD-FBD0-C3CF-16432694599C}"/>
              </a:ext>
            </a:extLst>
          </p:cNvPr>
          <p:cNvSpPr/>
          <p:nvPr/>
        </p:nvSpPr>
        <p:spPr>
          <a:xfrm>
            <a:off x="8304920" y="796273"/>
            <a:ext cx="422031" cy="4044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23B7-DA64-9ABE-67AD-2F38365BDBE5}"/>
              </a:ext>
            </a:extLst>
          </p:cNvPr>
          <p:cNvSpPr txBox="1"/>
          <p:nvPr/>
        </p:nvSpPr>
        <p:spPr>
          <a:xfrm>
            <a:off x="5407913" y="6139541"/>
            <a:ext cx="13761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Weight</a:t>
            </a:r>
            <a:endParaRPr lang="en-PH" sz="3000" b="1" dirty="0"/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9F032D0-BB44-4836-569A-A02169A3C278}"/>
              </a:ext>
            </a:extLst>
          </p:cNvPr>
          <p:cNvCxnSpPr>
            <a:cxnSpLocks/>
          </p:cNvCxnSpPr>
          <p:nvPr/>
        </p:nvCxnSpPr>
        <p:spPr>
          <a:xfrm flipV="1">
            <a:off x="3510589" y="989913"/>
            <a:ext cx="5434119" cy="3453133"/>
          </a:xfrm>
          <a:prstGeom prst="curvedConnector3">
            <a:avLst>
              <a:gd name="adj1" fmla="val 47843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C5F7BB1-296E-0679-06D4-41EB164F057B}"/>
              </a:ext>
            </a:extLst>
          </p:cNvPr>
          <p:cNvSpPr txBox="1"/>
          <p:nvPr/>
        </p:nvSpPr>
        <p:spPr>
          <a:xfrm>
            <a:off x="6556890" y="1983936"/>
            <a:ext cx="5213079" cy="523220"/>
          </a:xfrm>
          <a:custGeom>
            <a:avLst/>
            <a:gdLst>
              <a:gd name="connsiteX0" fmla="*/ 0 w 5213079"/>
              <a:gd name="connsiteY0" fmla="*/ 0 h 523220"/>
              <a:gd name="connsiteX1" fmla="*/ 474969 w 5213079"/>
              <a:gd name="connsiteY1" fmla="*/ 0 h 523220"/>
              <a:gd name="connsiteX2" fmla="*/ 1158462 w 5213079"/>
              <a:gd name="connsiteY2" fmla="*/ 0 h 523220"/>
              <a:gd name="connsiteX3" fmla="*/ 1633431 w 5213079"/>
              <a:gd name="connsiteY3" fmla="*/ 0 h 523220"/>
              <a:gd name="connsiteX4" fmla="*/ 2212662 w 5213079"/>
              <a:gd name="connsiteY4" fmla="*/ 0 h 523220"/>
              <a:gd name="connsiteX5" fmla="*/ 2687632 w 5213079"/>
              <a:gd name="connsiteY5" fmla="*/ 0 h 523220"/>
              <a:gd name="connsiteX6" fmla="*/ 3266863 w 5213079"/>
              <a:gd name="connsiteY6" fmla="*/ 0 h 523220"/>
              <a:gd name="connsiteX7" fmla="*/ 3741832 w 5213079"/>
              <a:gd name="connsiteY7" fmla="*/ 0 h 523220"/>
              <a:gd name="connsiteX8" fmla="*/ 4373194 w 5213079"/>
              <a:gd name="connsiteY8" fmla="*/ 0 h 523220"/>
              <a:gd name="connsiteX9" fmla="*/ 5213079 w 5213079"/>
              <a:gd name="connsiteY9" fmla="*/ 0 h 523220"/>
              <a:gd name="connsiteX10" fmla="*/ 5213079 w 5213079"/>
              <a:gd name="connsiteY10" fmla="*/ 523220 h 523220"/>
              <a:gd name="connsiteX11" fmla="*/ 4685979 w 5213079"/>
              <a:gd name="connsiteY11" fmla="*/ 523220 h 523220"/>
              <a:gd name="connsiteX12" fmla="*/ 4002486 w 5213079"/>
              <a:gd name="connsiteY12" fmla="*/ 523220 h 523220"/>
              <a:gd name="connsiteX13" fmla="*/ 3423255 w 5213079"/>
              <a:gd name="connsiteY13" fmla="*/ 523220 h 523220"/>
              <a:gd name="connsiteX14" fmla="*/ 2948286 w 5213079"/>
              <a:gd name="connsiteY14" fmla="*/ 523220 h 523220"/>
              <a:gd name="connsiteX15" fmla="*/ 2473316 w 5213079"/>
              <a:gd name="connsiteY15" fmla="*/ 523220 h 523220"/>
              <a:gd name="connsiteX16" fmla="*/ 1789824 w 5213079"/>
              <a:gd name="connsiteY16" fmla="*/ 523220 h 523220"/>
              <a:gd name="connsiteX17" fmla="*/ 1210593 w 5213079"/>
              <a:gd name="connsiteY17" fmla="*/ 523220 h 523220"/>
              <a:gd name="connsiteX18" fmla="*/ 735623 w 5213079"/>
              <a:gd name="connsiteY18" fmla="*/ 523220 h 523220"/>
              <a:gd name="connsiteX19" fmla="*/ 0 w 5213079"/>
              <a:gd name="connsiteY19" fmla="*/ 523220 h 523220"/>
              <a:gd name="connsiteX20" fmla="*/ 0 w 5213079"/>
              <a:gd name="connsiteY2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213079" h="523220" extrusionOk="0">
                <a:moveTo>
                  <a:pt x="0" y="0"/>
                </a:moveTo>
                <a:cubicBezTo>
                  <a:pt x="165752" y="-52119"/>
                  <a:pt x="248419" y="42404"/>
                  <a:pt x="474969" y="0"/>
                </a:cubicBezTo>
                <a:cubicBezTo>
                  <a:pt x="701519" y="-42404"/>
                  <a:pt x="823045" y="9332"/>
                  <a:pt x="1158462" y="0"/>
                </a:cubicBezTo>
                <a:cubicBezTo>
                  <a:pt x="1493879" y="-9332"/>
                  <a:pt x="1471558" y="38105"/>
                  <a:pt x="1633431" y="0"/>
                </a:cubicBezTo>
                <a:cubicBezTo>
                  <a:pt x="1795304" y="-38105"/>
                  <a:pt x="1964932" y="37882"/>
                  <a:pt x="2212662" y="0"/>
                </a:cubicBezTo>
                <a:cubicBezTo>
                  <a:pt x="2460392" y="-37882"/>
                  <a:pt x="2584716" y="36018"/>
                  <a:pt x="2687632" y="0"/>
                </a:cubicBezTo>
                <a:cubicBezTo>
                  <a:pt x="2790548" y="-36018"/>
                  <a:pt x="3130980" y="29438"/>
                  <a:pt x="3266863" y="0"/>
                </a:cubicBezTo>
                <a:cubicBezTo>
                  <a:pt x="3402746" y="-29438"/>
                  <a:pt x="3600701" y="22364"/>
                  <a:pt x="3741832" y="0"/>
                </a:cubicBezTo>
                <a:cubicBezTo>
                  <a:pt x="3882963" y="-22364"/>
                  <a:pt x="4228098" y="434"/>
                  <a:pt x="4373194" y="0"/>
                </a:cubicBezTo>
                <a:cubicBezTo>
                  <a:pt x="4518290" y="-434"/>
                  <a:pt x="4950022" y="73987"/>
                  <a:pt x="5213079" y="0"/>
                </a:cubicBezTo>
                <a:cubicBezTo>
                  <a:pt x="5224695" y="260664"/>
                  <a:pt x="5155632" y="284912"/>
                  <a:pt x="5213079" y="523220"/>
                </a:cubicBezTo>
                <a:cubicBezTo>
                  <a:pt x="5055369" y="533899"/>
                  <a:pt x="4939117" y="473133"/>
                  <a:pt x="4685979" y="523220"/>
                </a:cubicBezTo>
                <a:cubicBezTo>
                  <a:pt x="4432841" y="573307"/>
                  <a:pt x="4209759" y="488587"/>
                  <a:pt x="4002486" y="523220"/>
                </a:cubicBezTo>
                <a:cubicBezTo>
                  <a:pt x="3795213" y="557853"/>
                  <a:pt x="3633672" y="520133"/>
                  <a:pt x="3423255" y="523220"/>
                </a:cubicBezTo>
                <a:cubicBezTo>
                  <a:pt x="3212838" y="526307"/>
                  <a:pt x="3097152" y="510977"/>
                  <a:pt x="2948286" y="523220"/>
                </a:cubicBezTo>
                <a:cubicBezTo>
                  <a:pt x="2799420" y="535463"/>
                  <a:pt x="2650241" y="487771"/>
                  <a:pt x="2473316" y="523220"/>
                </a:cubicBezTo>
                <a:cubicBezTo>
                  <a:pt x="2296391" y="558669"/>
                  <a:pt x="2081457" y="480365"/>
                  <a:pt x="1789824" y="523220"/>
                </a:cubicBezTo>
                <a:cubicBezTo>
                  <a:pt x="1498191" y="566075"/>
                  <a:pt x="1412624" y="488999"/>
                  <a:pt x="1210593" y="523220"/>
                </a:cubicBezTo>
                <a:cubicBezTo>
                  <a:pt x="1008562" y="557441"/>
                  <a:pt x="958211" y="482932"/>
                  <a:pt x="735623" y="523220"/>
                </a:cubicBezTo>
                <a:cubicBezTo>
                  <a:pt x="513035" y="563508"/>
                  <a:pt x="256690" y="503868"/>
                  <a:pt x="0" y="523220"/>
                </a:cubicBezTo>
                <a:cubicBezTo>
                  <a:pt x="-2134" y="293036"/>
                  <a:pt x="34315" y="10603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86349139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Body"/>
                <a:ea typeface="Cambria Math" panose="02040503050406030204" pitchFamily="18" charset="0"/>
              </a:rPr>
              <a:t>If we weighed a very heavy person</a:t>
            </a:r>
            <a:endParaRPr lang="en-US" sz="3000" dirty="0">
              <a:latin typeface="Calibri Body"/>
            </a:endParaRPr>
          </a:p>
        </p:txBody>
      </p:sp>
      <p:pic>
        <p:nvPicPr>
          <p:cNvPr id="4" name="Graphic 3" descr="Close with solid fill">
            <a:extLst>
              <a:ext uri="{FF2B5EF4-FFF2-40B4-BE49-F238E27FC236}">
                <a16:creationId xmlns:a16="http://schemas.microsoft.com/office/drawing/2014/main" id="{F2B64372-6BB9-4A57-72A9-84409FF91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07780" y="46124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5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4202</TotalTime>
  <Words>749</Words>
  <Application>Microsoft Macintosh PowerPoint</Application>
  <PresentationFormat>Widescreen</PresentationFormat>
  <Paragraphs>235</Paragraphs>
  <Slides>29</Slides>
  <Notes>29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Body</vt:lpstr>
      <vt:lpstr>Calibri Light</vt:lpstr>
      <vt:lpstr>Cambria Math</vt:lpstr>
      <vt:lpstr>Wingdings</vt:lpstr>
      <vt:lpstr>Office Theme</vt:lpstr>
      <vt:lpstr>Introduction to Logistic Regression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Logistic Function</vt:lpstr>
      <vt:lpstr>PowerPoint Presentation</vt:lpstr>
      <vt:lpstr>Logistic/Sigmoid Function</vt:lpstr>
      <vt:lpstr>Logistic/Sigmoid Function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959</cp:revision>
  <dcterms:created xsi:type="dcterms:W3CDTF">2022-05-11T03:47:05Z</dcterms:created>
  <dcterms:modified xsi:type="dcterms:W3CDTF">2024-09-23T06:59:46Z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