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ppt/notesSlides/notesSlide3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7" r:id="rId5"/>
    <p:sldId id="291" r:id="rId6"/>
    <p:sldId id="438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10" r:id="rId27"/>
    <p:sldId id="509" r:id="rId28"/>
    <p:sldId id="451" r:id="rId29"/>
    <p:sldId id="448" r:id="rId30"/>
    <p:sldId id="432" r:id="rId31"/>
    <p:sldId id="405" r:id="rId32"/>
    <p:sldId id="436" r:id="rId33"/>
    <p:sldId id="446" r:id="rId34"/>
    <p:sldId id="445" r:id="rId35"/>
    <p:sldId id="434" r:id="rId36"/>
    <p:sldId id="433" r:id="rId37"/>
    <p:sldId id="435" r:id="rId38"/>
    <p:sldId id="427" r:id="rId39"/>
    <p:sldId id="447" r:id="rId40"/>
    <p:sldId id="439" r:id="rId41"/>
    <p:sldId id="442" r:id="rId42"/>
    <p:sldId id="437" r:id="rId43"/>
    <p:sldId id="444" r:id="rId44"/>
    <p:sldId id="441" r:id="rId45"/>
    <p:sldId id="455" r:id="rId46"/>
    <p:sldId id="456" r:id="rId47"/>
    <p:sldId id="457" r:id="rId48"/>
    <p:sldId id="5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4169" autoAdjust="0"/>
  </p:normalViewPr>
  <p:slideViewPr>
    <p:cSldViewPr snapToGrid="0">
      <p:cViewPr>
        <p:scale>
          <a:sx n="109" d="100"/>
          <a:sy n="109" d="100"/>
        </p:scale>
        <p:origin x="53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8-4668-B5DF-99B3B2971E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D8-4668-B5DF-99B3B2971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DD8-4668-B5DF-99B3B2971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88074154545229E-2"/>
          <c:y val="2.441009926253974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3-44E5-A28D-72441A3EE03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B3-44E5-A28D-72441A3EE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B3-44E5-A28D-72441A3EE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620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3894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700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156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21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2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0991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925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6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1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986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0.png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Odds and 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1310528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Weight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2363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1310528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Weight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/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/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/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000" b="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4BBF3F-E20E-C625-3016-E39EA7B6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7027"/>
              </p:ext>
            </p:extLst>
          </p:nvPr>
        </p:nvGraphicFramePr>
        <p:xfrm>
          <a:off x="5864454" y="1608245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5A9271-A6D6-344D-CCB6-143F571C80EE}"/>
              </a:ext>
            </a:extLst>
          </p:cNvPr>
          <p:cNvSpPr txBox="1"/>
          <p:nvPr/>
        </p:nvSpPr>
        <p:spPr>
          <a:xfrm>
            <a:off x="7055189" y="5610359"/>
            <a:ext cx="19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Hours of Study (X)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723FA-9D56-FB47-A9CA-BCF037AADDC9}"/>
              </a:ext>
            </a:extLst>
          </p:cNvPr>
          <p:cNvSpPr txBox="1"/>
          <p:nvPr/>
        </p:nvSpPr>
        <p:spPr>
          <a:xfrm rot="16200000">
            <a:off x="5103733" y="3244333"/>
            <a:ext cx="115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Result (Y)</a:t>
            </a:r>
            <a:endParaRPr lang="en-PH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4B927-8081-3762-E33F-24EA72895E12}"/>
              </a:ext>
            </a:extLst>
          </p:cNvPr>
          <p:cNvCxnSpPr>
            <a:cxnSpLocks/>
          </p:cNvCxnSpPr>
          <p:nvPr/>
        </p:nvCxnSpPr>
        <p:spPr>
          <a:xfrm flipV="1">
            <a:off x="6210300" y="1608245"/>
            <a:ext cx="3892550" cy="352255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634F0D9C-D281-AFE8-487E-3F9434A870D0}"/>
              </a:ext>
            </a:extLst>
          </p:cNvPr>
          <p:cNvSpPr/>
          <p:nvPr/>
        </p:nvSpPr>
        <p:spPr>
          <a:xfrm>
            <a:off x="1360905" y="1763535"/>
            <a:ext cx="1637938" cy="13413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07DBC-7F5A-46B8-E461-18EB1E54B966}"/>
              </a:ext>
            </a:extLst>
          </p:cNvPr>
          <p:cNvSpPr txBox="1"/>
          <p:nvPr/>
        </p:nvSpPr>
        <p:spPr>
          <a:xfrm>
            <a:off x="564991" y="3369522"/>
            <a:ext cx="296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unbounded. This will give values greater than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b="1" dirty="0"/>
              <a:t> and less than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We need to get probabilities between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P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DF2C23-7618-BA7B-D63F-6220DEB22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214517"/>
              </p:ext>
            </p:extLst>
          </p:nvPr>
        </p:nvGraphicFramePr>
        <p:xfrm>
          <a:off x="6950964" y="1694478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/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/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blipFill>
                <a:blip r:embed="rId6"/>
                <a:stretch>
                  <a:fillRect t="-1863" b="-74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8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Logistic Regression is a statistical algorithm often used for </a:t>
            </a:r>
            <a:r>
              <a:rPr lang="en-PH" sz="3000" b="1" dirty="0">
                <a:solidFill>
                  <a:srgbClr val="00B0F0"/>
                </a:solidFill>
              </a:rPr>
              <a:t>classification</a:t>
            </a:r>
            <a:r>
              <a:rPr lang="en-PH" sz="3000" dirty="0"/>
              <a:t> and predictive analytics.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Logistic regression </a:t>
            </a:r>
            <a:r>
              <a:rPr lang="en-PH" sz="3000" b="1" dirty="0">
                <a:solidFill>
                  <a:srgbClr val="00B0F0"/>
                </a:solidFill>
              </a:rPr>
              <a:t>estimates the probability of an event occurring </a:t>
            </a:r>
            <a:r>
              <a:rPr lang="en-PH" sz="3000" dirty="0"/>
              <a:t>based on a given dataset of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.</a:t>
            </a:r>
          </a:p>
          <a:p>
            <a:pPr algn="l"/>
            <a:endParaRPr lang="en-PH" sz="3000" dirty="0"/>
          </a:p>
          <a:p>
            <a:r>
              <a:rPr lang="en-PH" sz="3000" dirty="0"/>
              <a:t>Its output is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b="1" dirty="0"/>
              <a:t> </a:t>
            </a:r>
            <a:r>
              <a:rPr lang="en-PH" sz="3000" dirty="0"/>
              <a:t>or </a:t>
            </a:r>
            <a:r>
              <a:rPr lang="en-PH" sz="3000" b="1" dirty="0">
                <a:solidFill>
                  <a:srgbClr val="00B05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982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71626C-5979-3E9D-46CD-5E985C06FE1C}"/>
              </a:ext>
            </a:extLst>
          </p:cNvPr>
          <p:cNvGrpSpPr/>
          <p:nvPr/>
        </p:nvGrpSpPr>
        <p:grpSpPr>
          <a:xfrm>
            <a:off x="3723452" y="467662"/>
            <a:ext cx="8057783" cy="5753941"/>
            <a:chOff x="1367113" y="385600"/>
            <a:chExt cx="8057783" cy="57539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B403EA-42F9-94A6-CF89-2AA8F3CF59E9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5753941"/>
              <a:chOff x="1008977" y="279182"/>
              <a:chExt cx="6657792" cy="575394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102AB9-C26C-9027-4A21-B63B851FC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9E6B759-70CF-B9D5-B267-1CBE2DFFFBC4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149628"/>
                <a:chOff x="1008977" y="883495"/>
                <a:chExt cx="6657792" cy="5149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884A4BC7-30D6-D271-3D09-0C3573F5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08D0B7E-7B43-7D54-4AF9-FA8E36DAC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BD7D33-8AC9-9A29-DA94-A8AD96B3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A454E02-867B-AF4A-810E-9B67A5512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AF8312-265C-9B55-BF44-208288F7097D}"/>
                    </a:ext>
                  </a:extLst>
                </p:cNvPr>
                <p:cNvSpPr txBox="1"/>
                <p:nvPr/>
              </p:nvSpPr>
              <p:spPr>
                <a:xfrm>
                  <a:off x="1965684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9A9A98-4591-999F-E2E8-86EB31403254}"/>
                    </a:ext>
                  </a:extLst>
                </p:cNvPr>
                <p:cNvSpPr txBox="1"/>
                <p:nvPr/>
              </p:nvSpPr>
              <p:spPr>
                <a:xfrm>
                  <a:off x="3993232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69EEC-4B80-B8F8-7743-B0543030996F}"/>
                    </a:ext>
                  </a:extLst>
                </p:cNvPr>
                <p:cNvSpPr txBox="1"/>
                <p:nvPr/>
              </p:nvSpPr>
              <p:spPr>
                <a:xfrm>
                  <a:off x="6020780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3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1075756-3CC3-AE2B-E01C-DC69C69D6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68C4BC-B9B9-3FF3-F0BF-1FB61517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6DF2BE-F3C6-CC6B-09E5-30449B32CC90}"/>
                </a:ext>
              </a:extLst>
            </p:cNvPr>
            <p:cNvSpPr txBox="1"/>
            <p:nvPr/>
          </p:nvSpPr>
          <p:spPr>
            <a:xfrm>
              <a:off x="1367113" y="4123241"/>
              <a:ext cx="13761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E08882-1EAA-C4D0-451C-758245FEF24E}"/>
                </a:ext>
              </a:extLst>
            </p:cNvPr>
            <p:cNvSpPr txBox="1"/>
            <p:nvPr/>
          </p:nvSpPr>
          <p:spPr>
            <a:xfrm>
              <a:off x="1658321" y="782164"/>
              <a:ext cx="9407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Obese</a:t>
              </a:r>
              <a:endParaRPr lang="en-PH" sz="21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880E96-0D44-C3E9-CB22-852A7F1B97AF}"/>
                </a:ext>
              </a:extLst>
            </p:cNvPr>
            <p:cNvSpPr/>
            <p:nvPr/>
          </p:nvSpPr>
          <p:spPr>
            <a:xfrm>
              <a:off x="3747815" y="4155827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49549F-313C-2BC2-3F5F-659F5DB37DEE}"/>
                </a:ext>
              </a:extLst>
            </p:cNvPr>
            <p:cNvSpPr/>
            <p:nvPr/>
          </p:nvSpPr>
          <p:spPr>
            <a:xfrm>
              <a:off x="4251972" y="4151996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C500FF-C22B-34AC-DDDF-297D3F2D2EBD}"/>
                </a:ext>
              </a:extLst>
            </p:cNvPr>
            <p:cNvSpPr/>
            <p:nvPr/>
          </p:nvSpPr>
          <p:spPr>
            <a:xfrm>
              <a:off x="5132733" y="4165531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E22E82-E6F1-943C-7CCD-F7FD9FB73E16}"/>
                </a:ext>
              </a:extLst>
            </p:cNvPr>
            <p:cNvSpPr/>
            <p:nvPr/>
          </p:nvSpPr>
          <p:spPr>
            <a:xfrm>
              <a:off x="5712828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A4A79E-A832-90D2-50D3-FC55F47C3922}"/>
                </a:ext>
              </a:extLst>
            </p:cNvPr>
            <p:cNvSpPr/>
            <p:nvPr/>
          </p:nvSpPr>
          <p:spPr>
            <a:xfrm>
              <a:off x="6556890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014145-3378-176C-FC3B-9D9704DD4861}"/>
                </a:ext>
              </a:extLst>
            </p:cNvPr>
            <p:cNvSpPr/>
            <p:nvPr/>
          </p:nvSpPr>
          <p:spPr>
            <a:xfrm>
              <a:off x="7356876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62EF16-9E44-0582-E4CB-A291C4E61A8D}"/>
                </a:ext>
              </a:extLst>
            </p:cNvPr>
            <p:cNvSpPr/>
            <p:nvPr/>
          </p:nvSpPr>
          <p:spPr>
            <a:xfrm>
              <a:off x="7830898" y="796274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21545A-65DD-FBD0-C3CF-16432694599C}"/>
                </a:ext>
              </a:extLst>
            </p:cNvPr>
            <p:cNvSpPr/>
            <p:nvPr/>
          </p:nvSpPr>
          <p:spPr>
            <a:xfrm>
              <a:off x="8304920" y="79627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50F4F-25F0-99E8-FEB4-A9AE662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" y="1125453"/>
            <a:ext cx="4064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8E5-4531-4998-21B7-CCE71130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62" y="1107906"/>
            <a:ext cx="3626709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24D4A-96B6-2E3C-562F-198FA7A63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7" y="3623724"/>
            <a:ext cx="3487090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B9034-CBE8-5633-0794-B65C014B419E}"/>
              </a:ext>
            </a:extLst>
          </p:cNvPr>
          <p:cNvSpPr txBox="1"/>
          <p:nvPr/>
        </p:nvSpPr>
        <p:spPr>
          <a:xfrm>
            <a:off x="555522" y="3605124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user will subscribe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22A-9E6B-F9B8-57B4-FE3D34CD8601}"/>
              </a:ext>
            </a:extLst>
          </p:cNvPr>
          <p:cNvSpPr txBox="1"/>
          <p:nvPr/>
        </p:nvSpPr>
        <p:spPr>
          <a:xfrm>
            <a:off x="8390979" y="3623723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patient will survive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2826923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8A243858-5BCD-CFBF-9575-B418E94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897" y="219257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Regression vs Logistic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3909"/>
              </p:ext>
            </p:extLst>
          </p:nvPr>
        </p:nvGraphicFramePr>
        <p:xfrm>
          <a:off x="2648175" y="1262239"/>
          <a:ext cx="6895650" cy="46192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312123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continuous variables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categorical variables.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4BDE44-E08A-A944-79A7-498D41D8F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29840"/>
              </p:ext>
            </p:extLst>
          </p:nvPr>
        </p:nvGraphicFramePr>
        <p:xfrm>
          <a:off x="6858864" y="1037967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37F94D-229E-D934-4A4C-5763EF9D7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11469"/>
              </p:ext>
            </p:extLst>
          </p:nvPr>
        </p:nvGraphicFramePr>
        <p:xfrm>
          <a:off x="1131841" y="1037967"/>
          <a:ext cx="4201297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F596C-7AAA-3AAB-BC12-5EA1B0D6B3D1}"/>
              </a:ext>
            </a:extLst>
          </p:cNvPr>
          <p:cNvSpPr txBox="1"/>
          <p:nvPr/>
        </p:nvSpPr>
        <p:spPr>
          <a:xfrm>
            <a:off x="2264916" y="5382062"/>
            <a:ext cx="2146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Linear Regression</a:t>
            </a:r>
            <a:endParaRPr lang="en-PH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2025-8C6A-F37A-774D-D4A3330C822B}"/>
              </a:ext>
            </a:extLst>
          </p:cNvPr>
          <p:cNvSpPr txBox="1"/>
          <p:nvPr/>
        </p:nvSpPr>
        <p:spPr>
          <a:xfrm>
            <a:off x="8047113" y="5345304"/>
            <a:ext cx="228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Logistic Regression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32498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C64AC-C804-D2BA-E643-3C94E1198229}"/>
              </a:ext>
            </a:extLst>
          </p:cNvPr>
          <p:cNvGrpSpPr/>
          <p:nvPr/>
        </p:nvGrpSpPr>
        <p:grpSpPr>
          <a:xfrm>
            <a:off x="3051642" y="779322"/>
            <a:ext cx="6556730" cy="5072857"/>
            <a:chOff x="3579853" y="981486"/>
            <a:chExt cx="4616795" cy="42800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D37F94D-229E-D934-4A4C-5763EF9D7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145487"/>
                </p:ext>
              </p:extLst>
            </p:nvPr>
          </p:nvGraphicFramePr>
          <p:xfrm>
            <a:off x="3995351" y="981486"/>
            <a:ext cx="4201297" cy="4002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B2F58-F031-4597-16D1-F0C0B1B7A274}"/>
                </a:ext>
              </a:extLst>
            </p:cNvPr>
            <p:cNvSpPr txBox="1"/>
            <p:nvPr/>
          </p:nvSpPr>
          <p:spPr>
            <a:xfrm>
              <a:off x="5433174" y="4910989"/>
              <a:ext cx="1325651" cy="35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EBC1A-FA3E-769C-145E-53D6BC8FA44F}"/>
                </a:ext>
              </a:extLst>
            </p:cNvPr>
            <p:cNvSpPr txBox="1"/>
            <p:nvPr/>
          </p:nvSpPr>
          <p:spPr>
            <a:xfrm rot="16200000">
              <a:off x="3357580" y="2702182"/>
              <a:ext cx="86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Grade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70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2415251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6177605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24ED2-D0B9-7B37-F4E1-7CDDE4C66F45}"/>
              </a:ext>
            </a:extLst>
          </p:cNvPr>
          <p:cNvCxnSpPr/>
          <p:nvPr/>
        </p:nvCxnSpPr>
        <p:spPr>
          <a:xfrm flipV="1">
            <a:off x="2388198" y="903642"/>
            <a:ext cx="6088828" cy="41080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22" t="-2564" b="-71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71626C-5979-3E9D-46CD-5E985C06FE1C}"/>
              </a:ext>
            </a:extLst>
          </p:cNvPr>
          <p:cNvGrpSpPr/>
          <p:nvPr/>
        </p:nvGrpSpPr>
        <p:grpSpPr>
          <a:xfrm>
            <a:off x="3723452" y="467662"/>
            <a:ext cx="8057783" cy="5753941"/>
            <a:chOff x="1367113" y="385600"/>
            <a:chExt cx="8057783" cy="57539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B403EA-42F9-94A6-CF89-2AA8F3CF59E9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5753941"/>
              <a:chOff x="1008977" y="279182"/>
              <a:chExt cx="6657792" cy="575394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102AB9-C26C-9027-4A21-B63B851FC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9E6B759-70CF-B9D5-B267-1CBE2DFFFBC4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149628"/>
                <a:chOff x="1008977" y="883495"/>
                <a:chExt cx="6657792" cy="5149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884A4BC7-30D6-D271-3D09-0C3573F5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08D0B7E-7B43-7D54-4AF9-FA8E36DAC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BD7D33-8AC9-9A29-DA94-A8AD96B3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A454E02-867B-AF4A-810E-9B67A5512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AF8312-265C-9B55-BF44-208288F7097D}"/>
                    </a:ext>
                  </a:extLst>
                </p:cNvPr>
                <p:cNvSpPr txBox="1"/>
                <p:nvPr/>
              </p:nvSpPr>
              <p:spPr>
                <a:xfrm>
                  <a:off x="1965684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9A9A98-4591-999F-E2E8-86EB31403254}"/>
                    </a:ext>
                  </a:extLst>
                </p:cNvPr>
                <p:cNvSpPr txBox="1"/>
                <p:nvPr/>
              </p:nvSpPr>
              <p:spPr>
                <a:xfrm>
                  <a:off x="3993232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69EEC-4B80-B8F8-7743-B0543030996F}"/>
                    </a:ext>
                  </a:extLst>
                </p:cNvPr>
                <p:cNvSpPr txBox="1"/>
                <p:nvPr/>
              </p:nvSpPr>
              <p:spPr>
                <a:xfrm>
                  <a:off x="6020780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3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1075756-3CC3-AE2B-E01C-DC69C69D6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68C4BC-B9B9-3FF3-F0BF-1FB61517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6DF2BE-F3C6-CC6B-09E5-30449B32CC90}"/>
                </a:ext>
              </a:extLst>
            </p:cNvPr>
            <p:cNvSpPr txBox="1"/>
            <p:nvPr/>
          </p:nvSpPr>
          <p:spPr>
            <a:xfrm>
              <a:off x="1367113" y="4123241"/>
              <a:ext cx="13761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E08882-1EAA-C4D0-451C-758245FEF24E}"/>
                </a:ext>
              </a:extLst>
            </p:cNvPr>
            <p:cNvSpPr txBox="1"/>
            <p:nvPr/>
          </p:nvSpPr>
          <p:spPr>
            <a:xfrm>
              <a:off x="1658321" y="782164"/>
              <a:ext cx="9407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Obese</a:t>
              </a:r>
              <a:endParaRPr lang="en-PH" sz="21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880E96-0D44-C3E9-CB22-852A7F1B97AF}"/>
                </a:ext>
              </a:extLst>
            </p:cNvPr>
            <p:cNvSpPr/>
            <p:nvPr/>
          </p:nvSpPr>
          <p:spPr>
            <a:xfrm>
              <a:off x="3747815" y="4155827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49549F-313C-2BC2-3F5F-659F5DB37DEE}"/>
                </a:ext>
              </a:extLst>
            </p:cNvPr>
            <p:cNvSpPr/>
            <p:nvPr/>
          </p:nvSpPr>
          <p:spPr>
            <a:xfrm>
              <a:off x="4251972" y="4151996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C500FF-C22B-34AC-DDDF-297D3F2D2EBD}"/>
                </a:ext>
              </a:extLst>
            </p:cNvPr>
            <p:cNvSpPr/>
            <p:nvPr/>
          </p:nvSpPr>
          <p:spPr>
            <a:xfrm>
              <a:off x="5132733" y="4165531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E22E82-E6F1-943C-7CCD-F7FD9FB73E16}"/>
                </a:ext>
              </a:extLst>
            </p:cNvPr>
            <p:cNvSpPr/>
            <p:nvPr/>
          </p:nvSpPr>
          <p:spPr>
            <a:xfrm>
              <a:off x="5712828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A4A79E-A832-90D2-50D3-FC55F47C3922}"/>
                </a:ext>
              </a:extLst>
            </p:cNvPr>
            <p:cNvSpPr/>
            <p:nvPr/>
          </p:nvSpPr>
          <p:spPr>
            <a:xfrm>
              <a:off x="6556890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014145-3378-176C-FC3B-9D9704DD4861}"/>
                </a:ext>
              </a:extLst>
            </p:cNvPr>
            <p:cNvSpPr/>
            <p:nvPr/>
          </p:nvSpPr>
          <p:spPr>
            <a:xfrm>
              <a:off x="7356876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62EF16-9E44-0582-E4CB-A291C4E61A8D}"/>
                </a:ext>
              </a:extLst>
            </p:cNvPr>
            <p:cNvSpPr/>
            <p:nvPr/>
          </p:nvSpPr>
          <p:spPr>
            <a:xfrm>
              <a:off x="7830898" y="796274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21545A-65DD-FBD0-C3CF-16432694599C}"/>
                </a:ext>
              </a:extLst>
            </p:cNvPr>
            <p:cNvSpPr/>
            <p:nvPr/>
          </p:nvSpPr>
          <p:spPr>
            <a:xfrm>
              <a:off x="8304920" y="79627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4195</TotalTime>
  <Words>1239</Words>
  <Application>Microsoft Macintosh PowerPoint</Application>
  <PresentationFormat>Widescreen</PresentationFormat>
  <Paragraphs>367</Paragraphs>
  <Slides>45</Slides>
  <Notes>45</Notes>
  <HiddenSlides>23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</vt:lpstr>
      <vt:lpstr>Probability</vt:lpstr>
      <vt:lpstr>Logistic Regression</vt:lpstr>
      <vt:lpstr>Logistic Function</vt:lpstr>
      <vt:lpstr>PowerPoint Presentation</vt:lpstr>
      <vt:lpstr>Applications</vt:lpstr>
      <vt:lpstr>PowerPoint Presentation</vt:lpstr>
      <vt:lpstr>Linear Regression vs Logistic Regression</vt:lpstr>
      <vt:lpstr>PowerPoint Presentation</vt:lpstr>
      <vt:lpstr>PowerPoint Presentation</vt:lpstr>
      <vt:lpstr>PowerPoint Presentation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953</cp:revision>
  <dcterms:created xsi:type="dcterms:W3CDTF">2022-05-11T03:47:05Z</dcterms:created>
  <dcterms:modified xsi:type="dcterms:W3CDTF">2024-09-23T06:42:41Z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