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3"/>
  </p:notesMasterIdLst>
  <p:sldIdLst>
    <p:sldId id="257" r:id="rId5"/>
    <p:sldId id="291" r:id="rId6"/>
    <p:sldId id="461" r:id="rId7"/>
    <p:sldId id="510" r:id="rId8"/>
    <p:sldId id="511" r:id="rId9"/>
    <p:sldId id="516" r:id="rId10"/>
    <p:sldId id="517" r:id="rId11"/>
    <p:sldId id="518" r:id="rId12"/>
    <p:sldId id="519" r:id="rId13"/>
    <p:sldId id="520" r:id="rId14"/>
    <p:sldId id="521" r:id="rId15"/>
    <p:sldId id="509" r:id="rId16"/>
    <p:sldId id="464" r:id="rId17"/>
    <p:sldId id="465" r:id="rId18"/>
    <p:sldId id="466" r:id="rId19"/>
    <p:sldId id="467" r:id="rId20"/>
    <p:sldId id="468" r:id="rId21"/>
    <p:sldId id="469" r:id="rId22"/>
    <p:sldId id="470" r:id="rId23"/>
    <p:sldId id="471" r:id="rId24"/>
    <p:sldId id="472" r:id="rId25"/>
    <p:sldId id="473" r:id="rId26"/>
    <p:sldId id="474" r:id="rId27"/>
    <p:sldId id="475" r:id="rId28"/>
    <p:sldId id="476" r:id="rId29"/>
    <p:sldId id="477" r:id="rId30"/>
    <p:sldId id="478" r:id="rId31"/>
    <p:sldId id="479" r:id="rId32"/>
    <p:sldId id="480" r:id="rId33"/>
    <p:sldId id="481" r:id="rId34"/>
    <p:sldId id="482" r:id="rId35"/>
    <p:sldId id="483" r:id="rId36"/>
    <p:sldId id="484" r:id="rId37"/>
    <p:sldId id="486" r:id="rId38"/>
    <p:sldId id="485" r:id="rId39"/>
    <p:sldId id="487" r:id="rId40"/>
    <p:sldId id="488" r:id="rId41"/>
    <p:sldId id="489" r:id="rId42"/>
    <p:sldId id="490" r:id="rId43"/>
    <p:sldId id="491" r:id="rId44"/>
    <p:sldId id="492" r:id="rId45"/>
    <p:sldId id="493" r:id="rId46"/>
    <p:sldId id="494" r:id="rId47"/>
    <p:sldId id="495" r:id="rId48"/>
    <p:sldId id="496" r:id="rId49"/>
    <p:sldId id="497" r:id="rId50"/>
    <p:sldId id="498" r:id="rId51"/>
    <p:sldId id="499" r:id="rId52"/>
    <p:sldId id="501" r:id="rId53"/>
    <p:sldId id="502" r:id="rId54"/>
    <p:sldId id="503" r:id="rId55"/>
    <p:sldId id="504" r:id="rId56"/>
    <p:sldId id="505" r:id="rId57"/>
    <p:sldId id="506" r:id="rId58"/>
    <p:sldId id="507" r:id="rId59"/>
    <p:sldId id="463" r:id="rId60"/>
    <p:sldId id="522" r:id="rId61"/>
    <p:sldId id="508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150" autoAdjust="0"/>
  </p:normalViewPr>
  <p:slideViewPr>
    <p:cSldViewPr snapToGrid="0">
      <p:cViewPr varScale="1">
        <p:scale>
          <a:sx n="120" d="100"/>
          <a:sy n="120" d="100"/>
        </p:scale>
        <p:origin x="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68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9/23/24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54698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69687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7763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0796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017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7953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1431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630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42070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9871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5636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517712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076464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86837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3468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84441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57435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499557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162376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97098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9676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594256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64367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54180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67447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60877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74189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99406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85935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17087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425399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0485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325482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24920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779778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02603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434504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81635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302380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57033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784972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876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5940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46593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96284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79367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13875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875213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420846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23310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301778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34587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3201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9648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9661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88925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3194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5ABE-C04B-9E45-B7F8-C552B4C8BEA7}" type="datetime1">
              <a:rPr lang="en-PH" smtClean="0"/>
              <a:t>9/23/24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A457-8FDE-EC48-8D78-6E825839CD95}" type="datetime1">
              <a:rPr lang="en-PH" smtClean="0"/>
              <a:t>9/23/24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2B71-89F1-1B41-8520-07265131CD6F}" type="datetime1">
              <a:rPr lang="en-PH" smtClean="0"/>
              <a:t>9/23/24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B272-73C9-494A-AF1B-35582C7763FD}" type="datetime1">
              <a:rPr lang="en-PH" smtClean="0"/>
              <a:t>9/23/24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1449-D51A-F345-BA01-D3DF4CA4D27C}" type="datetime1">
              <a:rPr lang="en-PH" smtClean="0"/>
              <a:t>9/23/24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3440-5452-D343-8A06-08527EA413C0}" type="datetime1">
              <a:rPr lang="en-PH" smtClean="0"/>
              <a:t>9/23/24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670F-37FA-4A4D-9891-800FD18F253C}" type="datetime1">
              <a:rPr lang="en-PH" smtClean="0"/>
              <a:t>9/23/24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6BAB-616B-AB47-957E-E1676E2F5090}" type="datetime1">
              <a:rPr lang="en-PH" smtClean="0"/>
              <a:t>9/23/24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2DE5-3D0B-EE43-9D27-18C511AD36EA}" type="datetime1">
              <a:rPr lang="en-PH" smtClean="0"/>
              <a:t>9/23/24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A091-FDC0-C84E-BBD9-5D9B68627BE9}" type="datetime1">
              <a:rPr lang="en-PH" smtClean="0"/>
              <a:t>9/23/24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EA6E-C7AC-9B4C-A98F-BBAA7A99420D}" type="datetime1">
              <a:rPr lang="en-PH" smtClean="0"/>
              <a:t>9/23/24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CB854-F2BB-374D-A973-810BB65B8002}" type="datetime1">
              <a:rPr lang="en-PH" smtClean="0"/>
              <a:t>9/23/24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.jp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ottotips888.blogspot.com/p/grand-lotto-655.html" TargetMode="External"/><Relationship Id="rId5" Type="http://schemas.openxmlformats.org/officeDocument/2006/relationships/hyperlink" Target="https://www.youtube.com/watch?v=yIYKR4sgzI8&amp;list=PLblh5JKOoLUKxzEP5HA2d-Li7IJkHfXSe&amp;index=1" TargetMode="External"/><Relationship Id="rId4" Type="http://schemas.openxmlformats.org/officeDocument/2006/relationships/hyperlink" Target="https://www.youtube.com/watch?v=ARfXDSkQf1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several lottery tickets&#10;&#10;Description automatically generated">
            <a:extLst>
              <a:ext uri="{FF2B5EF4-FFF2-40B4-BE49-F238E27FC236}">
                <a16:creationId xmlns:a16="http://schemas.microsoft.com/office/drawing/2014/main" id="{738CE202-0559-9D93-5C50-E60B23891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045" y="1217128"/>
            <a:ext cx="4632709" cy="3075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4865CC7E-384E-7DAE-523D-4FA6419D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FE284-EEA7-27E6-6A96-3BC25D81ED6D}"/>
              </a:ext>
            </a:extLst>
          </p:cNvPr>
          <p:cNvSpPr txBox="1"/>
          <p:nvPr/>
        </p:nvSpPr>
        <p:spPr>
          <a:xfrm>
            <a:off x="553846" y="1217128"/>
            <a:ext cx="581858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b="1" dirty="0">
                <a:solidFill>
                  <a:srgbClr val="7030A0"/>
                </a:solidFill>
              </a:rPr>
              <a:t>What's The Odds of Winning Lotto 6/55?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PH" sz="3000" dirty="0"/>
              <a:t>You will have to wait for the jackpot prize to reach </a:t>
            </a:r>
            <a:r>
              <a:rPr lang="en-PH" sz="3000" b="1" dirty="0"/>
              <a:t>₱878,475,000 </a:t>
            </a:r>
            <a:r>
              <a:rPr lang="en-PH" sz="3000" dirty="0"/>
              <a:t>just to breakeven (that is after deducting the 1% agent's commission and the 20% tax on winnings).</a:t>
            </a:r>
          </a:p>
        </p:txBody>
      </p:sp>
    </p:spTree>
    <p:extLst>
      <p:ext uri="{BB962C8B-B14F-4D97-AF65-F5344CB8AC3E}">
        <p14:creationId xmlns:p14="http://schemas.microsoft.com/office/powerpoint/2010/main" val="809647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several lottery tickets&#10;&#10;Description automatically generated">
            <a:extLst>
              <a:ext uri="{FF2B5EF4-FFF2-40B4-BE49-F238E27FC236}">
                <a16:creationId xmlns:a16="http://schemas.microsoft.com/office/drawing/2014/main" id="{738CE202-0559-9D93-5C50-E60B23891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045" y="1217128"/>
            <a:ext cx="4632709" cy="3075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4865CC7E-384E-7DAE-523D-4FA6419D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FE284-EEA7-27E6-6A96-3BC25D81ED6D}"/>
              </a:ext>
            </a:extLst>
          </p:cNvPr>
          <p:cNvSpPr txBox="1"/>
          <p:nvPr/>
        </p:nvSpPr>
        <p:spPr>
          <a:xfrm>
            <a:off x="553846" y="1217128"/>
            <a:ext cx="5818586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b="1" dirty="0">
                <a:solidFill>
                  <a:srgbClr val="7030A0"/>
                </a:solidFill>
              </a:rPr>
              <a:t>What's The Odds of Winning Lotto 6/55?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PH" sz="3000" dirty="0"/>
              <a:t>On the other hand, playing 289,896 combinations will cost you ₱6,957,504.</a:t>
            </a:r>
          </a:p>
        </p:txBody>
      </p:sp>
    </p:spTree>
    <p:extLst>
      <p:ext uri="{BB962C8B-B14F-4D97-AF65-F5344CB8AC3E}">
        <p14:creationId xmlns:p14="http://schemas.microsoft.com/office/powerpoint/2010/main" val="34813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8BCF7-CC89-6C18-B4CC-31839F3D053A}"/>
              </a:ext>
            </a:extLst>
          </p:cNvPr>
          <p:cNvSpPr txBox="1"/>
          <p:nvPr/>
        </p:nvSpPr>
        <p:spPr>
          <a:xfrm>
            <a:off x="719202" y="1627340"/>
            <a:ext cx="1075359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3000" dirty="0"/>
              <a:t>Sometimes, you might hear someone say that </a:t>
            </a:r>
          </a:p>
          <a:p>
            <a:pPr algn="ctr"/>
            <a:endParaRPr lang="en-PH" sz="3000" i="1" dirty="0"/>
          </a:p>
          <a:p>
            <a:pPr algn="ctr"/>
            <a:r>
              <a:rPr lang="en-PH" sz="4000" i="1" dirty="0"/>
              <a:t>“The odds are against you!”</a:t>
            </a:r>
          </a:p>
          <a:p>
            <a:pPr algn="ctr"/>
            <a:r>
              <a:rPr lang="en-PH" sz="4000" i="1" dirty="0"/>
              <a:t>“The odds are in favor of you!”</a:t>
            </a:r>
          </a:p>
          <a:p>
            <a:pPr algn="ctr"/>
            <a:r>
              <a:rPr lang="en-PH" sz="4000" i="1" dirty="0"/>
              <a:t>“What are the odds?”</a:t>
            </a:r>
          </a:p>
          <a:p>
            <a:pPr algn="ctr"/>
            <a:r>
              <a:rPr lang="en-PH" sz="4000" i="1" dirty="0"/>
              <a:t>“The odds in favor of me winning the game are 1 to 4”</a:t>
            </a:r>
          </a:p>
        </p:txBody>
      </p:sp>
    </p:spTree>
    <p:extLst>
      <p:ext uri="{BB962C8B-B14F-4D97-AF65-F5344CB8AC3E}">
        <p14:creationId xmlns:p14="http://schemas.microsoft.com/office/powerpoint/2010/main" val="3397920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8BCF7-CC89-6C18-B4CC-31839F3D053A}"/>
              </a:ext>
            </a:extLst>
          </p:cNvPr>
          <p:cNvSpPr txBox="1"/>
          <p:nvPr/>
        </p:nvSpPr>
        <p:spPr>
          <a:xfrm>
            <a:off x="719202" y="1627340"/>
            <a:ext cx="1075359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3000" dirty="0"/>
              <a:t>Sometimes, you might hear someone say that </a:t>
            </a:r>
          </a:p>
          <a:p>
            <a:pPr algn="ctr"/>
            <a:endParaRPr lang="en-PH" sz="3000" dirty="0"/>
          </a:p>
          <a:p>
            <a:pPr algn="ctr"/>
            <a:r>
              <a:rPr lang="en-PH" sz="5000" i="1" dirty="0"/>
              <a:t>“The odds are against you!“</a:t>
            </a:r>
          </a:p>
        </p:txBody>
      </p:sp>
    </p:spTree>
    <p:extLst>
      <p:ext uri="{BB962C8B-B14F-4D97-AF65-F5344CB8AC3E}">
        <p14:creationId xmlns:p14="http://schemas.microsoft.com/office/powerpoint/2010/main" val="1706932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8BCF7-CC89-6C18-B4CC-31839F3D053A}"/>
              </a:ext>
            </a:extLst>
          </p:cNvPr>
          <p:cNvSpPr txBox="1"/>
          <p:nvPr/>
        </p:nvSpPr>
        <p:spPr>
          <a:xfrm>
            <a:off x="719202" y="1627340"/>
            <a:ext cx="1075359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3000" dirty="0"/>
              <a:t>Sometimes, you might hear someone say that </a:t>
            </a:r>
          </a:p>
          <a:p>
            <a:pPr algn="ctr"/>
            <a:endParaRPr lang="en-PH" sz="3000" dirty="0"/>
          </a:p>
          <a:p>
            <a:pPr algn="ctr"/>
            <a:r>
              <a:rPr lang="en-PH" sz="5000" i="1" dirty="0"/>
              <a:t>“The odds are in favor of you!”</a:t>
            </a:r>
          </a:p>
        </p:txBody>
      </p:sp>
    </p:spTree>
    <p:extLst>
      <p:ext uri="{BB962C8B-B14F-4D97-AF65-F5344CB8AC3E}">
        <p14:creationId xmlns:p14="http://schemas.microsoft.com/office/powerpoint/2010/main" val="1402003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8BCF7-CC89-6C18-B4CC-31839F3D053A}"/>
              </a:ext>
            </a:extLst>
          </p:cNvPr>
          <p:cNvSpPr txBox="1"/>
          <p:nvPr/>
        </p:nvSpPr>
        <p:spPr>
          <a:xfrm>
            <a:off x="719202" y="1627340"/>
            <a:ext cx="1075359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3000" dirty="0"/>
              <a:t>Sometimes, you might hear someone say that </a:t>
            </a:r>
          </a:p>
          <a:p>
            <a:pPr algn="ctr"/>
            <a:endParaRPr lang="en-PH" sz="3000" dirty="0"/>
          </a:p>
          <a:p>
            <a:pPr algn="ctr"/>
            <a:r>
              <a:rPr lang="en-PH" sz="5000" i="1" dirty="0"/>
              <a:t>“What are the odds?”</a:t>
            </a:r>
          </a:p>
        </p:txBody>
      </p:sp>
    </p:spTree>
    <p:extLst>
      <p:ext uri="{BB962C8B-B14F-4D97-AF65-F5344CB8AC3E}">
        <p14:creationId xmlns:p14="http://schemas.microsoft.com/office/powerpoint/2010/main" val="875390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8BCF7-CC89-6C18-B4CC-31839F3D053A}"/>
              </a:ext>
            </a:extLst>
          </p:cNvPr>
          <p:cNvSpPr txBox="1"/>
          <p:nvPr/>
        </p:nvSpPr>
        <p:spPr>
          <a:xfrm>
            <a:off x="719202" y="1627340"/>
            <a:ext cx="1075359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3000" dirty="0"/>
              <a:t>Sometimes, you might hear someone say that </a:t>
            </a:r>
          </a:p>
          <a:p>
            <a:pPr algn="ctr"/>
            <a:endParaRPr lang="en-PH" sz="3000" dirty="0"/>
          </a:p>
          <a:p>
            <a:pPr algn="ctr"/>
            <a:r>
              <a:rPr lang="en-PH" sz="5000" i="1" dirty="0"/>
              <a:t>“The odds in favor of me winning the game are 1 to 4”</a:t>
            </a:r>
          </a:p>
        </p:txBody>
      </p:sp>
    </p:spTree>
    <p:extLst>
      <p:ext uri="{BB962C8B-B14F-4D97-AF65-F5344CB8AC3E}">
        <p14:creationId xmlns:p14="http://schemas.microsoft.com/office/powerpoint/2010/main" val="3241935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8BCF7-CC89-6C18-B4CC-31839F3D053A}"/>
              </a:ext>
            </a:extLst>
          </p:cNvPr>
          <p:cNvSpPr txBox="1"/>
          <p:nvPr/>
        </p:nvSpPr>
        <p:spPr>
          <a:xfrm>
            <a:off x="719202" y="1627340"/>
            <a:ext cx="107535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3200" i="1" dirty="0"/>
              <a:t>“The odds in favor of me winning the game are 1 to 4”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FDA36BB-CB57-61CB-D6EA-A9578831AFB4}"/>
              </a:ext>
            </a:extLst>
          </p:cNvPr>
          <p:cNvSpPr/>
          <p:nvPr/>
        </p:nvSpPr>
        <p:spPr>
          <a:xfrm>
            <a:off x="3378200" y="294756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07A00E-5C8C-C68E-2D45-003A6AA7EA0C}"/>
              </a:ext>
            </a:extLst>
          </p:cNvPr>
          <p:cNvSpPr/>
          <p:nvPr/>
        </p:nvSpPr>
        <p:spPr>
          <a:xfrm>
            <a:off x="4656666" y="294756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045BEF-0736-EE06-9F47-0A6BE906157F}"/>
              </a:ext>
            </a:extLst>
          </p:cNvPr>
          <p:cNvSpPr/>
          <p:nvPr/>
        </p:nvSpPr>
        <p:spPr>
          <a:xfrm>
            <a:off x="5935132" y="297180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312413-19E5-DBF5-4C4B-74BC99F010CD}"/>
              </a:ext>
            </a:extLst>
          </p:cNvPr>
          <p:cNvSpPr/>
          <p:nvPr/>
        </p:nvSpPr>
        <p:spPr>
          <a:xfrm>
            <a:off x="7213598" y="297180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325012-04C7-46D2-3FC1-8A07EA0B0AD7}"/>
              </a:ext>
            </a:extLst>
          </p:cNvPr>
          <p:cNvSpPr/>
          <p:nvPr/>
        </p:nvSpPr>
        <p:spPr>
          <a:xfrm>
            <a:off x="8492064" y="294756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67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FDA36BB-CB57-61CB-D6EA-A9578831AFB4}"/>
              </a:ext>
            </a:extLst>
          </p:cNvPr>
          <p:cNvSpPr/>
          <p:nvPr/>
        </p:nvSpPr>
        <p:spPr>
          <a:xfrm>
            <a:off x="3306762" y="18717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07A00E-5C8C-C68E-2D45-003A6AA7EA0C}"/>
              </a:ext>
            </a:extLst>
          </p:cNvPr>
          <p:cNvSpPr/>
          <p:nvPr/>
        </p:nvSpPr>
        <p:spPr>
          <a:xfrm>
            <a:off x="4585228" y="187171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045BEF-0736-EE06-9F47-0A6BE906157F}"/>
              </a:ext>
            </a:extLst>
          </p:cNvPr>
          <p:cNvSpPr/>
          <p:nvPr/>
        </p:nvSpPr>
        <p:spPr>
          <a:xfrm>
            <a:off x="5863694" y="189594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312413-19E5-DBF5-4C4B-74BC99F010CD}"/>
              </a:ext>
            </a:extLst>
          </p:cNvPr>
          <p:cNvSpPr/>
          <p:nvPr/>
        </p:nvSpPr>
        <p:spPr>
          <a:xfrm>
            <a:off x="7142160" y="189594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325012-04C7-46D2-3FC1-8A07EA0B0AD7}"/>
              </a:ext>
            </a:extLst>
          </p:cNvPr>
          <p:cNvSpPr/>
          <p:nvPr/>
        </p:nvSpPr>
        <p:spPr>
          <a:xfrm>
            <a:off x="8420626" y="187171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CC2FC-B22A-58A0-0D25-97577728E50F}"/>
              </a:ext>
            </a:extLst>
          </p:cNvPr>
          <p:cNvSpPr txBox="1"/>
          <p:nvPr/>
        </p:nvSpPr>
        <p:spPr>
          <a:xfrm>
            <a:off x="719203" y="3791915"/>
            <a:ext cx="107535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3200" dirty="0"/>
              <a:t>Visually, we have 5 games in total</a:t>
            </a:r>
          </a:p>
        </p:txBody>
      </p:sp>
    </p:spTree>
    <p:extLst>
      <p:ext uri="{BB962C8B-B14F-4D97-AF65-F5344CB8AC3E}">
        <p14:creationId xmlns:p14="http://schemas.microsoft.com/office/powerpoint/2010/main" val="2782639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FDA36BB-CB57-61CB-D6EA-A9578831AFB4}"/>
              </a:ext>
            </a:extLst>
          </p:cNvPr>
          <p:cNvSpPr/>
          <p:nvPr/>
        </p:nvSpPr>
        <p:spPr>
          <a:xfrm>
            <a:off x="3306762" y="1871710"/>
            <a:ext cx="914400" cy="9144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07A00E-5C8C-C68E-2D45-003A6AA7EA0C}"/>
              </a:ext>
            </a:extLst>
          </p:cNvPr>
          <p:cNvSpPr/>
          <p:nvPr/>
        </p:nvSpPr>
        <p:spPr>
          <a:xfrm>
            <a:off x="4585228" y="187171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045BEF-0736-EE06-9F47-0A6BE906157F}"/>
              </a:ext>
            </a:extLst>
          </p:cNvPr>
          <p:cNvSpPr/>
          <p:nvPr/>
        </p:nvSpPr>
        <p:spPr>
          <a:xfrm>
            <a:off x="5863694" y="189594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312413-19E5-DBF5-4C4B-74BC99F010CD}"/>
              </a:ext>
            </a:extLst>
          </p:cNvPr>
          <p:cNvSpPr/>
          <p:nvPr/>
        </p:nvSpPr>
        <p:spPr>
          <a:xfrm>
            <a:off x="7142160" y="189594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325012-04C7-46D2-3FC1-8A07EA0B0AD7}"/>
              </a:ext>
            </a:extLst>
          </p:cNvPr>
          <p:cNvSpPr/>
          <p:nvPr/>
        </p:nvSpPr>
        <p:spPr>
          <a:xfrm>
            <a:off x="8420626" y="187171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CC2FC-B22A-58A0-0D25-97577728E50F}"/>
              </a:ext>
            </a:extLst>
          </p:cNvPr>
          <p:cNvSpPr txBox="1"/>
          <p:nvPr/>
        </p:nvSpPr>
        <p:spPr>
          <a:xfrm>
            <a:off x="719203" y="3791915"/>
            <a:ext cx="107535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3200" dirty="0"/>
              <a:t>One of which I will </a:t>
            </a:r>
            <a:r>
              <a:rPr lang="en-PH" sz="3200" b="1" dirty="0">
                <a:solidFill>
                  <a:srgbClr val="0070C0"/>
                </a:solidFill>
              </a:rPr>
              <a:t>win! </a:t>
            </a:r>
            <a:r>
              <a:rPr lang="en-PH" sz="3200" b="1" dirty="0">
                <a:solidFill>
                  <a:srgbClr val="0070C0"/>
                </a:solidFill>
                <a:sym typeface="Wingdings" pitchFamily="2" charset="2"/>
              </a:rPr>
              <a:t></a:t>
            </a:r>
            <a:endParaRPr lang="en-PH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87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4" y="1621910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Introduction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Odds and Probability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Log Odds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Logit Function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07103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FDA36BB-CB57-61CB-D6EA-A9578831AFB4}"/>
              </a:ext>
            </a:extLst>
          </p:cNvPr>
          <p:cNvSpPr/>
          <p:nvPr/>
        </p:nvSpPr>
        <p:spPr>
          <a:xfrm>
            <a:off x="3306762" y="1871710"/>
            <a:ext cx="914400" cy="9144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07A00E-5C8C-C68E-2D45-003A6AA7EA0C}"/>
              </a:ext>
            </a:extLst>
          </p:cNvPr>
          <p:cNvSpPr/>
          <p:nvPr/>
        </p:nvSpPr>
        <p:spPr>
          <a:xfrm>
            <a:off x="4585228" y="187171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045BEF-0736-EE06-9F47-0A6BE906157F}"/>
              </a:ext>
            </a:extLst>
          </p:cNvPr>
          <p:cNvSpPr/>
          <p:nvPr/>
        </p:nvSpPr>
        <p:spPr>
          <a:xfrm>
            <a:off x="5863694" y="189594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312413-19E5-DBF5-4C4B-74BC99F010CD}"/>
              </a:ext>
            </a:extLst>
          </p:cNvPr>
          <p:cNvSpPr/>
          <p:nvPr/>
        </p:nvSpPr>
        <p:spPr>
          <a:xfrm>
            <a:off x="7142160" y="189594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325012-04C7-46D2-3FC1-8A07EA0B0AD7}"/>
              </a:ext>
            </a:extLst>
          </p:cNvPr>
          <p:cNvSpPr/>
          <p:nvPr/>
        </p:nvSpPr>
        <p:spPr>
          <a:xfrm>
            <a:off x="8420626" y="187171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CC2FC-B22A-58A0-0D25-97577728E50F}"/>
              </a:ext>
            </a:extLst>
          </p:cNvPr>
          <p:cNvSpPr txBox="1"/>
          <p:nvPr/>
        </p:nvSpPr>
        <p:spPr>
          <a:xfrm>
            <a:off x="719203" y="3791915"/>
            <a:ext cx="107535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3200" dirty="0"/>
              <a:t>and four of which I will </a:t>
            </a:r>
            <a:r>
              <a:rPr lang="en-PH" sz="3200" b="1" dirty="0">
                <a:solidFill>
                  <a:srgbClr val="FF0000"/>
                </a:solidFill>
              </a:rPr>
              <a:t>lose </a:t>
            </a:r>
            <a:r>
              <a:rPr lang="en-PH" sz="3200" b="1" dirty="0">
                <a:solidFill>
                  <a:srgbClr val="FF0000"/>
                </a:solidFill>
                <a:sym typeface="Wingdings" pitchFamily="2" charset="2"/>
              </a:rPr>
              <a:t></a:t>
            </a:r>
            <a:endParaRPr lang="en-PH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927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FDA36BB-CB57-61CB-D6EA-A9578831AFB4}"/>
              </a:ext>
            </a:extLst>
          </p:cNvPr>
          <p:cNvSpPr/>
          <p:nvPr/>
        </p:nvSpPr>
        <p:spPr>
          <a:xfrm>
            <a:off x="3306762" y="1871710"/>
            <a:ext cx="914400" cy="9144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07A00E-5C8C-C68E-2D45-003A6AA7EA0C}"/>
              </a:ext>
            </a:extLst>
          </p:cNvPr>
          <p:cNvSpPr/>
          <p:nvPr/>
        </p:nvSpPr>
        <p:spPr>
          <a:xfrm>
            <a:off x="4585228" y="187171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045BEF-0736-EE06-9F47-0A6BE906157F}"/>
              </a:ext>
            </a:extLst>
          </p:cNvPr>
          <p:cNvSpPr/>
          <p:nvPr/>
        </p:nvSpPr>
        <p:spPr>
          <a:xfrm>
            <a:off x="5863694" y="189594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312413-19E5-DBF5-4C4B-74BC99F010CD}"/>
              </a:ext>
            </a:extLst>
          </p:cNvPr>
          <p:cNvSpPr/>
          <p:nvPr/>
        </p:nvSpPr>
        <p:spPr>
          <a:xfrm>
            <a:off x="7142160" y="189594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325012-04C7-46D2-3FC1-8A07EA0B0AD7}"/>
              </a:ext>
            </a:extLst>
          </p:cNvPr>
          <p:cNvSpPr/>
          <p:nvPr/>
        </p:nvSpPr>
        <p:spPr>
          <a:xfrm>
            <a:off x="8420626" y="187171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CCC2FC-B22A-58A0-0D25-97577728E50F}"/>
                  </a:ext>
                </a:extLst>
              </p:cNvPr>
              <p:cNvSpPr txBox="1"/>
              <p:nvPr/>
            </p:nvSpPr>
            <p:spPr>
              <a:xfrm>
                <a:off x="719202" y="3175803"/>
                <a:ext cx="10753594" cy="16133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PH" sz="3200" dirty="0"/>
                  <a:t>Alternatively, we can write this is a fraction…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sz="7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7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7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PH" sz="7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CCC2FC-B22A-58A0-0D25-97577728E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02" y="3175803"/>
                <a:ext cx="10753594" cy="1613390"/>
              </a:xfrm>
              <a:prstGeom prst="rect">
                <a:avLst/>
              </a:prstGeom>
              <a:blipFill>
                <a:blip r:embed="rId4"/>
                <a:stretch>
                  <a:fillRect b="-8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0029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FDA36BB-CB57-61CB-D6EA-A9578831AFB4}"/>
              </a:ext>
            </a:extLst>
          </p:cNvPr>
          <p:cNvSpPr/>
          <p:nvPr/>
        </p:nvSpPr>
        <p:spPr>
          <a:xfrm>
            <a:off x="5638799" y="1437183"/>
            <a:ext cx="914400" cy="9144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07A00E-5C8C-C68E-2D45-003A6AA7EA0C}"/>
              </a:ext>
            </a:extLst>
          </p:cNvPr>
          <p:cNvSpPr/>
          <p:nvPr/>
        </p:nvSpPr>
        <p:spPr>
          <a:xfrm>
            <a:off x="3730095" y="278611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045BEF-0736-EE06-9F47-0A6BE906157F}"/>
              </a:ext>
            </a:extLst>
          </p:cNvPr>
          <p:cNvSpPr/>
          <p:nvPr/>
        </p:nvSpPr>
        <p:spPr>
          <a:xfrm>
            <a:off x="5008561" y="281034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312413-19E5-DBF5-4C4B-74BC99F010CD}"/>
              </a:ext>
            </a:extLst>
          </p:cNvPr>
          <p:cNvSpPr/>
          <p:nvPr/>
        </p:nvSpPr>
        <p:spPr>
          <a:xfrm>
            <a:off x="6287027" y="281034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325012-04C7-46D2-3FC1-8A07EA0B0AD7}"/>
              </a:ext>
            </a:extLst>
          </p:cNvPr>
          <p:cNvSpPr/>
          <p:nvPr/>
        </p:nvSpPr>
        <p:spPr>
          <a:xfrm>
            <a:off x="7565493" y="278611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CC2FC-B22A-58A0-0D25-97577728E50F}"/>
              </a:ext>
            </a:extLst>
          </p:cNvPr>
          <p:cNvSpPr txBox="1"/>
          <p:nvPr/>
        </p:nvSpPr>
        <p:spPr>
          <a:xfrm>
            <a:off x="719202" y="4473995"/>
            <a:ext cx="107535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Visually, we have </a:t>
            </a:r>
            <a:r>
              <a:rPr lang="en-GB" sz="3200" b="1" dirty="0"/>
              <a:t>1 game </a:t>
            </a:r>
            <a:r>
              <a:rPr lang="en-GB" sz="3200" dirty="0"/>
              <a:t>that we </a:t>
            </a:r>
            <a:r>
              <a:rPr lang="en-GB" sz="3200" b="1" dirty="0">
                <a:solidFill>
                  <a:srgbClr val="0070C0"/>
                </a:solidFill>
              </a:rPr>
              <a:t>win</a:t>
            </a:r>
            <a:r>
              <a:rPr lang="en-GB" sz="3200" dirty="0"/>
              <a:t> and </a:t>
            </a:r>
            <a:r>
              <a:rPr lang="en-GB" sz="3200" b="1" dirty="0"/>
              <a:t>4 games </a:t>
            </a:r>
            <a:r>
              <a:rPr lang="en-GB" sz="3200" dirty="0"/>
              <a:t>that we </a:t>
            </a:r>
            <a:r>
              <a:rPr lang="en-GB" sz="3200" b="1" dirty="0">
                <a:solidFill>
                  <a:srgbClr val="FF0000"/>
                </a:solidFill>
              </a:rPr>
              <a:t>lose</a:t>
            </a:r>
            <a:endParaRPr lang="en-PH" sz="7000" b="1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60EEA3-14D3-AD33-60D6-CF806A862CFB}"/>
              </a:ext>
            </a:extLst>
          </p:cNvPr>
          <p:cNvCxnSpPr>
            <a:cxnSpLocks/>
          </p:cNvCxnSpPr>
          <p:nvPr/>
        </p:nvCxnSpPr>
        <p:spPr>
          <a:xfrm>
            <a:off x="3505200" y="2544616"/>
            <a:ext cx="5330293" cy="242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996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FDA36BB-CB57-61CB-D6EA-A9578831AFB4}"/>
              </a:ext>
            </a:extLst>
          </p:cNvPr>
          <p:cNvSpPr/>
          <p:nvPr/>
        </p:nvSpPr>
        <p:spPr>
          <a:xfrm>
            <a:off x="5638799" y="1437183"/>
            <a:ext cx="914400" cy="9144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07A00E-5C8C-C68E-2D45-003A6AA7EA0C}"/>
              </a:ext>
            </a:extLst>
          </p:cNvPr>
          <p:cNvSpPr/>
          <p:nvPr/>
        </p:nvSpPr>
        <p:spPr>
          <a:xfrm>
            <a:off x="3730095" y="278611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045BEF-0736-EE06-9F47-0A6BE906157F}"/>
              </a:ext>
            </a:extLst>
          </p:cNvPr>
          <p:cNvSpPr/>
          <p:nvPr/>
        </p:nvSpPr>
        <p:spPr>
          <a:xfrm>
            <a:off x="5008561" y="281034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312413-19E5-DBF5-4C4B-74BC99F010CD}"/>
              </a:ext>
            </a:extLst>
          </p:cNvPr>
          <p:cNvSpPr/>
          <p:nvPr/>
        </p:nvSpPr>
        <p:spPr>
          <a:xfrm>
            <a:off x="6287027" y="281034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325012-04C7-46D2-3FC1-8A07EA0B0AD7}"/>
              </a:ext>
            </a:extLst>
          </p:cNvPr>
          <p:cNvSpPr/>
          <p:nvPr/>
        </p:nvSpPr>
        <p:spPr>
          <a:xfrm>
            <a:off x="7565493" y="278611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CC2FC-B22A-58A0-0D25-97577728E50F}"/>
              </a:ext>
            </a:extLst>
          </p:cNvPr>
          <p:cNvSpPr txBox="1"/>
          <p:nvPr/>
        </p:nvSpPr>
        <p:spPr>
          <a:xfrm>
            <a:off x="719202" y="4473995"/>
            <a:ext cx="1075359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If we do the math, we see that the </a:t>
            </a:r>
            <a:r>
              <a:rPr lang="en-GB" sz="3200" b="1" dirty="0"/>
              <a:t>odds are 0.25 </a:t>
            </a:r>
            <a:r>
              <a:rPr lang="en-GB" sz="3200" dirty="0"/>
              <a:t>that we will win the game</a:t>
            </a:r>
            <a:endParaRPr lang="en-PH" sz="7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60EEA3-14D3-AD33-60D6-CF806A862CFB}"/>
              </a:ext>
            </a:extLst>
          </p:cNvPr>
          <p:cNvCxnSpPr>
            <a:cxnSpLocks/>
          </p:cNvCxnSpPr>
          <p:nvPr/>
        </p:nvCxnSpPr>
        <p:spPr>
          <a:xfrm>
            <a:off x="3505200" y="2544616"/>
            <a:ext cx="5330293" cy="242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600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8BCF7-CC89-6C18-B4CC-31839F3D053A}"/>
              </a:ext>
            </a:extLst>
          </p:cNvPr>
          <p:cNvSpPr txBox="1"/>
          <p:nvPr/>
        </p:nvSpPr>
        <p:spPr>
          <a:xfrm>
            <a:off x="719202" y="2567226"/>
            <a:ext cx="1075359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5000" b="1" dirty="0"/>
              <a:t>Note: Odds are not probabilities!</a:t>
            </a:r>
            <a:endParaRPr lang="en-PH" sz="5000" b="1" i="1" dirty="0"/>
          </a:p>
        </p:txBody>
      </p:sp>
    </p:spTree>
    <p:extLst>
      <p:ext uri="{BB962C8B-B14F-4D97-AF65-F5344CB8AC3E}">
        <p14:creationId xmlns:p14="http://schemas.microsoft.com/office/powerpoint/2010/main" val="2248990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FDA36BB-CB57-61CB-D6EA-A9578831AFB4}"/>
              </a:ext>
            </a:extLst>
          </p:cNvPr>
          <p:cNvSpPr/>
          <p:nvPr/>
        </p:nvSpPr>
        <p:spPr>
          <a:xfrm>
            <a:off x="8602132" y="2122983"/>
            <a:ext cx="914400" cy="9144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07A00E-5C8C-C68E-2D45-003A6AA7EA0C}"/>
              </a:ext>
            </a:extLst>
          </p:cNvPr>
          <p:cNvSpPr/>
          <p:nvPr/>
        </p:nvSpPr>
        <p:spPr>
          <a:xfrm>
            <a:off x="6693428" y="347191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045BEF-0736-EE06-9F47-0A6BE906157F}"/>
              </a:ext>
            </a:extLst>
          </p:cNvPr>
          <p:cNvSpPr/>
          <p:nvPr/>
        </p:nvSpPr>
        <p:spPr>
          <a:xfrm>
            <a:off x="7971894" y="349614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312413-19E5-DBF5-4C4B-74BC99F010CD}"/>
              </a:ext>
            </a:extLst>
          </p:cNvPr>
          <p:cNvSpPr/>
          <p:nvPr/>
        </p:nvSpPr>
        <p:spPr>
          <a:xfrm>
            <a:off x="9250360" y="349614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325012-04C7-46D2-3FC1-8A07EA0B0AD7}"/>
              </a:ext>
            </a:extLst>
          </p:cNvPr>
          <p:cNvSpPr/>
          <p:nvPr/>
        </p:nvSpPr>
        <p:spPr>
          <a:xfrm>
            <a:off x="10528826" y="347191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CC2FC-B22A-58A0-0D25-97577728E50F}"/>
              </a:ext>
            </a:extLst>
          </p:cNvPr>
          <p:cNvSpPr txBox="1"/>
          <p:nvPr/>
        </p:nvSpPr>
        <p:spPr>
          <a:xfrm>
            <a:off x="537552" y="3323672"/>
            <a:ext cx="51735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To something not happening (i.e. me </a:t>
            </a:r>
            <a:r>
              <a:rPr lang="en-GB" sz="3200" b="1" dirty="0">
                <a:solidFill>
                  <a:srgbClr val="FF0000"/>
                </a:solidFill>
              </a:rPr>
              <a:t>losing</a:t>
            </a:r>
            <a:r>
              <a:rPr lang="en-GB" sz="3200" dirty="0"/>
              <a:t> a game)</a:t>
            </a:r>
            <a:endParaRPr lang="en-PH" sz="7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60EEA3-14D3-AD33-60D6-CF806A862CFB}"/>
              </a:ext>
            </a:extLst>
          </p:cNvPr>
          <p:cNvCxnSpPr>
            <a:cxnSpLocks/>
          </p:cNvCxnSpPr>
          <p:nvPr/>
        </p:nvCxnSpPr>
        <p:spPr>
          <a:xfrm>
            <a:off x="6468533" y="3230416"/>
            <a:ext cx="5330293" cy="242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4ED14B-AF1F-1E36-9C33-6FF81809CBDE}"/>
              </a:ext>
            </a:extLst>
          </p:cNvPr>
          <p:cNvCxnSpPr>
            <a:cxnSpLocks/>
          </p:cNvCxnSpPr>
          <p:nvPr/>
        </p:nvCxnSpPr>
        <p:spPr>
          <a:xfrm>
            <a:off x="459205" y="3210426"/>
            <a:ext cx="5330293" cy="242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B7C883-CDC6-7EF5-1D1E-6C7CB086CF7D}"/>
              </a:ext>
            </a:extLst>
          </p:cNvPr>
          <p:cNvSpPr txBox="1"/>
          <p:nvPr/>
        </p:nvSpPr>
        <p:spPr>
          <a:xfrm>
            <a:off x="537775" y="1548981"/>
            <a:ext cx="51735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The </a:t>
            </a:r>
            <a:r>
              <a:rPr lang="en-GB" sz="3200" b="1" dirty="0"/>
              <a:t>odds</a:t>
            </a:r>
            <a:r>
              <a:rPr lang="en-GB" sz="3200" dirty="0"/>
              <a:t> are the ratio of something happening (i.e. me </a:t>
            </a:r>
            <a:r>
              <a:rPr lang="en-GB" sz="3200" b="1" dirty="0">
                <a:solidFill>
                  <a:srgbClr val="0070C0"/>
                </a:solidFill>
              </a:rPr>
              <a:t>winning</a:t>
            </a:r>
            <a:r>
              <a:rPr lang="en-GB" sz="3200" dirty="0"/>
              <a:t> a game)</a:t>
            </a:r>
            <a:endParaRPr lang="en-PH" sz="7000" dirty="0"/>
          </a:p>
        </p:txBody>
      </p:sp>
    </p:spTree>
    <p:extLst>
      <p:ext uri="{BB962C8B-B14F-4D97-AF65-F5344CB8AC3E}">
        <p14:creationId xmlns:p14="http://schemas.microsoft.com/office/powerpoint/2010/main" val="2905929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FDA36BB-CB57-61CB-D6EA-A9578831AFB4}"/>
              </a:ext>
            </a:extLst>
          </p:cNvPr>
          <p:cNvSpPr/>
          <p:nvPr/>
        </p:nvSpPr>
        <p:spPr>
          <a:xfrm>
            <a:off x="8602132" y="2122983"/>
            <a:ext cx="914400" cy="9144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07A00E-5C8C-C68E-2D45-003A6AA7EA0C}"/>
              </a:ext>
            </a:extLst>
          </p:cNvPr>
          <p:cNvSpPr/>
          <p:nvPr/>
        </p:nvSpPr>
        <p:spPr>
          <a:xfrm>
            <a:off x="6468533" y="344768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045BEF-0736-EE06-9F47-0A6BE906157F}"/>
              </a:ext>
            </a:extLst>
          </p:cNvPr>
          <p:cNvSpPr/>
          <p:nvPr/>
        </p:nvSpPr>
        <p:spPr>
          <a:xfrm>
            <a:off x="7514548" y="344768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312413-19E5-DBF5-4C4B-74BC99F010CD}"/>
              </a:ext>
            </a:extLst>
          </p:cNvPr>
          <p:cNvSpPr/>
          <p:nvPr/>
        </p:nvSpPr>
        <p:spPr>
          <a:xfrm>
            <a:off x="8560563" y="344768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325012-04C7-46D2-3FC1-8A07EA0B0AD7}"/>
              </a:ext>
            </a:extLst>
          </p:cNvPr>
          <p:cNvSpPr/>
          <p:nvPr/>
        </p:nvSpPr>
        <p:spPr>
          <a:xfrm>
            <a:off x="9606578" y="344768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CC2FC-B22A-58A0-0D25-97577728E50F}"/>
              </a:ext>
            </a:extLst>
          </p:cNvPr>
          <p:cNvSpPr txBox="1"/>
          <p:nvPr/>
        </p:nvSpPr>
        <p:spPr>
          <a:xfrm>
            <a:off x="537552" y="3323672"/>
            <a:ext cx="51735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To everything that could happen (i.e. me </a:t>
            </a:r>
            <a:r>
              <a:rPr lang="en-GB" sz="3200" b="1" dirty="0">
                <a:solidFill>
                  <a:srgbClr val="0070C0"/>
                </a:solidFill>
              </a:rPr>
              <a:t>winning</a:t>
            </a:r>
            <a:r>
              <a:rPr lang="en-GB" sz="3200" dirty="0"/>
              <a:t> and </a:t>
            </a:r>
            <a:r>
              <a:rPr lang="en-GB" sz="3200" b="1" dirty="0">
                <a:solidFill>
                  <a:srgbClr val="FF0000"/>
                </a:solidFill>
              </a:rPr>
              <a:t>losing</a:t>
            </a:r>
            <a:r>
              <a:rPr lang="en-GB" sz="3200" dirty="0"/>
              <a:t> a game)</a:t>
            </a:r>
            <a:endParaRPr lang="en-PH" sz="7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60EEA3-14D3-AD33-60D6-CF806A862CFB}"/>
              </a:ext>
            </a:extLst>
          </p:cNvPr>
          <p:cNvCxnSpPr>
            <a:cxnSpLocks/>
          </p:cNvCxnSpPr>
          <p:nvPr/>
        </p:nvCxnSpPr>
        <p:spPr>
          <a:xfrm>
            <a:off x="6468533" y="3230416"/>
            <a:ext cx="5330293" cy="242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4ED14B-AF1F-1E36-9C33-6FF81809CBDE}"/>
              </a:ext>
            </a:extLst>
          </p:cNvPr>
          <p:cNvCxnSpPr>
            <a:cxnSpLocks/>
          </p:cNvCxnSpPr>
          <p:nvPr/>
        </p:nvCxnSpPr>
        <p:spPr>
          <a:xfrm>
            <a:off x="459205" y="3210426"/>
            <a:ext cx="5330293" cy="242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B7C883-CDC6-7EF5-1D1E-6C7CB086CF7D}"/>
              </a:ext>
            </a:extLst>
          </p:cNvPr>
          <p:cNvSpPr txBox="1"/>
          <p:nvPr/>
        </p:nvSpPr>
        <p:spPr>
          <a:xfrm>
            <a:off x="537775" y="1548981"/>
            <a:ext cx="51735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/>
              <a:t>Probability</a:t>
            </a:r>
            <a:r>
              <a:rPr lang="en-GB" sz="3200" dirty="0"/>
              <a:t> is the ratio of something happening (i.e. me </a:t>
            </a:r>
            <a:r>
              <a:rPr lang="en-GB" sz="3200" b="1" dirty="0">
                <a:solidFill>
                  <a:srgbClr val="0070C0"/>
                </a:solidFill>
              </a:rPr>
              <a:t>winning</a:t>
            </a:r>
            <a:r>
              <a:rPr lang="en-GB" sz="3200" dirty="0"/>
              <a:t> a game)</a:t>
            </a:r>
            <a:endParaRPr lang="en-PH" sz="70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2CC5CA-E864-3BB0-6C19-CD624E49042A}"/>
              </a:ext>
            </a:extLst>
          </p:cNvPr>
          <p:cNvSpPr/>
          <p:nvPr/>
        </p:nvSpPr>
        <p:spPr>
          <a:xfrm>
            <a:off x="10652593" y="3447680"/>
            <a:ext cx="914400" cy="9144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81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FDA36BB-CB57-61CB-D6EA-A9578831AFB4}"/>
              </a:ext>
            </a:extLst>
          </p:cNvPr>
          <p:cNvSpPr/>
          <p:nvPr/>
        </p:nvSpPr>
        <p:spPr>
          <a:xfrm>
            <a:off x="2592804" y="1767383"/>
            <a:ext cx="914400" cy="9144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07A00E-5C8C-C68E-2D45-003A6AA7EA0C}"/>
              </a:ext>
            </a:extLst>
          </p:cNvPr>
          <p:cNvSpPr/>
          <p:nvPr/>
        </p:nvSpPr>
        <p:spPr>
          <a:xfrm>
            <a:off x="684100" y="311631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045BEF-0736-EE06-9F47-0A6BE906157F}"/>
              </a:ext>
            </a:extLst>
          </p:cNvPr>
          <p:cNvSpPr/>
          <p:nvPr/>
        </p:nvSpPr>
        <p:spPr>
          <a:xfrm>
            <a:off x="1962566" y="314054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312413-19E5-DBF5-4C4B-74BC99F010CD}"/>
              </a:ext>
            </a:extLst>
          </p:cNvPr>
          <p:cNvSpPr/>
          <p:nvPr/>
        </p:nvSpPr>
        <p:spPr>
          <a:xfrm>
            <a:off x="3241032" y="314054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325012-04C7-46D2-3FC1-8A07EA0B0AD7}"/>
              </a:ext>
            </a:extLst>
          </p:cNvPr>
          <p:cNvSpPr/>
          <p:nvPr/>
        </p:nvSpPr>
        <p:spPr>
          <a:xfrm>
            <a:off x="4519498" y="311631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CC2FC-B22A-58A0-0D25-97577728E50F}"/>
              </a:ext>
            </a:extLst>
          </p:cNvPr>
          <p:cNvSpPr txBox="1"/>
          <p:nvPr/>
        </p:nvSpPr>
        <p:spPr>
          <a:xfrm>
            <a:off x="235069" y="4685019"/>
            <a:ext cx="117218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In the previous example, the </a:t>
            </a:r>
            <a:r>
              <a:rPr lang="en-GB" sz="3200" b="1" dirty="0"/>
              <a:t>odds</a:t>
            </a:r>
            <a:r>
              <a:rPr lang="en-GB" sz="3200" dirty="0"/>
              <a:t> in </a:t>
            </a:r>
            <a:r>
              <a:rPr lang="en-GB" sz="3200" dirty="0" err="1"/>
              <a:t>favor</a:t>
            </a:r>
            <a:r>
              <a:rPr lang="en-GB" sz="3200" dirty="0"/>
              <a:t> of me </a:t>
            </a:r>
            <a:r>
              <a:rPr lang="en-GB" sz="3200" b="1" dirty="0">
                <a:solidFill>
                  <a:srgbClr val="0070C0"/>
                </a:solidFill>
              </a:rPr>
              <a:t>winning</a:t>
            </a:r>
            <a:r>
              <a:rPr lang="en-GB" sz="3200" dirty="0"/>
              <a:t> are 1 to 4…</a:t>
            </a:r>
            <a:endParaRPr lang="en-PH" sz="7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60EEA3-14D3-AD33-60D6-CF806A862CFB}"/>
              </a:ext>
            </a:extLst>
          </p:cNvPr>
          <p:cNvCxnSpPr>
            <a:cxnSpLocks/>
          </p:cNvCxnSpPr>
          <p:nvPr/>
        </p:nvCxnSpPr>
        <p:spPr>
          <a:xfrm>
            <a:off x="459205" y="2874816"/>
            <a:ext cx="5330293" cy="242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88C909-0E51-55A3-2A31-3C70587202D0}"/>
                  </a:ext>
                </a:extLst>
              </p:cNvPr>
              <p:cNvSpPr txBox="1"/>
              <p:nvPr/>
            </p:nvSpPr>
            <p:spPr>
              <a:xfrm>
                <a:off x="6094295" y="1721421"/>
                <a:ext cx="2555530" cy="2109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7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88C909-0E51-55A3-2A31-3C7058720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295" y="1721421"/>
                <a:ext cx="2555530" cy="2109039"/>
              </a:xfrm>
              <a:prstGeom prst="rect">
                <a:avLst/>
              </a:prstGeom>
              <a:blipFill>
                <a:blip r:embed="rId4"/>
                <a:stretch>
                  <a:fillRect l="-2970" r="-2475" b="-10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8F4ADF1-0402-50CD-A427-8B2EF4C43607}"/>
              </a:ext>
            </a:extLst>
          </p:cNvPr>
          <p:cNvSpPr txBox="1"/>
          <p:nvPr/>
        </p:nvSpPr>
        <p:spPr>
          <a:xfrm>
            <a:off x="8710496" y="2314271"/>
            <a:ext cx="1862666" cy="11695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7000" dirty="0">
                <a:latin typeface="Cambria Math" panose="02040503050406030204" pitchFamily="18" charset="0"/>
                <a:ea typeface="Cambria Math" panose="02040503050406030204" pitchFamily="18" charset="0"/>
              </a:rPr>
              <a:t>0.25</a:t>
            </a:r>
          </a:p>
        </p:txBody>
      </p:sp>
    </p:spTree>
    <p:extLst>
      <p:ext uri="{BB962C8B-B14F-4D97-AF65-F5344CB8AC3E}">
        <p14:creationId xmlns:p14="http://schemas.microsoft.com/office/powerpoint/2010/main" val="2316386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CC2FC-B22A-58A0-0D25-97577728E50F}"/>
              </a:ext>
            </a:extLst>
          </p:cNvPr>
          <p:cNvSpPr txBox="1"/>
          <p:nvPr/>
        </p:nvSpPr>
        <p:spPr>
          <a:xfrm>
            <a:off x="235069" y="4685019"/>
            <a:ext cx="117218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The probability of me </a:t>
            </a:r>
            <a:r>
              <a:rPr lang="en-GB" sz="3200" b="1" dirty="0">
                <a:solidFill>
                  <a:srgbClr val="0070C0"/>
                </a:solidFill>
              </a:rPr>
              <a:t>winning</a:t>
            </a:r>
            <a:r>
              <a:rPr lang="en-GB" sz="3200" dirty="0"/>
              <a:t> is the number of games I win divided by the total number of games I play</a:t>
            </a:r>
            <a:endParaRPr lang="en-PH" sz="7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88C909-0E51-55A3-2A31-3C70587202D0}"/>
                  </a:ext>
                </a:extLst>
              </p:cNvPr>
              <p:cNvSpPr txBox="1"/>
              <p:nvPr/>
            </p:nvSpPr>
            <p:spPr>
              <a:xfrm>
                <a:off x="6095999" y="1904424"/>
                <a:ext cx="2735034" cy="2116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7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88C909-0E51-55A3-2A31-3C7058720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904424"/>
                <a:ext cx="2735034" cy="2116092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7173973-21F9-C232-2A63-BDE0EE896B31}"/>
              </a:ext>
            </a:extLst>
          </p:cNvPr>
          <p:cNvSpPr/>
          <p:nvPr/>
        </p:nvSpPr>
        <p:spPr>
          <a:xfrm>
            <a:off x="2675466" y="1979050"/>
            <a:ext cx="914400" cy="9144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9BABB7D-0669-8B9E-88FE-ADC7B9F6E87C}"/>
              </a:ext>
            </a:extLst>
          </p:cNvPr>
          <p:cNvSpPr/>
          <p:nvPr/>
        </p:nvSpPr>
        <p:spPr>
          <a:xfrm>
            <a:off x="541867" y="3303747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1E0AA8-C3FB-91C2-2130-08902D686AA3}"/>
              </a:ext>
            </a:extLst>
          </p:cNvPr>
          <p:cNvSpPr/>
          <p:nvPr/>
        </p:nvSpPr>
        <p:spPr>
          <a:xfrm>
            <a:off x="1587882" y="3303747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729D8A-58C9-2E1E-07D6-EB5CD0BD90B1}"/>
              </a:ext>
            </a:extLst>
          </p:cNvPr>
          <p:cNvSpPr/>
          <p:nvPr/>
        </p:nvSpPr>
        <p:spPr>
          <a:xfrm>
            <a:off x="2633897" y="3303747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53824A-FCC9-25F8-5F78-33350DAC4FB2}"/>
              </a:ext>
            </a:extLst>
          </p:cNvPr>
          <p:cNvSpPr/>
          <p:nvPr/>
        </p:nvSpPr>
        <p:spPr>
          <a:xfrm>
            <a:off x="3679912" y="3303747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44E426-3984-A1D5-EF1A-EF8CA1269B17}"/>
              </a:ext>
            </a:extLst>
          </p:cNvPr>
          <p:cNvCxnSpPr>
            <a:cxnSpLocks/>
          </p:cNvCxnSpPr>
          <p:nvPr/>
        </p:nvCxnSpPr>
        <p:spPr>
          <a:xfrm>
            <a:off x="541867" y="3086483"/>
            <a:ext cx="5330293" cy="242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BFD1C82-34A1-824B-17D1-9325D175279D}"/>
              </a:ext>
            </a:extLst>
          </p:cNvPr>
          <p:cNvSpPr/>
          <p:nvPr/>
        </p:nvSpPr>
        <p:spPr>
          <a:xfrm>
            <a:off x="4725927" y="3303747"/>
            <a:ext cx="914400" cy="9144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79DC45-02FC-1376-53BF-7E12E33BCB6C}"/>
              </a:ext>
            </a:extLst>
          </p:cNvPr>
          <p:cNvSpPr txBox="1"/>
          <p:nvPr/>
        </p:nvSpPr>
        <p:spPr>
          <a:xfrm>
            <a:off x="8899993" y="2501707"/>
            <a:ext cx="1380066" cy="11695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7000" dirty="0">
                <a:latin typeface="Cambria Math" panose="02040503050406030204" pitchFamily="18" charset="0"/>
                <a:ea typeface="Cambria Math" panose="02040503050406030204" pitchFamily="18" charset="0"/>
              </a:rPr>
              <a:t>0.2</a:t>
            </a:r>
          </a:p>
        </p:txBody>
      </p:sp>
    </p:spTree>
    <p:extLst>
      <p:ext uri="{BB962C8B-B14F-4D97-AF65-F5344CB8AC3E}">
        <p14:creationId xmlns:p14="http://schemas.microsoft.com/office/powerpoint/2010/main" val="3264865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CC2FC-B22A-58A0-0D25-97577728E50F}"/>
              </a:ext>
            </a:extLst>
          </p:cNvPr>
          <p:cNvSpPr txBox="1"/>
          <p:nvPr/>
        </p:nvSpPr>
        <p:spPr>
          <a:xfrm>
            <a:off x="235069" y="4685019"/>
            <a:ext cx="117218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We can also calculate the probability of </a:t>
            </a:r>
            <a:r>
              <a:rPr lang="en-GB" sz="3200" b="1" dirty="0">
                <a:solidFill>
                  <a:srgbClr val="FF0000"/>
                </a:solidFill>
              </a:rPr>
              <a:t>losing</a:t>
            </a:r>
            <a:endParaRPr lang="en-PH" sz="7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88C909-0E51-55A3-2A31-3C70587202D0}"/>
                  </a:ext>
                </a:extLst>
              </p:cNvPr>
              <p:cNvSpPr txBox="1"/>
              <p:nvPr/>
            </p:nvSpPr>
            <p:spPr>
              <a:xfrm>
                <a:off x="6095999" y="1904424"/>
                <a:ext cx="2735034" cy="21121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7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88C909-0E51-55A3-2A31-3C7058720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904424"/>
                <a:ext cx="2735034" cy="2112181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D9BABB7D-0669-8B9E-88FE-ADC7B9F6E87C}"/>
              </a:ext>
            </a:extLst>
          </p:cNvPr>
          <p:cNvSpPr/>
          <p:nvPr/>
        </p:nvSpPr>
        <p:spPr>
          <a:xfrm>
            <a:off x="541867" y="3303747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1E0AA8-C3FB-91C2-2130-08902D686AA3}"/>
              </a:ext>
            </a:extLst>
          </p:cNvPr>
          <p:cNvSpPr/>
          <p:nvPr/>
        </p:nvSpPr>
        <p:spPr>
          <a:xfrm>
            <a:off x="1587882" y="3303747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729D8A-58C9-2E1E-07D6-EB5CD0BD90B1}"/>
              </a:ext>
            </a:extLst>
          </p:cNvPr>
          <p:cNvSpPr/>
          <p:nvPr/>
        </p:nvSpPr>
        <p:spPr>
          <a:xfrm>
            <a:off x="2633897" y="3303747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53824A-FCC9-25F8-5F78-33350DAC4FB2}"/>
              </a:ext>
            </a:extLst>
          </p:cNvPr>
          <p:cNvSpPr/>
          <p:nvPr/>
        </p:nvSpPr>
        <p:spPr>
          <a:xfrm>
            <a:off x="3679912" y="3303747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44E426-3984-A1D5-EF1A-EF8CA1269B17}"/>
              </a:ext>
            </a:extLst>
          </p:cNvPr>
          <p:cNvCxnSpPr>
            <a:cxnSpLocks/>
          </p:cNvCxnSpPr>
          <p:nvPr/>
        </p:nvCxnSpPr>
        <p:spPr>
          <a:xfrm>
            <a:off x="541867" y="3086483"/>
            <a:ext cx="5330293" cy="242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BFD1C82-34A1-824B-17D1-9325D175279D}"/>
              </a:ext>
            </a:extLst>
          </p:cNvPr>
          <p:cNvSpPr/>
          <p:nvPr/>
        </p:nvSpPr>
        <p:spPr>
          <a:xfrm>
            <a:off x="4725927" y="3303747"/>
            <a:ext cx="914400" cy="9144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79DC45-02FC-1376-53BF-7E12E33BCB6C}"/>
              </a:ext>
            </a:extLst>
          </p:cNvPr>
          <p:cNvSpPr txBox="1"/>
          <p:nvPr/>
        </p:nvSpPr>
        <p:spPr>
          <a:xfrm>
            <a:off x="8899993" y="2501707"/>
            <a:ext cx="1380066" cy="11695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7000" dirty="0">
                <a:latin typeface="Cambria Math" panose="02040503050406030204" pitchFamily="18" charset="0"/>
                <a:ea typeface="Cambria Math" panose="02040503050406030204" pitchFamily="18" charset="0"/>
              </a:rPr>
              <a:t>0.8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27B2597-38D2-D1C4-B9BF-CCE477BFB16C}"/>
              </a:ext>
            </a:extLst>
          </p:cNvPr>
          <p:cNvSpPr/>
          <p:nvPr/>
        </p:nvSpPr>
        <p:spPr>
          <a:xfrm>
            <a:off x="1130682" y="192247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0AFCC00-05BF-9824-6A2D-D8E70EBA5191}"/>
              </a:ext>
            </a:extLst>
          </p:cNvPr>
          <p:cNvSpPr/>
          <p:nvPr/>
        </p:nvSpPr>
        <p:spPr>
          <a:xfrm>
            <a:off x="2176697" y="192247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71AC9B-0146-0ADE-B7D9-DB14F395A09E}"/>
              </a:ext>
            </a:extLst>
          </p:cNvPr>
          <p:cNvSpPr/>
          <p:nvPr/>
        </p:nvSpPr>
        <p:spPr>
          <a:xfrm>
            <a:off x="3222712" y="192247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E17A98-6FE5-3633-DCAE-075A44C7A775}"/>
              </a:ext>
            </a:extLst>
          </p:cNvPr>
          <p:cNvSpPr/>
          <p:nvPr/>
        </p:nvSpPr>
        <p:spPr>
          <a:xfrm>
            <a:off x="4268727" y="192247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9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several lottery tickets&#10;&#10;Description automatically generated">
            <a:extLst>
              <a:ext uri="{FF2B5EF4-FFF2-40B4-BE49-F238E27FC236}">
                <a16:creationId xmlns:a16="http://schemas.microsoft.com/office/drawing/2014/main" id="{738CE202-0559-9D93-5C50-E60B23891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856" y="485761"/>
            <a:ext cx="6240287" cy="4143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C8CAD4-4E86-C88F-8F81-FCCF5D89694E}"/>
              </a:ext>
            </a:extLst>
          </p:cNvPr>
          <p:cNvSpPr txBox="1"/>
          <p:nvPr/>
        </p:nvSpPr>
        <p:spPr>
          <a:xfrm>
            <a:off x="2204208" y="5107346"/>
            <a:ext cx="778358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dirty="0"/>
              <a:t>Have you ever tried to place a bet in the lottery?</a:t>
            </a:r>
            <a:endParaRPr lang="en-US" sz="3000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8E22DA8F-BE41-2F16-60A4-1928EF40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07580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CC2FC-B22A-58A0-0D25-97577728E50F}"/>
              </a:ext>
            </a:extLst>
          </p:cNvPr>
          <p:cNvSpPr txBox="1"/>
          <p:nvPr/>
        </p:nvSpPr>
        <p:spPr>
          <a:xfrm>
            <a:off x="2158000" y="4162853"/>
            <a:ext cx="78759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We can also calculate the probability of </a:t>
            </a:r>
            <a:r>
              <a:rPr lang="en-GB" sz="3200" b="1" dirty="0">
                <a:solidFill>
                  <a:srgbClr val="FF0000"/>
                </a:solidFill>
              </a:rPr>
              <a:t>losing </a:t>
            </a:r>
            <a:r>
              <a:rPr lang="en-GB" sz="3200" dirty="0"/>
              <a:t>using this simple formula</a:t>
            </a:r>
            <a:endParaRPr lang="en-PH" sz="7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88C909-0E51-55A3-2A31-3C70587202D0}"/>
                  </a:ext>
                </a:extLst>
              </p:cNvPr>
              <p:cNvSpPr txBox="1"/>
              <p:nvPr/>
            </p:nvSpPr>
            <p:spPr>
              <a:xfrm>
                <a:off x="2246520" y="2467143"/>
                <a:ext cx="7698958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𝑤𝑖𝑛𝑛𝑖𝑛𝑔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88C909-0E51-55A3-2A31-3C7058720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520" y="2467143"/>
                <a:ext cx="7698958" cy="830997"/>
              </a:xfrm>
              <a:prstGeom prst="rect">
                <a:avLst/>
              </a:prstGeom>
              <a:blipFill>
                <a:blip r:embed="rId4"/>
                <a:stretch>
                  <a:fillRect l="-492" r="-1148" b="-2285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307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049F77-A500-955F-8997-4C6F399304B0}"/>
                  </a:ext>
                </a:extLst>
              </p:cNvPr>
              <p:cNvSpPr txBox="1"/>
              <p:nvPr/>
            </p:nvSpPr>
            <p:spPr>
              <a:xfrm>
                <a:off x="2301934" y="2273816"/>
                <a:ext cx="2435338" cy="14800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1− </m:t>
                      </m:r>
                      <m:f>
                        <m:f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049F77-A500-955F-8997-4C6F39930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934" y="2273816"/>
                <a:ext cx="2435338" cy="1480021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80450F-9A43-4BF4-D05E-DCF35A492BC2}"/>
                  </a:ext>
                </a:extLst>
              </p:cNvPr>
              <p:cNvSpPr txBox="1"/>
              <p:nvPr/>
            </p:nvSpPr>
            <p:spPr>
              <a:xfrm>
                <a:off x="4330698" y="2272577"/>
                <a:ext cx="2637369" cy="14950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80450F-9A43-4BF4-D05E-DCF35A492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698" y="2272577"/>
                <a:ext cx="2637369" cy="1495089"/>
              </a:xfrm>
              <a:prstGeom prst="rect">
                <a:avLst/>
              </a:prstGeom>
              <a:blipFill>
                <a:blip r:embed="rId5"/>
                <a:stretch>
                  <a:fillRect r="-1914" b="-1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6510FC-CA1C-FF19-962B-358E83327690}"/>
                  </a:ext>
                </a:extLst>
              </p:cNvPr>
              <p:cNvSpPr txBox="1"/>
              <p:nvPr/>
            </p:nvSpPr>
            <p:spPr>
              <a:xfrm>
                <a:off x="6968067" y="2290338"/>
                <a:ext cx="1803400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6510FC-CA1C-FF19-962B-358E83327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067" y="2290338"/>
                <a:ext cx="1803400" cy="1477328"/>
              </a:xfrm>
              <a:prstGeom prst="rect">
                <a:avLst/>
              </a:prstGeom>
              <a:blipFill>
                <a:blip r:embed="rId6"/>
                <a:stretch>
                  <a:fillRect l="-1399" r="-139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B762EB7-5481-6818-E39F-1405E0D2FB71}"/>
              </a:ext>
            </a:extLst>
          </p:cNvPr>
          <p:cNvSpPr txBox="1"/>
          <p:nvPr/>
        </p:nvSpPr>
        <p:spPr>
          <a:xfrm>
            <a:off x="8915403" y="2444226"/>
            <a:ext cx="1380066" cy="11695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7000" dirty="0">
                <a:latin typeface="Cambria Math" panose="02040503050406030204" pitchFamily="18" charset="0"/>
                <a:ea typeface="Cambria Math" panose="02040503050406030204" pitchFamily="18" charset="0"/>
              </a:rPr>
              <a:t>0.8</a:t>
            </a:r>
          </a:p>
        </p:txBody>
      </p:sp>
    </p:spTree>
    <p:extLst>
      <p:ext uri="{BB962C8B-B14F-4D97-AF65-F5344CB8AC3E}">
        <p14:creationId xmlns:p14="http://schemas.microsoft.com/office/powerpoint/2010/main" val="423384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  <p:bldP spid="5" grpId="0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7DDECA7-7651-83FA-03DD-DBC778164A74}"/>
              </a:ext>
            </a:extLst>
          </p:cNvPr>
          <p:cNvGrpSpPr/>
          <p:nvPr/>
        </p:nvGrpSpPr>
        <p:grpSpPr>
          <a:xfrm>
            <a:off x="2259264" y="4076740"/>
            <a:ext cx="7673470" cy="1495089"/>
            <a:chOff x="2453745" y="4097563"/>
            <a:chExt cx="7673470" cy="14950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1049F77-A500-955F-8997-4C6F399304B0}"/>
                    </a:ext>
                  </a:extLst>
                </p:cNvPr>
                <p:cNvSpPr txBox="1"/>
                <p:nvPr/>
              </p:nvSpPr>
              <p:spPr>
                <a:xfrm>
                  <a:off x="2453745" y="4098802"/>
                  <a:ext cx="2435338" cy="14800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1− </m:t>
                        </m:r>
                        <m:f>
                          <m:fPr>
                            <m:ctrlP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oMath>
                    </m:oMathPara>
                  </a14:m>
                  <a:endParaRPr lang="en-US" sz="4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1049F77-A500-955F-8997-4C6F399304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3745" y="4098802"/>
                  <a:ext cx="2435338" cy="1480021"/>
                </a:xfrm>
                <a:prstGeom prst="rect">
                  <a:avLst/>
                </a:prstGeom>
                <a:blipFill>
                  <a:blip r:embed="rId4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F80450F-9A43-4BF4-D05E-DCF35A492BC2}"/>
                    </a:ext>
                  </a:extLst>
                </p:cNvPr>
                <p:cNvSpPr txBox="1"/>
                <p:nvPr/>
              </p:nvSpPr>
              <p:spPr>
                <a:xfrm>
                  <a:off x="4482509" y="4097563"/>
                  <a:ext cx="2637369" cy="149508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f>
                          <m:fPr>
                            <m:ctrlP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oMath>
                    </m:oMathPara>
                  </a14:m>
                  <a:endParaRPr lang="en-US" sz="48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F80450F-9A43-4BF4-D05E-DCF35A492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2509" y="4097563"/>
                  <a:ext cx="2637369" cy="1495089"/>
                </a:xfrm>
                <a:prstGeom prst="rect">
                  <a:avLst/>
                </a:prstGeom>
                <a:blipFill>
                  <a:blip r:embed="rId5"/>
                  <a:stretch>
                    <a:fillRect r="-1914" b="-101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66510FC-CA1C-FF19-962B-358E83327690}"/>
                    </a:ext>
                  </a:extLst>
                </p:cNvPr>
                <p:cNvSpPr txBox="1"/>
                <p:nvPr/>
              </p:nvSpPr>
              <p:spPr>
                <a:xfrm>
                  <a:off x="7119878" y="4115324"/>
                  <a:ext cx="1803400" cy="147732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48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66510FC-CA1C-FF19-962B-358E833276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9878" y="4115324"/>
                  <a:ext cx="1803400" cy="1477328"/>
                </a:xfrm>
                <a:prstGeom prst="rect">
                  <a:avLst/>
                </a:prstGeom>
                <a:blipFill>
                  <a:blip r:embed="rId6"/>
                  <a:stretch>
                    <a:fillRect l="-1399" r="-699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762EB7-5481-6818-E39F-1405E0D2FB71}"/>
                </a:ext>
              </a:extLst>
            </p:cNvPr>
            <p:cNvSpPr txBox="1"/>
            <p:nvPr/>
          </p:nvSpPr>
          <p:spPr>
            <a:xfrm>
              <a:off x="9137840" y="4438489"/>
              <a:ext cx="989375" cy="83099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4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0.8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BF880D-1031-8F30-4F45-B10593A23565}"/>
              </a:ext>
            </a:extLst>
          </p:cNvPr>
          <p:cNvGrpSpPr/>
          <p:nvPr/>
        </p:nvGrpSpPr>
        <p:grpSpPr>
          <a:xfrm>
            <a:off x="2929468" y="1419237"/>
            <a:ext cx="7340599" cy="1972240"/>
            <a:chOff x="1659468" y="1424836"/>
            <a:chExt cx="8578550" cy="22956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88D212D-F28A-3100-5D3E-36AD67CC719F}"/>
                    </a:ext>
                  </a:extLst>
                </p:cNvPr>
                <p:cNvSpPr txBox="1"/>
                <p:nvPr/>
              </p:nvSpPr>
              <p:spPr>
                <a:xfrm>
                  <a:off x="6757928" y="1839166"/>
                  <a:ext cx="2735034" cy="147732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PH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48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88D212D-F28A-3100-5D3E-36AD67CC71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7928" y="1839166"/>
                  <a:ext cx="2735034" cy="1477328"/>
                </a:xfrm>
                <a:prstGeom prst="rect">
                  <a:avLst/>
                </a:prstGeom>
                <a:blipFill>
                  <a:blip r:embed="rId7"/>
                  <a:stretch>
                    <a:fillRect b="-287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537601-91E8-A2B3-355B-E607188DB9E8}"/>
                </a:ext>
              </a:extLst>
            </p:cNvPr>
            <p:cNvSpPr/>
            <p:nvPr/>
          </p:nvSpPr>
          <p:spPr>
            <a:xfrm>
              <a:off x="1659468" y="2806108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BDF90E3-0ED1-0F03-9C2C-25DA5EDF93E4}"/>
                </a:ext>
              </a:extLst>
            </p:cNvPr>
            <p:cNvSpPr/>
            <p:nvPr/>
          </p:nvSpPr>
          <p:spPr>
            <a:xfrm>
              <a:off x="2705483" y="2806108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0B75D68-2E99-AF84-4054-B29BD65D7C96}"/>
                </a:ext>
              </a:extLst>
            </p:cNvPr>
            <p:cNvSpPr/>
            <p:nvPr/>
          </p:nvSpPr>
          <p:spPr>
            <a:xfrm>
              <a:off x="3751498" y="2806108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79183D2-FA46-E019-A3D9-CFC55B1ED46B}"/>
                </a:ext>
              </a:extLst>
            </p:cNvPr>
            <p:cNvSpPr/>
            <p:nvPr/>
          </p:nvSpPr>
          <p:spPr>
            <a:xfrm>
              <a:off x="4797513" y="2806108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2E08A8D-14EF-FCE0-56BD-100259A68F8B}"/>
                </a:ext>
              </a:extLst>
            </p:cNvPr>
            <p:cNvCxnSpPr>
              <a:cxnSpLocks/>
            </p:cNvCxnSpPr>
            <p:nvPr/>
          </p:nvCxnSpPr>
          <p:spPr>
            <a:xfrm>
              <a:off x="1659468" y="2588844"/>
              <a:ext cx="5330293" cy="242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BFBA2AC-87A4-F319-E46C-87674A9F7D59}"/>
                </a:ext>
              </a:extLst>
            </p:cNvPr>
            <p:cNvSpPr/>
            <p:nvPr/>
          </p:nvSpPr>
          <p:spPr>
            <a:xfrm>
              <a:off x="5843528" y="2806108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09B8F-64C9-D6CA-7550-032AA9F53E70}"/>
                </a:ext>
              </a:extLst>
            </p:cNvPr>
            <p:cNvSpPr txBox="1"/>
            <p:nvPr/>
          </p:nvSpPr>
          <p:spPr>
            <a:xfrm>
              <a:off x="9081791" y="2228698"/>
              <a:ext cx="1156227" cy="83099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4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0.8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5B1A334-7091-D2AA-1088-C3AEBA63E2CE}"/>
                </a:ext>
              </a:extLst>
            </p:cNvPr>
            <p:cNvSpPr/>
            <p:nvPr/>
          </p:nvSpPr>
          <p:spPr>
            <a:xfrm>
              <a:off x="2248283" y="1424836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C0E4F5-5EE7-7DC3-D829-244B686B39F0}"/>
                </a:ext>
              </a:extLst>
            </p:cNvPr>
            <p:cNvSpPr/>
            <p:nvPr/>
          </p:nvSpPr>
          <p:spPr>
            <a:xfrm>
              <a:off x="3294298" y="1424836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29E2D1D-1C39-1BFA-5926-E760C3FD552D}"/>
                </a:ext>
              </a:extLst>
            </p:cNvPr>
            <p:cNvSpPr/>
            <p:nvPr/>
          </p:nvSpPr>
          <p:spPr>
            <a:xfrm>
              <a:off x="4340313" y="1424836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19C3CB-F911-6C07-D3DC-67C1BE291085}"/>
                </a:ext>
              </a:extLst>
            </p:cNvPr>
            <p:cNvSpPr/>
            <p:nvPr/>
          </p:nvSpPr>
          <p:spPr>
            <a:xfrm>
              <a:off x="5386328" y="1424836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811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049F77-A500-955F-8997-4C6F399304B0}"/>
                  </a:ext>
                </a:extLst>
              </p:cNvPr>
              <p:cNvSpPr txBox="1"/>
              <p:nvPr/>
            </p:nvSpPr>
            <p:spPr>
              <a:xfrm>
                <a:off x="897465" y="2407631"/>
                <a:ext cx="10397067" cy="13705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𝑟𝑎𝑡𝑖𝑜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𝑝𝑟𝑜𝑏𝑎𝑏𝑖𝑙𝑖𝑡𝑦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𝒘𝒊𝒏𝒏𝒊𝒏𝒈</m:t>
                          </m:r>
                        </m:num>
                        <m:den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𝑟𝑎𝑡𝑖𝑜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𝑝𝑟𝑜𝑏𝑎𝑏𝑖𝑙𝑖𝑡𝑦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𝒍𝒐𝒔𝒊𝒏𝒈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049F77-A500-955F-8997-4C6F39930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65" y="2407631"/>
                <a:ext cx="10397067" cy="1370503"/>
              </a:xfrm>
              <a:prstGeom prst="rect">
                <a:avLst/>
              </a:prstGeom>
              <a:blipFill>
                <a:blip r:embed="rId4"/>
                <a:stretch>
                  <a:fillRect l="-487" t="-2679" r="-1095" b="-1160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3988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2ED253-F8E4-115A-1AF8-365ED17A0275}"/>
                  </a:ext>
                </a:extLst>
              </p:cNvPr>
              <p:cNvSpPr txBox="1"/>
              <p:nvPr/>
            </p:nvSpPr>
            <p:spPr>
              <a:xfrm>
                <a:off x="3310465" y="3223820"/>
                <a:ext cx="2065867" cy="2671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6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skw"/>
                              <m:ctrlP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2ED253-F8E4-115A-1AF8-365ED17A0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465" y="3223820"/>
                <a:ext cx="2065867" cy="2671885"/>
              </a:xfrm>
              <a:prstGeom prst="rect">
                <a:avLst/>
              </a:prstGeom>
              <a:blipFill>
                <a:blip r:embed="rId4"/>
                <a:stretch>
                  <a:fillRect l="-43293" t="-69811" r="-23780" b="-105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E0517AE-D72D-F8E5-FE71-992F1D23D600}"/>
              </a:ext>
            </a:extLst>
          </p:cNvPr>
          <p:cNvSpPr txBox="1"/>
          <p:nvPr/>
        </p:nvSpPr>
        <p:spPr>
          <a:xfrm>
            <a:off x="7442201" y="4051930"/>
            <a:ext cx="1617134" cy="101566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6000" dirty="0">
                <a:latin typeface="Cambria Math" panose="02040503050406030204" pitchFamily="18" charset="0"/>
                <a:ea typeface="Cambria Math" panose="02040503050406030204" pitchFamily="18" charset="0"/>
              </a:rPr>
              <a:t>0.25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C5A064-22C9-D51F-5056-469FB105F96E}"/>
                  </a:ext>
                </a:extLst>
              </p:cNvPr>
              <p:cNvSpPr txBox="1"/>
              <p:nvPr/>
            </p:nvSpPr>
            <p:spPr>
              <a:xfrm>
                <a:off x="5029200" y="3564169"/>
                <a:ext cx="2311400" cy="18209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6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6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6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C5A064-22C9-D51F-5056-469FB105F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564169"/>
                <a:ext cx="2311400" cy="1820948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7ADB39-7E17-2361-7249-758056D1E865}"/>
                  </a:ext>
                </a:extLst>
              </p:cNvPr>
              <p:cNvSpPr txBox="1"/>
              <p:nvPr/>
            </p:nvSpPr>
            <p:spPr>
              <a:xfrm>
                <a:off x="2133599" y="1593941"/>
                <a:ext cx="7924800" cy="10509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𝑟𝑎𝑡𝑖𝑜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𝑝𝑟𝑜𝑏𝑎𝑏𝑖𝑙𝑖𝑡𝑦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𝒘𝒊𝒏𝒏𝒊𝒏𝒈</m:t>
                          </m:r>
                        </m:num>
                        <m:den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𝑟𝑎𝑡𝑖𝑜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𝑝𝑟𝑜𝑏𝑎𝑏𝑖𝑙𝑖𝑡𝑦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𝒍𝒐𝒔𝒊𝒏𝒈</m:t>
                          </m:r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7ADB39-7E17-2361-7249-758056D1E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599" y="1593941"/>
                <a:ext cx="7924800" cy="1050993"/>
              </a:xfrm>
              <a:prstGeom prst="rect">
                <a:avLst/>
              </a:prstGeom>
              <a:blipFill>
                <a:blip r:embed="rId6"/>
                <a:stretch>
                  <a:fillRect r="-159" b="-1034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71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2ED253-F8E4-115A-1AF8-365ED17A0275}"/>
                  </a:ext>
                </a:extLst>
              </p:cNvPr>
              <p:cNvSpPr txBox="1"/>
              <p:nvPr/>
            </p:nvSpPr>
            <p:spPr>
              <a:xfrm>
                <a:off x="3412065" y="1852220"/>
                <a:ext cx="2065867" cy="2671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6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skw"/>
                              <m:ctrlP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2ED253-F8E4-115A-1AF8-365ED17A0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065" y="1852220"/>
                <a:ext cx="2065867" cy="2671885"/>
              </a:xfrm>
              <a:prstGeom prst="rect">
                <a:avLst/>
              </a:prstGeom>
              <a:blipFill>
                <a:blip r:embed="rId4"/>
                <a:stretch>
                  <a:fillRect l="-43293" t="-69811" r="-23780" b="-105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E0517AE-D72D-F8E5-FE71-992F1D23D600}"/>
              </a:ext>
            </a:extLst>
          </p:cNvPr>
          <p:cNvSpPr txBox="1"/>
          <p:nvPr/>
        </p:nvSpPr>
        <p:spPr>
          <a:xfrm>
            <a:off x="7543801" y="2680330"/>
            <a:ext cx="1617134" cy="101566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6000" dirty="0">
                <a:latin typeface="Cambria Math" panose="02040503050406030204" pitchFamily="18" charset="0"/>
                <a:ea typeface="Cambria Math" panose="02040503050406030204" pitchFamily="18" charset="0"/>
              </a:rPr>
              <a:t>0.25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C5A064-22C9-D51F-5056-469FB105F96E}"/>
                  </a:ext>
                </a:extLst>
              </p:cNvPr>
              <p:cNvSpPr txBox="1"/>
              <p:nvPr/>
            </p:nvSpPr>
            <p:spPr>
              <a:xfrm>
                <a:off x="5130800" y="2192569"/>
                <a:ext cx="2311400" cy="18209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6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6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6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C5A064-22C9-D51F-5056-469FB105F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800" y="2192569"/>
                <a:ext cx="2311400" cy="1820948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37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B0F0EE-FBF4-E82E-BDB1-FB32AEA6BFD8}"/>
                  </a:ext>
                </a:extLst>
              </p:cNvPr>
              <p:cNvSpPr txBox="1"/>
              <p:nvPr/>
            </p:nvSpPr>
            <p:spPr>
              <a:xfrm>
                <a:off x="2166870" y="1383602"/>
                <a:ext cx="7858252" cy="10509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𝑟𝑎𝑡𝑖𝑜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𝑝𝑟𝑜𝑏𝑎𝑏𝑖𝑙𝑖𝑡𝑦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𝒘𝒊𝒏𝒏𝒊𝒏𝒈</m:t>
                          </m:r>
                        </m:num>
                        <m:den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𝑟𝑎𝑡𝑖𝑜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𝑝𝑟𝑜𝑏𝑎𝑏𝑖𝑙𝑖𝑡𝑦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𝒍𝒐𝒔𝒊𝒏𝒈</m:t>
                          </m:r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B0F0EE-FBF4-E82E-BDB1-FB32AEA6B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870" y="1383602"/>
                <a:ext cx="7858252" cy="1050993"/>
              </a:xfrm>
              <a:prstGeom prst="rect">
                <a:avLst/>
              </a:prstGeom>
              <a:blipFill>
                <a:blip r:embed="rId4"/>
                <a:stretch>
                  <a:fillRect t="-1163" r="-481" b="-1162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584201-9F06-7226-DC6B-9945A25B42B8}"/>
                  </a:ext>
                </a:extLst>
              </p:cNvPr>
              <p:cNvSpPr txBox="1"/>
              <p:nvPr/>
            </p:nvSpPr>
            <p:spPr>
              <a:xfrm>
                <a:off x="3943872" y="4203985"/>
                <a:ext cx="4286501" cy="153971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584201-9F06-7226-DC6B-9945A25B4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872" y="4203985"/>
                <a:ext cx="4286501" cy="1539717"/>
              </a:xfrm>
              <a:prstGeom prst="rect">
                <a:avLst/>
              </a:prstGeom>
              <a:blipFill>
                <a:blip r:embed="rId5"/>
                <a:stretch>
                  <a:fillRect b="-88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5A68A7E-A733-F2A2-2D44-39D147FD9807}"/>
              </a:ext>
            </a:extLst>
          </p:cNvPr>
          <p:cNvSpPr txBox="1"/>
          <p:nvPr/>
        </p:nvSpPr>
        <p:spPr>
          <a:xfrm>
            <a:off x="2157997" y="3049782"/>
            <a:ext cx="78759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In statistics,  this formula is simplified as…</a:t>
            </a:r>
            <a:endParaRPr lang="en-PH" sz="7000" dirty="0"/>
          </a:p>
        </p:txBody>
      </p:sp>
    </p:spTree>
    <p:extLst>
      <p:ext uri="{BB962C8B-B14F-4D97-AF65-F5344CB8AC3E}">
        <p14:creationId xmlns:p14="http://schemas.microsoft.com/office/powerpoint/2010/main" val="327593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584201-9F06-7226-DC6B-9945A25B42B8}"/>
                  </a:ext>
                </a:extLst>
              </p:cNvPr>
              <p:cNvSpPr txBox="1"/>
              <p:nvPr/>
            </p:nvSpPr>
            <p:spPr>
              <a:xfrm>
                <a:off x="4112385" y="1889283"/>
                <a:ext cx="3967227" cy="153971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584201-9F06-7226-DC6B-9945A25B4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385" y="1889283"/>
                <a:ext cx="3967227" cy="1539717"/>
              </a:xfrm>
              <a:prstGeom prst="rect">
                <a:avLst/>
              </a:prstGeom>
              <a:blipFill>
                <a:blip r:embed="rId4"/>
                <a:stretch>
                  <a:fillRect l="-1582" r="-1266" b="-88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6BD86B-84E4-657F-C453-A344EEEBBF2A}"/>
                  </a:ext>
                </a:extLst>
              </p:cNvPr>
              <p:cNvSpPr txBox="1"/>
              <p:nvPr/>
            </p:nvSpPr>
            <p:spPr>
              <a:xfrm>
                <a:off x="2912033" y="3841841"/>
                <a:ext cx="66553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3200" dirty="0"/>
                  <a:t>Where </a:t>
                </a:r>
                <a14:m>
                  <m:oMath xmlns:m="http://schemas.openxmlformats.org/officeDocument/2006/math">
                    <m:r>
                      <a:rPr lang="en-GB" sz="3200" b="1" i="1" dirty="0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PH" sz="3200" dirty="0"/>
                  <a:t> is the probability of </a:t>
                </a:r>
                <a:r>
                  <a:rPr lang="en-PH" sz="3200" b="1" dirty="0">
                    <a:solidFill>
                      <a:srgbClr val="0070C0"/>
                    </a:solidFill>
                  </a:rPr>
                  <a:t>winning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6BD86B-84E4-657F-C453-A344EEEBB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033" y="3841841"/>
                <a:ext cx="6655300" cy="584775"/>
              </a:xfrm>
              <a:prstGeom prst="rect">
                <a:avLst/>
              </a:prstGeom>
              <a:blipFill>
                <a:blip r:embed="rId5"/>
                <a:stretch>
                  <a:fillRect l="-190" t="-12766" r="-190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45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18AEF22-DE69-C53F-C56C-0E0F9FA17F94}"/>
              </a:ext>
            </a:extLst>
          </p:cNvPr>
          <p:cNvGrpSpPr/>
          <p:nvPr/>
        </p:nvGrpSpPr>
        <p:grpSpPr>
          <a:xfrm>
            <a:off x="459205" y="1767383"/>
            <a:ext cx="5330293" cy="2287558"/>
            <a:chOff x="459205" y="1767383"/>
            <a:chExt cx="5330293" cy="228755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785E212-BEFE-8003-1E27-22B7145D5459}"/>
                </a:ext>
              </a:extLst>
            </p:cNvPr>
            <p:cNvSpPr/>
            <p:nvPr/>
          </p:nvSpPr>
          <p:spPr>
            <a:xfrm>
              <a:off x="2592804" y="1767383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95E5421-75AD-3BBC-9031-1DFC25F3A567}"/>
                </a:ext>
              </a:extLst>
            </p:cNvPr>
            <p:cNvSpPr/>
            <p:nvPr/>
          </p:nvSpPr>
          <p:spPr>
            <a:xfrm>
              <a:off x="684100" y="3116310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06855B2-474A-B644-9E44-777F38C4E852}"/>
                </a:ext>
              </a:extLst>
            </p:cNvPr>
            <p:cNvSpPr/>
            <p:nvPr/>
          </p:nvSpPr>
          <p:spPr>
            <a:xfrm>
              <a:off x="1962566" y="3140541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465414B-6BE5-CE10-C6FE-1C71C2AC9847}"/>
                </a:ext>
              </a:extLst>
            </p:cNvPr>
            <p:cNvSpPr/>
            <p:nvPr/>
          </p:nvSpPr>
          <p:spPr>
            <a:xfrm>
              <a:off x="3241032" y="3140541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96736AA-3983-84CF-2374-B0AB8A59CF8E}"/>
                </a:ext>
              </a:extLst>
            </p:cNvPr>
            <p:cNvSpPr/>
            <p:nvPr/>
          </p:nvSpPr>
          <p:spPr>
            <a:xfrm>
              <a:off x="4519498" y="3116310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39C8A8C-27DE-42B5-6E0B-434539A93B19}"/>
                </a:ext>
              </a:extLst>
            </p:cNvPr>
            <p:cNvCxnSpPr>
              <a:cxnSpLocks/>
            </p:cNvCxnSpPr>
            <p:nvPr/>
          </p:nvCxnSpPr>
          <p:spPr>
            <a:xfrm>
              <a:off x="459205" y="2874816"/>
              <a:ext cx="5330293" cy="242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1232C-43E7-F368-C060-09A8840735AB}"/>
                  </a:ext>
                </a:extLst>
              </p:cNvPr>
              <p:cNvSpPr txBox="1"/>
              <p:nvPr/>
            </p:nvSpPr>
            <p:spPr>
              <a:xfrm>
                <a:off x="6094295" y="1721421"/>
                <a:ext cx="2555530" cy="2109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7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1232C-43E7-F368-C060-09A884073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295" y="1721421"/>
                <a:ext cx="2555530" cy="2109039"/>
              </a:xfrm>
              <a:prstGeom prst="rect">
                <a:avLst/>
              </a:prstGeom>
              <a:blipFill>
                <a:blip r:embed="rId4"/>
                <a:stretch>
                  <a:fillRect l="-2970" r="-2475" b="-10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5C5AD8D-8FED-F477-DE9B-FB2B29E6EB5B}"/>
              </a:ext>
            </a:extLst>
          </p:cNvPr>
          <p:cNvSpPr txBox="1"/>
          <p:nvPr/>
        </p:nvSpPr>
        <p:spPr>
          <a:xfrm>
            <a:off x="8710496" y="2314271"/>
            <a:ext cx="1862666" cy="11695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7000" dirty="0">
                <a:latin typeface="Cambria Math" panose="02040503050406030204" pitchFamily="18" charset="0"/>
                <a:ea typeface="Cambria Math" panose="02040503050406030204" pitchFamily="18" charset="0"/>
              </a:rPr>
              <a:t>0.25</a:t>
            </a:r>
          </a:p>
        </p:txBody>
      </p:sp>
    </p:spTree>
    <p:extLst>
      <p:ext uri="{BB962C8B-B14F-4D97-AF65-F5344CB8AC3E}">
        <p14:creationId xmlns:p14="http://schemas.microsoft.com/office/powerpoint/2010/main" val="27933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1232C-43E7-F368-C060-09A8840735AB}"/>
                  </a:ext>
                </a:extLst>
              </p:cNvPr>
              <p:cNvSpPr txBox="1"/>
              <p:nvPr/>
            </p:nvSpPr>
            <p:spPr>
              <a:xfrm>
                <a:off x="6094295" y="1721421"/>
                <a:ext cx="2555530" cy="2116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7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1232C-43E7-F368-C060-09A884073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295" y="1721421"/>
                <a:ext cx="2555530" cy="2116092"/>
              </a:xfrm>
              <a:prstGeom prst="rect">
                <a:avLst/>
              </a:prstGeom>
              <a:blipFill>
                <a:blip r:embed="rId4"/>
                <a:stretch>
                  <a:fillRect l="-2970" r="-2475" b="-11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5C5AD8D-8FED-F477-DE9B-FB2B29E6EB5B}"/>
              </a:ext>
            </a:extLst>
          </p:cNvPr>
          <p:cNvSpPr txBox="1"/>
          <p:nvPr/>
        </p:nvSpPr>
        <p:spPr>
          <a:xfrm>
            <a:off x="8710495" y="2314271"/>
            <a:ext cx="2346971" cy="11695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7000" dirty="0">
                <a:latin typeface="Cambria Math" panose="02040503050406030204" pitchFamily="18" charset="0"/>
                <a:ea typeface="Cambria Math" panose="02040503050406030204" pitchFamily="18" charset="0"/>
              </a:rPr>
              <a:t>0.125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C61E81-125A-BDA5-06B2-2FFAA604C85F}"/>
              </a:ext>
            </a:extLst>
          </p:cNvPr>
          <p:cNvGrpSpPr/>
          <p:nvPr/>
        </p:nvGrpSpPr>
        <p:grpSpPr>
          <a:xfrm>
            <a:off x="459205" y="1767383"/>
            <a:ext cx="5330293" cy="3443452"/>
            <a:chOff x="459205" y="1767383"/>
            <a:chExt cx="5330293" cy="344345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785E212-BEFE-8003-1E27-22B7145D5459}"/>
                </a:ext>
              </a:extLst>
            </p:cNvPr>
            <p:cNvSpPr/>
            <p:nvPr/>
          </p:nvSpPr>
          <p:spPr>
            <a:xfrm>
              <a:off x="2592804" y="1767383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95E5421-75AD-3BBC-9031-1DFC25F3A567}"/>
                </a:ext>
              </a:extLst>
            </p:cNvPr>
            <p:cNvSpPr/>
            <p:nvPr/>
          </p:nvSpPr>
          <p:spPr>
            <a:xfrm>
              <a:off x="684100" y="3116310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06855B2-474A-B644-9E44-777F38C4E852}"/>
                </a:ext>
              </a:extLst>
            </p:cNvPr>
            <p:cNvSpPr/>
            <p:nvPr/>
          </p:nvSpPr>
          <p:spPr>
            <a:xfrm>
              <a:off x="1962566" y="3140541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465414B-6BE5-CE10-C6FE-1C71C2AC9847}"/>
                </a:ext>
              </a:extLst>
            </p:cNvPr>
            <p:cNvSpPr/>
            <p:nvPr/>
          </p:nvSpPr>
          <p:spPr>
            <a:xfrm>
              <a:off x="3241032" y="3140541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96736AA-3983-84CF-2374-B0AB8A59CF8E}"/>
                </a:ext>
              </a:extLst>
            </p:cNvPr>
            <p:cNvSpPr/>
            <p:nvPr/>
          </p:nvSpPr>
          <p:spPr>
            <a:xfrm>
              <a:off x="4519498" y="3116310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39C8A8C-27DE-42B5-6E0B-434539A93B19}"/>
                </a:ext>
              </a:extLst>
            </p:cNvPr>
            <p:cNvCxnSpPr>
              <a:cxnSpLocks/>
            </p:cNvCxnSpPr>
            <p:nvPr/>
          </p:nvCxnSpPr>
          <p:spPr>
            <a:xfrm>
              <a:off x="459205" y="2874816"/>
              <a:ext cx="5330293" cy="242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D67CC1A-2ECF-4F4C-9C33-08BCCC3B44DC}"/>
                </a:ext>
              </a:extLst>
            </p:cNvPr>
            <p:cNvSpPr/>
            <p:nvPr/>
          </p:nvSpPr>
          <p:spPr>
            <a:xfrm>
              <a:off x="684100" y="4272204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71E8BD5-EA60-62AD-1318-6628FD3D6112}"/>
                </a:ext>
              </a:extLst>
            </p:cNvPr>
            <p:cNvSpPr/>
            <p:nvPr/>
          </p:nvSpPr>
          <p:spPr>
            <a:xfrm>
              <a:off x="1962566" y="4296435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BB08775-09B2-4121-78CA-3692D5F772C8}"/>
                </a:ext>
              </a:extLst>
            </p:cNvPr>
            <p:cNvSpPr/>
            <p:nvPr/>
          </p:nvSpPr>
          <p:spPr>
            <a:xfrm>
              <a:off x="3241032" y="4296435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C953F34-D218-8BF0-129A-9D0D1BBA4BA6}"/>
                </a:ext>
              </a:extLst>
            </p:cNvPr>
            <p:cNvSpPr/>
            <p:nvPr/>
          </p:nvSpPr>
          <p:spPr>
            <a:xfrm>
              <a:off x="4519498" y="4272204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807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several lottery tickets&#10;&#10;Description automatically generated">
            <a:extLst>
              <a:ext uri="{FF2B5EF4-FFF2-40B4-BE49-F238E27FC236}">
                <a16:creationId xmlns:a16="http://schemas.microsoft.com/office/drawing/2014/main" id="{738CE202-0559-9D93-5C50-E60B23891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271" y="675196"/>
            <a:ext cx="4147457" cy="27538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4865CC7E-384E-7DAE-523D-4FA6419D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FE284-EEA7-27E6-6A96-3BC25D81ED6D}"/>
              </a:ext>
            </a:extLst>
          </p:cNvPr>
          <p:cNvSpPr txBox="1"/>
          <p:nvPr/>
        </p:nvSpPr>
        <p:spPr>
          <a:xfrm>
            <a:off x="1088230" y="4276439"/>
            <a:ext cx="100155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b="1" dirty="0"/>
              <a:t> Grand Lotto 6/55 </a:t>
            </a:r>
            <a:r>
              <a:rPr lang="en-PH" sz="3000" dirty="0"/>
              <a:t>is a lottery system wherein the player bets on </a:t>
            </a:r>
            <a:r>
              <a:rPr lang="en-PH" sz="3000" b="1" dirty="0"/>
              <a:t>6 different numbers </a:t>
            </a:r>
            <a:r>
              <a:rPr lang="en-PH" sz="3000" dirty="0"/>
              <a:t>from number </a:t>
            </a:r>
            <a:r>
              <a:rPr lang="en-PH" sz="3000" b="1" dirty="0"/>
              <a:t>1 to 55.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3083484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1232C-43E7-F368-C060-09A8840735AB}"/>
                  </a:ext>
                </a:extLst>
              </p:cNvPr>
              <p:cNvSpPr txBox="1"/>
              <p:nvPr/>
            </p:nvSpPr>
            <p:spPr>
              <a:xfrm>
                <a:off x="4924417" y="1282177"/>
                <a:ext cx="3133116" cy="2116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7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1232C-43E7-F368-C060-09A884073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417" y="1282177"/>
                <a:ext cx="3133116" cy="2116092"/>
              </a:xfrm>
              <a:prstGeom prst="rect">
                <a:avLst/>
              </a:prstGeom>
              <a:blipFill>
                <a:blip r:embed="rId4"/>
                <a:stretch>
                  <a:fillRect l="-806" r="-806" b="-11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5C5AD8D-8FED-F477-DE9B-FB2B29E6EB5B}"/>
              </a:ext>
            </a:extLst>
          </p:cNvPr>
          <p:cNvSpPr txBox="1"/>
          <p:nvPr/>
        </p:nvSpPr>
        <p:spPr>
          <a:xfrm>
            <a:off x="8257099" y="1829280"/>
            <a:ext cx="2346971" cy="11695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7000" dirty="0">
                <a:latin typeface="Cambria Math" panose="02040503050406030204" pitchFamily="18" charset="0"/>
                <a:ea typeface="Cambria Math" panose="02040503050406030204" pitchFamily="18" charset="0"/>
              </a:rPr>
              <a:t>0.062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785E212-BEFE-8003-1E27-22B7145D5459}"/>
              </a:ext>
            </a:extLst>
          </p:cNvPr>
          <p:cNvSpPr/>
          <p:nvPr/>
        </p:nvSpPr>
        <p:spPr>
          <a:xfrm>
            <a:off x="2161332" y="1634066"/>
            <a:ext cx="696826" cy="64403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5E5421-75AD-3BBC-9031-1DFC25F3A567}"/>
              </a:ext>
            </a:extLst>
          </p:cNvPr>
          <p:cNvSpPr/>
          <p:nvPr/>
        </p:nvSpPr>
        <p:spPr>
          <a:xfrm>
            <a:off x="706788" y="2584146"/>
            <a:ext cx="696826" cy="644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6855B2-474A-B644-9E44-777F38C4E852}"/>
              </a:ext>
            </a:extLst>
          </p:cNvPr>
          <p:cNvSpPr/>
          <p:nvPr/>
        </p:nvSpPr>
        <p:spPr>
          <a:xfrm>
            <a:off x="1681054" y="2601213"/>
            <a:ext cx="696826" cy="644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65414B-6BE5-CE10-C6FE-1C71C2AC9847}"/>
              </a:ext>
            </a:extLst>
          </p:cNvPr>
          <p:cNvSpPr/>
          <p:nvPr/>
        </p:nvSpPr>
        <p:spPr>
          <a:xfrm>
            <a:off x="2655320" y="2601213"/>
            <a:ext cx="696826" cy="644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6736AA-3983-84CF-2374-B0AB8A59CF8E}"/>
              </a:ext>
            </a:extLst>
          </p:cNvPr>
          <p:cNvSpPr/>
          <p:nvPr/>
        </p:nvSpPr>
        <p:spPr>
          <a:xfrm>
            <a:off x="3629586" y="2584146"/>
            <a:ext cx="696826" cy="644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9C8A8C-27DE-42B5-6E0B-434539A93B19}"/>
              </a:ext>
            </a:extLst>
          </p:cNvPr>
          <p:cNvCxnSpPr>
            <a:cxnSpLocks/>
          </p:cNvCxnSpPr>
          <p:nvPr/>
        </p:nvCxnSpPr>
        <p:spPr>
          <a:xfrm>
            <a:off x="535405" y="2414056"/>
            <a:ext cx="4061995" cy="1706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AD67CC1A-2ECF-4F4C-9C33-08BCCC3B44DC}"/>
              </a:ext>
            </a:extLst>
          </p:cNvPr>
          <p:cNvSpPr/>
          <p:nvPr/>
        </p:nvSpPr>
        <p:spPr>
          <a:xfrm>
            <a:off x="706788" y="3398269"/>
            <a:ext cx="696826" cy="644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1E8BD5-EA60-62AD-1318-6628FD3D6112}"/>
              </a:ext>
            </a:extLst>
          </p:cNvPr>
          <p:cNvSpPr/>
          <p:nvPr/>
        </p:nvSpPr>
        <p:spPr>
          <a:xfrm>
            <a:off x="1681054" y="3415335"/>
            <a:ext cx="696826" cy="644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BB08775-09B2-4121-78CA-3692D5F772C8}"/>
              </a:ext>
            </a:extLst>
          </p:cNvPr>
          <p:cNvSpPr/>
          <p:nvPr/>
        </p:nvSpPr>
        <p:spPr>
          <a:xfrm>
            <a:off x="2655320" y="3415335"/>
            <a:ext cx="696826" cy="644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C953F34-D218-8BF0-129A-9D0D1BBA4BA6}"/>
              </a:ext>
            </a:extLst>
          </p:cNvPr>
          <p:cNvSpPr/>
          <p:nvPr/>
        </p:nvSpPr>
        <p:spPr>
          <a:xfrm>
            <a:off x="3629586" y="3398269"/>
            <a:ext cx="696826" cy="644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65613B-3BB3-7190-80D2-9E8E80374CED}"/>
              </a:ext>
            </a:extLst>
          </p:cNvPr>
          <p:cNvSpPr/>
          <p:nvPr/>
        </p:nvSpPr>
        <p:spPr>
          <a:xfrm>
            <a:off x="706788" y="4233849"/>
            <a:ext cx="696826" cy="644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5BA6AD-F4C6-3A58-6C33-69789F9D6275}"/>
              </a:ext>
            </a:extLst>
          </p:cNvPr>
          <p:cNvSpPr/>
          <p:nvPr/>
        </p:nvSpPr>
        <p:spPr>
          <a:xfrm>
            <a:off x="1681054" y="4250916"/>
            <a:ext cx="696826" cy="644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90FFE98-7336-8B21-78EC-B8689254584F}"/>
              </a:ext>
            </a:extLst>
          </p:cNvPr>
          <p:cNvSpPr/>
          <p:nvPr/>
        </p:nvSpPr>
        <p:spPr>
          <a:xfrm>
            <a:off x="2655320" y="4250916"/>
            <a:ext cx="696826" cy="644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0CFF0F2-B6B7-4B88-7124-75BD75091548}"/>
              </a:ext>
            </a:extLst>
          </p:cNvPr>
          <p:cNvSpPr/>
          <p:nvPr/>
        </p:nvSpPr>
        <p:spPr>
          <a:xfrm>
            <a:off x="3629586" y="4233849"/>
            <a:ext cx="696826" cy="644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1214431-AD93-8E52-447A-397F7D569C03}"/>
              </a:ext>
            </a:extLst>
          </p:cNvPr>
          <p:cNvSpPr/>
          <p:nvPr/>
        </p:nvSpPr>
        <p:spPr>
          <a:xfrm>
            <a:off x="706788" y="5047972"/>
            <a:ext cx="696826" cy="644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6FA167-72DE-148E-58E8-57C3FFB4B1A1}"/>
              </a:ext>
            </a:extLst>
          </p:cNvPr>
          <p:cNvSpPr/>
          <p:nvPr/>
        </p:nvSpPr>
        <p:spPr>
          <a:xfrm>
            <a:off x="1681054" y="5065038"/>
            <a:ext cx="696826" cy="644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2C0F59B-6CEC-731B-2633-D80F78777507}"/>
              </a:ext>
            </a:extLst>
          </p:cNvPr>
          <p:cNvSpPr/>
          <p:nvPr/>
        </p:nvSpPr>
        <p:spPr>
          <a:xfrm>
            <a:off x="2655320" y="5065038"/>
            <a:ext cx="696826" cy="644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1EEBC4-D2C3-A5FD-BCCB-CB29E187FB4B}"/>
              </a:ext>
            </a:extLst>
          </p:cNvPr>
          <p:cNvSpPr/>
          <p:nvPr/>
        </p:nvSpPr>
        <p:spPr>
          <a:xfrm>
            <a:off x="3629586" y="5047972"/>
            <a:ext cx="696826" cy="644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2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1232C-43E7-F368-C060-09A8840735AB}"/>
                  </a:ext>
                </a:extLst>
              </p:cNvPr>
              <p:cNvSpPr txBox="1"/>
              <p:nvPr/>
            </p:nvSpPr>
            <p:spPr>
              <a:xfrm>
                <a:off x="2808348" y="3898397"/>
                <a:ext cx="1683206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1232C-43E7-F368-C060-09A884073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348" y="3898397"/>
                <a:ext cx="1683206" cy="1017523"/>
              </a:xfrm>
              <a:prstGeom prst="rect">
                <a:avLst/>
              </a:prstGeom>
              <a:blipFill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5C5AD8D-8FED-F477-DE9B-FB2B29E6EB5B}"/>
              </a:ext>
            </a:extLst>
          </p:cNvPr>
          <p:cNvSpPr txBox="1"/>
          <p:nvPr/>
        </p:nvSpPr>
        <p:spPr>
          <a:xfrm>
            <a:off x="4392309" y="4170665"/>
            <a:ext cx="1217100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0.062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A7CCC4-E3E1-2FAC-7EAE-70BD2C68458B}"/>
              </a:ext>
            </a:extLst>
          </p:cNvPr>
          <p:cNvGrpSpPr/>
          <p:nvPr/>
        </p:nvGrpSpPr>
        <p:grpSpPr>
          <a:xfrm>
            <a:off x="823272" y="4080934"/>
            <a:ext cx="1581262" cy="1704338"/>
            <a:chOff x="535405" y="1634066"/>
            <a:chExt cx="4061995" cy="407500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785E212-BEFE-8003-1E27-22B7145D5459}"/>
                </a:ext>
              </a:extLst>
            </p:cNvPr>
            <p:cNvSpPr/>
            <p:nvPr/>
          </p:nvSpPr>
          <p:spPr>
            <a:xfrm>
              <a:off x="2161332" y="1634066"/>
              <a:ext cx="696826" cy="644033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95E5421-75AD-3BBC-9031-1DFC25F3A567}"/>
                </a:ext>
              </a:extLst>
            </p:cNvPr>
            <p:cNvSpPr/>
            <p:nvPr/>
          </p:nvSpPr>
          <p:spPr>
            <a:xfrm>
              <a:off x="706788" y="2584146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06855B2-474A-B644-9E44-777F38C4E852}"/>
                </a:ext>
              </a:extLst>
            </p:cNvPr>
            <p:cNvSpPr/>
            <p:nvPr/>
          </p:nvSpPr>
          <p:spPr>
            <a:xfrm>
              <a:off x="1681054" y="2601213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465414B-6BE5-CE10-C6FE-1C71C2AC9847}"/>
                </a:ext>
              </a:extLst>
            </p:cNvPr>
            <p:cNvSpPr/>
            <p:nvPr/>
          </p:nvSpPr>
          <p:spPr>
            <a:xfrm>
              <a:off x="2655320" y="2601213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96736AA-3983-84CF-2374-B0AB8A59CF8E}"/>
                </a:ext>
              </a:extLst>
            </p:cNvPr>
            <p:cNvSpPr/>
            <p:nvPr/>
          </p:nvSpPr>
          <p:spPr>
            <a:xfrm>
              <a:off x="3629586" y="2584146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39C8A8C-27DE-42B5-6E0B-434539A93B19}"/>
                </a:ext>
              </a:extLst>
            </p:cNvPr>
            <p:cNvCxnSpPr>
              <a:cxnSpLocks/>
            </p:cNvCxnSpPr>
            <p:nvPr/>
          </p:nvCxnSpPr>
          <p:spPr>
            <a:xfrm>
              <a:off x="535405" y="2414056"/>
              <a:ext cx="4061995" cy="170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D67CC1A-2ECF-4F4C-9C33-08BCCC3B44DC}"/>
                </a:ext>
              </a:extLst>
            </p:cNvPr>
            <p:cNvSpPr/>
            <p:nvPr/>
          </p:nvSpPr>
          <p:spPr>
            <a:xfrm>
              <a:off x="706788" y="3398269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71E8BD5-EA60-62AD-1318-6628FD3D6112}"/>
                </a:ext>
              </a:extLst>
            </p:cNvPr>
            <p:cNvSpPr/>
            <p:nvPr/>
          </p:nvSpPr>
          <p:spPr>
            <a:xfrm>
              <a:off x="1681054" y="3415335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BB08775-09B2-4121-78CA-3692D5F772C8}"/>
                </a:ext>
              </a:extLst>
            </p:cNvPr>
            <p:cNvSpPr/>
            <p:nvPr/>
          </p:nvSpPr>
          <p:spPr>
            <a:xfrm>
              <a:off x="2655320" y="3415335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C953F34-D218-8BF0-129A-9D0D1BBA4BA6}"/>
                </a:ext>
              </a:extLst>
            </p:cNvPr>
            <p:cNvSpPr/>
            <p:nvPr/>
          </p:nvSpPr>
          <p:spPr>
            <a:xfrm>
              <a:off x="3629586" y="3398269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B65613B-3BB3-7190-80D2-9E8E80374CED}"/>
                </a:ext>
              </a:extLst>
            </p:cNvPr>
            <p:cNvSpPr/>
            <p:nvPr/>
          </p:nvSpPr>
          <p:spPr>
            <a:xfrm>
              <a:off x="706788" y="4233849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45BA6AD-F4C6-3A58-6C33-69789F9D6275}"/>
                </a:ext>
              </a:extLst>
            </p:cNvPr>
            <p:cNvSpPr/>
            <p:nvPr/>
          </p:nvSpPr>
          <p:spPr>
            <a:xfrm>
              <a:off x="1681054" y="4250916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90FFE98-7336-8B21-78EC-B8689254584F}"/>
                </a:ext>
              </a:extLst>
            </p:cNvPr>
            <p:cNvSpPr/>
            <p:nvPr/>
          </p:nvSpPr>
          <p:spPr>
            <a:xfrm>
              <a:off x="2655320" y="4250916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0CFF0F2-B6B7-4B88-7124-75BD75091548}"/>
                </a:ext>
              </a:extLst>
            </p:cNvPr>
            <p:cNvSpPr/>
            <p:nvPr/>
          </p:nvSpPr>
          <p:spPr>
            <a:xfrm>
              <a:off x="3629586" y="4233849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214431-AD93-8E52-447A-397F7D569C03}"/>
                </a:ext>
              </a:extLst>
            </p:cNvPr>
            <p:cNvSpPr/>
            <p:nvPr/>
          </p:nvSpPr>
          <p:spPr>
            <a:xfrm>
              <a:off x="706788" y="5047972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86FA167-72DE-148E-58E8-57C3FFB4B1A1}"/>
                </a:ext>
              </a:extLst>
            </p:cNvPr>
            <p:cNvSpPr/>
            <p:nvPr/>
          </p:nvSpPr>
          <p:spPr>
            <a:xfrm>
              <a:off x="1681054" y="5065038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2C0F59B-6CEC-731B-2633-D80F78777507}"/>
                </a:ext>
              </a:extLst>
            </p:cNvPr>
            <p:cNvSpPr/>
            <p:nvPr/>
          </p:nvSpPr>
          <p:spPr>
            <a:xfrm>
              <a:off x="2655320" y="5065038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A1EEBC4-D2C3-A5FD-BCCB-CB29E187FB4B}"/>
                </a:ext>
              </a:extLst>
            </p:cNvPr>
            <p:cNvSpPr/>
            <p:nvPr/>
          </p:nvSpPr>
          <p:spPr>
            <a:xfrm>
              <a:off x="3629586" y="5047972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211D05-5676-50F0-49BA-E1C74908A0CC}"/>
              </a:ext>
            </a:extLst>
          </p:cNvPr>
          <p:cNvGrpSpPr/>
          <p:nvPr/>
        </p:nvGrpSpPr>
        <p:grpSpPr>
          <a:xfrm>
            <a:off x="663632" y="2574859"/>
            <a:ext cx="1856429" cy="1325372"/>
            <a:chOff x="459205" y="1767383"/>
            <a:chExt cx="5330293" cy="344345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CD9CFCB-35FE-5633-AD53-F9053528BEF7}"/>
                </a:ext>
              </a:extLst>
            </p:cNvPr>
            <p:cNvSpPr/>
            <p:nvPr/>
          </p:nvSpPr>
          <p:spPr>
            <a:xfrm>
              <a:off x="2592804" y="1767383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E013DD7-BE2A-4C0B-78ED-BD31D5C8941E}"/>
                </a:ext>
              </a:extLst>
            </p:cNvPr>
            <p:cNvSpPr/>
            <p:nvPr/>
          </p:nvSpPr>
          <p:spPr>
            <a:xfrm>
              <a:off x="684100" y="3116310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D103CCB-D096-9751-99CC-F06EF997E562}"/>
                </a:ext>
              </a:extLst>
            </p:cNvPr>
            <p:cNvSpPr/>
            <p:nvPr/>
          </p:nvSpPr>
          <p:spPr>
            <a:xfrm>
              <a:off x="1962566" y="3140541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12A5416-07CA-EB52-6BCB-A0CEA875CCD7}"/>
                </a:ext>
              </a:extLst>
            </p:cNvPr>
            <p:cNvSpPr/>
            <p:nvPr/>
          </p:nvSpPr>
          <p:spPr>
            <a:xfrm>
              <a:off x="3241032" y="3140541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6180E37-3D78-37EE-9E90-D2FD2DCE5189}"/>
                </a:ext>
              </a:extLst>
            </p:cNvPr>
            <p:cNvSpPr/>
            <p:nvPr/>
          </p:nvSpPr>
          <p:spPr>
            <a:xfrm>
              <a:off x="4519498" y="3116310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DC39C7-5ADB-2389-C555-9E261A3C98C7}"/>
                </a:ext>
              </a:extLst>
            </p:cNvPr>
            <p:cNvCxnSpPr>
              <a:cxnSpLocks/>
            </p:cNvCxnSpPr>
            <p:nvPr/>
          </p:nvCxnSpPr>
          <p:spPr>
            <a:xfrm>
              <a:off x="459205" y="2874816"/>
              <a:ext cx="5330293" cy="242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339AD1B-7ED6-D130-E127-69FFFEF3FE2E}"/>
                </a:ext>
              </a:extLst>
            </p:cNvPr>
            <p:cNvSpPr/>
            <p:nvPr/>
          </p:nvSpPr>
          <p:spPr>
            <a:xfrm>
              <a:off x="684100" y="4272204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B3FB94-0267-96AC-8023-406D944A0687}"/>
                </a:ext>
              </a:extLst>
            </p:cNvPr>
            <p:cNvSpPr/>
            <p:nvPr/>
          </p:nvSpPr>
          <p:spPr>
            <a:xfrm>
              <a:off x="1962566" y="4296435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263C872-292C-D851-55FE-C72CB844FE76}"/>
                </a:ext>
              </a:extLst>
            </p:cNvPr>
            <p:cNvSpPr/>
            <p:nvPr/>
          </p:nvSpPr>
          <p:spPr>
            <a:xfrm>
              <a:off x="3241032" y="4296435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13652B1-9548-5EAD-0E5F-922360EEF744}"/>
                </a:ext>
              </a:extLst>
            </p:cNvPr>
            <p:cNvSpPr/>
            <p:nvPr/>
          </p:nvSpPr>
          <p:spPr>
            <a:xfrm>
              <a:off x="4519498" y="4272204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5CFF744-AF4B-A140-A339-A422DE68B85A}"/>
                  </a:ext>
                </a:extLst>
              </p:cNvPr>
              <p:cNvSpPr txBox="1"/>
              <p:nvPr/>
            </p:nvSpPr>
            <p:spPr>
              <a:xfrm>
                <a:off x="2691430" y="2516912"/>
                <a:ext cx="1683206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5CFF744-AF4B-A140-A339-A422DE68B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430" y="2516912"/>
                <a:ext cx="1683206" cy="1017523"/>
              </a:xfrm>
              <a:prstGeom prst="rect">
                <a:avLst/>
              </a:prstGeom>
              <a:blipFill>
                <a:blip r:embed="rId5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EF7A9C03-FED2-B488-2AFD-58A987A76FAC}"/>
              </a:ext>
            </a:extLst>
          </p:cNvPr>
          <p:cNvSpPr txBox="1"/>
          <p:nvPr/>
        </p:nvSpPr>
        <p:spPr>
          <a:xfrm>
            <a:off x="4392309" y="2733285"/>
            <a:ext cx="1217100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0.125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A7DC4CE-331E-32E5-ACF0-48F017C65AEF}"/>
              </a:ext>
            </a:extLst>
          </p:cNvPr>
          <p:cNvGrpSpPr/>
          <p:nvPr/>
        </p:nvGrpSpPr>
        <p:grpSpPr>
          <a:xfrm>
            <a:off x="456620" y="1193203"/>
            <a:ext cx="2351728" cy="1041863"/>
            <a:chOff x="459205" y="1767383"/>
            <a:chExt cx="5330293" cy="228755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4B0EA89-39A0-E718-EEDB-1AD38CFA9ABE}"/>
                </a:ext>
              </a:extLst>
            </p:cNvPr>
            <p:cNvSpPr/>
            <p:nvPr/>
          </p:nvSpPr>
          <p:spPr>
            <a:xfrm>
              <a:off x="2592804" y="1767383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7FC112F-71EB-52F7-1412-F27222A9358B}"/>
                </a:ext>
              </a:extLst>
            </p:cNvPr>
            <p:cNvSpPr/>
            <p:nvPr/>
          </p:nvSpPr>
          <p:spPr>
            <a:xfrm>
              <a:off x="684100" y="3116310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4E31082-5495-3247-B192-572941C19398}"/>
                </a:ext>
              </a:extLst>
            </p:cNvPr>
            <p:cNvSpPr/>
            <p:nvPr/>
          </p:nvSpPr>
          <p:spPr>
            <a:xfrm>
              <a:off x="1962566" y="3140541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C38E490-3689-65D1-6323-0EAB3E9BA025}"/>
                </a:ext>
              </a:extLst>
            </p:cNvPr>
            <p:cNvSpPr/>
            <p:nvPr/>
          </p:nvSpPr>
          <p:spPr>
            <a:xfrm>
              <a:off x="3241032" y="3140541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AE5E640-9CF0-9902-42F7-6CECA03ABB0C}"/>
                </a:ext>
              </a:extLst>
            </p:cNvPr>
            <p:cNvSpPr/>
            <p:nvPr/>
          </p:nvSpPr>
          <p:spPr>
            <a:xfrm>
              <a:off x="4519498" y="3116310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75B17D5-DD79-2969-D9C3-9A10410E7127}"/>
                </a:ext>
              </a:extLst>
            </p:cNvPr>
            <p:cNvCxnSpPr>
              <a:cxnSpLocks/>
            </p:cNvCxnSpPr>
            <p:nvPr/>
          </p:nvCxnSpPr>
          <p:spPr>
            <a:xfrm>
              <a:off x="459205" y="2874816"/>
              <a:ext cx="5330293" cy="242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2384852-AD76-4449-9EB2-2519EF8F8D03}"/>
                  </a:ext>
                </a:extLst>
              </p:cNvPr>
              <p:cNvSpPr txBox="1"/>
              <p:nvPr/>
            </p:nvSpPr>
            <p:spPr>
              <a:xfrm>
                <a:off x="2255268" y="1137064"/>
                <a:ext cx="2555530" cy="1014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2384852-AD76-4449-9EB2-2519EF8F8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268" y="1137064"/>
                <a:ext cx="2555530" cy="1014317"/>
              </a:xfrm>
              <a:prstGeom prst="rect">
                <a:avLst/>
              </a:prstGeom>
              <a:blipFill>
                <a:blip r:embed="rId6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ECD0ABA-2538-CA61-AF22-5A8D25DD6861}"/>
              </a:ext>
            </a:extLst>
          </p:cNvPr>
          <p:cNvSpPr txBox="1"/>
          <p:nvPr/>
        </p:nvSpPr>
        <p:spPr>
          <a:xfrm>
            <a:off x="4374636" y="1316579"/>
            <a:ext cx="1009237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0.25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3C027E-2209-8608-0054-EA63F08B95F4}"/>
              </a:ext>
            </a:extLst>
          </p:cNvPr>
          <p:cNvSpPr txBox="1"/>
          <p:nvPr/>
        </p:nvSpPr>
        <p:spPr>
          <a:xfrm>
            <a:off x="6005642" y="2494526"/>
            <a:ext cx="5908726" cy="1569660"/>
          </a:xfrm>
          <a:custGeom>
            <a:avLst/>
            <a:gdLst>
              <a:gd name="connsiteX0" fmla="*/ 0 w 5908726"/>
              <a:gd name="connsiteY0" fmla="*/ 0 h 1569660"/>
              <a:gd name="connsiteX1" fmla="*/ 597438 w 5908726"/>
              <a:gd name="connsiteY1" fmla="*/ 0 h 1569660"/>
              <a:gd name="connsiteX2" fmla="*/ 1076701 w 5908726"/>
              <a:gd name="connsiteY2" fmla="*/ 0 h 1569660"/>
              <a:gd name="connsiteX3" fmla="*/ 1851401 w 5908726"/>
              <a:gd name="connsiteY3" fmla="*/ 0 h 1569660"/>
              <a:gd name="connsiteX4" fmla="*/ 2448839 w 5908726"/>
              <a:gd name="connsiteY4" fmla="*/ 0 h 1569660"/>
              <a:gd name="connsiteX5" fmla="*/ 3046277 w 5908726"/>
              <a:gd name="connsiteY5" fmla="*/ 0 h 1569660"/>
              <a:gd name="connsiteX6" fmla="*/ 3820976 w 5908726"/>
              <a:gd name="connsiteY6" fmla="*/ 0 h 1569660"/>
              <a:gd name="connsiteX7" fmla="*/ 4359327 w 5908726"/>
              <a:gd name="connsiteY7" fmla="*/ 0 h 1569660"/>
              <a:gd name="connsiteX8" fmla="*/ 5134026 w 5908726"/>
              <a:gd name="connsiteY8" fmla="*/ 0 h 1569660"/>
              <a:gd name="connsiteX9" fmla="*/ 5908726 w 5908726"/>
              <a:gd name="connsiteY9" fmla="*/ 0 h 1569660"/>
              <a:gd name="connsiteX10" fmla="*/ 5908726 w 5908726"/>
              <a:gd name="connsiteY10" fmla="*/ 523220 h 1569660"/>
              <a:gd name="connsiteX11" fmla="*/ 5908726 w 5908726"/>
              <a:gd name="connsiteY11" fmla="*/ 1046440 h 1569660"/>
              <a:gd name="connsiteX12" fmla="*/ 5908726 w 5908726"/>
              <a:gd name="connsiteY12" fmla="*/ 1569660 h 1569660"/>
              <a:gd name="connsiteX13" fmla="*/ 5429463 w 5908726"/>
              <a:gd name="connsiteY13" fmla="*/ 1569660 h 1569660"/>
              <a:gd name="connsiteX14" fmla="*/ 4654763 w 5908726"/>
              <a:gd name="connsiteY14" fmla="*/ 1569660 h 1569660"/>
              <a:gd name="connsiteX15" fmla="*/ 4116412 w 5908726"/>
              <a:gd name="connsiteY15" fmla="*/ 1569660 h 1569660"/>
              <a:gd name="connsiteX16" fmla="*/ 3459887 w 5908726"/>
              <a:gd name="connsiteY16" fmla="*/ 1569660 h 1569660"/>
              <a:gd name="connsiteX17" fmla="*/ 2685188 w 5908726"/>
              <a:gd name="connsiteY17" fmla="*/ 1569660 h 1569660"/>
              <a:gd name="connsiteX18" fmla="*/ 2028663 w 5908726"/>
              <a:gd name="connsiteY18" fmla="*/ 1569660 h 1569660"/>
              <a:gd name="connsiteX19" fmla="*/ 1549399 w 5908726"/>
              <a:gd name="connsiteY19" fmla="*/ 1569660 h 1569660"/>
              <a:gd name="connsiteX20" fmla="*/ 1011049 w 5908726"/>
              <a:gd name="connsiteY20" fmla="*/ 1569660 h 1569660"/>
              <a:gd name="connsiteX21" fmla="*/ 0 w 5908726"/>
              <a:gd name="connsiteY21" fmla="*/ 1569660 h 1569660"/>
              <a:gd name="connsiteX22" fmla="*/ 0 w 5908726"/>
              <a:gd name="connsiteY22" fmla="*/ 1046440 h 1569660"/>
              <a:gd name="connsiteX23" fmla="*/ 0 w 5908726"/>
              <a:gd name="connsiteY23" fmla="*/ 523220 h 1569660"/>
              <a:gd name="connsiteX24" fmla="*/ 0 w 5908726"/>
              <a:gd name="connsiteY24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908726" h="1569660" extrusionOk="0">
                <a:moveTo>
                  <a:pt x="0" y="0"/>
                </a:moveTo>
                <a:cubicBezTo>
                  <a:pt x="231396" y="1034"/>
                  <a:pt x="355391" y="-109"/>
                  <a:pt x="597438" y="0"/>
                </a:cubicBezTo>
                <a:cubicBezTo>
                  <a:pt x="839485" y="109"/>
                  <a:pt x="872479" y="-18041"/>
                  <a:pt x="1076701" y="0"/>
                </a:cubicBezTo>
                <a:cubicBezTo>
                  <a:pt x="1280923" y="18041"/>
                  <a:pt x="1520605" y="31346"/>
                  <a:pt x="1851401" y="0"/>
                </a:cubicBezTo>
                <a:cubicBezTo>
                  <a:pt x="2182197" y="-31346"/>
                  <a:pt x="2181597" y="25545"/>
                  <a:pt x="2448839" y="0"/>
                </a:cubicBezTo>
                <a:cubicBezTo>
                  <a:pt x="2716081" y="-25545"/>
                  <a:pt x="2858863" y="11897"/>
                  <a:pt x="3046277" y="0"/>
                </a:cubicBezTo>
                <a:cubicBezTo>
                  <a:pt x="3233691" y="-11897"/>
                  <a:pt x="3583293" y="6405"/>
                  <a:pt x="3820976" y="0"/>
                </a:cubicBezTo>
                <a:cubicBezTo>
                  <a:pt x="4058659" y="-6405"/>
                  <a:pt x="4110521" y="9375"/>
                  <a:pt x="4359327" y="0"/>
                </a:cubicBezTo>
                <a:cubicBezTo>
                  <a:pt x="4608133" y="-9375"/>
                  <a:pt x="4873759" y="-23526"/>
                  <a:pt x="5134026" y="0"/>
                </a:cubicBezTo>
                <a:cubicBezTo>
                  <a:pt x="5394293" y="23526"/>
                  <a:pt x="5620661" y="5788"/>
                  <a:pt x="5908726" y="0"/>
                </a:cubicBezTo>
                <a:cubicBezTo>
                  <a:pt x="5923990" y="166921"/>
                  <a:pt x="5897098" y="355699"/>
                  <a:pt x="5908726" y="523220"/>
                </a:cubicBezTo>
                <a:cubicBezTo>
                  <a:pt x="5920354" y="690741"/>
                  <a:pt x="5913428" y="917751"/>
                  <a:pt x="5908726" y="1046440"/>
                </a:cubicBezTo>
                <a:cubicBezTo>
                  <a:pt x="5904024" y="1175129"/>
                  <a:pt x="5920349" y="1419716"/>
                  <a:pt x="5908726" y="1569660"/>
                </a:cubicBezTo>
                <a:cubicBezTo>
                  <a:pt x="5800999" y="1560633"/>
                  <a:pt x="5576852" y="1576184"/>
                  <a:pt x="5429463" y="1569660"/>
                </a:cubicBezTo>
                <a:cubicBezTo>
                  <a:pt x="5282074" y="1563136"/>
                  <a:pt x="4980288" y="1532284"/>
                  <a:pt x="4654763" y="1569660"/>
                </a:cubicBezTo>
                <a:cubicBezTo>
                  <a:pt x="4329238" y="1607036"/>
                  <a:pt x="4309825" y="1552459"/>
                  <a:pt x="4116412" y="1569660"/>
                </a:cubicBezTo>
                <a:cubicBezTo>
                  <a:pt x="3922999" y="1586861"/>
                  <a:pt x="3774333" y="1579203"/>
                  <a:pt x="3459887" y="1569660"/>
                </a:cubicBezTo>
                <a:cubicBezTo>
                  <a:pt x="3145441" y="1560117"/>
                  <a:pt x="2930574" y="1578064"/>
                  <a:pt x="2685188" y="1569660"/>
                </a:cubicBezTo>
                <a:cubicBezTo>
                  <a:pt x="2439802" y="1561256"/>
                  <a:pt x="2326005" y="1556686"/>
                  <a:pt x="2028663" y="1569660"/>
                </a:cubicBezTo>
                <a:cubicBezTo>
                  <a:pt x="1731322" y="1582634"/>
                  <a:pt x="1723185" y="1586046"/>
                  <a:pt x="1549399" y="1569660"/>
                </a:cubicBezTo>
                <a:cubicBezTo>
                  <a:pt x="1375613" y="1553274"/>
                  <a:pt x="1177215" y="1586560"/>
                  <a:pt x="1011049" y="1569660"/>
                </a:cubicBezTo>
                <a:cubicBezTo>
                  <a:pt x="844883" y="1552761"/>
                  <a:pt x="397882" y="1616002"/>
                  <a:pt x="0" y="1569660"/>
                </a:cubicBezTo>
                <a:cubicBezTo>
                  <a:pt x="4900" y="1336644"/>
                  <a:pt x="24638" y="1175756"/>
                  <a:pt x="0" y="1046440"/>
                </a:cubicBezTo>
                <a:cubicBezTo>
                  <a:pt x="-24638" y="917124"/>
                  <a:pt x="2501" y="781655"/>
                  <a:pt x="0" y="523220"/>
                </a:cubicBezTo>
                <a:cubicBezTo>
                  <a:pt x="-2501" y="264785"/>
                  <a:pt x="16436" y="15871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We can see that the more games we </a:t>
            </a:r>
            <a:r>
              <a:rPr lang="en-GB" sz="3200" b="1" dirty="0">
                <a:solidFill>
                  <a:srgbClr val="FF0000"/>
                </a:solidFill>
              </a:rPr>
              <a:t>lose</a:t>
            </a:r>
            <a:r>
              <a:rPr lang="en-GB" sz="3200" dirty="0"/>
              <a:t>, the odds of </a:t>
            </a:r>
            <a:r>
              <a:rPr lang="en-GB" sz="3200" b="1" dirty="0">
                <a:solidFill>
                  <a:srgbClr val="0070C0"/>
                </a:solidFill>
              </a:rPr>
              <a:t>winning</a:t>
            </a:r>
            <a:r>
              <a:rPr lang="en-GB" sz="3200" dirty="0"/>
              <a:t> get closer and closer to 0</a:t>
            </a:r>
            <a:endParaRPr lang="en-PH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6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1232C-43E7-F368-C060-09A8840735AB}"/>
                  </a:ext>
                </a:extLst>
              </p:cNvPr>
              <p:cNvSpPr txBox="1"/>
              <p:nvPr/>
            </p:nvSpPr>
            <p:spPr>
              <a:xfrm>
                <a:off x="2808348" y="3898397"/>
                <a:ext cx="1683206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1232C-43E7-F368-C060-09A884073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348" y="3898397"/>
                <a:ext cx="1683206" cy="1017523"/>
              </a:xfrm>
              <a:prstGeom prst="rect">
                <a:avLst/>
              </a:prstGeom>
              <a:blipFill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5C5AD8D-8FED-F477-DE9B-FB2B29E6EB5B}"/>
              </a:ext>
            </a:extLst>
          </p:cNvPr>
          <p:cNvSpPr txBox="1"/>
          <p:nvPr/>
        </p:nvSpPr>
        <p:spPr>
          <a:xfrm>
            <a:off x="4392309" y="4170665"/>
            <a:ext cx="1217100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0.062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A7CCC4-E3E1-2FAC-7EAE-70BD2C68458B}"/>
              </a:ext>
            </a:extLst>
          </p:cNvPr>
          <p:cNvGrpSpPr/>
          <p:nvPr/>
        </p:nvGrpSpPr>
        <p:grpSpPr>
          <a:xfrm>
            <a:off x="823272" y="4080934"/>
            <a:ext cx="1581262" cy="1704338"/>
            <a:chOff x="535405" y="1634066"/>
            <a:chExt cx="4061995" cy="407500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785E212-BEFE-8003-1E27-22B7145D5459}"/>
                </a:ext>
              </a:extLst>
            </p:cNvPr>
            <p:cNvSpPr/>
            <p:nvPr/>
          </p:nvSpPr>
          <p:spPr>
            <a:xfrm>
              <a:off x="2161332" y="1634066"/>
              <a:ext cx="696826" cy="644033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95E5421-75AD-3BBC-9031-1DFC25F3A567}"/>
                </a:ext>
              </a:extLst>
            </p:cNvPr>
            <p:cNvSpPr/>
            <p:nvPr/>
          </p:nvSpPr>
          <p:spPr>
            <a:xfrm>
              <a:off x="706788" y="2584146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06855B2-474A-B644-9E44-777F38C4E852}"/>
                </a:ext>
              </a:extLst>
            </p:cNvPr>
            <p:cNvSpPr/>
            <p:nvPr/>
          </p:nvSpPr>
          <p:spPr>
            <a:xfrm>
              <a:off x="1681054" y="2601213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465414B-6BE5-CE10-C6FE-1C71C2AC9847}"/>
                </a:ext>
              </a:extLst>
            </p:cNvPr>
            <p:cNvSpPr/>
            <p:nvPr/>
          </p:nvSpPr>
          <p:spPr>
            <a:xfrm>
              <a:off x="2655320" y="2601213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96736AA-3983-84CF-2374-B0AB8A59CF8E}"/>
                </a:ext>
              </a:extLst>
            </p:cNvPr>
            <p:cNvSpPr/>
            <p:nvPr/>
          </p:nvSpPr>
          <p:spPr>
            <a:xfrm>
              <a:off x="3629586" y="2584146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39C8A8C-27DE-42B5-6E0B-434539A93B19}"/>
                </a:ext>
              </a:extLst>
            </p:cNvPr>
            <p:cNvCxnSpPr>
              <a:cxnSpLocks/>
            </p:cNvCxnSpPr>
            <p:nvPr/>
          </p:nvCxnSpPr>
          <p:spPr>
            <a:xfrm>
              <a:off x="535405" y="2414056"/>
              <a:ext cx="4061995" cy="170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D67CC1A-2ECF-4F4C-9C33-08BCCC3B44DC}"/>
                </a:ext>
              </a:extLst>
            </p:cNvPr>
            <p:cNvSpPr/>
            <p:nvPr/>
          </p:nvSpPr>
          <p:spPr>
            <a:xfrm>
              <a:off x="706788" y="3398269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71E8BD5-EA60-62AD-1318-6628FD3D6112}"/>
                </a:ext>
              </a:extLst>
            </p:cNvPr>
            <p:cNvSpPr/>
            <p:nvPr/>
          </p:nvSpPr>
          <p:spPr>
            <a:xfrm>
              <a:off x="1681054" y="3415335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BB08775-09B2-4121-78CA-3692D5F772C8}"/>
                </a:ext>
              </a:extLst>
            </p:cNvPr>
            <p:cNvSpPr/>
            <p:nvPr/>
          </p:nvSpPr>
          <p:spPr>
            <a:xfrm>
              <a:off x="2655320" y="3415335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C953F34-D218-8BF0-129A-9D0D1BBA4BA6}"/>
                </a:ext>
              </a:extLst>
            </p:cNvPr>
            <p:cNvSpPr/>
            <p:nvPr/>
          </p:nvSpPr>
          <p:spPr>
            <a:xfrm>
              <a:off x="3629586" y="3398269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B65613B-3BB3-7190-80D2-9E8E80374CED}"/>
                </a:ext>
              </a:extLst>
            </p:cNvPr>
            <p:cNvSpPr/>
            <p:nvPr/>
          </p:nvSpPr>
          <p:spPr>
            <a:xfrm>
              <a:off x="706788" y="4233849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45BA6AD-F4C6-3A58-6C33-69789F9D6275}"/>
                </a:ext>
              </a:extLst>
            </p:cNvPr>
            <p:cNvSpPr/>
            <p:nvPr/>
          </p:nvSpPr>
          <p:spPr>
            <a:xfrm>
              <a:off x="1681054" y="4250916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90FFE98-7336-8B21-78EC-B8689254584F}"/>
                </a:ext>
              </a:extLst>
            </p:cNvPr>
            <p:cNvSpPr/>
            <p:nvPr/>
          </p:nvSpPr>
          <p:spPr>
            <a:xfrm>
              <a:off x="2655320" y="4250916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0CFF0F2-B6B7-4B88-7124-75BD75091548}"/>
                </a:ext>
              </a:extLst>
            </p:cNvPr>
            <p:cNvSpPr/>
            <p:nvPr/>
          </p:nvSpPr>
          <p:spPr>
            <a:xfrm>
              <a:off x="3629586" y="4233849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214431-AD93-8E52-447A-397F7D569C03}"/>
                </a:ext>
              </a:extLst>
            </p:cNvPr>
            <p:cNvSpPr/>
            <p:nvPr/>
          </p:nvSpPr>
          <p:spPr>
            <a:xfrm>
              <a:off x="706788" y="5047972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86FA167-72DE-148E-58E8-57C3FFB4B1A1}"/>
                </a:ext>
              </a:extLst>
            </p:cNvPr>
            <p:cNvSpPr/>
            <p:nvPr/>
          </p:nvSpPr>
          <p:spPr>
            <a:xfrm>
              <a:off x="1681054" y="5065038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2C0F59B-6CEC-731B-2633-D80F78777507}"/>
                </a:ext>
              </a:extLst>
            </p:cNvPr>
            <p:cNvSpPr/>
            <p:nvPr/>
          </p:nvSpPr>
          <p:spPr>
            <a:xfrm>
              <a:off x="2655320" y="5065038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A1EEBC4-D2C3-A5FD-BCCB-CB29E187FB4B}"/>
                </a:ext>
              </a:extLst>
            </p:cNvPr>
            <p:cNvSpPr/>
            <p:nvPr/>
          </p:nvSpPr>
          <p:spPr>
            <a:xfrm>
              <a:off x="3629586" y="5047972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211D05-5676-50F0-49BA-E1C74908A0CC}"/>
              </a:ext>
            </a:extLst>
          </p:cNvPr>
          <p:cNvGrpSpPr/>
          <p:nvPr/>
        </p:nvGrpSpPr>
        <p:grpSpPr>
          <a:xfrm>
            <a:off x="663632" y="2574859"/>
            <a:ext cx="1856429" cy="1325372"/>
            <a:chOff x="459205" y="1767383"/>
            <a:chExt cx="5330293" cy="344345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CD9CFCB-35FE-5633-AD53-F9053528BEF7}"/>
                </a:ext>
              </a:extLst>
            </p:cNvPr>
            <p:cNvSpPr/>
            <p:nvPr/>
          </p:nvSpPr>
          <p:spPr>
            <a:xfrm>
              <a:off x="2592804" y="1767383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E013DD7-BE2A-4C0B-78ED-BD31D5C8941E}"/>
                </a:ext>
              </a:extLst>
            </p:cNvPr>
            <p:cNvSpPr/>
            <p:nvPr/>
          </p:nvSpPr>
          <p:spPr>
            <a:xfrm>
              <a:off x="684100" y="3116310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D103CCB-D096-9751-99CC-F06EF997E562}"/>
                </a:ext>
              </a:extLst>
            </p:cNvPr>
            <p:cNvSpPr/>
            <p:nvPr/>
          </p:nvSpPr>
          <p:spPr>
            <a:xfrm>
              <a:off x="1962566" y="3140541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12A5416-07CA-EB52-6BCB-A0CEA875CCD7}"/>
                </a:ext>
              </a:extLst>
            </p:cNvPr>
            <p:cNvSpPr/>
            <p:nvPr/>
          </p:nvSpPr>
          <p:spPr>
            <a:xfrm>
              <a:off x="3241032" y="3140541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6180E37-3D78-37EE-9E90-D2FD2DCE5189}"/>
                </a:ext>
              </a:extLst>
            </p:cNvPr>
            <p:cNvSpPr/>
            <p:nvPr/>
          </p:nvSpPr>
          <p:spPr>
            <a:xfrm>
              <a:off x="4519498" y="3116310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DC39C7-5ADB-2389-C555-9E261A3C98C7}"/>
                </a:ext>
              </a:extLst>
            </p:cNvPr>
            <p:cNvCxnSpPr>
              <a:cxnSpLocks/>
            </p:cNvCxnSpPr>
            <p:nvPr/>
          </p:nvCxnSpPr>
          <p:spPr>
            <a:xfrm>
              <a:off x="459205" y="2874816"/>
              <a:ext cx="5330293" cy="242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339AD1B-7ED6-D130-E127-69FFFEF3FE2E}"/>
                </a:ext>
              </a:extLst>
            </p:cNvPr>
            <p:cNvSpPr/>
            <p:nvPr/>
          </p:nvSpPr>
          <p:spPr>
            <a:xfrm>
              <a:off x="684100" y="4272204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B3FB94-0267-96AC-8023-406D944A0687}"/>
                </a:ext>
              </a:extLst>
            </p:cNvPr>
            <p:cNvSpPr/>
            <p:nvPr/>
          </p:nvSpPr>
          <p:spPr>
            <a:xfrm>
              <a:off x="1962566" y="4296435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263C872-292C-D851-55FE-C72CB844FE76}"/>
                </a:ext>
              </a:extLst>
            </p:cNvPr>
            <p:cNvSpPr/>
            <p:nvPr/>
          </p:nvSpPr>
          <p:spPr>
            <a:xfrm>
              <a:off x="3241032" y="4296435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13652B1-9548-5EAD-0E5F-922360EEF744}"/>
                </a:ext>
              </a:extLst>
            </p:cNvPr>
            <p:cNvSpPr/>
            <p:nvPr/>
          </p:nvSpPr>
          <p:spPr>
            <a:xfrm>
              <a:off x="4519498" y="4272204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5CFF744-AF4B-A140-A339-A422DE68B85A}"/>
                  </a:ext>
                </a:extLst>
              </p:cNvPr>
              <p:cNvSpPr txBox="1"/>
              <p:nvPr/>
            </p:nvSpPr>
            <p:spPr>
              <a:xfrm>
                <a:off x="2691430" y="2516912"/>
                <a:ext cx="1683206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5CFF744-AF4B-A140-A339-A422DE68B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430" y="2516912"/>
                <a:ext cx="1683206" cy="1017523"/>
              </a:xfrm>
              <a:prstGeom prst="rect">
                <a:avLst/>
              </a:prstGeom>
              <a:blipFill>
                <a:blip r:embed="rId5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EF7A9C03-FED2-B488-2AFD-58A987A76FAC}"/>
              </a:ext>
            </a:extLst>
          </p:cNvPr>
          <p:cNvSpPr txBox="1"/>
          <p:nvPr/>
        </p:nvSpPr>
        <p:spPr>
          <a:xfrm>
            <a:off x="4392309" y="2733285"/>
            <a:ext cx="1217100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0.125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A7DC4CE-331E-32E5-ACF0-48F017C65AEF}"/>
              </a:ext>
            </a:extLst>
          </p:cNvPr>
          <p:cNvGrpSpPr/>
          <p:nvPr/>
        </p:nvGrpSpPr>
        <p:grpSpPr>
          <a:xfrm>
            <a:off x="456620" y="1193203"/>
            <a:ext cx="2351728" cy="1041863"/>
            <a:chOff x="459205" y="1767383"/>
            <a:chExt cx="5330293" cy="228755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4B0EA89-39A0-E718-EEDB-1AD38CFA9ABE}"/>
                </a:ext>
              </a:extLst>
            </p:cNvPr>
            <p:cNvSpPr/>
            <p:nvPr/>
          </p:nvSpPr>
          <p:spPr>
            <a:xfrm>
              <a:off x="2592804" y="1767383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7FC112F-71EB-52F7-1412-F27222A9358B}"/>
                </a:ext>
              </a:extLst>
            </p:cNvPr>
            <p:cNvSpPr/>
            <p:nvPr/>
          </p:nvSpPr>
          <p:spPr>
            <a:xfrm>
              <a:off x="684100" y="3116310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4E31082-5495-3247-B192-572941C19398}"/>
                </a:ext>
              </a:extLst>
            </p:cNvPr>
            <p:cNvSpPr/>
            <p:nvPr/>
          </p:nvSpPr>
          <p:spPr>
            <a:xfrm>
              <a:off x="1962566" y="3140541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C38E490-3689-65D1-6323-0EAB3E9BA025}"/>
                </a:ext>
              </a:extLst>
            </p:cNvPr>
            <p:cNvSpPr/>
            <p:nvPr/>
          </p:nvSpPr>
          <p:spPr>
            <a:xfrm>
              <a:off x="3241032" y="3140541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AE5E640-9CF0-9902-42F7-6CECA03ABB0C}"/>
                </a:ext>
              </a:extLst>
            </p:cNvPr>
            <p:cNvSpPr/>
            <p:nvPr/>
          </p:nvSpPr>
          <p:spPr>
            <a:xfrm>
              <a:off x="4519498" y="3116310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75B17D5-DD79-2969-D9C3-9A10410E7127}"/>
                </a:ext>
              </a:extLst>
            </p:cNvPr>
            <p:cNvCxnSpPr>
              <a:cxnSpLocks/>
            </p:cNvCxnSpPr>
            <p:nvPr/>
          </p:nvCxnSpPr>
          <p:spPr>
            <a:xfrm>
              <a:off x="459205" y="2874816"/>
              <a:ext cx="5330293" cy="242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2384852-AD76-4449-9EB2-2519EF8F8D03}"/>
                  </a:ext>
                </a:extLst>
              </p:cNvPr>
              <p:cNvSpPr txBox="1"/>
              <p:nvPr/>
            </p:nvSpPr>
            <p:spPr>
              <a:xfrm>
                <a:off x="2255268" y="1137064"/>
                <a:ext cx="2555530" cy="1014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2384852-AD76-4449-9EB2-2519EF8F8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268" y="1137064"/>
                <a:ext cx="2555530" cy="1014317"/>
              </a:xfrm>
              <a:prstGeom prst="rect">
                <a:avLst/>
              </a:prstGeom>
              <a:blipFill>
                <a:blip r:embed="rId6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ECD0ABA-2538-CA61-AF22-5A8D25DD6861}"/>
              </a:ext>
            </a:extLst>
          </p:cNvPr>
          <p:cNvSpPr txBox="1"/>
          <p:nvPr/>
        </p:nvSpPr>
        <p:spPr>
          <a:xfrm>
            <a:off x="4374636" y="1316579"/>
            <a:ext cx="1009237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0.25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3C027E-2209-8608-0054-EA63F08B95F4}"/>
              </a:ext>
            </a:extLst>
          </p:cNvPr>
          <p:cNvSpPr txBox="1"/>
          <p:nvPr/>
        </p:nvSpPr>
        <p:spPr>
          <a:xfrm>
            <a:off x="6005642" y="2494526"/>
            <a:ext cx="5908726" cy="1569660"/>
          </a:xfrm>
          <a:custGeom>
            <a:avLst/>
            <a:gdLst>
              <a:gd name="connsiteX0" fmla="*/ 0 w 5908726"/>
              <a:gd name="connsiteY0" fmla="*/ 0 h 1569660"/>
              <a:gd name="connsiteX1" fmla="*/ 597438 w 5908726"/>
              <a:gd name="connsiteY1" fmla="*/ 0 h 1569660"/>
              <a:gd name="connsiteX2" fmla="*/ 1076701 w 5908726"/>
              <a:gd name="connsiteY2" fmla="*/ 0 h 1569660"/>
              <a:gd name="connsiteX3" fmla="*/ 1851401 w 5908726"/>
              <a:gd name="connsiteY3" fmla="*/ 0 h 1569660"/>
              <a:gd name="connsiteX4" fmla="*/ 2448839 w 5908726"/>
              <a:gd name="connsiteY4" fmla="*/ 0 h 1569660"/>
              <a:gd name="connsiteX5" fmla="*/ 3046277 w 5908726"/>
              <a:gd name="connsiteY5" fmla="*/ 0 h 1569660"/>
              <a:gd name="connsiteX6" fmla="*/ 3820976 w 5908726"/>
              <a:gd name="connsiteY6" fmla="*/ 0 h 1569660"/>
              <a:gd name="connsiteX7" fmla="*/ 4359327 w 5908726"/>
              <a:gd name="connsiteY7" fmla="*/ 0 h 1569660"/>
              <a:gd name="connsiteX8" fmla="*/ 5134026 w 5908726"/>
              <a:gd name="connsiteY8" fmla="*/ 0 h 1569660"/>
              <a:gd name="connsiteX9" fmla="*/ 5908726 w 5908726"/>
              <a:gd name="connsiteY9" fmla="*/ 0 h 1569660"/>
              <a:gd name="connsiteX10" fmla="*/ 5908726 w 5908726"/>
              <a:gd name="connsiteY10" fmla="*/ 523220 h 1569660"/>
              <a:gd name="connsiteX11" fmla="*/ 5908726 w 5908726"/>
              <a:gd name="connsiteY11" fmla="*/ 1046440 h 1569660"/>
              <a:gd name="connsiteX12" fmla="*/ 5908726 w 5908726"/>
              <a:gd name="connsiteY12" fmla="*/ 1569660 h 1569660"/>
              <a:gd name="connsiteX13" fmla="*/ 5429463 w 5908726"/>
              <a:gd name="connsiteY13" fmla="*/ 1569660 h 1569660"/>
              <a:gd name="connsiteX14" fmla="*/ 4654763 w 5908726"/>
              <a:gd name="connsiteY14" fmla="*/ 1569660 h 1569660"/>
              <a:gd name="connsiteX15" fmla="*/ 4116412 w 5908726"/>
              <a:gd name="connsiteY15" fmla="*/ 1569660 h 1569660"/>
              <a:gd name="connsiteX16" fmla="*/ 3459887 w 5908726"/>
              <a:gd name="connsiteY16" fmla="*/ 1569660 h 1569660"/>
              <a:gd name="connsiteX17" fmla="*/ 2685188 w 5908726"/>
              <a:gd name="connsiteY17" fmla="*/ 1569660 h 1569660"/>
              <a:gd name="connsiteX18" fmla="*/ 2028663 w 5908726"/>
              <a:gd name="connsiteY18" fmla="*/ 1569660 h 1569660"/>
              <a:gd name="connsiteX19" fmla="*/ 1549399 w 5908726"/>
              <a:gd name="connsiteY19" fmla="*/ 1569660 h 1569660"/>
              <a:gd name="connsiteX20" fmla="*/ 1011049 w 5908726"/>
              <a:gd name="connsiteY20" fmla="*/ 1569660 h 1569660"/>
              <a:gd name="connsiteX21" fmla="*/ 0 w 5908726"/>
              <a:gd name="connsiteY21" fmla="*/ 1569660 h 1569660"/>
              <a:gd name="connsiteX22" fmla="*/ 0 w 5908726"/>
              <a:gd name="connsiteY22" fmla="*/ 1046440 h 1569660"/>
              <a:gd name="connsiteX23" fmla="*/ 0 w 5908726"/>
              <a:gd name="connsiteY23" fmla="*/ 523220 h 1569660"/>
              <a:gd name="connsiteX24" fmla="*/ 0 w 5908726"/>
              <a:gd name="connsiteY24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908726" h="1569660" extrusionOk="0">
                <a:moveTo>
                  <a:pt x="0" y="0"/>
                </a:moveTo>
                <a:cubicBezTo>
                  <a:pt x="231396" y="1034"/>
                  <a:pt x="355391" y="-109"/>
                  <a:pt x="597438" y="0"/>
                </a:cubicBezTo>
                <a:cubicBezTo>
                  <a:pt x="839485" y="109"/>
                  <a:pt x="872479" y="-18041"/>
                  <a:pt x="1076701" y="0"/>
                </a:cubicBezTo>
                <a:cubicBezTo>
                  <a:pt x="1280923" y="18041"/>
                  <a:pt x="1520605" y="31346"/>
                  <a:pt x="1851401" y="0"/>
                </a:cubicBezTo>
                <a:cubicBezTo>
                  <a:pt x="2182197" y="-31346"/>
                  <a:pt x="2181597" y="25545"/>
                  <a:pt x="2448839" y="0"/>
                </a:cubicBezTo>
                <a:cubicBezTo>
                  <a:pt x="2716081" y="-25545"/>
                  <a:pt x="2858863" y="11897"/>
                  <a:pt x="3046277" y="0"/>
                </a:cubicBezTo>
                <a:cubicBezTo>
                  <a:pt x="3233691" y="-11897"/>
                  <a:pt x="3583293" y="6405"/>
                  <a:pt x="3820976" y="0"/>
                </a:cubicBezTo>
                <a:cubicBezTo>
                  <a:pt x="4058659" y="-6405"/>
                  <a:pt x="4110521" y="9375"/>
                  <a:pt x="4359327" y="0"/>
                </a:cubicBezTo>
                <a:cubicBezTo>
                  <a:pt x="4608133" y="-9375"/>
                  <a:pt x="4873759" y="-23526"/>
                  <a:pt x="5134026" y="0"/>
                </a:cubicBezTo>
                <a:cubicBezTo>
                  <a:pt x="5394293" y="23526"/>
                  <a:pt x="5620661" y="5788"/>
                  <a:pt x="5908726" y="0"/>
                </a:cubicBezTo>
                <a:cubicBezTo>
                  <a:pt x="5923990" y="166921"/>
                  <a:pt x="5897098" y="355699"/>
                  <a:pt x="5908726" y="523220"/>
                </a:cubicBezTo>
                <a:cubicBezTo>
                  <a:pt x="5920354" y="690741"/>
                  <a:pt x="5913428" y="917751"/>
                  <a:pt x="5908726" y="1046440"/>
                </a:cubicBezTo>
                <a:cubicBezTo>
                  <a:pt x="5904024" y="1175129"/>
                  <a:pt x="5920349" y="1419716"/>
                  <a:pt x="5908726" y="1569660"/>
                </a:cubicBezTo>
                <a:cubicBezTo>
                  <a:pt x="5800999" y="1560633"/>
                  <a:pt x="5576852" y="1576184"/>
                  <a:pt x="5429463" y="1569660"/>
                </a:cubicBezTo>
                <a:cubicBezTo>
                  <a:pt x="5282074" y="1563136"/>
                  <a:pt x="4980288" y="1532284"/>
                  <a:pt x="4654763" y="1569660"/>
                </a:cubicBezTo>
                <a:cubicBezTo>
                  <a:pt x="4329238" y="1607036"/>
                  <a:pt x="4309825" y="1552459"/>
                  <a:pt x="4116412" y="1569660"/>
                </a:cubicBezTo>
                <a:cubicBezTo>
                  <a:pt x="3922999" y="1586861"/>
                  <a:pt x="3774333" y="1579203"/>
                  <a:pt x="3459887" y="1569660"/>
                </a:cubicBezTo>
                <a:cubicBezTo>
                  <a:pt x="3145441" y="1560117"/>
                  <a:pt x="2930574" y="1578064"/>
                  <a:pt x="2685188" y="1569660"/>
                </a:cubicBezTo>
                <a:cubicBezTo>
                  <a:pt x="2439802" y="1561256"/>
                  <a:pt x="2326005" y="1556686"/>
                  <a:pt x="2028663" y="1569660"/>
                </a:cubicBezTo>
                <a:cubicBezTo>
                  <a:pt x="1731322" y="1582634"/>
                  <a:pt x="1723185" y="1586046"/>
                  <a:pt x="1549399" y="1569660"/>
                </a:cubicBezTo>
                <a:cubicBezTo>
                  <a:pt x="1375613" y="1553274"/>
                  <a:pt x="1177215" y="1586560"/>
                  <a:pt x="1011049" y="1569660"/>
                </a:cubicBezTo>
                <a:cubicBezTo>
                  <a:pt x="844883" y="1552761"/>
                  <a:pt x="397882" y="1616002"/>
                  <a:pt x="0" y="1569660"/>
                </a:cubicBezTo>
                <a:cubicBezTo>
                  <a:pt x="4900" y="1336644"/>
                  <a:pt x="24638" y="1175756"/>
                  <a:pt x="0" y="1046440"/>
                </a:cubicBezTo>
                <a:cubicBezTo>
                  <a:pt x="-24638" y="917124"/>
                  <a:pt x="2501" y="781655"/>
                  <a:pt x="0" y="523220"/>
                </a:cubicBezTo>
                <a:cubicBezTo>
                  <a:pt x="-2501" y="264785"/>
                  <a:pt x="16436" y="15871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In other words, if the odds are against me </a:t>
            </a:r>
            <a:r>
              <a:rPr lang="en-GB" sz="3200" b="1" dirty="0">
                <a:solidFill>
                  <a:srgbClr val="0070C0"/>
                </a:solidFill>
              </a:rPr>
              <a:t>winning</a:t>
            </a:r>
            <a:r>
              <a:rPr lang="en-GB" sz="3200" dirty="0"/>
              <a:t>, then they will be </a:t>
            </a:r>
            <a:r>
              <a:rPr lang="en-GB" sz="3200" b="1" dirty="0"/>
              <a:t>between 0 and 1</a:t>
            </a:r>
            <a:r>
              <a:rPr lang="en-GB" sz="3200" dirty="0"/>
              <a:t>.</a:t>
            </a:r>
            <a:endParaRPr lang="en-PH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50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785E212-BEFE-8003-1E27-22B7145D5459}"/>
              </a:ext>
            </a:extLst>
          </p:cNvPr>
          <p:cNvSpPr/>
          <p:nvPr/>
        </p:nvSpPr>
        <p:spPr>
          <a:xfrm>
            <a:off x="1691785" y="1994514"/>
            <a:ext cx="914400" cy="9144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6855B2-474A-B644-9E44-777F38C4E852}"/>
              </a:ext>
            </a:extLst>
          </p:cNvPr>
          <p:cNvSpPr/>
          <p:nvPr/>
        </p:nvSpPr>
        <p:spPr>
          <a:xfrm>
            <a:off x="2453782" y="329447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65414B-6BE5-CE10-C6FE-1C71C2AC9847}"/>
              </a:ext>
            </a:extLst>
          </p:cNvPr>
          <p:cNvSpPr/>
          <p:nvPr/>
        </p:nvSpPr>
        <p:spPr>
          <a:xfrm>
            <a:off x="3732248" y="329447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6736AA-3983-84CF-2374-B0AB8A59CF8E}"/>
              </a:ext>
            </a:extLst>
          </p:cNvPr>
          <p:cNvSpPr/>
          <p:nvPr/>
        </p:nvSpPr>
        <p:spPr>
          <a:xfrm>
            <a:off x="5010714" y="327023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9C8A8C-27DE-42B5-6E0B-434539A93B19}"/>
              </a:ext>
            </a:extLst>
          </p:cNvPr>
          <p:cNvCxnSpPr>
            <a:cxnSpLocks/>
          </p:cNvCxnSpPr>
          <p:nvPr/>
        </p:nvCxnSpPr>
        <p:spPr>
          <a:xfrm>
            <a:off x="1382072" y="3078662"/>
            <a:ext cx="5330293" cy="242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1232C-43E7-F368-C060-09A8840735AB}"/>
                  </a:ext>
                </a:extLst>
              </p:cNvPr>
              <p:cNvSpPr txBox="1"/>
              <p:nvPr/>
            </p:nvSpPr>
            <p:spPr>
              <a:xfrm>
                <a:off x="7017162" y="1925267"/>
                <a:ext cx="2555530" cy="21121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7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1232C-43E7-F368-C060-09A884073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162" y="1925267"/>
                <a:ext cx="2555530" cy="2112181"/>
              </a:xfrm>
              <a:prstGeom prst="rect">
                <a:avLst/>
              </a:prstGeom>
              <a:blipFill>
                <a:blip r:embed="rId4"/>
                <a:stretch>
                  <a:fillRect l="-2475" r="-2475" b="-11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5C5AD8D-8FED-F477-DE9B-FB2B29E6EB5B}"/>
              </a:ext>
            </a:extLst>
          </p:cNvPr>
          <p:cNvSpPr txBox="1"/>
          <p:nvPr/>
        </p:nvSpPr>
        <p:spPr>
          <a:xfrm>
            <a:off x="9633363" y="2518117"/>
            <a:ext cx="1489979" cy="11695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7000" dirty="0">
                <a:latin typeface="Cambria Math" panose="02040503050406030204" pitchFamily="18" charset="0"/>
                <a:ea typeface="Cambria Math" panose="02040503050406030204" pitchFamily="18" charset="0"/>
              </a:rPr>
              <a:t>1.3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5840962-6428-EDDD-6862-B370E3D64D8B}"/>
              </a:ext>
            </a:extLst>
          </p:cNvPr>
          <p:cNvSpPr/>
          <p:nvPr/>
        </p:nvSpPr>
        <p:spPr>
          <a:xfrm>
            <a:off x="2910982" y="1994514"/>
            <a:ext cx="914400" cy="9144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77FBDA9-7137-A5A3-9D83-C0BFDA4A403B}"/>
              </a:ext>
            </a:extLst>
          </p:cNvPr>
          <p:cNvSpPr/>
          <p:nvPr/>
        </p:nvSpPr>
        <p:spPr>
          <a:xfrm>
            <a:off x="4113209" y="1996916"/>
            <a:ext cx="914400" cy="9144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AD05FD-6A11-178F-F9A9-76937BBA4895}"/>
              </a:ext>
            </a:extLst>
          </p:cNvPr>
          <p:cNvSpPr/>
          <p:nvPr/>
        </p:nvSpPr>
        <p:spPr>
          <a:xfrm>
            <a:off x="5315436" y="1994514"/>
            <a:ext cx="914400" cy="9144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2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785E212-BEFE-8003-1E27-22B7145D5459}"/>
              </a:ext>
            </a:extLst>
          </p:cNvPr>
          <p:cNvSpPr/>
          <p:nvPr/>
        </p:nvSpPr>
        <p:spPr>
          <a:xfrm>
            <a:off x="1378371" y="2584963"/>
            <a:ext cx="914400" cy="9144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6855B2-474A-B644-9E44-777F38C4E852}"/>
              </a:ext>
            </a:extLst>
          </p:cNvPr>
          <p:cNvSpPr/>
          <p:nvPr/>
        </p:nvSpPr>
        <p:spPr>
          <a:xfrm>
            <a:off x="2064129" y="390473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65414B-6BE5-CE10-C6FE-1C71C2AC9847}"/>
              </a:ext>
            </a:extLst>
          </p:cNvPr>
          <p:cNvSpPr/>
          <p:nvPr/>
        </p:nvSpPr>
        <p:spPr>
          <a:xfrm>
            <a:off x="3342595" y="390473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6736AA-3983-84CF-2374-B0AB8A59CF8E}"/>
              </a:ext>
            </a:extLst>
          </p:cNvPr>
          <p:cNvSpPr/>
          <p:nvPr/>
        </p:nvSpPr>
        <p:spPr>
          <a:xfrm>
            <a:off x="4621061" y="388050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9C8A8C-27DE-42B5-6E0B-434539A93B19}"/>
              </a:ext>
            </a:extLst>
          </p:cNvPr>
          <p:cNvCxnSpPr>
            <a:cxnSpLocks/>
          </p:cNvCxnSpPr>
          <p:nvPr/>
        </p:nvCxnSpPr>
        <p:spPr>
          <a:xfrm>
            <a:off x="1068658" y="3669111"/>
            <a:ext cx="5330293" cy="242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1232C-43E7-F368-C060-09A8840735AB}"/>
                  </a:ext>
                </a:extLst>
              </p:cNvPr>
              <p:cNvSpPr txBox="1"/>
              <p:nvPr/>
            </p:nvSpPr>
            <p:spPr>
              <a:xfrm>
                <a:off x="6763718" y="2518117"/>
                <a:ext cx="2555530" cy="2116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7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1232C-43E7-F368-C060-09A884073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18" y="2518117"/>
                <a:ext cx="2555530" cy="2116092"/>
              </a:xfrm>
              <a:prstGeom prst="rect">
                <a:avLst/>
              </a:prstGeom>
              <a:blipFill>
                <a:blip r:embed="rId4"/>
                <a:stretch>
                  <a:fillRect l="-2475" r="-2970" b="-11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5C5AD8D-8FED-F477-DE9B-FB2B29E6EB5B}"/>
              </a:ext>
            </a:extLst>
          </p:cNvPr>
          <p:cNvSpPr txBox="1"/>
          <p:nvPr/>
        </p:nvSpPr>
        <p:spPr>
          <a:xfrm>
            <a:off x="9633363" y="3042163"/>
            <a:ext cx="1489979" cy="11695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7000" dirty="0">
                <a:latin typeface="Cambria Math" panose="02040503050406030204" pitchFamily="18" charset="0"/>
                <a:ea typeface="Cambria Math" panose="02040503050406030204" pitchFamily="18" charset="0"/>
              </a:rPr>
              <a:t>2.7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5840962-6428-EDDD-6862-B370E3D64D8B}"/>
              </a:ext>
            </a:extLst>
          </p:cNvPr>
          <p:cNvSpPr/>
          <p:nvPr/>
        </p:nvSpPr>
        <p:spPr>
          <a:xfrm>
            <a:off x="2597568" y="2584963"/>
            <a:ext cx="914400" cy="9144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77FBDA9-7137-A5A3-9D83-C0BFDA4A403B}"/>
              </a:ext>
            </a:extLst>
          </p:cNvPr>
          <p:cNvSpPr/>
          <p:nvPr/>
        </p:nvSpPr>
        <p:spPr>
          <a:xfrm>
            <a:off x="3799795" y="2587365"/>
            <a:ext cx="914400" cy="9144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AD05FD-6A11-178F-F9A9-76937BBA4895}"/>
              </a:ext>
            </a:extLst>
          </p:cNvPr>
          <p:cNvSpPr/>
          <p:nvPr/>
        </p:nvSpPr>
        <p:spPr>
          <a:xfrm>
            <a:off x="5002022" y="2584963"/>
            <a:ext cx="914400" cy="9144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DD77B6-AE04-94B7-7BCE-F0E6619E5184}"/>
              </a:ext>
            </a:extLst>
          </p:cNvPr>
          <p:cNvSpPr/>
          <p:nvPr/>
        </p:nvSpPr>
        <p:spPr>
          <a:xfrm>
            <a:off x="1378371" y="1527574"/>
            <a:ext cx="914400" cy="9144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D2B764-7F38-B8E2-D941-1FF38828AF89}"/>
              </a:ext>
            </a:extLst>
          </p:cNvPr>
          <p:cNvSpPr/>
          <p:nvPr/>
        </p:nvSpPr>
        <p:spPr>
          <a:xfrm>
            <a:off x="2597568" y="1527574"/>
            <a:ext cx="914400" cy="9144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0CCEEF-8F85-B240-E25D-CCCD8BEFF9DF}"/>
              </a:ext>
            </a:extLst>
          </p:cNvPr>
          <p:cNvSpPr/>
          <p:nvPr/>
        </p:nvSpPr>
        <p:spPr>
          <a:xfrm>
            <a:off x="3799795" y="1529976"/>
            <a:ext cx="914400" cy="9144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D44A64-18CF-5430-5E48-BDFA9FB68413}"/>
              </a:ext>
            </a:extLst>
          </p:cNvPr>
          <p:cNvSpPr/>
          <p:nvPr/>
        </p:nvSpPr>
        <p:spPr>
          <a:xfrm>
            <a:off x="5002022" y="1527574"/>
            <a:ext cx="914400" cy="9144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9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1232C-43E7-F368-C060-09A8840735AB}"/>
                  </a:ext>
                </a:extLst>
              </p:cNvPr>
              <p:cNvSpPr txBox="1"/>
              <p:nvPr/>
            </p:nvSpPr>
            <p:spPr>
              <a:xfrm>
                <a:off x="5297637" y="2177513"/>
                <a:ext cx="3087781" cy="2116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7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1232C-43E7-F368-C060-09A884073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637" y="2177513"/>
                <a:ext cx="3087781" cy="2116092"/>
              </a:xfrm>
              <a:prstGeom prst="rect">
                <a:avLst/>
              </a:prstGeom>
              <a:blipFill>
                <a:blip r:embed="rId4"/>
                <a:stretch>
                  <a:fillRect l="-1639" r="-1230" b="-11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5C5AD8D-8FED-F477-DE9B-FB2B29E6EB5B}"/>
              </a:ext>
            </a:extLst>
          </p:cNvPr>
          <p:cNvSpPr txBox="1"/>
          <p:nvPr/>
        </p:nvSpPr>
        <p:spPr>
          <a:xfrm>
            <a:off x="8569242" y="2750143"/>
            <a:ext cx="1849772" cy="11695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7000" dirty="0">
                <a:latin typeface="Cambria Math" panose="02040503050406030204" pitchFamily="18" charset="0"/>
                <a:ea typeface="Cambria Math" panose="02040503050406030204" pitchFamily="18" charset="0"/>
              </a:rPr>
              <a:t>5.33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413F95-E04D-F484-46AE-BD888115DAB5}"/>
              </a:ext>
            </a:extLst>
          </p:cNvPr>
          <p:cNvGrpSpPr/>
          <p:nvPr/>
        </p:nvGrpSpPr>
        <p:grpSpPr>
          <a:xfrm>
            <a:off x="1027947" y="1358100"/>
            <a:ext cx="3689609" cy="4141800"/>
            <a:chOff x="992458" y="354998"/>
            <a:chExt cx="5330293" cy="534466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785E212-BEFE-8003-1E27-22B7145D5459}"/>
                </a:ext>
              </a:extLst>
            </p:cNvPr>
            <p:cNvSpPr/>
            <p:nvPr/>
          </p:nvSpPr>
          <p:spPr>
            <a:xfrm>
              <a:off x="1302171" y="3465497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06855B2-474A-B644-9E44-777F38C4E852}"/>
                </a:ext>
              </a:extLst>
            </p:cNvPr>
            <p:cNvSpPr/>
            <p:nvPr/>
          </p:nvSpPr>
          <p:spPr>
            <a:xfrm>
              <a:off x="1987929" y="4785267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465414B-6BE5-CE10-C6FE-1C71C2AC9847}"/>
                </a:ext>
              </a:extLst>
            </p:cNvPr>
            <p:cNvSpPr/>
            <p:nvPr/>
          </p:nvSpPr>
          <p:spPr>
            <a:xfrm>
              <a:off x="3266395" y="4785267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96736AA-3983-84CF-2374-B0AB8A59CF8E}"/>
                </a:ext>
              </a:extLst>
            </p:cNvPr>
            <p:cNvSpPr/>
            <p:nvPr/>
          </p:nvSpPr>
          <p:spPr>
            <a:xfrm>
              <a:off x="4544861" y="4761036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39C8A8C-27DE-42B5-6E0B-434539A93B19}"/>
                </a:ext>
              </a:extLst>
            </p:cNvPr>
            <p:cNvCxnSpPr>
              <a:cxnSpLocks/>
            </p:cNvCxnSpPr>
            <p:nvPr/>
          </p:nvCxnSpPr>
          <p:spPr>
            <a:xfrm>
              <a:off x="992458" y="4549645"/>
              <a:ext cx="5330293" cy="242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40962-6428-EDDD-6862-B370E3D64D8B}"/>
                </a:ext>
              </a:extLst>
            </p:cNvPr>
            <p:cNvSpPr/>
            <p:nvPr/>
          </p:nvSpPr>
          <p:spPr>
            <a:xfrm>
              <a:off x="2521368" y="3465497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77FBDA9-7137-A5A3-9D83-C0BFDA4A403B}"/>
                </a:ext>
              </a:extLst>
            </p:cNvPr>
            <p:cNvSpPr/>
            <p:nvPr/>
          </p:nvSpPr>
          <p:spPr>
            <a:xfrm>
              <a:off x="3723595" y="3467899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BAD05FD-6A11-178F-F9A9-76937BBA4895}"/>
                </a:ext>
              </a:extLst>
            </p:cNvPr>
            <p:cNvSpPr/>
            <p:nvPr/>
          </p:nvSpPr>
          <p:spPr>
            <a:xfrm>
              <a:off x="4925822" y="3465497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DDD77B6-AE04-94B7-7BCE-F0E6619E5184}"/>
                </a:ext>
              </a:extLst>
            </p:cNvPr>
            <p:cNvSpPr/>
            <p:nvPr/>
          </p:nvSpPr>
          <p:spPr>
            <a:xfrm>
              <a:off x="1302171" y="2408108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AD2B764-7F38-B8E2-D941-1FF38828AF89}"/>
                </a:ext>
              </a:extLst>
            </p:cNvPr>
            <p:cNvSpPr/>
            <p:nvPr/>
          </p:nvSpPr>
          <p:spPr>
            <a:xfrm>
              <a:off x="2521368" y="2408108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F0CCEEF-8F85-B240-E25D-CCCD8BEFF9DF}"/>
                </a:ext>
              </a:extLst>
            </p:cNvPr>
            <p:cNvSpPr/>
            <p:nvPr/>
          </p:nvSpPr>
          <p:spPr>
            <a:xfrm>
              <a:off x="3723595" y="2410510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ED44A64-18CF-5430-5E48-BDFA9FB68413}"/>
                </a:ext>
              </a:extLst>
            </p:cNvPr>
            <p:cNvSpPr/>
            <p:nvPr/>
          </p:nvSpPr>
          <p:spPr>
            <a:xfrm>
              <a:off x="4925822" y="2408108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3688207-F858-F239-6993-260C6DA0E3BB}"/>
                </a:ext>
              </a:extLst>
            </p:cNvPr>
            <p:cNvSpPr/>
            <p:nvPr/>
          </p:nvSpPr>
          <p:spPr>
            <a:xfrm>
              <a:off x="1302171" y="1412387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11A2979-48DF-D4E8-31BE-FC9251F31930}"/>
                </a:ext>
              </a:extLst>
            </p:cNvPr>
            <p:cNvSpPr/>
            <p:nvPr/>
          </p:nvSpPr>
          <p:spPr>
            <a:xfrm>
              <a:off x="2521368" y="1412387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46B592B-9229-10E5-C050-6E3E9FC3BADB}"/>
                </a:ext>
              </a:extLst>
            </p:cNvPr>
            <p:cNvSpPr/>
            <p:nvPr/>
          </p:nvSpPr>
          <p:spPr>
            <a:xfrm>
              <a:off x="3723595" y="1414789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6B765B-BEC7-26C6-47A9-31A78B7EC5AE}"/>
                </a:ext>
              </a:extLst>
            </p:cNvPr>
            <p:cNvSpPr/>
            <p:nvPr/>
          </p:nvSpPr>
          <p:spPr>
            <a:xfrm>
              <a:off x="4925822" y="1412387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5711484-0C5F-1820-D98E-8AA0A240E4DD}"/>
                </a:ext>
              </a:extLst>
            </p:cNvPr>
            <p:cNvSpPr/>
            <p:nvPr/>
          </p:nvSpPr>
          <p:spPr>
            <a:xfrm>
              <a:off x="1302171" y="354998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474948C-435F-D13C-337E-A8F236E80EFE}"/>
                </a:ext>
              </a:extLst>
            </p:cNvPr>
            <p:cNvSpPr/>
            <p:nvPr/>
          </p:nvSpPr>
          <p:spPr>
            <a:xfrm>
              <a:off x="2521368" y="354998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06EBD0A-5733-13ED-C07F-BBD14AE1EEA5}"/>
                </a:ext>
              </a:extLst>
            </p:cNvPr>
            <p:cNvSpPr/>
            <p:nvPr/>
          </p:nvSpPr>
          <p:spPr>
            <a:xfrm>
              <a:off x="3723595" y="357400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0A08524-3D0B-BE09-5D1F-947EE7D11ECB}"/>
                </a:ext>
              </a:extLst>
            </p:cNvPr>
            <p:cNvSpPr/>
            <p:nvPr/>
          </p:nvSpPr>
          <p:spPr>
            <a:xfrm>
              <a:off x="4925822" y="354998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2387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CAD707-785C-3D51-FF0F-B4AD8E052194}"/>
              </a:ext>
            </a:extLst>
          </p:cNvPr>
          <p:cNvGrpSpPr/>
          <p:nvPr/>
        </p:nvGrpSpPr>
        <p:grpSpPr>
          <a:xfrm>
            <a:off x="429975" y="1705112"/>
            <a:ext cx="1856331" cy="872458"/>
            <a:chOff x="1382072" y="1994514"/>
            <a:chExt cx="5330293" cy="221435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785E212-BEFE-8003-1E27-22B7145D5459}"/>
                </a:ext>
              </a:extLst>
            </p:cNvPr>
            <p:cNvSpPr/>
            <p:nvPr/>
          </p:nvSpPr>
          <p:spPr>
            <a:xfrm>
              <a:off x="1691785" y="1994514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06855B2-474A-B644-9E44-777F38C4E852}"/>
                </a:ext>
              </a:extLst>
            </p:cNvPr>
            <p:cNvSpPr/>
            <p:nvPr/>
          </p:nvSpPr>
          <p:spPr>
            <a:xfrm>
              <a:off x="2453782" y="3294470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465414B-6BE5-CE10-C6FE-1C71C2AC9847}"/>
                </a:ext>
              </a:extLst>
            </p:cNvPr>
            <p:cNvSpPr/>
            <p:nvPr/>
          </p:nvSpPr>
          <p:spPr>
            <a:xfrm>
              <a:off x="3732248" y="3294470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96736AA-3983-84CF-2374-B0AB8A59CF8E}"/>
                </a:ext>
              </a:extLst>
            </p:cNvPr>
            <p:cNvSpPr/>
            <p:nvPr/>
          </p:nvSpPr>
          <p:spPr>
            <a:xfrm>
              <a:off x="5010714" y="3270239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39C8A8C-27DE-42B5-6E0B-434539A93B19}"/>
                </a:ext>
              </a:extLst>
            </p:cNvPr>
            <p:cNvCxnSpPr>
              <a:cxnSpLocks/>
            </p:cNvCxnSpPr>
            <p:nvPr/>
          </p:nvCxnSpPr>
          <p:spPr>
            <a:xfrm>
              <a:off x="1382072" y="3078662"/>
              <a:ext cx="5330293" cy="242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40962-6428-EDDD-6862-B370E3D64D8B}"/>
                </a:ext>
              </a:extLst>
            </p:cNvPr>
            <p:cNvSpPr/>
            <p:nvPr/>
          </p:nvSpPr>
          <p:spPr>
            <a:xfrm>
              <a:off x="2910982" y="1994514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77FBDA9-7137-A5A3-9D83-C0BFDA4A403B}"/>
                </a:ext>
              </a:extLst>
            </p:cNvPr>
            <p:cNvSpPr/>
            <p:nvPr/>
          </p:nvSpPr>
          <p:spPr>
            <a:xfrm>
              <a:off x="4113209" y="1996916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BAD05FD-6A11-178F-F9A9-76937BBA4895}"/>
                </a:ext>
              </a:extLst>
            </p:cNvPr>
            <p:cNvSpPr/>
            <p:nvPr/>
          </p:nvSpPr>
          <p:spPr>
            <a:xfrm>
              <a:off x="5315436" y="1994514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F39C33-870F-C63C-8DF3-90F47209DEC8}"/>
              </a:ext>
            </a:extLst>
          </p:cNvPr>
          <p:cNvGrpSpPr/>
          <p:nvPr/>
        </p:nvGrpSpPr>
        <p:grpSpPr>
          <a:xfrm>
            <a:off x="507233" y="2997481"/>
            <a:ext cx="1856331" cy="1116071"/>
            <a:chOff x="1068658" y="1527574"/>
            <a:chExt cx="5330293" cy="329155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35D5322-21EC-9342-52E0-D2386384A9FF}"/>
                </a:ext>
              </a:extLst>
            </p:cNvPr>
            <p:cNvSpPr/>
            <p:nvPr/>
          </p:nvSpPr>
          <p:spPr>
            <a:xfrm>
              <a:off x="1378371" y="2584963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9569DDA-A8AE-9E2C-E78B-32BA2E110483}"/>
                </a:ext>
              </a:extLst>
            </p:cNvPr>
            <p:cNvSpPr/>
            <p:nvPr/>
          </p:nvSpPr>
          <p:spPr>
            <a:xfrm>
              <a:off x="2064129" y="3904733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AC593E0-EF2E-F44E-8449-D5DD8E90B38C}"/>
                </a:ext>
              </a:extLst>
            </p:cNvPr>
            <p:cNvSpPr/>
            <p:nvPr/>
          </p:nvSpPr>
          <p:spPr>
            <a:xfrm>
              <a:off x="3342595" y="3904733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9AAB2B4-02B0-B022-FCF7-DB6DBE8DD971}"/>
                </a:ext>
              </a:extLst>
            </p:cNvPr>
            <p:cNvSpPr/>
            <p:nvPr/>
          </p:nvSpPr>
          <p:spPr>
            <a:xfrm>
              <a:off x="4621061" y="3880502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661CBD5-2982-FCD9-ABD8-8C7D1951AA32}"/>
                </a:ext>
              </a:extLst>
            </p:cNvPr>
            <p:cNvCxnSpPr>
              <a:cxnSpLocks/>
            </p:cNvCxnSpPr>
            <p:nvPr/>
          </p:nvCxnSpPr>
          <p:spPr>
            <a:xfrm>
              <a:off x="1068658" y="3669111"/>
              <a:ext cx="5330293" cy="242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F6D5F58-E4CF-7B1E-C96A-24EC8EE00D8E}"/>
                </a:ext>
              </a:extLst>
            </p:cNvPr>
            <p:cNvSpPr/>
            <p:nvPr/>
          </p:nvSpPr>
          <p:spPr>
            <a:xfrm>
              <a:off x="2597568" y="2584963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817185D-62FA-A126-CC7B-4CAF34A38A52}"/>
                </a:ext>
              </a:extLst>
            </p:cNvPr>
            <p:cNvSpPr/>
            <p:nvPr/>
          </p:nvSpPr>
          <p:spPr>
            <a:xfrm>
              <a:off x="3799795" y="2587365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4072195-9EBE-96C9-CEE2-B841869693E3}"/>
                </a:ext>
              </a:extLst>
            </p:cNvPr>
            <p:cNvSpPr/>
            <p:nvPr/>
          </p:nvSpPr>
          <p:spPr>
            <a:xfrm>
              <a:off x="5002022" y="2584963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17725F2-8CF1-7950-10AC-3CAC9F556FB0}"/>
                </a:ext>
              </a:extLst>
            </p:cNvPr>
            <p:cNvSpPr/>
            <p:nvPr/>
          </p:nvSpPr>
          <p:spPr>
            <a:xfrm>
              <a:off x="1378371" y="1527574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C0C9B38-7628-3B7D-0B84-95FB7D4E7819}"/>
                </a:ext>
              </a:extLst>
            </p:cNvPr>
            <p:cNvSpPr/>
            <p:nvPr/>
          </p:nvSpPr>
          <p:spPr>
            <a:xfrm>
              <a:off x="2597568" y="1527574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10FDE0-A6A4-8749-C642-3F5549255DCD}"/>
                </a:ext>
              </a:extLst>
            </p:cNvPr>
            <p:cNvSpPr/>
            <p:nvPr/>
          </p:nvSpPr>
          <p:spPr>
            <a:xfrm>
              <a:off x="3799795" y="1529976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8B875DF-8565-D693-D6C8-C1F325119CF7}"/>
                </a:ext>
              </a:extLst>
            </p:cNvPr>
            <p:cNvSpPr/>
            <p:nvPr/>
          </p:nvSpPr>
          <p:spPr>
            <a:xfrm>
              <a:off x="5002022" y="1527574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C84AA9-7E59-E502-968D-EC5F4D2F9B05}"/>
              </a:ext>
            </a:extLst>
          </p:cNvPr>
          <p:cNvGrpSpPr/>
          <p:nvPr/>
        </p:nvGrpSpPr>
        <p:grpSpPr>
          <a:xfrm>
            <a:off x="718286" y="4459473"/>
            <a:ext cx="1396705" cy="1451518"/>
            <a:chOff x="992458" y="354998"/>
            <a:chExt cx="5330293" cy="5344669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E984B83-4615-B15A-7877-15AE7840DB22}"/>
                </a:ext>
              </a:extLst>
            </p:cNvPr>
            <p:cNvSpPr/>
            <p:nvPr/>
          </p:nvSpPr>
          <p:spPr>
            <a:xfrm>
              <a:off x="1302171" y="3465497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7374753-605C-088C-6DB9-CBB784B3F33C}"/>
                </a:ext>
              </a:extLst>
            </p:cNvPr>
            <p:cNvSpPr/>
            <p:nvPr/>
          </p:nvSpPr>
          <p:spPr>
            <a:xfrm>
              <a:off x="1987929" y="4785267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9827D3A-4F0D-8AEA-EC91-127D6E76F8CA}"/>
                </a:ext>
              </a:extLst>
            </p:cNvPr>
            <p:cNvSpPr/>
            <p:nvPr/>
          </p:nvSpPr>
          <p:spPr>
            <a:xfrm>
              <a:off x="3266395" y="4785267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5F1C11C-DE88-F44A-B542-B0E62E7857F1}"/>
                </a:ext>
              </a:extLst>
            </p:cNvPr>
            <p:cNvSpPr/>
            <p:nvPr/>
          </p:nvSpPr>
          <p:spPr>
            <a:xfrm>
              <a:off x="4544861" y="4761036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2B4E740-A5C4-7D9F-0055-B119A27DA3F7}"/>
                </a:ext>
              </a:extLst>
            </p:cNvPr>
            <p:cNvCxnSpPr>
              <a:cxnSpLocks/>
            </p:cNvCxnSpPr>
            <p:nvPr/>
          </p:nvCxnSpPr>
          <p:spPr>
            <a:xfrm>
              <a:off x="992458" y="4549645"/>
              <a:ext cx="5330293" cy="242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6544166-0C19-05EA-2CA8-510964ADC19B}"/>
                </a:ext>
              </a:extLst>
            </p:cNvPr>
            <p:cNvSpPr/>
            <p:nvPr/>
          </p:nvSpPr>
          <p:spPr>
            <a:xfrm>
              <a:off x="2521368" y="3465497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A81EE61-0DAA-0FBF-92DB-8095C8AD7E63}"/>
                </a:ext>
              </a:extLst>
            </p:cNvPr>
            <p:cNvSpPr/>
            <p:nvPr/>
          </p:nvSpPr>
          <p:spPr>
            <a:xfrm>
              <a:off x="3723595" y="3467899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C27CC33-339F-065D-A737-9347B3437E95}"/>
                </a:ext>
              </a:extLst>
            </p:cNvPr>
            <p:cNvSpPr/>
            <p:nvPr/>
          </p:nvSpPr>
          <p:spPr>
            <a:xfrm>
              <a:off x="4925822" y="3465497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398B03E-8C8C-EA03-AC63-329BF3DD6452}"/>
                </a:ext>
              </a:extLst>
            </p:cNvPr>
            <p:cNvSpPr/>
            <p:nvPr/>
          </p:nvSpPr>
          <p:spPr>
            <a:xfrm>
              <a:off x="1302171" y="2408108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6B9DA3A-5B35-B418-B1C3-5CDD77E2DDDD}"/>
                </a:ext>
              </a:extLst>
            </p:cNvPr>
            <p:cNvSpPr/>
            <p:nvPr/>
          </p:nvSpPr>
          <p:spPr>
            <a:xfrm>
              <a:off x="2521368" y="2408108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37C53DE-2CBA-063A-5566-7FA989D2C411}"/>
                </a:ext>
              </a:extLst>
            </p:cNvPr>
            <p:cNvSpPr/>
            <p:nvPr/>
          </p:nvSpPr>
          <p:spPr>
            <a:xfrm>
              <a:off x="3723595" y="2410510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F16DB2D-F00E-0C35-CB1B-DFD7C4A444AC}"/>
                </a:ext>
              </a:extLst>
            </p:cNvPr>
            <p:cNvSpPr/>
            <p:nvPr/>
          </p:nvSpPr>
          <p:spPr>
            <a:xfrm>
              <a:off x="4925822" y="2408108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0A572E6-FB49-0DA5-376F-1EF2930659B2}"/>
                </a:ext>
              </a:extLst>
            </p:cNvPr>
            <p:cNvSpPr/>
            <p:nvPr/>
          </p:nvSpPr>
          <p:spPr>
            <a:xfrm>
              <a:off x="1302171" y="1412387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0727A12-3DEF-A5EE-1F0E-40FA6B6B473A}"/>
                </a:ext>
              </a:extLst>
            </p:cNvPr>
            <p:cNvSpPr/>
            <p:nvPr/>
          </p:nvSpPr>
          <p:spPr>
            <a:xfrm>
              <a:off x="2521368" y="1412387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9C36F80-B6FB-795E-B7C4-F7412ADE659F}"/>
                </a:ext>
              </a:extLst>
            </p:cNvPr>
            <p:cNvSpPr/>
            <p:nvPr/>
          </p:nvSpPr>
          <p:spPr>
            <a:xfrm>
              <a:off x="3723595" y="1414789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66659B6-D2E1-869F-5E91-4A342A1AB5BA}"/>
                </a:ext>
              </a:extLst>
            </p:cNvPr>
            <p:cNvSpPr/>
            <p:nvPr/>
          </p:nvSpPr>
          <p:spPr>
            <a:xfrm>
              <a:off x="4925822" y="1412387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52B4127-F065-90A4-ABAF-8D1F959B8AC1}"/>
                </a:ext>
              </a:extLst>
            </p:cNvPr>
            <p:cNvSpPr/>
            <p:nvPr/>
          </p:nvSpPr>
          <p:spPr>
            <a:xfrm>
              <a:off x="1302171" y="354998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A56E8AB-936C-CCBA-2810-D77F3AF596FD}"/>
                </a:ext>
              </a:extLst>
            </p:cNvPr>
            <p:cNvSpPr/>
            <p:nvPr/>
          </p:nvSpPr>
          <p:spPr>
            <a:xfrm>
              <a:off x="2521368" y="354998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437EDE4-B5F7-FEDC-AB89-5B770206200E}"/>
                </a:ext>
              </a:extLst>
            </p:cNvPr>
            <p:cNvSpPr/>
            <p:nvPr/>
          </p:nvSpPr>
          <p:spPr>
            <a:xfrm>
              <a:off x="3723595" y="357400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25F0E9D-A769-49B3-902B-ACEFBBC5032E}"/>
                </a:ext>
              </a:extLst>
            </p:cNvPr>
            <p:cNvSpPr/>
            <p:nvPr/>
          </p:nvSpPr>
          <p:spPr>
            <a:xfrm>
              <a:off x="4925822" y="354998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0D00E6A-9276-EB2E-B3A1-41B9A67B9F0E}"/>
                  </a:ext>
                </a:extLst>
              </p:cNvPr>
              <p:cNvSpPr txBox="1"/>
              <p:nvPr/>
            </p:nvSpPr>
            <p:spPr>
              <a:xfrm>
                <a:off x="1764273" y="1595029"/>
                <a:ext cx="2555530" cy="10125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0D00E6A-9276-EB2E-B3A1-41B9A67B9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273" y="1595029"/>
                <a:ext cx="2555530" cy="1012521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B7FC2E62-612B-A7A6-8A4F-63D5504EE035}"/>
              </a:ext>
            </a:extLst>
          </p:cNvPr>
          <p:cNvSpPr txBox="1"/>
          <p:nvPr/>
        </p:nvSpPr>
        <p:spPr>
          <a:xfrm>
            <a:off x="3883641" y="1774544"/>
            <a:ext cx="1009237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1.3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ACB7A92-14A1-13CA-4B3B-0AB632F2FCE9}"/>
                  </a:ext>
                </a:extLst>
              </p:cNvPr>
              <p:cNvSpPr txBox="1"/>
              <p:nvPr/>
            </p:nvSpPr>
            <p:spPr>
              <a:xfrm>
                <a:off x="1780062" y="3150505"/>
                <a:ext cx="2555530" cy="1014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ACB7A92-14A1-13CA-4B3B-0AB632F2F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062" y="3150505"/>
                <a:ext cx="2555530" cy="1014317"/>
              </a:xfrm>
              <a:prstGeom prst="rect">
                <a:avLst/>
              </a:prstGeom>
              <a:blipFill>
                <a:blip r:embed="rId5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AB1007EB-24E6-AA86-4A2C-F42332FE641C}"/>
              </a:ext>
            </a:extLst>
          </p:cNvPr>
          <p:cNvSpPr txBox="1"/>
          <p:nvPr/>
        </p:nvSpPr>
        <p:spPr>
          <a:xfrm>
            <a:off x="3899430" y="3330020"/>
            <a:ext cx="1009237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2.7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64B163-DDE2-173C-1DEB-0E72C70DE045}"/>
                  </a:ext>
                </a:extLst>
              </p:cNvPr>
              <p:cNvSpPr txBox="1"/>
              <p:nvPr/>
            </p:nvSpPr>
            <p:spPr>
              <a:xfrm>
                <a:off x="1693688" y="4716909"/>
                <a:ext cx="2555530" cy="1014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64B163-DDE2-173C-1DEB-0E72C70DE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688" y="4716909"/>
                <a:ext cx="2555530" cy="1014317"/>
              </a:xfrm>
              <a:prstGeom prst="rect">
                <a:avLst/>
              </a:prstGeom>
              <a:blipFill>
                <a:blip r:embed="rId6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15912347-FC67-8C89-F240-C283A7C6B8B0}"/>
              </a:ext>
            </a:extLst>
          </p:cNvPr>
          <p:cNvSpPr txBox="1"/>
          <p:nvPr/>
        </p:nvSpPr>
        <p:spPr>
          <a:xfrm>
            <a:off x="3813056" y="4896424"/>
            <a:ext cx="1009237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5.33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B2C1965-29EC-09C3-EFBC-7C78081C13EC}"/>
              </a:ext>
            </a:extLst>
          </p:cNvPr>
          <p:cNvSpPr txBox="1"/>
          <p:nvPr/>
        </p:nvSpPr>
        <p:spPr>
          <a:xfrm>
            <a:off x="5776041" y="2726204"/>
            <a:ext cx="5908726" cy="1569660"/>
          </a:xfrm>
          <a:custGeom>
            <a:avLst/>
            <a:gdLst>
              <a:gd name="connsiteX0" fmla="*/ 0 w 5908726"/>
              <a:gd name="connsiteY0" fmla="*/ 0 h 1569660"/>
              <a:gd name="connsiteX1" fmla="*/ 597438 w 5908726"/>
              <a:gd name="connsiteY1" fmla="*/ 0 h 1569660"/>
              <a:gd name="connsiteX2" fmla="*/ 1076701 w 5908726"/>
              <a:gd name="connsiteY2" fmla="*/ 0 h 1569660"/>
              <a:gd name="connsiteX3" fmla="*/ 1851401 w 5908726"/>
              <a:gd name="connsiteY3" fmla="*/ 0 h 1569660"/>
              <a:gd name="connsiteX4" fmla="*/ 2448839 w 5908726"/>
              <a:gd name="connsiteY4" fmla="*/ 0 h 1569660"/>
              <a:gd name="connsiteX5" fmla="*/ 3046277 w 5908726"/>
              <a:gd name="connsiteY5" fmla="*/ 0 h 1569660"/>
              <a:gd name="connsiteX6" fmla="*/ 3820976 w 5908726"/>
              <a:gd name="connsiteY6" fmla="*/ 0 h 1569660"/>
              <a:gd name="connsiteX7" fmla="*/ 4359327 w 5908726"/>
              <a:gd name="connsiteY7" fmla="*/ 0 h 1569660"/>
              <a:gd name="connsiteX8" fmla="*/ 5134026 w 5908726"/>
              <a:gd name="connsiteY8" fmla="*/ 0 h 1569660"/>
              <a:gd name="connsiteX9" fmla="*/ 5908726 w 5908726"/>
              <a:gd name="connsiteY9" fmla="*/ 0 h 1569660"/>
              <a:gd name="connsiteX10" fmla="*/ 5908726 w 5908726"/>
              <a:gd name="connsiteY10" fmla="*/ 523220 h 1569660"/>
              <a:gd name="connsiteX11" fmla="*/ 5908726 w 5908726"/>
              <a:gd name="connsiteY11" fmla="*/ 1046440 h 1569660"/>
              <a:gd name="connsiteX12" fmla="*/ 5908726 w 5908726"/>
              <a:gd name="connsiteY12" fmla="*/ 1569660 h 1569660"/>
              <a:gd name="connsiteX13" fmla="*/ 5429463 w 5908726"/>
              <a:gd name="connsiteY13" fmla="*/ 1569660 h 1569660"/>
              <a:gd name="connsiteX14" fmla="*/ 4654763 w 5908726"/>
              <a:gd name="connsiteY14" fmla="*/ 1569660 h 1569660"/>
              <a:gd name="connsiteX15" fmla="*/ 4116412 w 5908726"/>
              <a:gd name="connsiteY15" fmla="*/ 1569660 h 1569660"/>
              <a:gd name="connsiteX16" fmla="*/ 3459887 w 5908726"/>
              <a:gd name="connsiteY16" fmla="*/ 1569660 h 1569660"/>
              <a:gd name="connsiteX17" fmla="*/ 2685188 w 5908726"/>
              <a:gd name="connsiteY17" fmla="*/ 1569660 h 1569660"/>
              <a:gd name="connsiteX18" fmla="*/ 2028663 w 5908726"/>
              <a:gd name="connsiteY18" fmla="*/ 1569660 h 1569660"/>
              <a:gd name="connsiteX19" fmla="*/ 1549399 w 5908726"/>
              <a:gd name="connsiteY19" fmla="*/ 1569660 h 1569660"/>
              <a:gd name="connsiteX20" fmla="*/ 1011049 w 5908726"/>
              <a:gd name="connsiteY20" fmla="*/ 1569660 h 1569660"/>
              <a:gd name="connsiteX21" fmla="*/ 0 w 5908726"/>
              <a:gd name="connsiteY21" fmla="*/ 1569660 h 1569660"/>
              <a:gd name="connsiteX22" fmla="*/ 0 w 5908726"/>
              <a:gd name="connsiteY22" fmla="*/ 1046440 h 1569660"/>
              <a:gd name="connsiteX23" fmla="*/ 0 w 5908726"/>
              <a:gd name="connsiteY23" fmla="*/ 523220 h 1569660"/>
              <a:gd name="connsiteX24" fmla="*/ 0 w 5908726"/>
              <a:gd name="connsiteY24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908726" h="1569660" extrusionOk="0">
                <a:moveTo>
                  <a:pt x="0" y="0"/>
                </a:moveTo>
                <a:cubicBezTo>
                  <a:pt x="231396" y="1034"/>
                  <a:pt x="355391" y="-109"/>
                  <a:pt x="597438" y="0"/>
                </a:cubicBezTo>
                <a:cubicBezTo>
                  <a:pt x="839485" y="109"/>
                  <a:pt x="872479" y="-18041"/>
                  <a:pt x="1076701" y="0"/>
                </a:cubicBezTo>
                <a:cubicBezTo>
                  <a:pt x="1280923" y="18041"/>
                  <a:pt x="1520605" y="31346"/>
                  <a:pt x="1851401" y="0"/>
                </a:cubicBezTo>
                <a:cubicBezTo>
                  <a:pt x="2182197" y="-31346"/>
                  <a:pt x="2181597" y="25545"/>
                  <a:pt x="2448839" y="0"/>
                </a:cubicBezTo>
                <a:cubicBezTo>
                  <a:pt x="2716081" y="-25545"/>
                  <a:pt x="2858863" y="11897"/>
                  <a:pt x="3046277" y="0"/>
                </a:cubicBezTo>
                <a:cubicBezTo>
                  <a:pt x="3233691" y="-11897"/>
                  <a:pt x="3583293" y="6405"/>
                  <a:pt x="3820976" y="0"/>
                </a:cubicBezTo>
                <a:cubicBezTo>
                  <a:pt x="4058659" y="-6405"/>
                  <a:pt x="4110521" y="9375"/>
                  <a:pt x="4359327" y="0"/>
                </a:cubicBezTo>
                <a:cubicBezTo>
                  <a:pt x="4608133" y="-9375"/>
                  <a:pt x="4873759" y="-23526"/>
                  <a:pt x="5134026" y="0"/>
                </a:cubicBezTo>
                <a:cubicBezTo>
                  <a:pt x="5394293" y="23526"/>
                  <a:pt x="5620661" y="5788"/>
                  <a:pt x="5908726" y="0"/>
                </a:cubicBezTo>
                <a:cubicBezTo>
                  <a:pt x="5923990" y="166921"/>
                  <a:pt x="5897098" y="355699"/>
                  <a:pt x="5908726" y="523220"/>
                </a:cubicBezTo>
                <a:cubicBezTo>
                  <a:pt x="5920354" y="690741"/>
                  <a:pt x="5913428" y="917751"/>
                  <a:pt x="5908726" y="1046440"/>
                </a:cubicBezTo>
                <a:cubicBezTo>
                  <a:pt x="5904024" y="1175129"/>
                  <a:pt x="5920349" y="1419716"/>
                  <a:pt x="5908726" y="1569660"/>
                </a:cubicBezTo>
                <a:cubicBezTo>
                  <a:pt x="5800999" y="1560633"/>
                  <a:pt x="5576852" y="1576184"/>
                  <a:pt x="5429463" y="1569660"/>
                </a:cubicBezTo>
                <a:cubicBezTo>
                  <a:pt x="5282074" y="1563136"/>
                  <a:pt x="4980288" y="1532284"/>
                  <a:pt x="4654763" y="1569660"/>
                </a:cubicBezTo>
                <a:cubicBezTo>
                  <a:pt x="4329238" y="1607036"/>
                  <a:pt x="4309825" y="1552459"/>
                  <a:pt x="4116412" y="1569660"/>
                </a:cubicBezTo>
                <a:cubicBezTo>
                  <a:pt x="3922999" y="1586861"/>
                  <a:pt x="3774333" y="1579203"/>
                  <a:pt x="3459887" y="1569660"/>
                </a:cubicBezTo>
                <a:cubicBezTo>
                  <a:pt x="3145441" y="1560117"/>
                  <a:pt x="2930574" y="1578064"/>
                  <a:pt x="2685188" y="1569660"/>
                </a:cubicBezTo>
                <a:cubicBezTo>
                  <a:pt x="2439802" y="1561256"/>
                  <a:pt x="2326005" y="1556686"/>
                  <a:pt x="2028663" y="1569660"/>
                </a:cubicBezTo>
                <a:cubicBezTo>
                  <a:pt x="1731322" y="1582634"/>
                  <a:pt x="1723185" y="1586046"/>
                  <a:pt x="1549399" y="1569660"/>
                </a:cubicBezTo>
                <a:cubicBezTo>
                  <a:pt x="1375613" y="1553274"/>
                  <a:pt x="1177215" y="1586560"/>
                  <a:pt x="1011049" y="1569660"/>
                </a:cubicBezTo>
                <a:cubicBezTo>
                  <a:pt x="844883" y="1552761"/>
                  <a:pt x="397882" y="1616002"/>
                  <a:pt x="0" y="1569660"/>
                </a:cubicBezTo>
                <a:cubicBezTo>
                  <a:pt x="4900" y="1336644"/>
                  <a:pt x="24638" y="1175756"/>
                  <a:pt x="0" y="1046440"/>
                </a:cubicBezTo>
                <a:cubicBezTo>
                  <a:pt x="-24638" y="917124"/>
                  <a:pt x="2501" y="781655"/>
                  <a:pt x="0" y="523220"/>
                </a:cubicBezTo>
                <a:cubicBezTo>
                  <a:pt x="-2501" y="264785"/>
                  <a:pt x="16436" y="15871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We can see that the more games I </a:t>
            </a:r>
            <a:r>
              <a:rPr lang="en-GB" sz="3200" b="1" dirty="0">
                <a:solidFill>
                  <a:srgbClr val="0070C0"/>
                </a:solidFill>
              </a:rPr>
              <a:t>win</a:t>
            </a:r>
            <a:r>
              <a:rPr lang="en-GB" sz="3200" dirty="0"/>
              <a:t>, the odds of </a:t>
            </a:r>
            <a:r>
              <a:rPr lang="en-GB" sz="3200" b="1" dirty="0">
                <a:solidFill>
                  <a:srgbClr val="0070C0"/>
                </a:solidFill>
              </a:rPr>
              <a:t>winning</a:t>
            </a:r>
            <a:r>
              <a:rPr lang="en-GB" sz="3200" dirty="0"/>
              <a:t> </a:t>
            </a:r>
            <a:r>
              <a:rPr lang="en-GB" sz="3200" b="1" dirty="0"/>
              <a:t>starts at 1 ang goes up and up</a:t>
            </a:r>
            <a:r>
              <a:rPr lang="en-GB" sz="3200" dirty="0"/>
              <a:t>.</a:t>
            </a:r>
            <a:endParaRPr lang="en-PH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22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CAD707-785C-3D51-FF0F-B4AD8E052194}"/>
              </a:ext>
            </a:extLst>
          </p:cNvPr>
          <p:cNvGrpSpPr/>
          <p:nvPr/>
        </p:nvGrpSpPr>
        <p:grpSpPr>
          <a:xfrm>
            <a:off x="429975" y="1705112"/>
            <a:ext cx="1856331" cy="872458"/>
            <a:chOff x="1382072" y="1994514"/>
            <a:chExt cx="5330293" cy="221435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785E212-BEFE-8003-1E27-22B7145D5459}"/>
                </a:ext>
              </a:extLst>
            </p:cNvPr>
            <p:cNvSpPr/>
            <p:nvPr/>
          </p:nvSpPr>
          <p:spPr>
            <a:xfrm>
              <a:off x="1691785" y="1994514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06855B2-474A-B644-9E44-777F38C4E852}"/>
                </a:ext>
              </a:extLst>
            </p:cNvPr>
            <p:cNvSpPr/>
            <p:nvPr/>
          </p:nvSpPr>
          <p:spPr>
            <a:xfrm>
              <a:off x="2453782" y="3294470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465414B-6BE5-CE10-C6FE-1C71C2AC9847}"/>
                </a:ext>
              </a:extLst>
            </p:cNvPr>
            <p:cNvSpPr/>
            <p:nvPr/>
          </p:nvSpPr>
          <p:spPr>
            <a:xfrm>
              <a:off x="3732248" y="3294470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96736AA-3983-84CF-2374-B0AB8A59CF8E}"/>
                </a:ext>
              </a:extLst>
            </p:cNvPr>
            <p:cNvSpPr/>
            <p:nvPr/>
          </p:nvSpPr>
          <p:spPr>
            <a:xfrm>
              <a:off x="5010714" y="3270239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39C8A8C-27DE-42B5-6E0B-434539A93B19}"/>
                </a:ext>
              </a:extLst>
            </p:cNvPr>
            <p:cNvCxnSpPr>
              <a:cxnSpLocks/>
            </p:cNvCxnSpPr>
            <p:nvPr/>
          </p:nvCxnSpPr>
          <p:spPr>
            <a:xfrm>
              <a:off x="1382072" y="3078662"/>
              <a:ext cx="5330293" cy="242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40962-6428-EDDD-6862-B370E3D64D8B}"/>
                </a:ext>
              </a:extLst>
            </p:cNvPr>
            <p:cNvSpPr/>
            <p:nvPr/>
          </p:nvSpPr>
          <p:spPr>
            <a:xfrm>
              <a:off x="2910982" y="1994514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77FBDA9-7137-A5A3-9D83-C0BFDA4A403B}"/>
                </a:ext>
              </a:extLst>
            </p:cNvPr>
            <p:cNvSpPr/>
            <p:nvPr/>
          </p:nvSpPr>
          <p:spPr>
            <a:xfrm>
              <a:off x="4113209" y="1996916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BAD05FD-6A11-178F-F9A9-76937BBA4895}"/>
                </a:ext>
              </a:extLst>
            </p:cNvPr>
            <p:cNvSpPr/>
            <p:nvPr/>
          </p:nvSpPr>
          <p:spPr>
            <a:xfrm>
              <a:off x="5315436" y="1994514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F39C33-870F-C63C-8DF3-90F47209DEC8}"/>
              </a:ext>
            </a:extLst>
          </p:cNvPr>
          <p:cNvGrpSpPr/>
          <p:nvPr/>
        </p:nvGrpSpPr>
        <p:grpSpPr>
          <a:xfrm>
            <a:off x="507233" y="2997481"/>
            <a:ext cx="1856331" cy="1116071"/>
            <a:chOff x="1068658" y="1527574"/>
            <a:chExt cx="5330293" cy="329155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35D5322-21EC-9342-52E0-D2386384A9FF}"/>
                </a:ext>
              </a:extLst>
            </p:cNvPr>
            <p:cNvSpPr/>
            <p:nvPr/>
          </p:nvSpPr>
          <p:spPr>
            <a:xfrm>
              <a:off x="1378371" y="2584963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9569DDA-A8AE-9E2C-E78B-32BA2E110483}"/>
                </a:ext>
              </a:extLst>
            </p:cNvPr>
            <p:cNvSpPr/>
            <p:nvPr/>
          </p:nvSpPr>
          <p:spPr>
            <a:xfrm>
              <a:off x="2064129" y="3904733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AC593E0-EF2E-F44E-8449-D5DD8E90B38C}"/>
                </a:ext>
              </a:extLst>
            </p:cNvPr>
            <p:cNvSpPr/>
            <p:nvPr/>
          </p:nvSpPr>
          <p:spPr>
            <a:xfrm>
              <a:off x="3342595" y="3904733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9AAB2B4-02B0-B022-FCF7-DB6DBE8DD971}"/>
                </a:ext>
              </a:extLst>
            </p:cNvPr>
            <p:cNvSpPr/>
            <p:nvPr/>
          </p:nvSpPr>
          <p:spPr>
            <a:xfrm>
              <a:off x="4621061" y="3880502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661CBD5-2982-FCD9-ABD8-8C7D1951AA32}"/>
                </a:ext>
              </a:extLst>
            </p:cNvPr>
            <p:cNvCxnSpPr>
              <a:cxnSpLocks/>
            </p:cNvCxnSpPr>
            <p:nvPr/>
          </p:nvCxnSpPr>
          <p:spPr>
            <a:xfrm>
              <a:off x="1068658" y="3669111"/>
              <a:ext cx="5330293" cy="242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F6D5F58-E4CF-7B1E-C96A-24EC8EE00D8E}"/>
                </a:ext>
              </a:extLst>
            </p:cNvPr>
            <p:cNvSpPr/>
            <p:nvPr/>
          </p:nvSpPr>
          <p:spPr>
            <a:xfrm>
              <a:off x="2597568" y="2584963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817185D-62FA-A126-CC7B-4CAF34A38A52}"/>
                </a:ext>
              </a:extLst>
            </p:cNvPr>
            <p:cNvSpPr/>
            <p:nvPr/>
          </p:nvSpPr>
          <p:spPr>
            <a:xfrm>
              <a:off x="3799795" y="2587365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4072195-9EBE-96C9-CEE2-B841869693E3}"/>
                </a:ext>
              </a:extLst>
            </p:cNvPr>
            <p:cNvSpPr/>
            <p:nvPr/>
          </p:nvSpPr>
          <p:spPr>
            <a:xfrm>
              <a:off x="5002022" y="2584963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17725F2-8CF1-7950-10AC-3CAC9F556FB0}"/>
                </a:ext>
              </a:extLst>
            </p:cNvPr>
            <p:cNvSpPr/>
            <p:nvPr/>
          </p:nvSpPr>
          <p:spPr>
            <a:xfrm>
              <a:off x="1378371" y="1527574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C0C9B38-7628-3B7D-0B84-95FB7D4E7819}"/>
                </a:ext>
              </a:extLst>
            </p:cNvPr>
            <p:cNvSpPr/>
            <p:nvPr/>
          </p:nvSpPr>
          <p:spPr>
            <a:xfrm>
              <a:off x="2597568" y="1527574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10FDE0-A6A4-8749-C642-3F5549255DCD}"/>
                </a:ext>
              </a:extLst>
            </p:cNvPr>
            <p:cNvSpPr/>
            <p:nvPr/>
          </p:nvSpPr>
          <p:spPr>
            <a:xfrm>
              <a:off x="3799795" y="1529976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8B875DF-8565-D693-D6C8-C1F325119CF7}"/>
                </a:ext>
              </a:extLst>
            </p:cNvPr>
            <p:cNvSpPr/>
            <p:nvPr/>
          </p:nvSpPr>
          <p:spPr>
            <a:xfrm>
              <a:off x="5002022" y="1527574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C84AA9-7E59-E502-968D-EC5F4D2F9B05}"/>
              </a:ext>
            </a:extLst>
          </p:cNvPr>
          <p:cNvGrpSpPr/>
          <p:nvPr/>
        </p:nvGrpSpPr>
        <p:grpSpPr>
          <a:xfrm>
            <a:off x="718286" y="4459473"/>
            <a:ext cx="1396705" cy="1451518"/>
            <a:chOff x="992458" y="354998"/>
            <a:chExt cx="5330293" cy="5344669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E984B83-4615-B15A-7877-15AE7840DB22}"/>
                </a:ext>
              </a:extLst>
            </p:cNvPr>
            <p:cNvSpPr/>
            <p:nvPr/>
          </p:nvSpPr>
          <p:spPr>
            <a:xfrm>
              <a:off x="1302171" y="3465497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7374753-605C-088C-6DB9-CBB784B3F33C}"/>
                </a:ext>
              </a:extLst>
            </p:cNvPr>
            <p:cNvSpPr/>
            <p:nvPr/>
          </p:nvSpPr>
          <p:spPr>
            <a:xfrm>
              <a:off x="1987929" y="4785267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9827D3A-4F0D-8AEA-EC91-127D6E76F8CA}"/>
                </a:ext>
              </a:extLst>
            </p:cNvPr>
            <p:cNvSpPr/>
            <p:nvPr/>
          </p:nvSpPr>
          <p:spPr>
            <a:xfrm>
              <a:off x="3266395" y="4785267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5F1C11C-DE88-F44A-B542-B0E62E7857F1}"/>
                </a:ext>
              </a:extLst>
            </p:cNvPr>
            <p:cNvSpPr/>
            <p:nvPr/>
          </p:nvSpPr>
          <p:spPr>
            <a:xfrm>
              <a:off x="4544861" y="4761036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2B4E740-A5C4-7D9F-0055-B119A27DA3F7}"/>
                </a:ext>
              </a:extLst>
            </p:cNvPr>
            <p:cNvCxnSpPr>
              <a:cxnSpLocks/>
            </p:cNvCxnSpPr>
            <p:nvPr/>
          </p:nvCxnSpPr>
          <p:spPr>
            <a:xfrm>
              <a:off x="992458" y="4549645"/>
              <a:ext cx="5330293" cy="242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6544166-0C19-05EA-2CA8-510964ADC19B}"/>
                </a:ext>
              </a:extLst>
            </p:cNvPr>
            <p:cNvSpPr/>
            <p:nvPr/>
          </p:nvSpPr>
          <p:spPr>
            <a:xfrm>
              <a:off x="2521368" y="3465497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A81EE61-0DAA-0FBF-92DB-8095C8AD7E63}"/>
                </a:ext>
              </a:extLst>
            </p:cNvPr>
            <p:cNvSpPr/>
            <p:nvPr/>
          </p:nvSpPr>
          <p:spPr>
            <a:xfrm>
              <a:off x="3723595" y="3467899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C27CC33-339F-065D-A737-9347B3437E95}"/>
                </a:ext>
              </a:extLst>
            </p:cNvPr>
            <p:cNvSpPr/>
            <p:nvPr/>
          </p:nvSpPr>
          <p:spPr>
            <a:xfrm>
              <a:off x="4925822" y="3465497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398B03E-8C8C-EA03-AC63-329BF3DD6452}"/>
                </a:ext>
              </a:extLst>
            </p:cNvPr>
            <p:cNvSpPr/>
            <p:nvPr/>
          </p:nvSpPr>
          <p:spPr>
            <a:xfrm>
              <a:off x="1302171" y="2408108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6B9DA3A-5B35-B418-B1C3-5CDD77E2DDDD}"/>
                </a:ext>
              </a:extLst>
            </p:cNvPr>
            <p:cNvSpPr/>
            <p:nvPr/>
          </p:nvSpPr>
          <p:spPr>
            <a:xfrm>
              <a:off x="2521368" y="2408108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37C53DE-2CBA-063A-5566-7FA989D2C411}"/>
                </a:ext>
              </a:extLst>
            </p:cNvPr>
            <p:cNvSpPr/>
            <p:nvPr/>
          </p:nvSpPr>
          <p:spPr>
            <a:xfrm>
              <a:off x="3723595" y="2410510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F16DB2D-F00E-0C35-CB1B-DFD7C4A444AC}"/>
                </a:ext>
              </a:extLst>
            </p:cNvPr>
            <p:cNvSpPr/>
            <p:nvPr/>
          </p:nvSpPr>
          <p:spPr>
            <a:xfrm>
              <a:off x="4925822" y="2408108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0A572E6-FB49-0DA5-376F-1EF2930659B2}"/>
                </a:ext>
              </a:extLst>
            </p:cNvPr>
            <p:cNvSpPr/>
            <p:nvPr/>
          </p:nvSpPr>
          <p:spPr>
            <a:xfrm>
              <a:off x="1302171" y="1412387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0727A12-3DEF-A5EE-1F0E-40FA6B6B473A}"/>
                </a:ext>
              </a:extLst>
            </p:cNvPr>
            <p:cNvSpPr/>
            <p:nvPr/>
          </p:nvSpPr>
          <p:spPr>
            <a:xfrm>
              <a:off x="2521368" y="1412387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9C36F80-B6FB-795E-B7C4-F7412ADE659F}"/>
                </a:ext>
              </a:extLst>
            </p:cNvPr>
            <p:cNvSpPr/>
            <p:nvPr/>
          </p:nvSpPr>
          <p:spPr>
            <a:xfrm>
              <a:off x="3723595" y="1414789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66659B6-D2E1-869F-5E91-4A342A1AB5BA}"/>
                </a:ext>
              </a:extLst>
            </p:cNvPr>
            <p:cNvSpPr/>
            <p:nvPr/>
          </p:nvSpPr>
          <p:spPr>
            <a:xfrm>
              <a:off x="4925822" y="1412387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52B4127-F065-90A4-ABAF-8D1F959B8AC1}"/>
                </a:ext>
              </a:extLst>
            </p:cNvPr>
            <p:cNvSpPr/>
            <p:nvPr/>
          </p:nvSpPr>
          <p:spPr>
            <a:xfrm>
              <a:off x="1302171" y="354998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A56E8AB-936C-CCBA-2810-D77F3AF596FD}"/>
                </a:ext>
              </a:extLst>
            </p:cNvPr>
            <p:cNvSpPr/>
            <p:nvPr/>
          </p:nvSpPr>
          <p:spPr>
            <a:xfrm>
              <a:off x="2521368" y="354998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437EDE4-B5F7-FEDC-AB89-5B770206200E}"/>
                </a:ext>
              </a:extLst>
            </p:cNvPr>
            <p:cNvSpPr/>
            <p:nvPr/>
          </p:nvSpPr>
          <p:spPr>
            <a:xfrm>
              <a:off x="3723595" y="357400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25F0E9D-A769-49B3-902B-ACEFBBC5032E}"/>
                </a:ext>
              </a:extLst>
            </p:cNvPr>
            <p:cNvSpPr/>
            <p:nvPr/>
          </p:nvSpPr>
          <p:spPr>
            <a:xfrm>
              <a:off x="4925822" y="354998"/>
              <a:ext cx="914400" cy="9144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0D00E6A-9276-EB2E-B3A1-41B9A67B9F0E}"/>
                  </a:ext>
                </a:extLst>
              </p:cNvPr>
              <p:cNvSpPr txBox="1"/>
              <p:nvPr/>
            </p:nvSpPr>
            <p:spPr>
              <a:xfrm>
                <a:off x="1764273" y="1595029"/>
                <a:ext cx="2555530" cy="10125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0D00E6A-9276-EB2E-B3A1-41B9A67B9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273" y="1595029"/>
                <a:ext cx="2555530" cy="1012521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B7FC2E62-612B-A7A6-8A4F-63D5504EE035}"/>
              </a:ext>
            </a:extLst>
          </p:cNvPr>
          <p:cNvSpPr txBox="1"/>
          <p:nvPr/>
        </p:nvSpPr>
        <p:spPr>
          <a:xfrm>
            <a:off x="3883641" y="1774544"/>
            <a:ext cx="1009237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1.3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ACB7A92-14A1-13CA-4B3B-0AB632F2FCE9}"/>
                  </a:ext>
                </a:extLst>
              </p:cNvPr>
              <p:cNvSpPr txBox="1"/>
              <p:nvPr/>
            </p:nvSpPr>
            <p:spPr>
              <a:xfrm>
                <a:off x="1780062" y="3150505"/>
                <a:ext cx="2555530" cy="1014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ACB7A92-14A1-13CA-4B3B-0AB632F2F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062" y="3150505"/>
                <a:ext cx="2555530" cy="1014317"/>
              </a:xfrm>
              <a:prstGeom prst="rect">
                <a:avLst/>
              </a:prstGeom>
              <a:blipFill>
                <a:blip r:embed="rId5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AB1007EB-24E6-AA86-4A2C-F42332FE641C}"/>
              </a:ext>
            </a:extLst>
          </p:cNvPr>
          <p:cNvSpPr txBox="1"/>
          <p:nvPr/>
        </p:nvSpPr>
        <p:spPr>
          <a:xfrm>
            <a:off x="3899430" y="3330020"/>
            <a:ext cx="1009237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2.7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64B163-DDE2-173C-1DEB-0E72C70DE045}"/>
                  </a:ext>
                </a:extLst>
              </p:cNvPr>
              <p:cNvSpPr txBox="1"/>
              <p:nvPr/>
            </p:nvSpPr>
            <p:spPr>
              <a:xfrm>
                <a:off x="1693688" y="4716909"/>
                <a:ext cx="2555530" cy="1014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64B163-DDE2-173C-1DEB-0E72C70DE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688" y="4716909"/>
                <a:ext cx="2555530" cy="1014317"/>
              </a:xfrm>
              <a:prstGeom prst="rect">
                <a:avLst/>
              </a:prstGeom>
              <a:blipFill>
                <a:blip r:embed="rId6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15912347-FC67-8C89-F240-C283A7C6B8B0}"/>
              </a:ext>
            </a:extLst>
          </p:cNvPr>
          <p:cNvSpPr txBox="1"/>
          <p:nvPr/>
        </p:nvSpPr>
        <p:spPr>
          <a:xfrm>
            <a:off x="3813056" y="4896424"/>
            <a:ext cx="1009237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5.33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B2C1965-29EC-09C3-EFBC-7C78081C13EC}"/>
                  </a:ext>
                </a:extLst>
              </p:cNvPr>
              <p:cNvSpPr txBox="1"/>
              <p:nvPr/>
            </p:nvSpPr>
            <p:spPr>
              <a:xfrm>
                <a:off x="5776041" y="2479982"/>
                <a:ext cx="5908726" cy="2062103"/>
              </a:xfrm>
              <a:custGeom>
                <a:avLst/>
                <a:gdLst>
                  <a:gd name="connsiteX0" fmla="*/ 0 w 5908726"/>
                  <a:gd name="connsiteY0" fmla="*/ 0 h 2062103"/>
                  <a:gd name="connsiteX1" fmla="*/ 597438 w 5908726"/>
                  <a:gd name="connsiteY1" fmla="*/ 0 h 2062103"/>
                  <a:gd name="connsiteX2" fmla="*/ 1076701 w 5908726"/>
                  <a:gd name="connsiteY2" fmla="*/ 0 h 2062103"/>
                  <a:gd name="connsiteX3" fmla="*/ 1851401 w 5908726"/>
                  <a:gd name="connsiteY3" fmla="*/ 0 h 2062103"/>
                  <a:gd name="connsiteX4" fmla="*/ 2448839 w 5908726"/>
                  <a:gd name="connsiteY4" fmla="*/ 0 h 2062103"/>
                  <a:gd name="connsiteX5" fmla="*/ 3046277 w 5908726"/>
                  <a:gd name="connsiteY5" fmla="*/ 0 h 2062103"/>
                  <a:gd name="connsiteX6" fmla="*/ 3820976 w 5908726"/>
                  <a:gd name="connsiteY6" fmla="*/ 0 h 2062103"/>
                  <a:gd name="connsiteX7" fmla="*/ 4359327 w 5908726"/>
                  <a:gd name="connsiteY7" fmla="*/ 0 h 2062103"/>
                  <a:gd name="connsiteX8" fmla="*/ 5134026 w 5908726"/>
                  <a:gd name="connsiteY8" fmla="*/ 0 h 2062103"/>
                  <a:gd name="connsiteX9" fmla="*/ 5908726 w 5908726"/>
                  <a:gd name="connsiteY9" fmla="*/ 0 h 2062103"/>
                  <a:gd name="connsiteX10" fmla="*/ 5908726 w 5908726"/>
                  <a:gd name="connsiteY10" fmla="*/ 687368 h 2062103"/>
                  <a:gd name="connsiteX11" fmla="*/ 5908726 w 5908726"/>
                  <a:gd name="connsiteY11" fmla="*/ 1374735 h 2062103"/>
                  <a:gd name="connsiteX12" fmla="*/ 5908726 w 5908726"/>
                  <a:gd name="connsiteY12" fmla="*/ 2062103 h 2062103"/>
                  <a:gd name="connsiteX13" fmla="*/ 5429463 w 5908726"/>
                  <a:gd name="connsiteY13" fmla="*/ 2062103 h 2062103"/>
                  <a:gd name="connsiteX14" fmla="*/ 4654763 w 5908726"/>
                  <a:gd name="connsiteY14" fmla="*/ 2062103 h 2062103"/>
                  <a:gd name="connsiteX15" fmla="*/ 4116412 w 5908726"/>
                  <a:gd name="connsiteY15" fmla="*/ 2062103 h 2062103"/>
                  <a:gd name="connsiteX16" fmla="*/ 3459887 w 5908726"/>
                  <a:gd name="connsiteY16" fmla="*/ 2062103 h 2062103"/>
                  <a:gd name="connsiteX17" fmla="*/ 2685188 w 5908726"/>
                  <a:gd name="connsiteY17" fmla="*/ 2062103 h 2062103"/>
                  <a:gd name="connsiteX18" fmla="*/ 2028663 w 5908726"/>
                  <a:gd name="connsiteY18" fmla="*/ 2062103 h 2062103"/>
                  <a:gd name="connsiteX19" fmla="*/ 1549399 w 5908726"/>
                  <a:gd name="connsiteY19" fmla="*/ 2062103 h 2062103"/>
                  <a:gd name="connsiteX20" fmla="*/ 1011049 w 5908726"/>
                  <a:gd name="connsiteY20" fmla="*/ 2062103 h 2062103"/>
                  <a:gd name="connsiteX21" fmla="*/ 0 w 5908726"/>
                  <a:gd name="connsiteY21" fmla="*/ 2062103 h 2062103"/>
                  <a:gd name="connsiteX22" fmla="*/ 0 w 5908726"/>
                  <a:gd name="connsiteY22" fmla="*/ 1374735 h 2062103"/>
                  <a:gd name="connsiteX23" fmla="*/ 0 w 5908726"/>
                  <a:gd name="connsiteY23" fmla="*/ 687368 h 2062103"/>
                  <a:gd name="connsiteX24" fmla="*/ 0 w 5908726"/>
                  <a:gd name="connsiteY24" fmla="*/ 0 h 2062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908726" h="2062103" extrusionOk="0">
                    <a:moveTo>
                      <a:pt x="0" y="0"/>
                    </a:moveTo>
                    <a:cubicBezTo>
                      <a:pt x="231396" y="1034"/>
                      <a:pt x="355391" y="-109"/>
                      <a:pt x="597438" y="0"/>
                    </a:cubicBezTo>
                    <a:cubicBezTo>
                      <a:pt x="839485" y="109"/>
                      <a:pt x="872479" y="-18041"/>
                      <a:pt x="1076701" y="0"/>
                    </a:cubicBezTo>
                    <a:cubicBezTo>
                      <a:pt x="1280923" y="18041"/>
                      <a:pt x="1520605" y="31346"/>
                      <a:pt x="1851401" y="0"/>
                    </a:cubicBezTo>
                    <a:cubicBezTo>
                      <a:pt x="2182197" y="-31346"/>
                      <a:pt x="2181597" y="25545"/>
                      <a:pt x="2448839" y="0"/>
                    </a:cubicBezTo>
                    <a:cubicBezTo>
                      <a:pt x="2716081" y="-25545"/>
                      <a:pt x="2858863" y="11897"/>
                      <a:pt x="3046277" y="0"/>
                    </a:cubicBezTo>
                    <a:cubicBezTo>
                      <a:pt x="3233691" y="-11897"/>
                      <a:pt x="3583293" y="6405"/>
                      <a:pt x="3820976" y="0"/>
                    </a:cubicBezTo>
                    <a:cubicBezTo>
                      <a:pt x="4058659" y="-6405"/>
                      <a:pt x="4110521" y="9375"/>
                      <a:pt x="4359327" y="0"/>
                    </a:cubicBezTo>
                    <a:cubicBezTo>
                      <a:pt x="4608133" y="-9375"/>
                      <a:pt x="4873759" y="-23526"/>
                      <a:pt x="5134026" y="0"/>
                    </a:cubicBezTo>
                    <a:cubicBezTo>
                      <a:pt x="5394293" y="23526"/>
                      <a:pt x="5620661" y="5788"/>
                      <a:pt x="5908726" y="0"/>
                    </a:cubicBezTo>
                    <a:cubicBezTo>
                      <a:pt x="5933884" y="306207"/>
                      <a:pt x="5925823" y="543127"/>
                      <a:pt x="5908726" y="687368"/>
                    </a:cubicBezTo>
                    <a:cubicBezTo>
                      <a:pt x="5891629" y="831609"/>
                      <a:pt x="5888978" y="1225816"/>
                      <a:pt x="5908726" y="1374735"/>
                    </a:cubicBezTo>
                    <a:cubicBezTo>
                      <a:pt x="5928474" y="1523654"/>
                      <a:pt x="5914709" y="1902043"/>
                      <a:pt x="5908726" y="2062103"/>
                    </a:cubicBezTo>
                    <a:cubicBezTo>
                      <a:pt x="5800999" y="2053076"/>
                      <a:pt x="5576852" y="2068627"/>
                      <a:pt x="5429463" y="2062103"/>
                    </a:cubicBezTo>
                    <a:cubicBezTo>
                      <a:pt x="5282074" y="2055579"/>
                      <a:pt x="4980288" y="2024727"/>
                      <a:pt x="4654763" y="2062103"/>
                    </a:cubicBezTo>
                    <a:cubicBezTo>
                      <a:pt x="4329238" y="2099479"/>
                      <a:pt x="4309825" y="2044902"/>
                      <a:pt x="4116412" y="2062103"/>
                    </a:cubicBezTo>
                    <a:cubicBezTo>
                      <a:pt x="3922999" y="2079304"/>
                      <a:pt x="3774333" y="2071646"/>
                      <a:pt x="3459887" y="2062103"/>
                    </a:cubicBezTo>
                    <a:cubicBezTo>
                      <a:pt x="3145441" y="2052560"/>
                      <a:pt x="2930574" y="2070507"/>
                      <a:pt x="2685188" y="2062103"/>
                    </a:cubicBezTo>
                    <a:cubicBezTo>
                      <a:pt x="2439802" y="2053699"/>
                      <a:pt x="2326005" y="2049129"/>
                      <a:pt x="2028663" y="2062103"/>
                    </a:cubicBezTo>
                    <a:cubicBezTo>
                      <a:pt x="1731322" y="2075077"/>
                      <a:pt x="1723185" y="2078489"/>
                      <a:pt x="1549399" y="2062103"/>
                    </a:cubicBezTo>
                    <a:cubicBezTo>
                      <a:pt x="1375613" y="2045717"/>
                      <a:pt x="1177215" y="2079003"/>
                      <a:pt x="1011049" y="2062103"/>
                    </a:cubicBezTo>
                    <a:cubicBezTo>
                      <a:pt x="844883" y="2045204"/>
                      <a:pt x="397882" y="2108445"/>
                      <a:pt x="0" y="2062103"/>
                    </a:cubicBezTo>
                    <a:cubicBezTo>
                      <a:pt x="-7742" y="1839176"/>
                      <a:pt x="-27774" y="1635187"/>
                      <a:pt x="0" y="1374735"/>
                    </a:cubicBezTo>
                    <a:cubicBezTo>
                      <a:pt x="27774" y="1114283"/>
                      <a:pt x="-31867" y="930787"/>
                      <a:pt x="0" y="687368"/>
                    </a:cubicBezTo>
                    <a:cubicBezTo>
                      <a:pt x="31867" y="443949"/>
                      <a:pt x="-24" y="281917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3200" dirty="0"/>
                  <a:t>In other words, if the odds are in </a:t>
                </a:r>
                <a:r>
                  <a:rPr lang="en-GB" sz="3200" dirty="0" err="1"/>
                  <a:t>favor</a:t>
                </a:r>
                <a:r>
                  <a:rPr lang="en-GB" sz="3200" dirty="0"/>
                  <a:t> of me </a:t>
                </a:r>
                <a:r>
                  <a:rPr lang="en-GB" sz="3200" b="1" dirty="0">
                    <a:solidFill>
                      <a:srgbClr val="0070C0"/>
                    </a:solidFill>
                  </a:rPr>
                  <a:t>winning</a:t>
                </a:r>
                <a:r>
                  <a:rPr lang="en-GB" sz="3200" dirty="0"/>
                  <a:t>, then they will be between and 1 and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𝑖𝑛𝑓𝑖𝑛𝑖𝑡𝑦</m:t>
                    </m:r>
                  </m:oMath>
                </a14:m>
                <a:r>
                  <a:rPr lang="en-GB" sz="3200" dirty="0"/>
                  <a:t> </a:t>
                </a:r>
                <a:endParaRPr lang="en-PH" sz="3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B2C1965-29EC-09C3-EFBC-7C78081C1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041" y="2479982"/>
                <a:ext cx="5908726" cy="2062103"/>
              </a:xfrm>
              <a:prstGeom prst="rect">
                <a:avLst/>
              </a:prstGeom>
              <a:blipFill>
                <a:blip r:embed="rId7"/>
                <a:stretch>
                  <a:fillRect t="-1775" r="-636" b="-2959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5908726"/>
                          <a:gd name="connsiteY0" fmla="*/ 0 h 2062103"/>
                          <a:gd name="connsiteX1" fmla="*/ 597438 w 5908726"/>
                          <a:gd name="connsiteY1" fmla="*/ 0 h 2062103"/>
                          <a:gd name="connsiteX2" fmla="*/ 1076701 w 5908726"/>
                          <a:gd name="connsiteY2" fmla="*/ 0 h 2062103"/>
                          <a:gd name="connsiteX3" fmla="*/ 1851401 w 5908726"/>
                          <a:gd name="connsiteY3" fmla="*/ 0 h 2062103"/>
                          <a:gd name="connsiteX4" fmla="*/ 2448839 w 5908726"/>
                          <a:gd name="connsiteY4" fmla="*/ 0 h 2062103"/>
                          <a:gd name="connsiteX5" fmla="*/ 3046277 w 5908726"/>
                          <a:gd name="connsiteY5" fmla="*/ 0 h 2062103"/>
                          <a:gd name="connsiteX6" fmla="*/ 3820976 w 5908726"/>
                          <a:gd name="connsiteY6" fmla="*/ 0 h 2062103"/>
                          <a:gd name="connsiteX7" fmla="*/ 4359327 w 5908726"/>
                          <a:gd name="connsiteY7" fmla="*/ 0 h 2062103"/>
                          <a:gd name="connsiteX8" fmla="*/ 5134026 w 5908726"/>
                          <a:gd name="connsiteY8" fmla="*/ 0 h 2062103"/>
                          <a:gd name="connsiteX9" fmla="*/ 5908726 w 5908726"/>
                          <a:gd name="connsiteY9" fmla="*/ 0 h 2062103"/>
                          <a:gd name="connsiteX10" fmla="*/ 5908726 w 5908726"/>
                          <a:gd name="connsiteY10" fmla="*/ 687368 h 2062103"/>
                          <a:gd name="connsiteX11" fmla="*/ 5908726 w 5908726"/>
                          <a:gd name="connsiteY11" fmla="*/ 1374735 h 2062103"/>
                          <a:gd name="connsiteX12" fmla="*/ 5908726 w 5908726"/>
                          <a:gd name="connsiteY12" fmla="*/ 2062103 h 2062103"/>
                          <a:gd name="connsiteX13" fmla="*/ 5429463 w 5908726"/>
                          <a:gd name="connsiteY13" fmla="*/ 2062103 h 2062103"/>
                          <a:gd name="connsiteX14" fmla="*/ 4654763 w 5908726"/>
                          <a:gd name="connsiteY14" fmla="*/ 2062103 h 2062103"/>
                          <a:gd name="connsiteX15" fmla="*/ 4116412 w 5908726"/>
                          <a:gd name="connsiteY15" fmla="*/ 2062103 h 2062103"/>
                          <a:gd name="connsiteX16" fmla="*/ 3459887 w 5908726"/>
                          <a:gd name="connsiteY16" fmla="*/ 2062103 h 2062103"/>
                          <a:gd name="connsiteX17" fmla="*/ 2685188 w 5908726"/>
                          <a:gd name="connsiteY17" fmla="*/ 2062103 h 2062103"/>
                          <a:gd name="connsiteX18" fmla="*/ 2028663 w 5908726"/>
                          <a:gd name="connsiteY18" fmla="*/ 2062103 h 2062103"/>
                          <a:gd name="connsiteX19" fmla="*/ 1549399 w 5908726"/>
                          <a:gd name="connsiteY19" fmla="*/ 2062103 h 2062103"/>
                          <a:gd name="connsiteX20" fmla="*/ 1011049 w 5908726"/>
                          <a:gd name="connsiteY20" fmla="*/ 2062103 h 2062103"/>
                          <a:gd name="connsiteX21" fmla="*/ 0 w 5908726"/>
                          <a:gd name="connsiteY21" fmla="*/ 2062103 h 2062103"/>
                          <a:gd name="connsiteX22" fmla="*/ 0 w 5908726"/>
                          <a:gd name="connsiteY22" fmla="*/ 1374735 h 2062103"/>
                          <a:gd name="connsiteX23" fmla="*/ 0 w 5908726"/>
                          <a:gd name="connsiteY23" fmla="*/ 687368 h 2062103"/>
                          <a:gd name="connsiteX24" fmla="*/ 0 w 5908726"/>
                          <a:gd name="connsiteY24" fmla="*/ 0 h 206210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</a:cxnLst>
                        <a:rect l="l" t="t" r="r" b="b"/>
                        <a:pathLst>
                          <a:path w="5908726" h="2062103" extrusionOk="0">
                            <a:moveTo>
                              <a:pt x="0" y="0"/>
                            </a:moveTo>
                            <a:cubicBezTo>
                              <a:pt x="231396" y="1034"/>
                              <a:pt x="355391" y="-109"/>
                              <a:pt x="597438" y="0"/>
                            </a:cubicBezTo>
                            <a:cubicBezTo>
                              <a:pt x="839485" y="109"/>
                              <a:pt x="872479" y="-18041"/>
                              <a:pt x="1076701" y="0"/>
                            </a:cubicBezTo>
                            <a:cubicBezTo>
                              <a:pt x="1280923" y="18041"/>
                              <a:pt x="1520605" y="31346"/>
                              <a:pt x="1851401" y="0"/>
                            </a:cubicBezTo>
                            <a:cubicBezTo>
                              <a:pt x="2182197" y="-31346"/>
                              <a:pt x="2181597" y="25545"/>
                              <a:pt x="2448839" y="0"/>
                            </a:cubicBezTo>
                            <a:cubicBezTo>
                              <a:pt x="2716081" y="-25545"/>
                              <a:pt x="2858863" y="11897"/>
                              <a:pt x="3046277" y="0"/>
                            </a:cubicBezTo>
                            <a:cubicBezTo>
                              <a:pt x="3233691" y="-11897"/>
                              <a:pt x="3583293" y="6405"/>
                              <a:pt x="3820976" y="0"/>
                            </a:cubicBezTo>
                            <a:cubicBezTo>
                              <a:pt x="4058659" y="-6405"/>
                              <a:pt x="4110521" y="9375"/>
                              <a:pt x="4359327" y="0"/>
                            </a:cubicBezTo>
                            <a:cubicBezTo>
                              <a:pt x="4608133" y="-9375"/>
                              <a:pt x="4873759" y="-23526"/>
                              <a:pt x="5134026" y="0"/>
                            </a:cubicBezTo>
                            <a:cubicBezTo>
                              <a:pt x="5394293" y="23526"/>
                              <a:pt x="5620661" y="5788"/>
                              <a:pt x="5908726" y="0"/>
                            </a:cubicBezTo>
                            <a:cubicBezTo>
                              <a:pt x="5933884" y="306207"/>
                              <a:pt x="5925823" y="543127"/>
                              <a:pt x="5908726" y="687368"/>
                            </a:cubicBezTo>
                            <a:cubicBezTo>
                              <a:pt x="5891629" y="831609"/>
                              <a:pt x="5888978" y="1225816"/>
                              <a:pt x="5908726" y="1374735"/>
                            </a:cubicBezTo>
                            <a:cubicBezTo>
                              <a:pt x="5928474" y="1523654"/>
                              <a:pt x="5914709" y="1902043"/>
                              <a:pt x="5908726" y="2062103"/>
                            </a:cubicBezTo>
                            <a:cubicBezTo>
                              <a:pt x="5800999" y="2053076"/>
                              <a:pt x="5576852" y="2068627"/>
                              <a:pt x="5429463" y="2062103"/>
                            </a:cubicBezTo>
                            <a:cubicBezTo>
                              <a:pt x="5282074" y="2055579"/>
                              <a:pt x="4980288" y="2024727"/>
                              <a:pt x="4654763" y="2062103"/>
                            </a:cubicBezTo>
                            <a:cubicBezTo>
                              <a:pt x="4329238" y="2099479"/>
                              <a:pt x="4309825" y="2044902"/>
                              <a:pt x="4116412" y="2062103"/>
                            </a:cubicBezTo>
                            <a:cubicBezTo>
                              <a:pt x="3922999" y="2079304"/>
                              <a:pt x="3774333" y="2071646"/>
                              <a:pt x="3459887" y="2062103"/>
                            </a:cubicBezTo>
                            <a:cubicBezTo>
                              <a:pt x="3145441" y="2052560"/>
                              <a:pt x="2930574" y="2070507"/>
                              <a:pt x="2685188" y="2062103"/>
                            </a:cubicBezTo>
                            <a:cubicBezTo>
                              <a:pt x="2439802" y="2053699"/>
                              <a:pt x="2326005" y="2049129"/>
                              <a:pt x="2028663" y="2062103"/>
                            </a:cubicBezTo>
                            <a:cubicBezTo>
                              <a:pt x="1731322" y="2075077"/>
                              <a:pt x="1723185" y="2078489"/>
                              <a:pt x="1549399" y="2062103"/>
                            </a:cubicBezTo>
                            <a:cubicBezTo>
                              <a:pt x="1375613" y="2045717"/>
                              <a:pt x="1177215" y="2079003"/>
                              <a:pt x="1011049" y="2062103"/>
                            </a:cubicBezTo>
                            <a:cubicBezTo>
                              <a:pt x="844883" y="2045204"/>
                              <a:pt x="397882" y="2108445"/>
                              <a:pt x="0" y="2062103"/>
                            </a:cubicBezTo>
                            <a:cubicBezTo>
                              <a:pt x="-7742" y="1839176"/>
                              <a:pt x="-27774" y="1635187"/>
                              <a:pt x="0" y="1374735"/>
                            </a:cubicBezTo>
                            <a:cubicBezTo>
                              <a:pt x="27774" y="1114283"/>
                              <a:pt x="-31867" y="930787"/>
                              <a:pt x="0" y="687368"/>
                            </a:cubicBezTo>
                            <a:cubicBezTo>
                              <a:pt x="31867" y="443949"/>
                              <a:pt x="-24" y="28191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066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DCA2CC0-70A8-8EF7-7CE4-5F27DC509A67}"/>
              </a:ext>
            </a:extLst>
          </p:cNvPr>
          <p:cNvGrpSpPr/>
          <p:nvPr/>
        </p:nvGrpSpPr>
        <p:grpSpPr>
          <a:xfrm>
            <a:off x="1236134" y="3429000"/>
            <a:ext cx="9897533" cy="1533970"/>
            <a:chOff x="1320800" y="2873849"/>
            <a:chExt cx="9897533" cy="153397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5B6D631-307B-CEB5-AE81-8CEBD9AABB41}"/>
                </a:ext>
              </a:extLst>
            </p:cNvPr>
            <p:cNvCxnSpPr>
              <a:cxnSpLocks/>
            </p:cNvCxnSpPr>
            <p:nvPr/>
          </p:nvCxnSpPr>
          <p:spPr>
            <a:xfrm>
              <a:off x="1320800" y="3233682"/>
              <a:ext cx="9897533" cy="0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9861972-B9DD-CC70-8D71-F4DF8D71E67E}"/>
                </a:ext>
              </a:extLst>
            </p:cNvPr>
            <p:cNvCxnSpPr>
              <a:cxnSpLocks/>
            </p:cNvCxnSpPr>
            <p:nvPr/>
          </p:nvCxnSpPr>
          <p:spPr>
            <a:xfrm>
              <a:off x="1947333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8FBEB80-1240-7444-C966-44641BC897CB}"/>
                </a:ext>
              </a:extLst>
            </p:cNvPr>
            <p:cNvCxnSpPr>
              <a:cxnSpLocks/>
            </p:cNvCxnSpPr>
            <p:nvPr/>
          </p:nvCxnSpPr>
          <p:spPr>
            <a:xfrm>
              <a:off x="3371144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A30D799-F10A-1C03-7053-B61946CC071A}"/>
                </a:ext>
              </a:extLst>
            </p:cNvPr>
            <p:cNvCxnSpPr>
              <a:cxnSpLocks/>
            </p:cNvCxnSpPr>
            <p:nvPr/>
          </p:nvCxnSpPr>
          <p:spPr>
            <a:xfrm>
              <a:off x="4794955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94494E0-09D5-4318-353D-7F45B62CA018}"/>
                </a:ext>
              </a:extLst>
            </p:cNvPr>
            <p:cNvCxnSpPr>
              <a:cxnSpLocks/>
            </p:cNvCxnSpPr>
            <p:nvPr/>
          </p:nvCxnSpPr>
          <p:spPr>
            <a:xfrm>
              <a:off x="6218766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512693A-1942-C063-3589-FB2EC0FD248B}"/>
                </a:ext>
              </a:extLst>
            </p:cNvPr>
            <p:cNvCxnSpPr>
              <a:cxnSpLocks/>
            </p:cNvCxnSpPr>
            <p:nvPr/>
          </p:nvCxnSpPr>
          <p:spPr>
            <a:xfrm>
              <a:off x="7642577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FF4254C-CF82-7ADC-8ED6-3B5C1E6A89E8}"/>
                </a:ext>
              </a:extLst>
            </p:cNvPr>
            <p:cNvCxnSpPr>
              <a:cxnSpLocks/>
            </p:cNvCxnSpPr>
            <p:nvPr/>
          </p:nvCxnSpPr>
          <p:spPr>
            <a:xfrm>
              <a:off x="9066388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7C9640A-F1A9-D325-4C44-13DA2B6A6F74}"/>
                </a:ext>
              </a:extLst>
            </p:cNvPr>
            <p:cNvCxnSpPr>
              <a:cxnSpLocks/>
            </p:cNvCxnSpPr>
            <p:nvPr/>
          </p:nvCxnSpPr>
          <p:spPr>
            <a:xfrm>
              <a:off x="10490199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3E2CF1B-55EC-D997-3112-AFF8B75596F9}"/>
                </a:ext>
              </a:extLst>
            </p:cNvPr>
            <p:cNvSpPr txBox="1"/>
            <p:nvPr/>
          </p:nvSpPr>
          <p:spPr>
            <a:xfrm>
              <a:off x="1725157" y="369993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393FDDC-7127-2ED3-4A53-BE2CA8C740FF}"/>
                </a:ext>
              </a:extLst>
            </p:cNvPr>
            <p:cNvSpPr txBox="1"/>
            <p:nvPr/>
          </p:nvSpPr>
          <p:spPr>
            <a:xfrm>
              <a:off x="3148968" y="369993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8AF7DA7-643C-2759-1121-DDA750E1F57B}"/>
                </a:ext>
              </a:extLst>
            </p:cNvPr>
            <p:cNvSpPr txBox="1"/>
            <p:nvPr/>
          </p:nvSpPr>
          <p:spPr>
            <a:xfrm>
              <a:off x="4572779" y="369993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2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1D39798-E20F-0928-48C9-69609BB0B82B}"/>
                </a:ext>
              </a:extLst>
            </p:cNvPr>
            <p:cNvSpPr txBox="1"/>
            <p:nvPr/>
          </p:nvSpPr>
          <p:spPr>
            <a:xfrm>
              <a:off x="5996590" y="369827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95ABBB9-60E2-B58E-A8DE-3A40B99F3BC7}"/>
                </a:ext>
              </a:extLst>
            </p:cNvPr>
            <p:cNvSpPr txBox="1"/>
            <p:nvPr/>
          </p:nvSpPr>
          <p:spPr>
            <a:xfrm>
              <a:off x="7420401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4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A653C08-8D7D-3223-263B-C071805D6F66}"/>
                </a:ext>
              </a:extLst>
            </p:cNvPr>
            <p:cNvSpPr txBox="1"/>
            <p:nvPr/>
          </p:nvSpPr>
          <p:spPr>
            <a:xfrm>
              <a:off x="8844212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5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68E0501-1315-8A25-4F80-F22299FB2A8C}"/>
                </a:ext>
              </a:extLst>
            </p:cNvPr>
            <p:cNvSpPr txBox="1"/>
            <p:nvPr/>
          </p:nvSpPr>
          <p:spPr>
            <a:xfrm>
              <a:off x="10268023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6</a:t>
              </a:r>
            </a:p>
          </p:txBody>
        </p: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BC67283-36D5-70AA-C97C-89A5B3055573}"/>
              </a:ext>
            </a:extLst>
          </p:cNvPr>
          <p:cNvCxnSpPr>
            <a:cxnSpLocks/>
          </p:cNvCxnSpPr>
          <p:nvPr/>
        </p:nvCxnSpPr>
        <p:spPr>
          <a:xfrm>
            <a:off x="1930547" y="3179818"/>
            <a:ext cx="1319389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ABC134F-721E-A75E-0051-5CD25C836D99}"/>
              </a:ext>
            </a:extLst>
          </p:cNvPr>
          <p:cNvCxnSpPr>
            <a:cxnSpLocks/>
          </p:cNvCxnSpPr>
          <p:nvPr/>
        </p:nvCxnSpPr>
        <p:spPr>
          <a:xfrm>
            <a:off x="3390900" y="3179818"/>
            <a:ext cx="7564967" cy="0"/>
          </a:xfrm>
          <a:prstGeom prst="straightConnector1">
            <a:avLst/>
          </a:prstGeom>
          <a:ln w="762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919E4E-3995-269E-5E04-79AEA17D962F}"/>
              </a:ext>
            </a:extLst>
          </p:cNvPr>
          <p:cNvSpPr txBox="1"/>
          <p:nvPr/>
        </p:nvSpPr>
        <p:spPr>
          <a:xfrm>
            <a:off x="1290393" y="1491808"/>
            <a:ext cx="2218261" cy="1569660"/>
          </a:xfrm>
          <a:custGeom>
            <a:avLst/>
            <a:gdLst>
              <a:gd name="connsiteX0" fmla="*/ 0 w 2218261"/>
              <a:gd name="connsiteY0" fmla="*/ 0 h 1569660"/>
              <a:gd name="connsiteX1" fmla="*/ 532383 w 2218261"/>
              <a:gd name="connsiteY1" fmla="*/ 0 h 1569660"/>
              <a:gd name="connsiteX2" fmla="*/ 1020400 w 2218261"/>
              <a:gd name="connsiteY2" fmla="*/ 0 h 1569660"/>
              <a:gd name="connsiteX3" fmla="*/ 1619331 w 2218261"/>
              <a:gd name="connsiteY3" fmla="*/ 0 h 1569660"/>
              <a:gd name="connsiteX4" fmla="*/ 2218261 w 2218261"/>
              <a:gd name="connsiteY4" fmla="*/ 0 h 1569660"/>
              <a:gd name="connsiteX5" fmla="*/ 2218261 w 2218261"/>
              <a:gd name="connsiteY5" fmla="*/ 507523 h 1569660"/>
              <a:gd name="connsiteX6" fmla="*/ 2218261 w 2218261"/>
              <a:gd name="connsiteY6" fmla="*/ 999350 h 1569660"/>
              <a:gd name="connsiteX7" fmla="*/ 2218261 w 2218261"/>
              <a:gd name="connsiteY7" fmla="*/ 1569660 h 1569660"/>
              <a:gd name="connsiteX8" fmla="*/ 1663696 w 2218261"/>
              <a:gd name="connsiteY8" fmla="*/ 1569660 h 1569660"/>
              <a:gd name="connsiteX9" fmla="*/ 1175678 w 2218261"/>
              <a:gd name="connsiteY9" fmla="*/ 1569660 h 1569660"/>
              <a:gd name="connsiteX10" fmla="*/ 621113 w 2218261"/>
              <a:gd name="connsiteY10" fmla="*/ 1569660 h 1569660"/>
              <a:gd name="connsiteX11" fmla="*/ 0 w 2218261"/>
              <a:gd name="connsiteY11" fmla="*/ 1569660 h 1569660"/>
              <a:gd name="connsiteX12" fmla="*/ 0 w 2218261"/>
              <a:gd name="connsiteY12" fmla="*/ 1062137 h 1569660"/>
              <a:gd name="connsiteX13" fmla="*/ 0 w 2218261"/>
              <a:gd name="connsiteY13" fmla="*/ 554613 h 1569660"/>
              <a:gd name="connsiteX14" fmla="*/ 0 w 2218261"/>
              <a:gd name="connsiteY14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8261" h="1569660" extrusionOk="0">
                <a:moveTo>
                  <a:pt x="0" y="0"/>
                </a:moveTo>
                <a:cubicBezTo>
                  <a:pt x="154511" y="-10930"/>
                  <a:pt x="370705" y="-19274"/>
                  <a:pt x="532383" y="0"/>
                </a:cubicBezTo>
                <a:cubicBezTo>
                  <a:pt x="694061" y="19274"/>
                  <a:pt x="909776" y="-2983"/>
                  <a:pt x="1020400" y="0"/>
                </a:cubicBezTo>
                <a:cubicBezTo>
                  <a:pt x="1131024" y="2983"/>
                  <a:pt x="1338790" y="9887"/>
                  <a:pt x="1619331" y="0"/>
                </a:cubicBezTo>
                <a:cubicBezTo>
                  <a:pt x="1899872" y="-9887"/>
                  <a:pt x="1958597" y="-1088"/>
                  <a:pt x="2218261" y="0"/>
                </a:cubicBezTo>
                <a:cubicBezTo>
                  <a:pt x="2210246" y="133031"/>
                  <a:pt x="2229840" y="312833"/>
                  <a:pt x="2218261" y="507523"/>
                </a:cubicBezTo>
                <a:cubicBezTo>
                  <a:pt x="2206682" y="702213"/>
                  <a:pt x="2241076" y="850412"/>
                  <a:pt x="2218261" y="999350"/>
                </a:cubicBezTo>
                <a:cubicBezTo>
                  <a:pt x="2195446" y="1148288"/>
                  <a:pt x="2197846" y="1340368"/>
                  <a:pt x="2218261" y="1569660"/>
                </a:cubicBezTo>
                <a:cubicBezTo>
                  <a:pt x="2042123" y="1590936"/>
                  <a:pt x="1824000" y="1586045"/>
                  <a:pt x="1663696" y="1569660"/>
                </a:cubicBezTo>
                <a:cubicBezTo>
                  <a:pt x="1503393" y="1553275"/>
                  <a:pt x="1356388" y="1574165"/>
                  <a:pt x="1175678" y="1569660"/>
                </a:cubicBezTo>
                <a:cubicBezTo>
                  <a:pt x="994968" y="1565155"/>
                  <a:pt x="897152" y="1582934"/>
                  <a:pt x="621113" y="1569660"/>
                </a:cubicBezTo>
                <a:cubicBezTo>
                  <a:pt x="345074" y="1556386"/>
                  <a:pt x="292675" y="1541445"/>
                  <a:pt x="0" y="1569660"/>
                </a:cubicBezTo>
                <a:cubicBezTo>
                  <a:pt x="-21951" y="1334780"/>
                  <a:pt x="1637" y="1220624"/>
                  <a:pt x="0" y="1062137"/>
                </a:cubicBezTo>
                <a:cubicBezTo>
                  <a:pt x="-1637" y="903650"/>
                  <a:pt x="17717" y="717887"/>
                  <a:pt x="0" y="554613"/>
                </a:cubicBezTo>
                <a:cubicBezTo>
                  <a:pt x="-17717" y="391339"/>
                  <a:pt x="3335" y="172584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Odds of me </a:t>
            </a:r>
            <a:r>
              <a:rPr lang="en-GB" sz="3200" b="1" dirty="0">
                <a:solidFill>
                  <a:srgbClr val="FF0000"/>
                </a:solidFill>
              </a:rPr>
              <a:t>losing</a:t>
            </a:r>
            <a:r>
              <a:rPr lang="en-GB" sz="3200" dirty="0"/>
              <a:t> goes from 0 to 1</a:t>
            </a:r>
            <a:endParaRPr lang="en-PH" sz="3200" b="1" dirty="0">
              <a:solidFill>
                <a:srgbClr val="0070C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E71D093-C2AC-3291-F5FC-FEECE5B5B6C6}"/>
              </a:ext>
            </a:extLst>
          </p:cNvPr>
          <p:cNvSpPr txBox="1"/>
          <p:nvPr/>
        </p:nvSpPr>
        <p:spPr>
          <a:xfrm>
            <a:off x="5303452" y="1871519"/>
            <a:ext cx="4064565" cy="1077218"/>
          </a:xfrm>
          <a:custGeom>
            <a:avLst/>
            <a:gdLst>
              <a:gd name="connsiteX0" fmla="*/ 0 w 4064565"/>
              <a:gd name="connsiteY0" fmla="*/ 0 h 1077218"/>
              <a:gd name="connsiteX1" fmla="*/ 636782 w 4064565"/>
              <a:gd name="connsiteY1" fmla="*/ 0 h 1077218"/>
              <a:gd name="connsiteX2" fmla="*/ 1192272 w 4064565"/>
              <a:gd name="connsiteY2" fmla="*/ 0 h 1077218"/>
              <a:gd name="connsiteX3" fmla="*/ 1950991 w 4064565"/>
              <a:gd name="connsiteY3" fmla="*/ 0 h 1077218"/>
              <a:gd name="connsiteX4" fmla="*/ 2587773 w 4064565"/>
              <a:gd name="connsiteY4" fmla="*/ 0 h 1077218"/>
              <a:gd name="connsiteX5" fmla="*/ 3224555 w 4064565"/>
              <a:gd name="connsiteY5" fmla="*/ 0 h 1077218"/>
              <a:gd name="connsiteX6" fmla="*/ 4064565 w 4064565"/>
              <a:gd name="connsiteY6" fmla="*/ 0 h 1077218"/>
              <a:gd name="connsiteX7" fmla="*/ 4064565 w 4064565"/>
              <a:gd name="connsiteY7" fmla="*/ 517065 h 1077218"/>
              <a:gd name="connsiteX8" fmla="*/ 4064565 w 4064565"/>
              <a:gd name="connsiteY8" fmla="*/ 1077218 h 1077218"/>
              <a:gd name="connsiteX9" fmla="*/ 3468429 w 4064565"/>
              <a:gd name="connsiteY9" fmla="*/ 1077218 h 1077218"/>
              <a:gd name="connsiteX10" fmla="*/ 2791001 w 4064565"/>
              <a:gd name="connsiteY10" fmla="*/ 1077218 h 1077218"/>
              <a:gd name="connsiteX11" fmla="*/ 2113574 w 4064565"/>
              <a:gd name="connsiteY11" fmla="*/ 1077218 h 1077218"/>
              <a:gd name="connsiteX12" fmla="*/ 1476792 w 4064565"/>
              <a:gd name="connsiteY12" fmla="*/ 1077218 h 1077218"/>
              <a:gd name="connsiteX13" fmla="*/ 718073 w 4064565"/>
              <a:gd name="connsiteY13" fmla="*/ 1077218 h 1077218"/>
              <a:gd name="connsiteX14" fmla="*/ 0 w 4064565"/>
              <a:gd name="connsiteY14" fmla="*/ 1077218 h 1077218"/>
              <a:gd name="connsiteX15" fmla="*/ 0 w 4064565"/>
              <a:gd name="connsiteY15" fmla="*/ 560153 h 1077218"/>
              <a:gd name="connsiteX16" fmla="*/ 0 w 4064565"/>
              <a:gd name="connsiteY16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64565" h="1077218" extrusionOk="0">
                <a:moveTo>
                  <a:pt x="0" y="0"/>
                </a:moveTo>
                <a:cubicBezTo>
                  <a:pt x="222498" y="-25169"/>
                  <a:pt x="401835" y="-1348"/>
                  <a:pt x="636782" y="0"/>
                </a:cubicBezTo>
                <a:cubicBezTo>
                  <a:pt x="871729" y="1348"/>
                  <a:pt x="969934" y="-8661"/>
                  <a:pt x="1192272" y="0"/>
                </a:cubicBezTo>
                <a:cubicBezTo>
                  <a:pt x="1414610" y="8661"/>
                  <a:pt x="1792341" y="34320"/>
                  <a:pt x="1950991" y="0"/>
                </a:cubicBezTo>
                <a:cubicBezTo>
                  <a:pt x="2109641" y="-34320"/>
                  <a:pt x="2319849" y="23714"/>
                  <a:pt x="2587773" y="0"/>
                </a:cubicBezTo>
                <a:cubicBezTo>
                  <a:pt x="2855697" y="-23714"/>
                  <a:pt x="3007366" y="25826"/>
                  <a:pt x="3224555" y="0"/>
                </a:cubicBezTo>
                <a:cubicBezTo>
                  <a:pt x="3441744" y="-25826"/>
                  <a:pt x="3656096" y="-5661"/>
                  <a:pt x="4064565" y="0"/>
                </a:cubicBezTo>
                <a:cubicBezTo>
                  <a:pt x="4075624" y="136252"/>
                  <a:pt x="4058353" y="276651"/>
                  <a:pt x="4064565" y="517065"/>
                </a:cubicBezTo>
                <a:cubicBezTo>
                  <a:pt x="4070777" y="757480"/>
                  <a:pt x="4066348" y="922392"/>
                  <a:pt x="4064565" y="1077218"/>
                </a:cubicBezTo>
                <a:cubicBezTo>
                  <a:pt x="3930083" y="1071378"/>
                  <a:pt x="3622413" y="1058083"/>
                  <a:pt x="3468429" y="1077218"/>
                </a:cubicBezTo>
                <a:cubicBezTo>
                  <a:pt x="3314445" y="1096353"/>
                  <a:pt x="3124427" y="1066498"/>
                  <a:pt x="2791001" y="1077218"/>
                </a:cubicBezTo>
                <a:cubicBezTo>
                  <a:pt x="2457575" y="1087938"/>
                  <a:pt x="2325628" y="1103903"/>
                  <a:pt x="2113574" y="1077218"/>
                </a:cubicBezTo>
                <a:cubicBezTo>
                  <a:pt x="1901520" y="1050533"/>
                  <a:pt x="1616896" y="1089989"/>
                  <a:pt x="1476792" y="1077218"/>
                </a:cubicBezTo>
                <a:cubicBezTo>
                  <a:pt x="1336688" y="1064447"/>
                  <a:pt x="895802" y="1094232"/>
                  <a:pt x="718073" y="1077218"/>
                </a:cubicBezTo>
                <a:cubicBezTo>
                  <a:pt x="540344" y="1060204"/>
                  <a:pt x="357737" y="1101141"/>
                  <a:pt x="0" y="1077218"/>
                </a:cubicBezTo>
                <a:cubicBezTo>
                  <a:pt x="3060" y="855160"/>
                  <a:pt x="-3244" y="676967"/>
                  <a:pt x="0" y="560153"/>
                </a:cubicBezTo>
                <a:cubicBezTo>
                  <a:pt x="3244" y="443339"/>
                  <a:pt x="17290" y="114315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Odds of me </a:t>
            </a:r>
            <a:r>
              <a:rPr lang="en-GB" sz="3200" b="1" dirty="0">
                <a:solidFill>
                  <a:srgbClr val="0070C0"/>
                </a:solidFill>
              </a:rPr>
              <a:t>winning</a:t>
            </a:r>
            <a:r>
              <a:rPr lang="en-GB" sz="3200" dirty="0"/>
              <a:t> go from 1 to infinity</a:t>
            </a:r>
            <a:endParaRPr lang="en-PH" sz="3200" b="1" dirty="0">
              <a:solidFill>
                <a:srgbClr val="0070C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69B1DED-CD5A-6FFA-7C20-BFBA6638D945}"/>
              </a:ext>
            </a:extLst>
          </p:cNvPr>
          <p:cNvSpPr txBox="1"/>
          <p:nvPr/>
        </p:nvSpPr>
        <p:spPr>
          <a:xfrm>
            <a:off x="2711024" y="5070340"/>
            <a:ext cx="67699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If we use a number line to see the odds when in </a:t>
            </a:r>
            <a:r>
              <a:rPr lang="en-GB" sz="3200" dirty="0" err="1"/>
              <a:t>favor</a:t>
            </a:r>
            <a:r>
              <a:rPr lang="en-GB" sz="3200" dirty="0"/>
              <a:t> and against</a:t>
            </a:r>
            <a:endParaRPr lang="en-PH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93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DCA2CC0-70A8-8EF7-7CE4-5F27DC509A67}"/>
              </a:ext>
            </a:extLst>
          </p:cNvPr>
          <p:cNvGrpSpPr/>
          <p:nvPr/>
        </p:nvGrpSpPr>
        <p:grpSpPr>
          <a:xfrm>
            <a:off x="1236134" y="3429000"/>
            <a:ext cx="9897533" cy="1533970"/>
            <a:chOff x="1320800" y="2873849"/>
            <a:chExt cx="9897533" cy="153397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5B6D631-307B-CEB5-AE81-8CEBD9AABB41}"/>
                </a:ext>
              </a:extLst>
            </p:cNvPr>
            <p:cNvCxnSpPr>
              <a:cxnSpLocks/>
            </p:cNvCxnSpPr>
            <p:nvPr/>
          </p:nvCxnSpPr>
          <p:spPr>
            <a:xfrm>
              <a:off x="1320800" y="3233682"/>
              <a:ext cx="9897533" cy="0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9861972-B9DD-CC70-8D71-F4DF8D71E67E}"/>
                </a:ext>
              </a:extLst>
            </p:cNvPr>
            <p:cNvCxnSpPr>
              <a:cxnSpLocks/>
            </p:cNvCxnSpPr>
            <p:nvPr/>
          </p:nvCxnSpPr>
          <p:spPr>
            <a:xfrm>
              <a:off x="1947333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8FBEB80-1240-7444-C966-44641BC897CB}"/>
                </a:ext>
              </a:extLst>
            </p:cNvPr>
            <p:cNvCxnSpPr>
              <a:cxnSpLocks/>
            </p:cNvCxnSpPr>
            <p:nvPr/>
          </p:nvCxnSpPr>
          <p:spPr>
            <a:xfrm>
              <a:off x="3371144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A30D799-F10A-1C03-7053-B61946CC071A}"/>
                </a:ext>
              </a:extLst>
            </p:cNvPr>
            <p:cNvCxnSpPr>
              <a:cxnSpLocks/>
            </p:cNvCxnSpPr>
            <p:nvPr/>
          </p:nvCxnSpPr>
          <p:spPr>
            <a:xfrm>
              <a:off x="4794955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94494E0-09D5-4318-353D-7F45B62CA018}"/>
                </a:ext>
              </a:extLst>
            </p:cNvPr>
            <p:cNvCxnSpPr>
              <a:cxnSpLocks/>
            </p:cNvCxnSpPr>
            <p:nvPr/>
          </p:nvCxnSpPr>
          <p:spPr>
            <a:xfrm>
              <a:off x="6218766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512693A-1942-C063-3589-FB2EC0FD248B}"/>
                </a:ext>
              </a:extLst>
            </p:cNvPr>
            <p:cNvCxnSpPr>
              <a:cxnSpLocks/>
            </p:cNvCxnSpPr>
            <p:nvPr/>
          </p:nvCxnSpPr>
          <p:spPr>
            <a:xfrm>
              <a:off x="7642577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FF4254C-CF82-7ADC-8ED6-3B5C1E6A89E8}"/>
                </a:ext>
              </a:extLst>
            </p:cNvPr>
            <p:cNvCxnSpPr>
              <a:cxnSpLocks/>
            </p:cNvCxnSpPr>
            <p:nvPr/>
          </p:nvCxnSpPr>
          <p:spPr>
            <a:xfrm>
              <a:off x="9066388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7C9640A-F1A9-D325-4C44-13DA2B6A6F74}"/>
                </a:ext>
              </a:extLst>
            </p:cNvPr>
            <p:cNvCxnSpPr>
              <a:cxnSpLocks/>
            </p:cNvCxnSpPr>
            <p:nvPr/>
          </p:nvCxnSpPr>
          <p:spPr>
            <a:xfrm>
              <a:off x="10490199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3E2CF1B-55EC-D997-3112-AFF8B75596F9}"/>
                </a:ext>
              </a:extLst>
            </p:cNvPr>
            <p:cNvSpPr txBox="1"/>
            <p:nvPr/>
          </p:nvSpPr>
          <p:spPr>
            <a:xfrm>
              <a:off x="1725157" y="369993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393FDDC-7127-2ED3-4A53-BE2CA8C740FF}"/>
                </a:ext>
              </a:extLst>
            </p:cNvPr>
            <p:cNvSpPr txBox="1"/>
            <p:nvPr/>
          </p:nvSpPr>
          <p:spPr>
            <a:xfrm>
              <a:off x="3148968" y="369993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8AF7DA7-643C-2759-1121-DDA750E1F57B}"/>
                </a:ext>
              </a:extLst>
            </p:cNvPr>
            <p:cNvSpPr txBox="1"/>
            <p:nvPr/>
          </p:nvSpPr>
          <p:spPr>
            <a:xfrm>
              <a:off x="4572779" y="369993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2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1D39798-E20F-0928-48C9-69609BB0B82B}"/>
                </a:ext>
              </a:extLst>
            </p:cNvPr>
            <p:cNvSpPr txBox="1"/>
            <p:nvPr/>
          </p:nvSpPr>
          <p:spPr>
            <a:xfrm>
              <a:off x="5996590" y="369827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95ABBB9-60E2-B58E-A8DE-3A40B99F3BC7}"/>
                </a:ext>
              </a:extLst>
            </p:cNvPr>
            <p:cNvSpPr txBox="1"/>
            <p:nvPr/>
          </p:nvSpPr>
          <p:spPr>
            <a:xfrm>
              <a:off x="7420401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4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A653C08-8D7D-3223-263B-C071805D6F66}"/>
                </a:ext>
              </a:extLst>
            </p:cNvPr>
            <p:cNvSpPr txBox="1"/>
            <p:nvPr/>
          </p:nvSpPr>
          <p:spPr>
            <a:xfrm>
              <a:off x="8844212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5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68E0501-1315-8A25-4F80-F22299FB2A8C}"/>
                </a:ext>
              </a:extLst>
            </p:cNvPr>
            <p:cNvSpPr txBox="1"/>
            <p:nvPr/>
          </p:nvSpPr>
          <p:spPr>
            <a:xfrm>
              <a:off x="10268023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6</a:t>
              </a:r>
            </a:p>
          </p:txBody>
        </p: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BC67283-36D5-70AA-C97C-89A5B3055573}"/>
              </a:ext>
            </a:extLst>
          </p:cNvPr>
          <p:cNvCxnSpPr>
            <a:cxnSpLocks/>
          </p:cNvCxnSpPr>
          <p:nvPr/>
        </p:nvCxnSpPr>
        <p:spPr>
          <a:xfrm>
            <a:off x="1930547" y="3179818"/>
            <a:ext cx="1319389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ABC134F-721E-A75E-0051-5CD25C836D99}"/>
              </a:ext>
            </a:extLst>
          </p:cNvPr>
          <p:cNvCxnSpPr>
            <a:cxnSpLocks/>
          </p:cNvCxnSpPr>
          <p:nvPr/>
        </p:nvCxnSpPr>
        <p:spPr>
          <a:xfrm>
            <a:off x="3390900" y="3179818"/>
            <a:ext cx="7564967" cy="0"/>
          </a:xfrm>
          <a:prstGeom prst="straightConnector1">
            <a:avLst/>
          </a:prstGeom>
          <a:ln w="762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E71D093-C2AC-3291-F5FC-FEECE5B5B6C6}"/>
              </a:ext>
            </a:extLst>
          </p:cNvPr>
          <p:cNvSpPr txBox="1"/>
          <p:nvPr/>
        </p:nvSpPr>
        <p:spPr>
          <a:xfrm>
            <a:off x="2174920" y="1868499"/>
            <a:ext cx="8019959" cy="1077218"/>
          </a:xfrm>
          <a:custGeom>
            <a:avLst/>
            <a:gdLst>
              <a:gd name="connsiteX0" fmla="*/ 0 w 8019959"/>
              <a:gd name="connsiteY0" fmla="*/ 0 h 1077218"/>
              <a:gd name="connsiteX1" fmla="*/ 588130 w 8019959"/>
              <a:gd name="connsiteY1" fmla="*/ 0 h 1077218"/>
              <a:gd name="connsiteX2" fmla="*/ 1015861 w 8019959"/>
              <a:gd name="connsiteY2" fmla="*/ 0 h 1077218"/>
              <a:gd name="connsiteX3" fmla="*/ 1844591 w 8019959"/>
              <a:gd name="connsiteY3" fmla="*/ 0 h 1077218"/>
              <a:gd name="connsiteX4" fmla="*/ 2432721 w 8019959"/>
              <a:gd name="connsiteY4" fmla="*/ 0 h 1077218"/>
              <a:gd name="connsiteX5" fmla="*/ 3020851 w 8019959"/>
              <a:gd name="connsiteY5" fmla="*/ 0 h 1077218"/>
              <a:gd name="connsiteX6" fmla="*/ 3849580 w 8019959"/>
              <a:gd name="connsiteY6" fmla="*/ 0 h 1077218"/>
              <a:gd name="connsiteX7" fmla="*/ 4357511 w 8019959"/>
              <a:gd name="connsiteY7" fmla="*/ 0 h 1077218"/>
              <a:gd name="connsiteX8" fmla="*/ 5186240 w 8019959"/>
              <a:gd name="connsiteY8" fmla="*/ 0 h 1077218"/>
              <a:gd name="connsiteX9" fmla="*/ 6014969 w 8019959"/>
              <a:gd name="connsiteY9" fmla="*/ 0 h 1077218"/>
              <a:gd name="connsiteX10" fmla="*/ 6683299 w 8019959"/>
              <a:gd name="connsiteY10" fmla="*/ 0 h 1077218"/>
              <a:gd name="connsiteX11" fmla="*/ 8019959 w 8019959"/>
              <a:gd name="connsiteY11" fmla="*/ 0 h 1077218"/>
              <a:gd name="connsiteX12" fmla="*/ 8019959 w 8019959"/>
              <a:gd name="connsiteY12" fmla="*/ 527837 h 1077218"/>
              <a:gd name="connsiteX13" fmla="*/ 8019959 w 8019959"/>
              <a:gd name="connsiteY13" fmla="*/ 1077218 h 1077218"/>
              <a:gd name="connsiteX14" fmla="*/ 7351629 w 8019959"/>
              <a:gd name="connsiteY14" fmla="*/ 1077218 h 1077218"/>
              <a:gd name="connsiteX15" fmla="*/ 6843698 w 8019959"/>
              <a:gd name="connsiteY15" fmla="*/ 1077218 h 1077218"/>
              <a:gd name="connsiteX16" fmla="*/ 6175368 w 8019959"/>
              <a:gd name="connsiteY16" fmla="*/ 1077218 h 1077218"/>
              <a:gd name="connsiteX17" fmla="*/ 5346639 w 8019959"/>
              <a:gd name="connsiteY17" fmla="*/ 1077218 h 1077218"/>
              <a:gd name="connsiteX18" fmla="*/ 4678309 w 8019959"/>
              <a:gd name="connsiteY18" fmla="*/ 1077218 h 1077218"/>
              <a:gd name="connsiteX19" fmla="*/ 4250578 w 8019959"/>
              <a:gd name="connsiteY19" fmla="*/ 1077218 h 1077218"/>
              <a:gd name="connsiteX20" fmla="*/ 3742648 w 8019959"/>
              <a:gd name="connsiteY20" fmla="*/ 1077218 h 1077218"/>
              <a:gd name="connsiteX21" fmla="*/ 2913918 w 8019959"/>
              <a:gd name="connsiteY21" fmla="*/ 1077218 h 1077218"/>
              <a:gd name="connsiteX22" fmla="*/ 2245589 w 8019959"/>
              <a:gd name="connsiteY22" fmla="*/ 1077218 h 1077218"/>
              <a:gd name="connsiteX23" fmla="*/ 1737658 w 8019959"/>
              <a:gd name="connsiteY23" fmla="*/ 1077218 h 1077218"/>
              <a:gd name="connsiteX24" fmla="*/ 1069328 w 8019959"/>
              <a:gd name="connsiteY24" fmla="*/ 1077218 h 1077218"/>
              <a:gd name="connsiteX25" fmla="*/ 641597 w 8019959"/>
              <a:gd name="connsiteY25" fmla="*/ 1077218 h 1077218"/>
              <a:gd name="connsiteX26" fmla="*/ 0 w 8019959"/>
              <a:gd name="connsiteY26" fmla="*/ 1077218 h 1077218"/>
              <a:gd name="connsiteX27" fmla="*/ 0 w 8019959"/>
              <a:gd name="connsiteY27" fmla="*/ 538609 h 1077218"/>
              <a:gd name="connsiteX28" fmla="*/ 0 w 8019959"/>
              <a:gd name="connsiteY28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019959" h="1077218" extrusionOk="0">
                <a:moveTo>
                  <a:pt x="0" y="0"/>
                </a:moveTo>
                <a:cubicBezTo>
                  <a:pt x="259031" y="-13105"/>
                  <a:pt x="332397" y="27429"/>
                  <a:pt x="588130" y="0"/>
                </a:cubicBezTo>
                <a:cubicBezTo>
                  <a:pt x="843863" y="-27429"/>
                  <a:pt x="843975" y="-3525"/>
                  <a:pt x="1015861" y="0"/>
                </a:cubicBezTo>
                <a:cubicBezTo>
                  <a:pt x="1187747" y="3525"/>
                  <a:pt x="1640906" y="26540"/>
                  <a:pt x="1844591" y="0"/>
                </a:cubicBezTo>
                <a:cubicBezTo>
                  <a:pt x="2048276" y="-26540"/>
                  <a:pt x="2305817" y="15254"/>
                  <a:pt x="2432721" y="0"/>
                </a:cubicBezTo>
                <a:cubicBezTo>
                  <a:pt x="2559625" y="-15254"/>
                  <a:pt x="2869586" y="14994"/>
                  <a:pt x="3020851" y="0"/>
                </a:cubicBezTo>
                <a:cubicBezTo>
                  <a:pt x="3172116" y="-14994"/>
                  <a:pt x="3655378" y="28562"/>
                  <a:pt x="3849580" y="0"/>
                </a:cubicBezTo>
                <a:cubicBezTo>
                  <a:pt x="4043782" y="-28562"/>
                  <a:pt x="4171758" y="24615"/>
                  <a:pt x="4357511" y="0"/>
                </a:cubicBezTo>
                <a:cubicBezTo>
                  <a:pt x="4543264" y="-24615"/>
                  <a:pt x="4882865" y="26862"/>
                  <a:pt x="5186240" y="0"/>
                </a:cubicBezTo>
                <a:cubicBezTo>
                  <a:pt x="5489615" y="-26862"/>
                  <a:pt x="5699317" y="17388"/>
                  <a:pt x="6014969" y="0"/>
                </a:cubicBezTo>
                <a:cubicBezTo>
                  <a:pt x="6330621" y="-17388"/>
                  <a:pt x="6366434" y="-4806"/>
                  <a:pt x="6683299" y="0"/>
                </a:cubicBezTo>
                <a:cubicBezTo>
                  <a:pt x="7000164" y="4806"/>
                  <a:pt x="7721836" y="24356"/>
                  <a:pt x="8019959" y="0"/>
                </a:cubicBezTo>
                <a:cubicBezTo>
                  <a:pt x="8042529" y="193189"/>
                  <a:pt x="8000107" y="355203"/>
                  <a:pt x="8019959" y="527837"/>
                </a:cubicBezTo>
                <a:cubicBezTo>
                  <a:pt x="8039811" y="700471"/>
                  <a:pt x="8019464" y="832776"/>
                  <a:pt x="8019959" y="1077218"/>
                </a:cubicBezTo>
                <a:cubicBezTo>
                  <a:pt x="7877029" y="1095647"/>
                  <a:pt x="7491495" y="1102789"/>
                  <a:pt x="7351629" y="1077218"/>
                </a:cubicBezTo>
                <a:cubicBezTo>
                  <a:pt x="7211763" y="1051648"/>
                  <a:pt x="7080339" y="1071534"/>
                  <a:pt x="6843698" y="1077218"/>
                </a:cubicBezTo>
                <a:cubicBezTo>
                  <a:pt x="6607057" y="1082902"/>
                  <a:pt x="6348373" y="1083072"/>
                  <a:pt x="6175368" y="1077218"/>
                </a:cubicBezTo>
                <a:cubicBezTo>
                  <a:pt x="6002363" y="1071365"/>
                  <a:pt x="5705542" y="1070050"/>
                  <a:pt x="5346639" y="1077218"/>
                </a:cubicBezTo>
                <a:cubicBezTo>
                  <a:pt x="4987736" y="1084386"/>
                  <a:pt x="4999242" y="1045287"/>
                  <a:pt x="4678309" y="1077218"/>
                </a:cubicBezTo>
                <a:cubicBezTo>
                  <a:pt x="4357376" y="1109150"/>
                  <a:pt x="4438700" y="1062515"/>
                  <a:pt x="4250578" y="1077218"/>
                </a:cubicBezTo>
                <a:cubicBezTo>
                  <a:pt x="4062456" y="1091921"/>
                  <a:pt x="3860404" y="1064253"/>
                  <a:pt x="3742648" y="1077218"/>
                </a:cubicBezTo>
                <a:cubicBezTo>
                  <a:pt x="3624892" y="1090184"/>
                  <a:pt x="3088237" y="1101349"/>
                  <a:pt x="2913918" y="1077218"/>
                </a:cubicBezTo>
                <a:cubicBezTo>
                  <a:pt x="2739599" y="1053088"/>
                  <a:pt x="2387529" y="1096846"/>
                  <a:pt x="2245589" y="1077218"/>
                </a:cubicBezTo>
                <a:cubicBezTo>
                  <a:pt x="2103649" y="1057590"/>
                  <a:pt x="1983693" y="1085883"/>
                  <a:pt x="1737658" y="1077218"/>
                </a:cubicBezTo>
                <a:cubicBezTo>
                  <a:pt x="1491623" y="1068553"/>
                  <a:pt x="1259109" y="1071137"/>
                  <a:pt x="1069328" y="1077218"/>
                </a:cubicBezTo>
                <a:cubicBezTo>
                  <a:pt x="879547" y="1083300"/>
                  <a:pt x="733213" y="1092382"/>
                  <a:pt x="641597" y="1077218"/>
                </a:cubicBezTo>
                <a:cubicBezTo>
                  <a:pt x="549981" y="1062054"/>
                  <a:pt x="282830" y="1096958"/>
                  <a:pt x="0" y="1077218"/>
                </a:cubicBezTo>
                <a:cubicBezTo>
                  <a:pt x="9119" y="860071"/>
                  <a:pt x="-13625" y="717124"/>
                  <a:pt x="0" y="538609"/>
                </a:cubicBezTo>
                <a:cubicBezTo>
                  <a:pt x="13625" y="360094"/>
                  <a:pt x="14206" y="24817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The </a:t>
            </a:r>
            <a:r>
              <a:rPr lang="en-GB" sz="3200" b="1" dirty="0"/>
              <a:t>asymmetry</a:t>
            </a:r>
            <a:r>
              <a:rPr lang="en-GB" sz="3200" dirty="0"/>
              <a:t> makes it difficult to compare the odds in </a:t>
            </a:r>
            <a:r>
              <a:rPr lang="en-GB" sz="3200" dirty="0" err="1"/>
              <a:t>favor</a:t>
            </a:r>
            <a:r>
              <a:rPr lang="en-GB" sz="3200" dirty="0"/>
              <a:t> or against me winning </a:t>
            </a:r>
            <a:endParaRPr lang="en-PH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98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several lottery tickets&#10;&#10;Description automatically generated">
            <a:extLst>
              <a:ext uri="{FF2B5EF4-FFF2-40B4-BE49-F238E27FC236}">
                <a16:creationId xmlns:a16="http://schemas.microsoft.com/office/drawing/2014/main" id="{738CE202-0559-9D93-5C50-E60B23891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045" y="1217128"/>
            <a:ext cx="4632709" cy="3075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4865CC7E-384E-7DAE-523D-4FA6419D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FE284-EEA7-27E6-6A96-3BC25D81ED6D}"/>
              </a:ext>
            </a:extLst>
          </p:cNvPr>
          <p:cNvSpPr txBox="1"/>
          <p:nvPr/>
        </p:nvSpPr>
        <p:spPr>
          <a:xfrm>
            <a:off x="553846" y="1217128"/>
            <a:ext cx="581858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b="1" dirty="0">
                <a:solidFill>
                  <a:srgbClr val="7030A0"/>
                </a:solidFill>
              </a:rPr>
              <a:t>How to play the game: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3000" dirty="0"/>
              <a:t>You </a:t>
            </a:r>
            <a:r>
              <a:rPr lang="en-PH" sz="3000" b="1" dirty="0"/>
              <a:t>pick 6 numbers </a:t>
            </a:r>
            <a:r>
              <a:rPr lang="en-PH" sz="3000" dirty="0"/>
              <a:t>from 1 to 55.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3000" dirty="0"/>
              <a:t>Each number </a:t>
            </a:r>
            <a:r>
              <a:rPr lang="en-PH" sz="3000" b="1" dirty="0"/>
              <a:t>must be unique</a:t>
            </a:r>
            <a:r>
              <a:rPr lang="en-PH" sz="3000" dirty="0"/>
              <a:t>; you cannot pick a number twice.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3000" dirty="0"/>
              <a:t>Your 6-number combination </a:t>
            </a:r>
            <a:r>
              <a:rPr lang="en-PH" sz="3000" b="1" dirty="0"/>
              <a:t>does not require any order</a:t>
            </a:r>
            <a:r>
              <a:rPr lang="en-PH" sz="3000" dirty="0"/>
              <a:t>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405208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DCA2CC0-70A8-8EF7-7CE4-5F27DC509A67}"/>
              </a:ext>
            </a:extLst>
          </p:cNvPr>
          <p:cNvGrpSpPr/>
          <p:nvPr/>
        </p:nvGrpSpPr>
        <p:grpSpPr>
          <a:xfrm>
            <a:off x="1236134" y="3429000"/>
            <a:ext cx="9897533" cy="1533970"/>
            <a:chOff x="1320800" y="2873849"/>
            <a:chExt cx="9897533" cy="153397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5B6D631-307B-CEB5-AE81-8CEBD9AABB41}"/>
                </a:ext>
              </a:extLst>
            </p:cNvPr>
            <p:cNvCxnSpPr>
              <a:cxnSpLocks/>
            </p:cNvCxnSpPr>
            <p:nvPr/>
          </p:nvCxnSpPr>
          <p:spPr>
            <a:xfrm>
              <a:off x="1320800" y="3233682"/>
              <a:ext cx="9897533" cy="0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9861972-B9DD-CC70-8D71-F4DF8D71E67E}"/>
                </a:ext>
              </a:extLst>
            </p:cNvPr>
            <p:cNvCxnSpPr>
              <a:cxnSpLocks/>
            </p:cNvCxnSpPr>
            <p:nvPr/>
          </p:nvCxnSpPr>
          <p:spPr>
            <a:xfrm>
              <a:off x="1947333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8FBEB80-1240-7444-C966-44641BC897CB}"/>
                </a:ext>
              </a:extLst>
            </p:cNvPr>
            <p:cNvCxnSpPr>
              <a:cxnSpLocks/>
            </p:cNvCxnSpPr>
            <p:nvPr/>
          </p:nvCxnSpPr>
          <p:spPr>
            <a:xfrm>
              <a:off x="3371144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A30D799-F10A-1C03-7053-B61946CC071A}"/>
                </a:ext>
              </a:extLst>
            </p:cNvPr>
            <p:cNvCxnSpPr>
              <a:cxnSpLocks/>
            </p:cNvCxnSpPr>
            <p:nvPr/>
          </p:nvCxnSpPr>
          <p:spPr>
            <a:xfrm>
              <a:off x="4794955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94494E0-09D5-4318-353D-7F45B62CA018}"/>
                </a:ext>
              </a:extLst>
            </p:cNvPr>
            <p:cNvCxnSpPr>
              <a:cxnSpLocks/>
            </p:cNvCxnSpPr>
            <p:nvPr/>
          </p:nvCxnSpPr>
          <p:spPr>
            <a:xfrm>
              <a:off x="6218766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512693A-1942-C063-3589-FB2EC0FD248B}"/>
                </a:ext>
              </a:extLst>
            </p:cNvPr>
            <p:cNvCxnSpPr>
              <a:cxnSpLocks/>
            </p:cNvCxnSpPr>
            <p:nvPr/>
          </p:nvCxnSpPr>
          <p:spPr>
            <a:xfrm>
              <a:off x="7642577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FF4254C-CF82-7ADC-8ED6-3B5C1E6A89E8}"/>
                </a:ext>
              </a:extLst>
            </p:cNvPr>
            <p:cNvCxnSpPr>
              <a:cxnSpLocks/>
            </p:cNvCxnSpPr>
            <p:nvPr/>
          </p:nvCxnSpPr>
          <p:spPr>
            <a:xfrm>
              <a:off x="9066388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7C9640A-F1A9-D325-4C44-13DA2B6A6F74}"/>
                </a:ext>
              </a:extLst>
            </p:cNvPr>
            <p:cNvCxnSpPr>
              <a:cxnSpLocks/>
            </p:cNvCxnSpPr>
            <p:nvPr/>
          </p:nvCxnSpPr>
          <p:spPr>
            <a:xfrm>
              <a:off x="10490199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3E2CF1B-55EC-D997-3112-AFF8B75596F9}"/>
                </a:ext>
              </a:extLst>
            </p:cNvPr>
            <p:cNvSpPr txBox="1"/>
            <p:nvPr/>
          </p:nvSpPr>
          <p:spPr>
            <a:xfrm>
              <a:off x="1725157" y="369993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393FDDC-7127-2ED3-4A53-BE2CA8C740FF}"/>
                </a:ext>
              </a:extLst>
            </p:cNvPr>
            <p:cNvSpPr txBox="1"/>
            <p:nvPr/>
          </p:nvSpPr>
          <p:spPr>
            <a:xfrm>
              <a:off x="3148968" y="369993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8AF7DA7-643C-2759-1121-DDA750E1F57B}"/>
                </a:ext>
              </a:extLst>
            </p:cNvPr>
            <p:cNvSpPr txBox="1"/>
            <p:nvPr/>
          </p:nvSpPr>
          <p:spPr>
            <a:xfrm>
              <a:off x="4572779" y="369993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2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1D39798-E20F-0928-48C9-69609BB0B82B}"/>
                </a:ext>
              </a:extLst>
            </p:cNvPr>
            <p:cNvSpPr txBox="1"/>
            <p:nvPr/>
          </p:nvSpPr>
          <p:spPr>
            <a:xfrm>
              <a:off x="5996590" y="369827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95ABBB9-60E2-B58E-A8DE-3A40B99F3BC7}"/>
                </a:ext>
              </a:extLst>
            </p:cNvPr>
            <p:cNvSpPr txBox="1"/>
            <p:nvPr/>
          </p:nvSpPr>
          <p:spPr>
            <a:xfrm>
              <a:off x="7420401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4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A653C08-8D7D-3223-263B-C071805D6F66}"/>
                </a:ext>
              </a:extLst>
            </p:cNvPr>
            <p:cNvSpPr txBox="1"/>
            <p:nvPr/>
          </p:nvSpPr>
          <p:spPr>
            <a:xfrm>
              <a:off x="8844212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5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68E0501-1315-8A25-4F80-F22299FB2A8C}"/>
                </a:ext>
              </a:extLst>
            </p:cNvPr>
            <p:cNvSpPr txBox="1"/>
            <p:nvPr/>
          </p:nvSpPr>
          <p:spPr>
            <a:xfrm>
              <a:off x="10268023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6</a:t>
              </a:r>
            </a:p>
          </p:txBody>
        </p: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BC67283-36D5-70AA-C97C-89A5B3055573}"/>
              </a:ext>
            </a:extLst>
          </p:cNvPr>
          <p:cNvCxnSpPr>
            <a:cxnSpLocks/>
          </p:cNvCxnSpPr>
          <p:nvPr/>
        </p:nvCxnSpPr>
        <p:spPr>
          <a:xfrm>
            <a:off x="1930547" y="3179818"/>
            <a:ext cx="1319389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ABC134F-721E-A75E-0051-5CD25C836D99}"/>
              </a:ext>
            </a:extLst>
          </p:cNvPr>
          <p:cNvCxnSpPr>
            <a:cxnSpLocks/>
          </p:cNvCxnSpPr>
          <p:nvPr/>
        </p:nvCxnSpPr>
        <p:spPr>
          <a:xfrm>
            <a:off x="3390900" y="3179818"/>
            <a:ext cx="7564967" cy="0"/>
          </a:xfrm>
          <a:prstGeom prst="straightConnector1">
            <a:avLst/>
          </a:prstGeom>
          <a:ln w="762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E71D093-C2AC-3291-F5FC-FEECE5B5B6C6}"/>
              </a:ext>
            </a:extLst>
          </p:cNvPr>
          <p:cNvSpPr txBox="1"/>
          <p:nvPr/>
        </p:nvSpPr>
        <p:spPr>
          <a:xfrm>
            <a:off x="320676" y="1256990"/>
            <a:ext cx="4167437" cy="1569660"/>
          </a:xfrm>
          <a:custGeom>
            <a:avLst/>
            <a:gdLst>
              <a:gd name="connsiteX0" fmla="*/ 0 w 4167437"/>
              <a:gd name="connsiteY0" fmla="*/ 0 h 1569660"/>
              <a:gd name="connsiteX1" fmla="*/ 652898 w 4167437"/>
              <a:gd name="connsiteY1" fmla="*/ 0 h 1569660"/>
              <a:gd name="connsiteX2" fmla="*/ 1222448 w 4167437"/>
              <a:gd name="connsiteY2" fmla="*/ 0 h 1569660"/>
              <a:gd name="connsiteX3" fmla="*/ 2000370 w 4167437"/>
              <a:gd name="connsiteY3" fmla="*/ 0 h 1569660"/>
              <a:gd name="connsiteX4" fmla="*/ 2653268 w 4167437"/>
              <a:gd name="connsiteY4" fmla="*/ 0 h 1569660"/>
              <a:gd name="connsiteX5" fmla="*/ 3306167 w 4167437"/>
              <a:gd name="connsiteY5" fmla="*/ 0 h 1569660"/>
              <a:gd name="connsiteX6" fmla="*/ 4167437 w 4167437"/>
              <a:gd name="connsiteY6" fmla="*/ 0 h 1569660"/>
              <a:gd name="connsiteX7" fmla="*/ 4167437 w 4167437"/>
              <a:gd name="connsiteY7" fmla="*/ 491827 h 1569660"/>
              <a:gd name="connsiteX8" fmla="*/ 4167437 w 4167437"/>
              <a:gd name="connsiteY8" fmla="*/ 1015047 h 1569660"/>
              <a:gd name="connsiteX9" fmla="*/ 4167437 w 4167437"/>
              <a:gd name="connsiteY9" fmla="*/ 1569660 h 1569660"/>
              <a:gd name="connsiteX10" fmla="*/ 3556213 w 4167437"/>
              <a:gd name="connsiteY10" fmla="*/ 1569660 h 1569660"/>
              <a:gd name="connsiteX11" fmla="*/ 2861640 w 4167437"/>
              <a:gd name="connsiteY11" fmla="*/ 1569660 h 1569660"/>
              <a:gd name="connsiteX12" fmla="*/ 2208742 w 4167437"/>
              <a:gd name="connsiteY12" fmla="*/ 1569660 h 1569660"/>
              <a:gd name="connsiteX13" fmla="*/ 1430820 w 4167437"/>
              <a:gd name="connsiteY13" fmla="*/ 1569660 h 1569660"/>
              <a:gd name="connsiteX14" fmla="*/ 652898 w 4167437"/>
              <a:gd name="connsiteY14" fmla="*/ 1569660 h 1569660"/>
              <a:gd name="connsiteX15" fmla="*/ 0 w 4167437"/>
              <a:gd name="connsiteY15" fmla="*/ 1569660 h 1569660"/>
              <a:gd name="connsiteX16" fmla="*/ 0 w 4167437"/>
              <a:gd name="connsiteY16" fmla="*/ 1046440 h 1569660"/>
              <a:gd name="connsiteX17" fmla="*/ 0 w 4167437"/>
              <a:gd name="connsiteY17" fmla="*/ 538917 h 1569660"/>
              <a:gd name="connsiteX18" fmla="*/ 0 w 4167437"/>
              <a:gd name="connsiteY18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67437" h="1569660" extrusionOk="0">
                <a:moveTo>
                  <a:pt x="0" y="0"/>
                </a:moveTo>
                <a:cubicBezTo>
                  <a:pt x="184777" y="22572"/>
                  <a:pt x="391216" y="13691"/>
                  <a:pt x="652898" y="0"/>
                </a:cubicBezTo>
                <a:cubicBezTo>
                  <a:pt x="914580" y="-13691"/>
                  <a:pt x="968438" y="21607"/>
                  <a:pt x="1222448" y="0"/>
                </a:cubicBezTo>
                <a:cubicBezTo>
                  <a:pt x="1476458" y="-21607"/>
                  <a:pt x="1836508" y="-7875"/>
                  <a:pt x="2000370" y="0"/>
                </a:cubicBezTo>
                <a:cubicBezTo>
                  <a:pt x="2164232" y="7875"/>
                  <a:pt x="2475658" y="14931"/>
                  <a:pt x="2653268" y="0"/>
                </a:cubicBezTo>
                <a:cubicBezTo>
                  <a:pt x="2830878" y="-14931"/>
                  <a:pt x="3087408" y="2017"/>
                  <a:pt x="3306167" y="0"/>
                </a:cubicBezTo>
                <a:cubicBezTo>
                  <a:pt x="3524926" y="-2017"/>
                  <a:pt x="3928324" y="-30730"/>
                  <a:pt x="4167437" y="0"/>
                </a:cubicBezTo>
                <a:cubicBezTo>
                  <a:pt x="4152801" y="236919"/>
                  <a:pt x="4166278" y="283160"/>
                  <a:pt x="4167437" y="491827"/>
                </a:cubicBezTo>
                <a:cubicBezTo>
                  <a:pt x="4168596" y="700494"/>
                  <a:pt x="4180099" y="846551"/>
                  <a:pt x="4167437" y="1015047"/>
                </a:cubicBezTo>
                <a:cubicBezTo>
                  <a:pt x="4154775" y="1183543"/>
                  <a:pt x="4155782" y="1309366"/>
                  <a:pt x="4167437" y="1569660"/>
                </a:cubicBezTo>
                <a:cubicBezTo>
                  <a:pt x="4032828" y="1595666"/>
                  <a:pt x="3788408" y="1540012"/>
                  <a:pt x="3556213" y="1569660"/>
                </a:cubicBezTo>
                <a:cubicBezTo>
                  <a:pt x="3324018" y="1599308"/>
                  <a:pt x="3176667" y="1556900"/>
                  <a:pt x="2861640" y="1569660"/>
                </a:cubicBezTo>
                <a:cubicBezTo>
                  <a:pt x="2546613" y="1582420"/>
                  <a:pt x="2515424" y="1593523"/>
                  <a:pt x="2208742" y="1569660"/>
                </a:cubicBezTo>
                <a:cubicBezTo>
                  <a:pt x="1902060" y="1545797"/>
                  <a:pt x="1627857" y="1542228"/>
                  <a:pt x="1430820" y="1569660"/>
                </a:cubicBezTo>
                <a:cubicBezTo>
                  <a:pt x="1233783" y="1597092"/>
                  <a:pt x="891834" y="1531909"/>
                  <a:pt x="652898" y="1569660"/>
                </a:cubicBezTo>
                <a:cubicBezTo>
                  <a:pt x="413962" y="1607411"/>
                  <a:pt x="147270" y="1548179"/>
                  <a:pt x="0" y="1569660"/>
                </a:cubicBezTo>
                <a:cubicBezTo>
                  <a:pt x="21996" y="1356957"/>
                  <a:pt x="24921" y="1203706"/>
                  <a:pt x="0" y="1046440"/>
                </a:cubicBezTo>
                <a:cubicBezTo>
                  <a:pt x="-24921" y="889174"/>
                  <a:pt x="-19697" y="742997"/>
                  <a:pt x="0" y="538917"/>
                </a:cubicBezTo>
                <a:cubicBezTo>
                  <a:pt x="19697" y="334837"/>
                  <a:pt x="12537" y="16386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For example, if the odds are </a:t>
            </a:r>
            <a:r>
              <a:rPr lang="en-GB" sz="3200" b="1" dirty="0"/>
              <a:t>against 1 to 6</a:t>
            </a:r>
            <a:r>
              <a:rPr lang="en-GB" sz="3200" dirty="0"/>
              <a:t>,  then the odds are 1/6 = </a:t>
            </a:r>
            <a:r>
              <a:rPr lang="en-GB" sz="3200" b="1" dirty="0">
                <a:solidFill>
                  <a:srgbClr val="FF0000"/>
                </a:solidFill>
              </a:rPr>
              <a:t>0.17</a:t>
            </a:r>
            <a:endParaRPr lang="en-PH" sz="32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E65079-8628-923F-B117-EB553AE8E41F}"/>
              </a:ext>
            </a:extLst>
          </p:cNvPr>
          <p:cNvSpPr txBox="1"/>
          <p:nvPr/>
        </p:nvSpPr>
        <p:spPr>
          <a:xfrm>
            <a:off x="6569076" y="1256990"/>
            <a:ext cx="4167437" cy="1569660"/>
          </a:xfrm>
          <a:custGeom>
            <a:avLst/>
            <a:gdLst>
              <a:gd name="connsiteX0" fmla="*/ 0 w 4167437"/>
              <a:gd name="connsiteY0" fmla="*/ 0 h 1569660"/>
              <a:gd name="connsiteX1" fmla="*/ 652898 w 4167437"/>
              <a:gd name="connsiteY1" fmla="*/ 0 h 1569660"/>
              <a:gd name="connsiteX2" fmla="*/ 1222448 w 4167437"/>
              <a:gd name="connsiteY2" fmla="*/ 0 h 1569660"/>
              <a:gd name="connsiteX3" fmla="*/ 2000370 w 4167437"/>
              <a:gd name="connsiteY3" fmla="*/ 0 h 1569660"/>
              <a:gd name="connsiteX4" fmla="*/ 2653268 w 4167437"/>
              <a:gd name="connsiteY4" fmla="*/ 0 h 1569660"/>
              <a:gd name="connsiteX5" fmla="*/ 3306167 w 4167437"/>
              <a:gd name="connsiteY5" fmla="*/ 0 h 1569660"/>
              <a:gd name="connsiteX6" fmla="*/ 4167437 w 4167437"/>
              <a:gd name="connsiteY6" fmla="*/ 0 h 1569660"/>
              <a:gd name="connsiteX7" fmla="*/ 4167437 w 4167437"/>
              <a:gd name="connsiteY7" fmla="*/ 491827 h 1569660"/>
              <a:gd name="connsiteX8" fmla="*/ 4167437 w 4167437"/>
              <a:gd name="connsiteY8" fmla="*/ 1015047 h 1569660"/>
              <a:gd name="connsiteX9" fmla="*/ 4167437 w 4167437"/>
              <a:gd name="connsiteY9" fmla="*/ 1569660 h 1569660"/>
              <a:gd name="connsiteX10" fmla="*/ 3556213 w 4167437"/>
              <a:gd name="connsiteY10" fmla="*/ 1569660 h 1569660"/>
              <a:gd name="connsiteX11" fmla="*/ 2861640 w 4167437"/>
              <a:gd name="connsiteY11" fmla="*/ 1569660 h 1569660"/>
              <a:gd name="connsiteX12" fmla="*/ 2208742 w 4167437"/>
              <a:gd name="connsiteY12" fmla="*/ 1569660 h 1569660"/>
              <a:gd name="connsiteX13" fmla="*/ 1430820 w 4167437"/>
              <a:gd name="connsiteY13" fmla="*/ 1569660 h 1569660"/>
              <a:gd name="connsiteX14" fmla="*/ 652898 w 4167437"/>
              <a:gd name="connsiteY14" fmla="*/ 1569660 h 1569660"/>
              <a:gd name="connsiteX15" fmla="*/ 0 w 4167437"/>
              <a:gd name="connsiteY15" fmla="*/ 1569660 h 1569660"/>
              <a:gd name="connsiteX16" fmla="*/ 0 w 4167437"/>
              <a:gd name="connsiteY16" fmla="*/ 1046440 h 1569660"/>
              <a:gd name="connsiteX17" fmla="*/ 0 w 4167437"/>
              <a:gd name="connsiteY17" fmla="*/ 538917 h 1569660"/>
              <a:gd name="connsiteX18" fmla="*/ 0 w 4167437"/>
              <a:gd name="connsiteY18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67437" h="1569660" extrusionOk="0">
                <a:moveTo>
                  <a:pt x="0" y="0"/>
                </a:moveTo>
                <a:cubicBezTo>
                  <a:pt x="184777" y="22572"/>
                  <a:pt x="391216" y="13691"/>
                  <a:pt x="652898" y="0"/>
                </a:cubicBezTo>
                <a:cubicBezTo>
                  <a:pt x="914580" y="-13691"/>
                  <a:pt x="968438" y="21607"/>
                  <a:pt x="1222448" y="0"/>
                </a:cubicBezTo>
                <a:cubicBezTo>
                  <a:pt x="1476458" y="-21607"/>
                  <a:pt x="1836508" y="-7875"/>
                  <a:pt x="2000370" y="0"/>
                </a:cubicBezTo>
                <a:cubicBezTo>
                  <a:pt x="2164232" y="7875"/>
                  <a:pt x="2475658" y="14931"/>
                  <a:pt x="2653268" y="0"/>
                </a:cubicBezTo>
                <a:cubicBezTo>
                  <a:pt x="2830878" y="-14931"/>
                  <a:pt x="3087408" y="2017"/>
                  <a:pt x="3306167" y="0"/>
                </a:cubicBezTo>
                <a:cubicBezTo>
                  <a:pt x="3524926" y="-2017"/>
                  <a:pt x="3928324" y="-30730"/>
                  <a:pt x="4167437" y="0"/>
                </a:cubicBezTo>
                <a:cubicBezTo>
                  <a:pt x="4152801" y="236919"/>
                  <a:pt x="4166278" y="283160"/>
                  <a:pt x="4167437" y="491827"/>
                </a:cubicBezTo>
                <a:cubicBezTo>
                  <a:pt x="4168596" y="700494"/>
                  <a:pt x="4180099" y="846551"/>
                  <a:pt x="4167437" y="1015047"/>
                </a:cubicBezTo>
                <a:cubicBezTo>
                  <a:pt x="4154775" y="1183543"/>
                  <a:pt x="4155782" y="1309366"/>
                  <a:pt x="4167437" y="1569660"/>
                </a:cubicBezTo>
                <a:cubicBezTo>
                  <a:pt x="4032828" y="1595666"/>
                  <a:pt x="3788408" y="1540012"/>
                  <a:pt x="3556213" y="1569660"/>
                </a:cubicBezTo>
                <a:cubicBezTo>
                  <a:pt x="3324018" y="1599308"/>
                  <a:pt x="3176667" y="1556900"/>
                  <a:pt x="2861640" y="1569660"/>
                </a:cubicBezTo>
                <a:cubicBezTo>
                  <a:pt x="2546613" y="1582420"/>
                  <a:pt x="2515424" y="1593523"/>
                  <a:pt x="2208742" y="1569660"/>
                </a:cubicBezTo>
                <a:cubicBezTo>
                  <a:pt x="1902060" y="1545797"/>
                  <a:pt x="1627857" y="1542228"/>
                  <a:pt x="1430820" y="1569660"/>
                </a:cubicBezTo>
                <a:cubicBezTo>
                  <a:pt x="1233783" y="1597092"/>
                  <a:pt x="891834" y="1531909"/>
                  <a:pt x="652898" y="1569660"/>
                </a:cubicBezTo>
                <a:cubicBezTo>
                  <a:pt x="413962" y="1607411"/>
                  <a:pt x="147270" y="1548179"/>
                  <a:pt x="0" y="1569660"/>
                </a:cubicBezTo>
                <a:cubicBezTo>
                  <a:pt x="21996" y="1356957"/>
                  <a:pt x="24921" y="1203706"/>
                  <a:pt x="0" y="1046440"/>
                </a:cubicBezTo>
                <a:cubicBezTo>
                  <a:pt x="-24921" y="889174"/>
                  <a:pt x="-19697" y="742997"/>
                  <a:pt x="0" y="538917"/>
                </a:cubicBezTo>
                <a:cubicBezTo>
                  <a:pt x="19697" y="334837"/>
                  <a:pt x="12537" y="16386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But if the odds are </a:t>
            </a:r>
            <a:r>
              <a:rPr lang="en-GB" sz="3200" b="1" dirty="0"/>
              <a:t>in </a:t>
            </a:r>
            <a:r>
              <a:rPr lang="en-GB" sz="3200" b="1" dirty="0" err="1"/>
              <a:t>favor</a:t>
            </a:r>
            <a:r>
              <a:rPr lang="en-GB" sz="3200" b="1" dirty="0"/>
              <a:t> 6 to 1</a:t>
            </a:r>
            <a:r>
              <a:rPr lang="en-GB" sz="3200" dirty="0"/>
              <a:t>,  then the odds are 6/1 = </a:t>
            </a:r>
            <a:r>
              <a:rPr lang="en-GB" sz="3200" b="1" dirty="0">
                <a:solidFill>
                  <a:srgbClr val="0070C0"/>
                </a:solidFill>
              </a:rPr>
              <a:t>6</a:t>
            </a:r>
            <a:endParaRPr lang="en-PH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28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DCA2CC0-70A8-8EF7-7CE4-5F27DC509A67}"/>
              </a:ext>
            </a:extLst>
          </p:cNvPr>
          <p:cNvGrpSpPr/>
          <p:nvPr/>
        </p:nvGrpSpPr>
        <p:grpSpPr>
          <a:xfrm>
            <a:off x="1236134" y="3429000"/>
            <a:ext cx="9897533" cy="1533970"/>
            <a:chOff x="1320800" y="2873849"/>
            <a:chExt cx="9897533" cy="153397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5B6D631-307B-CEB5-AE81-8CEBD9AABB41}"/>
                </a:ext>
              </a:extLst>
            </p:cNvPr>
            <p:cNvCxnSpPr>
              <a:cxnSpLocks/>
            </p:cNvCxnSpPr>
            <p:nvPr/>
          </p:nvCxnSpPr>
          <p:spPr>
            <a:xfrm>
              <a:off x="1320800" y="3233682"/>
              <a:ext cx="9897533" cy="0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9861972-B9DD-CC70-8D71-F4DF8D71E67E}"/>
                </a:ext>
              </a:extLst>
            </p:cNvPr>
            <p:cNvCxnSpPr>
              <a:cxnSpLocks/>
            </p:cNvCxnSpPr>
            <p:nvPr/>
          </p:nvCxnSpPr>
          <p:spPr>
            <a:xfrm>
              <a:off x="1947333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8FBEB80-1240-7444-C966-44641BC897CB}"/>
                </a:ext>
              </a:extLst>
            </p:cNvPr>
            <p:cNvCxnSpPr>
              <a:cxnSpLocks/>
            </p:cNvCxnSpPr>
            <p:nvPr/>
          </p:nvCxnSpPr>
          <p:spPr>
            <a:xfrm>
              <a:off x="3371144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A30D799-F10A-1C03-7053-B61946CC071A}"/>
                </a:ext>
              </a:extLst>
            </p:cNvPr>
            <p:cNvCxnSpPr>
              <a:cxnSpLocks/>
            </p:cNvCxnSpPr>
            <p:nvPr/>
          </p:nvCxnSpPr>
          <p:spPr>
            <a:xfrm>
              <a:off x="4794955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94494E0-09D5-4318-353D-7F45B62CA018}"/>
                </a:ext>
              </a:extLst>
            </p:cNvPr>
            <p:cNvCxnSpPr>
              <a:cxnSpLocks/>
            </p:cNvCxnSpPr>
            <p:nvPr/>
          </p:nvCxnSpPr>
          <p:spPr>
            <a:xfrm>
              <a:off x="6218766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512693A-1942-C063-3589-FB2EC0FD248B}"/>
                </a:ext>
              </a:extLst>
            </p:cNvPr>
            <p:cNvCxnSpPr>
              <a:cxnSpLocks/>
            </p:cNvCxnSpPr>
            <p:nvPr/>
          </p:nvCxnSpPr>
          <p:spPr>
            <a:xfrm>
              <a:off x="7642577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FF4254C-CF82-7ADC-8ED6-3B5C1E6A89E8}"/>
                </a:ext>
              </a:extLst>
            </p:cNvPr>
            <p:cNvCxnSpPr>
              <a:cxnSpLocks/>
            </p:cNvCxnSpPr>
            <p:nvPr/>
          </p:nvCxnSpPr>
          <p:spPr>
            <a:xfrm>
              <a:off x="9066388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7C9640A-F1A9-D325-4C44-13DA2B6A6F74}"/>
                </a:ext>
              </a:extLst>
            </p:cNvPr>
            <p:cNvCxnSpPr>
              <a:cxnSpLocks/>
            </p:cNvCxnSpPr>
            <p:nvPr/>
          </p:nvCxnSpPr>
          <p:spPr>
            <a:xfrm>
              <a:off x="10490199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3E2CF1B-55EC-D997-3112-AFF8B75596F9}"/>
                </a:ext>
              </a:extLst>
            </p:cNvPr>
            <p:cNvSpPr txBox="1"/>
            <p:nvPr/>
          </p:nvSpPr>
          <p:spPr>
            <a:xfrm>
              <a:off x="1725157" y="369993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393FDDC-7127-2ED3-4A53-BE2CA8C740FF}"/>
                </a:ext>
              </a:extLst>
            </p:cNvPr>
            <p:cNvSpPr txBox="1"/>
            <p:nvPr/>
          </p:nvSpPr>
          <p:spPr>
            <a:xfrm>
              <a:off x="3148968" y="369993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8AF7DA7-643C-2759-1121-DDA750E1F57B}"/>
                </a:ext>
              </a:extLst>
            </p:cNvPr>
            <p:cNvSpPr txBox="1"/>
            <p:nvPr/>
          </p:nvSpPr>
          <p:spPr>
            <a:xfrm>
              <a:off x="4572779" y="369993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2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1D39798-E20F-0928-48C9-69609BB0B82B}"/>
                </a:ext>
              </a:extLst>
            </p:cNvPr>
            <p:cNvSpPr txBox="1"/>
            <p:nvPr/>
          </p:nvSpPr>
          <p:spPr>
            <a:xfrm>
              <a:off x="5996590" y="369827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95ABBB9-60E2-B58E-A8DE-3A40B99F3BC7}"/>
                </a:ext>
              </a:extLst>
            </p:cNvPr>
            <p:cNvSpPr txBox="1"/>
            <p:nvPr/>
          </p:nvSpPr>
          <p:spPr>
            <a:xfrm>
              <a:off x="7420401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4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A653C08-8D7D-3223-263B-C071805D6F66}"/>
                </a:ext>
              </a:extLst>
            </p:cNvPr>
            <p:cNvSpPr txBox="1"/>
            <p:nvPr/>
          </p:nvSpPr>
          <p:spPr>
            <a:xfrm>
              <a:off x="8844212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5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68E0501-1315-8A25-4F80-F22299FB2A8C}"/>
                </a:ext>
              </a:extLst>
            </p:cNvPr>
            <p:cNvSpPr txBox="1"/>
            <p:nvPr/>
          </p:nvSpPr>
          <p:spPr>
            <a:xfrm>
              <a:off x="10268023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6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FE65079-8628-923F-B117-EB553AE8E41F}"/>
              </a:ext>
            </a:extLst>
          </p:cNvPr>
          <p:cNvSpPr txBox="1"/>
          <p:nvPr/>
        </p:nvSpPr>
        <p:spPr>
          <a:xfrm>
            <a:off x="1918491" y="1774029"/>
            <a:ext cx="8458188" cy="1077218"/>
          </a:xfrm>
          <a:custGeom>
            <a:avLst/>
            <a:gdLst>
              <a:gd name="connsiteX0" fmla="*/ 0 w 8458188"/>
              <a:gd name="connsiteY0" fmla="*/ 0 h 1077218"/>
              <a:gd name="connsiteX1" fmla="*/ 566048 w 8458188"/>
              <a:gd name="connsiteY1" fmla="*/ 0 h 1077218"/>
              <a:gd name="connsiteX2" fmla="*/ 962932 w 8458188"/>
              <a:gd name="connsiteY2" fmla="*/ 0 h 1077218"/>
              <a:gd name="connsiteX3" fmla="*/ 1782726 w 8458188"/>
              <a:gd name="connsiteY3" fmla="*/ 0 h 1077218"/>
              <a:gd name="connsiteX4" fmla="*/ 2348774 w 8458188"/>
              <a:gd name="connsiteY4" fmla="*/ 0 h 1077218"/>
              <a:gd name="connsiteX5" fmla="*/ 2914822 w 8458188"/>
              <a:gd name="connsiteY5" fmla="*/ 0 h 1077218"/>
              <a:gd name="connsiteX6" fmla="*/ 3734615 w 8458188"/>
              <a:gd name="connsiteY6" fmla="*/ 0 h 1077218"/>
              <a:gd name="connsiteX7" fmla="*/ 4216081 w 8458188"/>
              <a:gd name="connsiteY7" fmla="*/ 0 h 1077218"/>
              <a:gd name="connsiteX8" fmla="*/ 5035875 w 8458188"/>
              <a:gd name="connsiteY8" fmla="*/ 0 h 1077218"/>
              <a:gd name="connsiteX9" fmla="*/ 5855669 w 8458188"/>
              <a:gd name="connsiteY9" fmla="*/ 0 h 1077218"/>
              <a:gd name="connsiteX10" fmla="*/ 6506298 w 8458188"/>
              <a:gd name="connsiteY10" fmla="*/ 0 h 1077218"/>
              <a:gd name="connsiteX11" fmla="*/ 7326092 w 8458188"/>
              <a:gd name="connsiteY11" fmla="*/ 0 h 1077218"/>
              <a:gd name="connsiteX12" fmla="*/ 7892140 w 8458188"/>
              <a:gd name="connsiteY12" fmla="*/ 0 h 1077218"/>
              <a:gd name="connsiteX13" fmla="*/ 8458188 w 8458188"/>
              <a:gd name="connsiteY13" fmla="*/ 0 h 1077218"/>
              <a:gd name="connsiteX14" fmla="*/ 8458188 w 8458188"/>
              <a:gd name="connsiteY14" fmla="*/ 549381 h 1077218"/>
              <a:gd name="connsiteX15" fmla="*/ 8458188 w 8458188"/>
              <a:gd name="connsiteY15" fmla="*/ 1077218 h 1077218"/>
              <a:gd name="connsiteX16" fmla="*/ 7807558 w 8458188"/>
              <a:gd name="connsiteY16" fmla="*/ 1077218 h 1077218"/>
              <a:gd name="connsiteX17" fmla="*/ 6987765 w 8458188"/>
              <a:gd name="connsiteY17" fmla="*/ 1077218 h 1077218"/>
              <a:gd name="connsiteX18" fmla="*/ 6337135 w 8458188"/>
              <a:gd name="connsiteY18" fmla="*/ 1077218 h 1077218"/>
              <a:gd name="connsiteX19" fmla="*/ 5940250 w 8458188"/>
              <a:gd name="connsiteY19" fmla="*/ 1077218 h 1077218"/>
              <a:gd name="connsiteX20" fmla="*/ 5458784 w 8458188"/>
              <a:gd name="connsiteY20" fmla="*/ 1077218 h 1077218"/>
              <a:gd name="connsiteX21" fmla="*/ 4638991 w 8458188"/>
              <a:gd name="connsiteY21" fmla="*/ 1077218 h 1077218"/>
              <a:gd name="connsiteX22" fmla="*/ 3988361 w 8458188"/>
              <a:gd name="connsiteY22" fmla="*/ 1077218 h 1077218"/>
              <a:gd name="connsiteX23" fmla="*/ 3506895 w 8458188"/>
              <a:gd name="connsiteY23" fmla="*/ 1077218 h 1077218"/>
              <a:gd name="connsiteX24" fmla="*/ 2856265 w 8458188"/>
              <a:gd name="connsiteY24" fmla="*/ 1077218 h 1077218"/>
              <a:gd name="connsiteX25" fmla="*/ 2459381 w 8458188"/>
              <a:gd name="connsiteY25" fmla="*/ 1077218 h 1077218"/>
              <a:gd name="connsiteX26" fmla="*/ 2062497 w 8458188"/>
              <a:gd name="connsiteY26" fmla="*/ 1077218 h 1077218"/>
              <a:gd name="connsiteX27" fmla="*/ 1411867 w 8458188"/>
              <a:gd name="connsiteY27" fmla="*/ 1077218 h 1077218"/>
              <a:gd name="connsiteX28" fmla="*/ 930401 w 8458188"/>
              <a:gd name="connsiteY28" fmla="*/ 1077218 h 1077218"/>
              <a:gd name="connsiteX29" fmla="*/ 0 w 8458188"/>
              <a:gd name="connsiteY29" fmla="*/ 1077218 h 1077218"/>
              <a:gd name="connsiteX30" fmla="*/ 0 w 8458188"/>
              <a:gd name="connsiteY30" fmla="*/ 560153 h 1077218"/>
              <a:gd name="connsiteX31" fmla="*/ 0 w 8458188"/>
              <a:gd name="connsiteY31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458188" h="1077218" extrusionOk="0">
                <a:moveTo>
                  <a:pt x="0" y="0"/>
                </a:moveTo>
                <a:cubicBezTo>
                  <a:pt x="228111" y="-16120"/>
                  <a:pt x="288274" y="23262"/>
                  <a:pt x="566048" y="0"/>
                </a:cubicBezTo>
                <a:cubicBezTo>
                  <a:pt x="843822" y="-23262"/>
                  <a:pt x="771378" y="-18820"/>
                  <a:pt x="962932" y="0"/>
                </a:cubicBezTo>
                <a:cubicBezTo>
                  <a:pt x="1154486" y="18820"/>
                  <a:pt x="1608587" y="-11482"/>
                  <a:pt x="1782726" y="0"/>
                </a:cubicBezTo>
                <a:cubicBezTo>
                  <a:pt x="1956865" y="11482"/>
                  <a:pt x="2129359" y="19808"/>
                  <a:pt x="2348774" y="0"/>
                </a:cubicBezTo>
                <a:cubicBezTo>
                  <a:pt x="2568189" y="-19808"/>
                  <a:pt x="2739502" y="8559"/>
                  <a:pt x="2914822" y="0"/>
                </a:cubicBezTo>
                <a:cubicBezTo>
                  <a:pt x="3090142" y="-8559"/>
                  <a:pt x="3335335" y="33398"/>
                  <a:pt x="3734615" y="0"/>
                </a:cubicBezTo>
                <a:cubicBezTo>
                  <a:pt x="4133895" y="-33398"/>
                  <a:pt x="4080027" y="-11146"/>
                  <a:pt x="4216081" y="0"/>
                </a:cubicBezTo>
                <a:cubicBezTo>
                  <a:pt x="4352135" y="11146"/>
                  <a:pt x="4798206" y="18594"/>
                  <a:pt x="5035875" y="0"/>
                </a:cubicBezTo>
                <a:cubicBezTo>
                  <a:pt x="5273544" y="-18594"/>
                  <a:pt x="5462536" y="40088"/>
                  <a:pt x="5855669" y="0"/>
                </a:cubicBezTo>
                <a:cubicBezTo>
                  <a:pt x="6248802" y="-40088"/>
                  <a:pt x="6223156" y="17933"/>
                  <a:pt x="6506298" y="0"/>
                </a:cubicBezTo>
                <a:cubicBezTo>
                  <a:pt x="6789440" y="-17933"/>
                  <a:pt x="6940932" y="-34483"/>
                  <a:pt x="7326092" y="0"/>
                </a:cubicBezTo>
                <a:cubicBezTo>
                  <a:pt x="7711252" y="34483"/>
                  <a:pt x="7727421" y="-17947"/>
                  <a:pt x="7892140" y="0"/>
                </a:cubicBezTo>
                <a:cubicBezTo>
                  <a:pt x="8056859" y="17947"/>
                  <a:pt x="8313031" y="23192"/>
                  <a:pt x="8458188" y="0"/>
                </a:cubicBezTo>
                <a:cubicBezTo>
                  <a:pt x="8455701" y="127759"/>
                  <a:pt x="8477957" y="407757"/>
                  <a:pt x="8458188" y="549381"/>
                </a:cubicBezTo>
                <a:cubicBezTo>
                  <a:pt x="8438419" y="691005"/>
                  <a:pt x="8466640" y="870382"/>
                  <a:pt x="8458188" y="1077218"/>
                </a:cubicBezTo>
                <a:cubicBezTo>
                  <a:pt x="8253611" y="1048022"/>
                  <a:pt x="8034103" y="1051442"/>
                  <a:pt x="7807558" y="1077218"/>
                </a:cubicBezTo>
                <a:cubicBezTo>
                  <a:pt x="7581013" y="1102995"/>
                  <a:pt x="7186135" y="1037922"/>
                  <a:pt x="6987765" y="1077218"/>
                </a:cubicBezTo>
                <a:cubicBezTo>
                  <a:pt x="6789395" y="1116514"/>
                  <a:pt x="6611748" y="1086257"/>
                  <a:pt x="6337135" y="1077218"/>
                </a:cubicBezTo>
                <a:cubicBezTo>
                  <a:pt x="6062522" y="1068180"/>
                  <a:pt x="6083370" y="1070763"/>
                  <a:pt x="5940250" y="1077218"/>
                </a:cubicBezTo>
                <a:cubicBezTo>
                  <a:pt x="5797130" y="1083673"/>
                  <a:pt x="5623311" y="1064125"/>
                  <a:pt x="5458784" y="1077218"/>
                </a:cubicBezTo>
                <a:cubicBezTo>
                  <a:pt x="5294257" y="1090311"/>
                  <a:pt x="4897257" y="1045933"/>
                  <a:pt x="4638991" y="1077218"/>
                </a:cubicBezTo>
                <a:cubicBezTo>
                  <a:pt x="4380725" y="1108503"/>
                  <a:pt x="4133944" y="1047856"/>
                  <a:pt x="3988361" y="1077218"/>
                </a:cubicBezTo>
                <a:cubicBezTo>
                  <a:pt x="3842778" y="1106581"/>
                  <a:pt x="3710509" y="1073670"/>
                  <a:pt x="3506895" y="1077218"/>
                </a:cubicBezTo>
                <a:cubicBezTo>
                  <a:pt x="3303281" y="1080766"/>
                  <a:pt x="3013026" y="1072554"/>
                  <a:pt x="2856265" y="1077218"/>
                </a:cubicBezTo>
                <a:cubicBezTo>
                  <a:pt x="2699504" y="1081883"/>
                  <a:pt x="2649520" y="1058433"/>
                  <a:pt x="2459381" y="1077218"/>
                </a:cubicBezTo>
                <a:cubicBezTo>
                  <a:pt x="2269242" y="1096003"/>
                  <a:pt x="2148706" y="1082961"/>
                  <a:pt x="2062497" y="1077218"/>
                </a:cubicBezTo>
                <a:cubicBezTo>
                  <a:pt x="1976288" y="1071475"/>
                  <a:pt x="1604595" y="1109347"/>
                  <a:pt x="1411867" y="1077218"/>
                </a:cubicBezTo>
                <a:cubicBezTo>
                  <a:pt x="1219139" y="1045090"/>
                  <a:pt x="1031054" y="1059658"/>
                  <a:pt x="930401" y="1077218"/>
                </a:cubicBezTo>
                <a:cubicBezTo>
                  <a:pt x="829748" y="1094778"/>
                  <a:pt x="397690" y="1086395"/>
                  <a:pt x="0" y="1077218"/>
                </a:cubicBezTo>
                <a:cubicBezTo>
                  <a:pt x="21340" y="890522"/>
                  <a:pt x="-23741" y="754386"/>
                  <a:pt x="0" y="560153"/>
                </a:cubicBezTo>
                <a:cubicBezTo>
                  <a:pt x="23741" y="365920"/>
                  <a:pt x="25036" y="25454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Taking the </a:t>
            </a:r>
            <a:r>
              <a:rPr lang="en-GB" sz="3200" b="1" dirty="0"/>
              <a:t>log() of the odds </a:t>
            </a:r>
            <a:r>
              <a:rPr lang="en-GB" sz="3200" dirty="0"/>
              <a:t>solves this problem by making everything asymmetrical.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14744534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DCA2CC0-70A8-8EF7-7CE4-5F27DC509A67}"/>
              </a:ext>
            </a:extLst>
          </p:cNvPr>
          <p:cNvGrpSpPr/>
          <p:nvPr/>
        </p:nvGrpSpPr>
        <p:grpSpPr>
          <a:xfrm>
            <a:off x="1147233" y="3818346"/>
            <a:ext cx="9897533" cy="1533970"/>
            <a:chOff x="1320800" y="2873849"/>
            <a:chExt cx="9897533" cy="153397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5B6D631-307B-CEB5-AE81-8CEBD9AABB41}"/>
                </a:ext>
              </a:extLst>
            </p:cNvPr>
            <p:cNvCxnSpPr>
              <a:cxnSpLocks/>
            </p:cNvCxnSpPr>
            <p:nvPr/>
          </p:nvCxnSpPr>
          <p:spPr>
            <a:xfrm>
              <a:off x="1320800" y="3233682"/>
              <a:ext cx="9897533" cy="0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9861972-B9DD-CC70-8D71-F4DF8D71E67E}"/>
                </a:ext>
              </a:extLst>
            </p:cNvPr>
            <p:cNvCxnSpPr>
              <a:cxnSpLocks/>
            </p:cNvCxnSpPr>
            <p:nvPr/>
          </p:nvCxnSpPr>
          <p:spPr>
            <a:xfrm>
              <a:off x="1947333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8FBEB80-1240-7444-C966-44641BC897CB}"/>
                </a:ext>
              </a:extLst>
            </p:cNvPr>
            <p:cNvCxnSpPr>
              <a:cxnSpLocks/>
            </p:cNvCxnSpPr>
            <p:nvPr/>
          </p:nvCxnSpPr>
          <p:spPr>
            <a:xfrm>
              <a:off x="3371144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A30D799-F10A-1C03-7053-B61946CC071A}"/>
                </a:ext>
              </a:extLst>
            </p:cNvPr>
            <p:cNvCxnSpPr>
              <a:cxnSpLocks/>
            </p:cNvCxnSpPr>
            <p:nvPr/>
          </p:nvCxnSpPr>
          <p:spPr>
            <a:xfrm>
              <a:off x="4794955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94494E0-09D5-4318-353D-7F45B62CA018}"/>
                </a:ext>
              </a:extLst>
            </p:cNvPr>
            <p:cNvCxnSpPr>
              <a:cxnSpLocks/>
            </p:cNvCxnSpPr>
            <p:nvPr/>
          </p:nvCxnSpPr>
          <p:spPr>
            <a:xfrm>
              <a:off x="6218766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512693A-1942-C063-3589-FB2EC0FD248B}"/>
                </a:ext>
              </a:extLst>
            </p:cNvPr>
            <p:cNvCxnSpPr>
              <a:cxnSpLocks/>
            </p:cNvCxnSpPr>
            <p:nvPr/>
          </p:nvCxnSpPr>
          <p:spPr>
            <a:xfrm>
              <a:off x="7642577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FF4254C-CF82-7ADC-8ED6-3B5C1E6A89E8}"/>
                </a:ext>
              </a:extLst>
            </p:cNvPr>
            <p:cNvCxnSpPr>
              <a:cxnSpLocks/>
            </p:cNvCxnSpPr>
            <p:nvPr/>
          </p:nvCxnSpPr>
          <p:spPr>
            <a:xfrm>
              <a:off x="9066388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7C9640A-F1A9-D325-4C44-13DA2B6A6F74}"/>
                </a:ext>
              </a:extLst>
            </p:cNvPr>
            <p:cNvCxnSpPr>
              <a:cxnSpLocks/>
            </p:cNvCxnSpPr>
            <p:nvPr/>
          </p:nvCxnSpPr>
          <p:spPr>
            <a:xfrm>
              <a:off x="10490199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3E2CF1B-55EC-D997-3112-AFF8B75596F9}"/>
                </a:ext>
              </a:extLst>
            </p:cNvPr>
            <p:cNvSpPr txBox="1"/>
            <p:nvPr/>
          </p:nvSpPr>
          <p:spPr>
            <a:xfrm>
              <a:off x="1725157" y="3699933"/>
              <a:ext cx="6014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-3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393FDDC-7127-2ED3-4A53-BE2CA8C740FF}"/>
                </a:ext>
              </a:extLst>
            </p:cNvPr>
            <p:cNvSpPr txBox="1"/>
            <p:nvPr/>
          </p:nvSpPr>
          <p:spPr>
            <a:xfrm>
              <a:off x="3148968" y="3699933"/>
              <a:ext cx="6014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-2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8AF7DA7-643C-2759-1121-DDA750E1F57B}"/>
                </a:ext>
              </a:extLst>
            </p:cNvPr>
            <p:cNvSpPr txBox="1"/>
            <p:nvPr/>
          </p:nvSpPr>
          <p:spPr>
            <a:xfrm>
              <a:off x="4572779" y="3699933"/>
              <a:ext cx="6014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-1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1D39798-E20F-0928-48C9-69609BB0B82B}"/>
                </a:ext>
              </a:extLst>
            </p:cNvPr>
            <p:cNvSpPr txBox="1"/>
            <p:nvPr/>
          </p:nvSpPr>
          <p:spPr>
            <a:xfrm>
              <a:off x="5996590" y="369827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0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95ABBB9-60E2-B58E-A8DE-3A40B99F3BC7}"/>
                </a:ext>
              </a:extLst>
            </p:cNvPr>
            <p:cNvSpPr txBox="1"/>
            <p:nvPr/>
          </p:nvSpPr>
          <p:spPr>
            <a:xfrm>
              <a:off x="7420401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A653C08-8D7D-3223-263B-C071805D6F66}"/>
                </a:ext>
              </a:extLst>
            </p:cNvPr>
            <p:cNvSpPr txBox="1"/>
            <p:nvPr/>
          </p:nvSpPr>
          <p:spPr>
            <a:xfrm>
              <a:off x="8844212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68E0501-1315-8A25-4F80-F22299FB2A8C}"/>
                </a:ext>
              </a:extLst>
            </p:cNvPr>
            <p:cNvSpPr txBox="1"/>
            <p:nvPr/>
          </p:nvSpPr>
          <p:spPr>
            <a:xfrm>
              <a:off x="10268023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FE65079-8628-923F-B117-EB553AE8E41F}"/>
              </a:ext>
            </a:extLst>
          </p:cNvPr>
          <p:cNvSpPr txBox="1"/>
          <p:nvPr/>
        </p:nvSpPr>
        <p:spPr>
          <a:xfrm>
            <a:off x="865947" y="1078293"/>
            <a:ext cx="4622787" cy="2062103"/>
          </a:xfrm>
          <a:custGeom>
            <a:avLst/>
            <a:gdLst>
              <a:gd name="connsiteX0" fmla="*/ 0 w 4622787"/>
              <a:gd name="connsiteY0" fmla="*/ 0 h 2062103"/>
              <a:gd name="connsiteX1" fmla="*/ 614170 w 4622787"/>
              <a:gd name="connsiteY1" fmla="*/ 0 h 2062103"/>
              <a:gd name="connsiteX2" fmla="*/ 1135885 w 4622787"/>
              <a:gd name="connsiteY2" fmla="*/ 0 h 2062103"/>
              <a:gd name="connsiteX3" fmla="*/ 1888739 w 4622787"/>
              <a:gd name="connsiteY3" fmla="*/ 0 h 2062103"/>
              <a:gd name="connsiteX4" fmla="*/ 2502909 w 4622787"/>
              <a:gd name="connsiteY4" fmla="*/ 0 h 2062103"/>
              <a:gd name="connsiteX5" fmla="*/ 3117079 w 4622787"/>
              <a:gd name="connsiteY5" fmla="*/ 0 h 2062103"/>
              <a:gd name="connsiteX6" fmla="*/ 3869933 w 4622787"/>
              <a:gd name="connsiteY6" fmla="*/ 0 h 2062103"/>
              <a:gd name="connsiteX7" fmla="*/ 4622787 w 4622787"/>
              <a:gd name="connsiteY7" fmla="*/ 0 h 2062103"/>
              <a:gd name="connsiteX8" fmla="*/ 4622787 w 4622787"/>
              <a:gd name="connsiteY8" fmla="*/ 728610 h 2062103"/>
              <a:gd name="connsiteX9" fmla="*/ 4622787 w 4622787"/>
              <a:gd name="connsiteY9" fmla="*/ 1374735 h 2062103"/>
              <a:gd name="connsiteX10" fmla="*/ 4622787 w 4622787"/>
              <a:gd name="connsiteY10" fmla="*/ 2062103 h 2062103"/>
              <a:gd name="connsiteX11" fmla="*/ 3962389 w 4622787"/>
              <a:gd name="connsiteY11" fmla="*/ 2062103 h 2062103"/>
              <a:gd name="connsiteX12" fmla="*/ 3348219 w 4622787"/>
              <a:gd name="connsiteY12" fmla="*/ 2062103 h 2062103"/>
              <a:gd name="connsiteX13" fmla="*/ 2595365 w 4622787"/>
              <a:gd name="connsiteY13" fmla="*/ 2062103 h 2062103"/>
              <a:gd name="connsiteX14" fmla="*/ 1842511 w 4622787"/>
              <a:gd name="connsiteY14" fmla="*/ 2062103 h 2062103"/>
              <a:gd name="connsiteX15" fmla="*/ 1274568 w 4622787"/>
              <a:gd name="connsiteY15" fmla="*/ 2062103 h 2062103"/>
              <a:gd name="connsiteX16" fmla="*/ 614170 w 4622787"/>
              <a:gd name="connsiteY16" fmla="*/ 2062103 h 2062103"/>
              <a:gd name="connsiteX17" fmla="*/ 0 w 4622787"/>
              <a:gd name="connsiteY17" fmla="*/ 2062103 h 2062103"/>
              <a:gd name="connsiteX18" fmla="*/ 0 w 4622787"/>
              <a:gd name="connsiteY18" fmla="*/ 1374735 h 2062103"/>
              <a:gd name="connsiteX19" fmla="*/ 0 w 4622787"/>
              <a:gd name="connsiteY19" fmla="*/ 728610 h 2062103"/>
              <a:gd name="connsiteX20" fmla="*/ 0 w 4622787"/>
              <a:gd name="connsiteY20" fmla="*/ 0 h 206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22787" h="2062103" extrusionOk="0">
                <a:moveTo>
                  <a:pt x="0" y="0"/>
                </a:moveTo>
                <a:cubicBezTo>
                  <a:pt x="301187" y="-21465"/>
                  <a:pt x="367781" y="-6176"/>
                  <a:pt x="614170" y="0"/>
                </a:cubicBezTo>
                <a:cubicBezTo>
                  <a:pt x="860559" y="6176"/>
                  <a:pt x="996596" y="-17930"/>
                  <a:pt x="1135885" y="0"/>
                </a:cubicBezTo>
                <a:cubicBezTo>
                  <a:pt x="1275175" y="17930"/>
                  <a:pt x="1593468" y="2951"/>
                  <a:pt x="1888739" y="0"/>
                </a:cubicBezTo>
                <a:cubicBezTo>
                  <a:pt x="2184010" y="-2951"/>
                  <a:pt x="2371493" y="-27454"/>
                  <a:pt x="2502909" y="0"/>
                </a:cubicBezTo>
                <a:cubicBezTo>
                  <a:pt x="2634325" y="27454"/>
                  <a:pt x="2878678" y="-18683"/>
                  <a:pt x="3117079" y="0"/>
                </a:cubicBezTo>
                <a:cubicBezTo>
                  <a:pt x="3355480" y="18683"/>
                  <a:pt x="3718756" y="-30516"/>
                  <a:pt x="3869933" y="0"/>
                </a:cubicBezTo>
                <a:cubicBezTo>
                  <a:pt x="4021110" y="30516"/>
                  <a:pt x="4357462" y="-24136"/>
                  <a:pt x="4622787" y="0"/>
                </a:cubicBezTo>
                <a:cubicBezTo>
                  <a:pt x="4612958" y="361147"/>
                  <a:pt x="4619028" y="407632"/>
                  <a:pt x="4622787" y="728610"/>
                </a:cubicBezTo>
                <a:cubicBezTo>
                  <a:pt x="4626547" y="1049588"/>
                  <a:pt x="4628731" y="1086451"/>
                  <a:pt x="4622787" y="1374735"/>
                </a:cubicBezTo>
                <a:cubicBezTo>
                  <a:pt x="4616843" y="1663020"/>
                  <a:pt x="4639884" y="1917862"/>
                  <a:pt x="4622787" y="2062103"/>
                </a:cubicBezTo>
                <a:cubicBezTo>
                  <a:pt x="4301043" y="2090010"/>
                  <a:pt x="4264172" y="2042271"/>
                  <a:pt x="3962389" y="2062103"/>
                </a:cubicBezTo>
                <a:cubicBezTo>
                  <a:pt x="3660606" y="2081935"/>
                  <a:pt x="3497146" y="2085679"/>
                  <a:pt x="3348219" y="2062103"/>
                </a:cubicBezTo>
                <a:cubicBezTo>
                  <a:pt x="3199292" y="2038528"/>
                  <a:pt x="2774875" y="2070895"/>
                  <a:pt x="2595365" y="2062103"/>
                </a:cubicBezTo>
                <a:cubicBezTo>
                  <a:pt x="2415855" y="2053311"/>
                  <a:pt x="2204099" y="2088490"/>
                  <a:pt x="1842511" y="2062103"/>
                </a:cubicBezTo>
                <a:cubicBezTo>
                  <a:pt x="1480923" y="2035716"/>
                  <a:pt x="1394353" y="2042007"/>
                  <a:pt x="1274568" y="2062103"/>
                </a:cubicBezTo>
                <a:cubicBezTo>
                  <a:pt x="1154783" y="2082199"/>
                  <a:pt x="795689" y="2067724"/>
                  <a:pt x="614170" y="2062103"/>
                </a:cubicBezTo>
                <a:cubicBezTo>
                  <a:pt x="432651" y="2056482"/>
                  <a:pt x="278889" y="2092211"/>
                  <a:pt x="0" y="2062103"/>
                </a:cubicBezTo>
                <a:cubicBezTo>
                  <a:pt x="3344" y="1841130"/>
                  <a:pt x="-15223" y="1679629"/>
                  <a:pt x="0" y="1374735"/>
                </a:cubicBezTo>
                <a:cubicBezTo>
                  <a:pt x="15223" y="1069841"/>
                  <a:pt x="1995" y="863567"/>
                  <a:pt x="0" y="728610"/>
                </a:cubicBezTo>
                <a:cubicBezTo>
                  <a:pt x="-1995" y="593653"/>
                  <a:pt x="20415" y="30188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For example, if the odds are </a:t>
            </a:r>
            <a:r>
              <a:rPr lang="en-GB" sz="3200" b="1" dirty="0"/>
              <a:t>against 1 to 6</a:t>
            </a:r>
            <a:r>
              <a:rPr lang="en-GB" sz="3200" dirty="0"/>
              <a:t>, then the log(odds) are log(1/6) = log (0.17)  = </a:t>
            </a:r>
            <a:r>
              <a:rPr lang="en-GB" sz="3200" b="1" dirty="0">
                <a:solidFill>
                  <a:srgbClr val="FF0000"/>
                </a:solidFill>
              </a:rPr>
              <a:t>-1.79 </a:t>
            </a:r>
            <a:endParaRPr lang="en-PH" sz="3200" b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BD3C09-0C71-C46B-C2C4-C461A960FE51}"/>
              </a:ext>
            </a:extLst>
          </p:cNvPr>
          <p:cNvCxnSpPr>
            <a:cxnSpLocks/>
          </p:cNvCxnSpPr>
          <p:nvPr/>
        </p:nvCxnSpPr>
        <p:spPr>
          <a:xfrm flipH="1">
            <a:off x="3458632" y="3653831"/>
            <a:ext cx="2548466" cy="0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A709A3-459C-F1EA-0237-CC6A04C7260A}"/>
              </a:ext>
            </a:extLst>
          </p:cNvPr>
          <p:cNvCxnSpPr>
            <a:cxnSpLocks/>
          </p:cNvCxnSpPr>
          <p:nvPr/>
        </p:nvCxnSpPr>
        <p:spPr>
          <a:xfrm>
            <a:off x="6095999" y="3653831"/>
            <a:ext cx="2574646" cy="0"/>
          </a:xfrm>
          <a:prstGeom prst="straightConnector1">
            <a:avLst/>
          </a:prstGeom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1E8100-FB5F-BC60-1ED3-187128D348E4}"/>
              </a:ext>
            </a:extLst>
          </p:cNvPr>
          <p:cNvSpPr txBox="1"/>
          <p:nvPr/>
        </p:nvSpPr>
        <p:spPr>
          <a:xfrm>
            <a:off x="6199790" y="1129057"/>
            <a:ext cx="4793540" cy="1569660"/>
          </a:xfrm>
          <a:custGeom>
            <a:avLst/>
            <a:gdLst>
              <a:gd name="connsiteX0" fmla="*/ 0 w 4793540"/>
              <a:gd name="connsiteY0" fmla="*/ 0 h 1569660"/>
              <a:gd name="connsiteX1" fmla="*/ 636856 w 4793540"/>
              <a:gd name="connsiteY1" fmla="*/ 0 h 1569660"/>
              <a:gd name="connsiteX2" fmla="*/ 1177841 w 4793540"/>
              <a:gd name="connsiteY2" fmla="*/ 0 h 1569660"/>
              <a:gd name="connsiteX3" fmla="*/ 1958503 w 4793540"/>
              <a:gd name="connsiteY3" fmla="*/ 0 h 1569660"/>
              <a:gd name="connsiteX4" fmla="*/ 2595360 w 4793540"/>
              <a:gd name="connsiteY4" fmla="*/ 0 h 1569660"/>
              <a:gd name="connsiteX5" fmla="*/ 3232216 w 4793540"/>
              <a:gd name="connsiteY5" fmla="*/ 0 h 1569660"/>
              <a:gd name="connsiteX6" fmla="*/ 4012878 w 4793540"/>
              <a:gd name="connsiteY6" fmla="*/ 0 h 1569660"/>
              <a:gd name="connsiteX7" fmla="*/ 4793540 w 4793540"/>
              <a:gd name="connsiteY7" fmla="*/ 0 h 1569660"/>
              <a:gd name="connsiteX8" fmla="*/ 4793540 w 4793540"/>
              <a:gd name="connsiteY8" fmla="*/ 554613 h 1569660"/>
              <a:gd name="connsiteX9" fmla="*/ 4793540 w 4793540"/>
              <a:gd name="connsiteY9" fmla="*/ 1046440 h 1569660"/>
              <a:gd name="connsiteX10" fmla="*/ 4793540 w 4793540"/>
              <a:gd name="connsiteY10" fmla="*/ 1569660 h 1569660"/>
              <a:gd name="connsiteX11" fmla="*/ 4108749 w 4793540"/>
              <a:gd name="connsiteY11" fmla="*/ 1569660 h 1569660"/>
              <a:gd name="connsiteX12" fmla="*/ 3471893 w 4793540"/>
              <a:gd name="connsiteY12" fmla="*/ 1569660 h 1569660"/>
              <a:gd name="connsiteX13" fmla="*/ 2691230 w 4793540"/>
              <a:gd name="connsiteY13" fmla="*/ 1569660 h 1569660"/>
              <a:gd name="connsiteX14" fmla="*/ 1910568 w 4793540"/>
              <a:gd name="connsiteY14" fmla="*/ 1569660 h 1569660"/>
              <a:gd name="connsiteX15" fmla="*/ 1321647 w 4793540"/>
              <a:gd name="connsiteY15" fmla="*/ 1569660 h 1569660"/>
              <a:gd name="connsiteX16" fmla="*/ 636856 w 4793540"/>
              <a:gd name="connsiteY16" fmla="*/ 1569660 h 1569660"/>
              <a:gd name="connsiteX17" fmla="*/ 0 w 4793540"/>
              <a:gd name="connsiteY17" fmla="*/ 1569660 h 1569660"/>
              <a:gd name="connsiteX18" fmla="*/ 0 w 4793540"/>
              <a:gd name="connsiteY18" fmla="*/ 1046440 h 1569660"/>
              <a:gd name="connsiteX19" fmla="*/ 0 w 4793540"/>
              <a:gd name="connsiteY19" fmla="*/ 554613 h 1569660"/>
              <a:gd name="connsiteX20" fmla="*/ 0 w 4793540"/>
              <a:gd name="connsiteY20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793540" h="1569660" extrusionOk="0">
                <a:moveTo>
                  <a:pt x="0" y="0"/>
                </a:moveTo>
                <a:cubicBezTo>
                  <a:pt x="268582" y="-5973"/>
                  <a:pt x="404874" y="7164"/>
                  <a:pt x="636856" y="0"/>
                </a:cubicBezTo>
                <a:cubicBezTo>
                  <a:pt x="868838" y="-7164"/>
                  <a:pt x="959319" y="-25223"/>
                  <a:pt x="1177841" y="0"/>
                </a:cubicBezTo>
                <a:cubicBezTo>
                  <a:pt x="1396364" y="25223"/>
                  <a:pt x="1789186" y="-21518"/>
                  <a:pt x="1958503" y="0"/>
                </a:cubicBezTo>
                <a:cubicBezTo>
                  <a:pt x="2127820" y="21518"/>
                  <a:pt x="2349369" y="22458"/>
                  <a:pt x="2595360" y="0"/>
                </a:cubicBezTo>
                <a:cubicBezTo>
                  <a:pt x="2841351" y="-22458"/>
                  <a:pt x="3087367" y="-27408"/>
                  <a:pt x="3232216" y="0"/>
                </a:cubicBezTo>
                <a:cubicBezTo>
                  <a:pt x="3377065" y="27408"/>
                  <a:pt x="3817089" y="33658"/>
                  <a:pt x="4012878" y="0"/>
                </a:cubicBezTo>
                <a:cubicBezTo>
                  <a:pt x="4208667" y="-33658"/>
                  <a:pt x="4601284" y="-10895"/>
                  <a:pt x="4793540" y="0"/>
                </a:cubicBezTo>
                <a:cubicBezTo>
                  <a:pt x="4813033" y="119720"/>
                  <a:pt x="4817762" y="421379"/>
                  <a:pt x="4793540" y="554613"/>
                </a:cubicBezTo>
                <a:cubicBezTo>
                  <a:pt x="4769318" y="687847"/>
                  <a:pt x="4795320" y="878581"/>
                  <a:pt x="4793540" y="1046440"/>
                </a:cubicBezTo>
                <a:cubicBezTo>
                  <a:pt x="4791760" y="1214299"/>
                  <a:pt x="4781912" y="1402139"/>
                  <a:pt x="4793540" y="1569660"/>
                </a:cubicBezTo>
                <a:cubicBezTo>
                  <a:pt x="4466579" y="1602622"/>
                  <a:pt x="4287447" y="1580608"/>
                  <a:pt x="4108749" y="1569660"/>
                </a:cubicBezTo>
                <a:cubicBezTo>
                  <a:pt x="3930051" y="1558712"/>
                  <a:pt x="3615071" y="1580934"/>
                  <a:pt x="3471893" y="1569660"/>
                </a:cubicBezTo>
                <a:cubicBezTo>
                  <a:pt x="3328715" y="1558386"/>
                  <a:pt x="3060143" y="1541673"/>
                  <a:pt x="2691230" y="1569660"/>
                </a:cubicBezTo>
                <a:cubicBezTo>
                  <a:pt x="2322317" y="1597647"/>
                  <a:pt x="2217640" y="1544173"/>
                  <a:pt x="1910568" y="1569660"/>
                </a:cubicBezTo>
                <a:cubicBezTo>
                  <a:pt x="1603496" y="1595147"/>
                  <a:pt x="1544167" y="1594002"/>
                  <a:pt x="1321647" y="1569660"/>
                </a:cubicBezTo>
                <a:cubicBezTo>
                  <a:pt x="1099127" y="1545318"/>
                  <a:pt x="853394" y="1571825"/>
                  <a:pt x="636856" y="1569660"/>
                </a:cubicBezTo>
                <a:cubicBezTo>
                  <a:pt x="420318" y="1567495"/>
                  <a:pt x="231727" y="1540707"/>
                  <a:pt x="0" y="1569660"/>
                </a:cubicBezTo>
                <a:cubicBezTo>
                  <a:pt x="-9121" y="1380341"/>
                  <a:pt x="-25595" y="1182049"/>
                  <a:pt x="0" y="1046440"/>
                </a:cubicBezTo>
                <a:cubicBezTo>
                  <a:pt x="25595" y="910831"/>
                  <a:pt x="2080" y="760625"/>
                  <a:pt x="0" y="554613"/>
                </a:cubicBezTo>
                <a:cubicBezTo>
                  <a:pt x="-2080" y="348601"/>
                  <a:pt x="-6932" y="27700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If the odds are </a:t>
            </a:r>
            <a:r>
              <a:rPr lang="en-GB" sz="3200" b="1" dirty="0"/>
              <a:t>in </a:t>
            </a:r>
            <a:r>
              <a:rPr lang="en-GB" sz="3200" b="1" dirty="0" err="1"/>
              <a:t>favor</a:t>
            </a:r>
            <a:r>
              <a:rPr lang="en-GB" sz="3200" b="1" dirty="0"/>
              <a:t> 6 to 1</a:t>
            </a:r>
            <a:r>
              <a:rPr lang="en-GB" sz="3200" dirty="0"/>
              <a:t>, then the log(odds) are log(6/1) = log (6)  = </a:t>
            </a:r>
            <a:r>
              <a:rPr lang="en-GB" sz="3200" b="1" dirty="0">
                <a:solidFill>
                  <a:srgbClr val="0070C0"/>
                </a:solidFill>
              </a:rPr>
              <a:t>1.79</a:t>
            </a:r>
            <a:r>
              <a:rPr lang="en-GB" sz="3200" dirty="0"/>
              <a:t> 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267547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DCA2CC0-70A8-8EF7-7CE4-5F27DC509A67}"/>
              </a:ext>
            </a:extLst>
          </p:cNvPr>
          <p:cNvGrpSpPr/>
          <p:nvPr/>
        </p:nvGrpSpPr>
        <p:grpSpPr>
          <a:xfrm>
            <a:off x="1147233" y="3818346"/>
            <a:ext cx="9897533" cy="1533970"/>
            <a:chOff x="1320800" y="2873849"/>
            <a:chExt cx="9897533" cy="153397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5B6D631-307B-CEB5-AE81-8CEBD9AABB41}"/>
                </a:ext>
              </a:extLst>
            </p:cNvPr>
            <p:cNvCxnSpPr>
              <a:cxnSpLocks/>
            </p:cNvCxnSpPr>
            <p:nvPr/>
          </p:nvCxnSpPr>
          <p:spPr>
            <a:xfrm>
              <a:off x="1320800" y="3233682"/>
              <a:ext cx="9897533" cy="0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9861972-B9DD-CC70-8D71-F4DF8D71E67E}"/>
                </a:ext>
              </a:extLst>
            </p:cNvPr>
            <p:cNvCxnSpPr>
              <a:cxnSpLocks/>
            </p:cNvCxnSpPr>
            <p:nvPr/>
          </p:nvCxnSpPr>
          <p:spPr>
            <a:xfrm>
              <a:off x="1947333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8FBEB80-1240-7444-C966-44641BC897CB}"/>
                </a:ext>
              </a:extLst>
            </p:cNvPr>
            <p:cNvCxnSpPr>
              <a:cxnSpLocks/>
            </p:cNvCxnSpPr>
            <p:nvPr/>
          </p:nvCxnSpPr>
          <p:spPr>
            <a:xfrm>
              <a:off x="3371144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A30D799-F10A-1C03-7053-B61946CC071A}"/>
                </a:ext>
              </a:extLst>
            </p:cNvPr>
            <p:cNvCxnSpPr>
              <a:cxnSpLocks/>
            </p:cNvCxnSpPr>
            <p:nvPr/>
          </p:nvCxnSpPr>
          <p:spPr>
            <a:xfrm>
              <a:off x="4794955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94494E0-09D5-4318-353D-7F45B62CA018}"/>
                </a:ext>
              </a:extLst>
            </p:cNvPr>
            <p:cNvCxnSpPr>
              <a:cxnSpLocks/>
            </p:cNvCxnSpPr>
            <p:nvPr/>
          </p:nvCxnSpPr>
          <p:spPr>
            <a:xfrm>
              <a:off x="6218766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512693A-1942-C063-3589-FB2EC0FD248B}"/>
                </a:ext>
              </a:extLst>
            </p:cNvPr>
            <p:cNvCxnSpPr>
              <a:cxnSpLocks/>
            </p:cNvCxnSpPr>
            <p:nvPr/>
          </p:nvCxnSpPr>
          <p:spPr>
            <a:xfrm>
              <a:off x="7642577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FF4254C-CF82-7ADC-8ED6-3B5C1E6A89E8}"/>
                </a:ext>
              </a:extLst>
            </p:cNvPr>
            <p:cNvCxnSpPr>
              <a:cxnSpLocks/>
            </p:cNvCxnSpPr>
            <p:nvPr/>
          </p:nvCxnSpPr>
          <p:spPr>
            <a:xfrm>
              <a:off x="9066388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7C9640A-F1A9-D325-4C44-13DA2B6A6F74}"/>
                </a:ext>
              </a:extLst>
            </p:cNvPr>
            <p:cNvCxnSpPr>
              <a:cxnSpLocks/>
            </p:cNvCxnSpPr>
            <p:nvPr/>
          </p:nvCxnSpPr>
          <p:spPr>
            <a:xfrm>
              <a:off x="10490199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3E2CF1B-55EC-D997-3112-AFF8B75596F9}"/>
                </a:ext>
              </a:extLst>
            </p:cNvPr>
            <p:cNvSpPr txBox="1"/>
            <p:nvPr/>
          </p:nvSpPr>
          <p:spPr>
            <a:xfrm>
              <a:off x="1725157" y="3699933"/>
              <a:ext cx="6014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-3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393FDDC-7127-2ED3-4A53-BE2CA8C740FF}"/>
                </a:ext>
              </a:extLst>
            </p:cNvPr>
            <p:cNvSpPr txBox="1"/>
            <p:nvPr/>
          </p:nvSpPr>
          <p:spPr>
            <a:xfrm>
              <a:off x="3148968" y="3699933"/>
              <a:ext cx="6014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-2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8AF7DA7-643C-2759-1121-DDA750E1F57B}"/>
                </a:ext>
              </a:extLst>
            </p:cNvPr>
            <p:cNvSpPr txBox="1"/>
            <p:nvPr/>
          </p:nvSpPr>
          <p:spPr>
            <a:xfrm>
              <a:off x="4572779" y="3699933"/>
              <a:ext cx="6014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-1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1D39798-E20F-0928-48C9-69609BB0B82B}"/>
                </a:ext>
              </a:extLst>
            </p:cNvPr>
            <p:cNvSpPr txBox="1"/>
            <p:nvPr/>
          </p:nvSpPr>
          <p:spPr>
            <a:xfrm>
              <a:off x="5996590" y="369827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0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95ABBB9-60E2-B58E-A8DE-3A40B99F3BC7}"/>
                </a:ext>
              </a:extLst>
            </p:cNvPr>
            <p:cNvSpPr txBox="1"/>
            <p:nvPr/>
          </p:nvSpPr>
          <p:spPr>
            <a:xfrm>
              <a:off x="7420401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A653C08-8D7D-3223-263B-C071805D6F66}"/>
                </a:ext>
              </a:extLst>
            </p:cNvPr>
            <p:cNvSpPr txBox="1"/>
            <p:nvPr/>
          </p:nvSpPr>
          <p:spPr>
            <a:xfrm>
              <a:off x="8844212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68E0501-1315-8A25-4F80-F22299FB2A8C}"/>
                </a:ext>
              </a:extLst>
            </p:cNvPr>
            <p:cNvSpPr txBox="1"/>
            <p:nvPr/>
          </p:nvSpPr>
          <p:spPr>
            <a:xfrm>
              <a:off x="10268023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3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BD3C09-0C71-C46B-C2C4-C461A960FE51}"/>
              </a:ext>
            </a:extLst>
          </p:cNvPr>
          <p:cNvCxnSpPr>
            <a:cxnSpLocks/>
          </p:cNvCxnSpPr>
          <p:nvPr/>
        </p:nvCxnSpPr>
        <p:spPr>
          <a:xfrm flipH="1">
            <a:off x="3458632" y="3653831"/>
            <a:ext cx="2548466" cy="0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A709A3-459C-F1EA-0237-CC6A04C7260A}"/>
              </a:ext>
            </a:extLst>
          </p:cNvPr>
          <p:cNvCxnSpPr>
            <a:cxnSpLocks/>
          </p:cNvCxnSpPr>
          <p:nvPr/>
        </p:nvCxnSpPr>
        <p:spPr>
          <a:xfrm>
            <a:off x="6095999" y="3653831"/>
            <a:ext cx="2574646" cy="0"/>
          </a:xfrm>
          <a:prstGeom prst="straightConnector1">
            <a:avLst/>
          </a:prstGeom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E308496-09E9-C99C-D82B-48A3C77D14D0}"/>
              </a:ext>
            </a:extLst>
          </p:cNvPr>
          <p:cNvSpPr txBox="1"/>
          <p:nvPr/>
        </p:nvSpPr>
        <p:spPr>
          <a:xfrm>
            <a:off x="2174920" y="1868499"/>
            <a:ext cx="8019959" cy="1569660"/>
          </a:xfrm>
          <a:custGeom>
            <a:avLst/>
            <a:gdLst>
              <a:gd name="connsiteX0" fmla="*/ 0 w 8019959"/>
              <a:gd name="connsiteY0" fmla="*/ 0 h 1569660"/>
              <a:gd name="connsiteX1" fmla="*/ 588130 w 8019959"/>
              <a:gd name="connsiteY1" fmla="*/ 0 h 1569660"/>
              <a:gd name="connsiteX2" fmla="*/ 1015861 w 8019959"/>
              <a:gd name="connsiteY2" fmla="*/ 0 h 1569660"/>
              <a:gd name="connsiteX3" fmla="*/ 1844591 w 8019959"/>
              <a:gd name="connsiteY3" fmla="*/ 0 h 1569660"/>
              <a:gd name="connsiteX4" fmla="*/ 2432721 w 8019959"/>
              <a:gd name="connsiteY4" fmla="*/ 0 h 1569660"/>
              <a:gd name="connsiteX5" fmla="*/ 3020851 w 8019959"/>
              <a:gd name="connsiteY5" fmla="*/ 0 h 1569660"/>
              <a:gd name="connsiteX6" fmla="*/ 3849580 w 8019959"/>
              <a:gd name="connsiteY6" fmla="*/ 0 h 1569660"/>
              <a:gd name="connsiteX7" fmla="*/ 4357511 w 8019959"/>
              <a:gd name="connsiteY7" fmla="*/ 0 h 1569660"/>
              <a:gd name="connsiteX8" fmla="*/ 5186240 w 8019959"/>
              <a:gd name="connsiteY8" fmla="*/ 0 h 1569660"/>
              <a:gd name="connsiteX9" fmla="*/ 6014969 w 8019959"/>
              <a:gd name="connsiteY9" fmla="*/ 0 h 1569660"/>
              <a:gd name="connsiteX10" fmla="*/ 6683299 w 8019959"/>
              <a:gd name="connsiteY10" fmla="*/ 0 h 1569660"/>
              <a:gd name="connsiteX11" fmla="*/ 8019959 w 8019959"/>
              <a:gd name="connsiteY11" fmla="*/ 0 h 1569660"/>
              <a:gd name="connsiteX12" fmla="*/ 8019959 w 8019959"/>
              <a:gd name="connsiteY12" fmla="*/ 507523 h 1569660"/>
              <a:gd name="connsiteX13" fmla="*/ 8019959 w 8019959"/>
              <a:gd name="connsiteY13" fmla="*/ 983654 h 1569660"/>
              <a:gd name="connsiteX14" fmla="*/ 8019959 w 8019959"/>
              <a:gd name="connsiteY14" fmla="*/ 1569660 h 1569660"/>
              <a:gd name="connsiteX15" fmla="*/ 7351629 w 8019959"/>
              <a:gd name="connsiteY15" fmla="*/ 1569660 h 1569660"/>
              <a:gd name="connsiteX16" fmla="*/ 6683299 w 8019959"/>
              <a:gd name="connsiteY16" fmla="*/ 1569660 h 1569660"/>
              <a:gd name="connsiteX17" fmla="*/ 5854570 w 8019959"/>
              <a:gd name="connsiteY17" fmla="*/ 1569660 h 1569660"/>
              <a:gd name="connsiteX18" fmla="*/ 5186240 w 8019959"/>
              <a:gd name="connsiteY18" fmla="*/ 1569660 h 1569660"/>
              <a:gd name="connsiteX19" fmla="*/ 4758509 w 8019959"/>
              <a:gd name="connsiteY19" fmla="*/ 1569660 h 1569660"/>
              <a:gd name="connsiteX20" fmla="*/ 4250578 w 8019959"/>
              <a:gd name="connsiteY20" fmla="*/ 1569660 h 1569660"/>
              <a:gd name="connsiteX21" fmla="*/ 3421849 w 8019959"/>
              <a:gd name="connsiteY21" fmla="*/ 1569660 h 1569660"/>
              <a:gd name="connsiteX22" fmla="*/ 2753519 w 8019959"/>
              <a:gd name="connsiteY22" fmla="*/ 1569660 h 1569660"/>
              <a:gd name="connsiteX23" fmla="*/ 2245589 w 8019959"/>
              <a:gd name="connsiteY23" fmla="*/ 1569660 h 1569660"/>
              <a:gd name="connsiteX24" fmla="*/ 1577259 w 8019959"/>
              <a:gd name="connsiteY24" fmla="*/ 1569660 h 1569660"/>
              <a:gd name="connsiteX25" fmla="*/ 1149527 w 8019959"/>
              <a:gd name="connsiteY25" fmla="*/ 1569660 h 1569660"/>
              <a:gd name="connsiteX26" fmla="*/ 721796 w 8019959"/>
              <a:gd name="connsiteY26" fmla="*/ 1569660 h 1569660"/>
              <a:gd name="connsiteX27" fmla="*/ 0 w 8019959"/>
              <a:gd name="connsiteY27" fmla="*/ 1569660 h 1569660"/>
              <a:gd name="connsiteX28" fmla="*/ 0 w 8019959"/>
              <a:gd name="connsiteY28" fmla="*/ 1077833 h 1569660"/>
              <a:gd name="connsiteX29" fmla="*/ 0 w 8019959"/>
              <a:gd name="connsiteY29" fmla="*/ 523220 h 1569660"/>
              <a:gd name="connsiteX30" fmla="*/ 0 w 8019959"/>
              <a:gd name="connsiteY30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019959" h="1569660" extrusionOk="0">
                <a:moveTo>
                  <a:pt x="0" y="0"/>
                </a:moveTo>
                <a:cubicBezTo>
                  <a:pt x="259031" y="-13105"/>
                  <a:pt x="332397" y="27429"/>
                  <a:pt x="588130" y="0"/>
                </a:cubicBezTo>
                <a:cubicBezTo>
                  <a:pt x="843863" y="-27429"/>
                  <a:pt x="843975" y="-3525"/>
                  <a:pt x="1015861" y="0"/>
                </a:cubicBezTo>
                <a:cubicBezTo>
                  <a:pt x="1187747" y="3525"/>
                  <a:pt x="1640906" y="26540"/>
                  <a:pt x="1844591" y="0"/>
                </a:cubicBezTo>
                <a:cubicBezTo>
                  <a:pt x="2048276" y="-26540"/>
                  <a:pt x="2305817" y="15254"/>
                  <a:pt x="2432721" y="0"/>
                </a:cubicBezTo>
                <a:cubicBezTo>
                  <a:pt x="2559625" y="-15254"/>
                  <a:pt x="2869586" y="14994"/>
                  <a:pt x="3020851" y="0"/>
                </a:cubicBezTo>
                <a:cubicBezTo>
                  <a:pt x="3172116" y="-14994"/>
                  <a:pt x="3655378" y="28562"/>
                  <a:pt x="3849580" y="0"/>
                </a:cubicBezTo>
                <a:cubicBezTo>
                  <a:pt x="4043782" y="-28562"/>
                  <a:pt x="4171758" y="24615"/>
                  <a:pt x="4357511" y="0"/>
                </a:cubicBezTo>
                <a:cubicBezTo>
                  <a:pt x="4543264" y="-24615"/>
                  <a:pt x="4882865" y="26862"/>
                  <a:pt x="5186240" y="0"/>
                </a:cubicBezTo>
                <a:cubicBezTo>
                  <a:pt x="5489615" y="-26862"/>
                  <a:pt x="5699317" y="17388"/>
                  <a:pt x="6014969" y="0"/>
                </a:cubicBezTo>
                <a:cubicBezTo>
                  <a:pt x="6330621" y="-17388"/>
                  <a:pt x="6366434" y="-4806"/>
                  <a:pt x="6683299" y="0"/>
                </a:cubicBezTo>
                <a:cubicBezTo>
                  <a:pt x="7000164" y="4806"/>
                  <a:pt x="7721836" y="24356"/>
                  <a:pt x="8019959" y="0"/>
                </a:cubicBezTo>
                <a:cubicBezTo>
                  <a:pt x="8019425" y="184506"/>
                  <a:pt x="8020939" y="317724"/>
                  <a:pt x="8019959" y="507523"/>
                </a:cubicBezTo>
                <a:cubicBezTo>
                  <a:pt x="8018979" y="697322"/>
                  <a:pt x="8007605" y="867599"/>
                  <a:pt x="8019959" y="983654"/>
                </a:cubicBezTo>
                <a:cubicBezTo>
                  <a:pt x="8032313" y="1099709"/>
                  <a:pt x="8003239" y="1411017"/>
                  <a:pt x="8019959" y="1569660"/>
                </a:cubicBezTo>
                <a:cubicBezTo>
                  <a:pt x="7747672" y="1591780"/>
                  <a:pt x="7496409" y="1574512"/>
                  <a:pt x="7351629" y="1569660"/>
                </a:cubicBezTo>
                <a:cubicBezTo>
                  <a:pt x="7206849" y="1564809"/>
                  <a:pt x="6856304" y="1575514"/>
                  <a:pt x="6683299" y="1569660"/>
                </a:cubicBezTo>
                <a:cubicBezTo>
                  <a:pt x="6510294" y="1563807"/>
                  <a:pt x="6213473" y="1562492"/>
                  <a:pt x="5854570" y="1569660"/>
                </a:cubicBezTo>
                <a:cubicBezTo>
                  <a:pt x="5495667" y="1576828"/>
                  <a:pt x="5507173" y="1537729"/>
                  <a:pt x="5186240" y="1569660"/>
                </a:cubicBezTo>
                <a:cubicBezTo>
                  <a:pt x="4865307" y="1601592"/>
                  <a:pt x="4946631" y="1554957"/>
                  <a:pt x="4758509" y="1569660"/>
                </a:cubicBezTo>
                <a:cubicBezTo>
                  <a:pt x="4570387" y="1584363"/>
                  <a:pt x="4370013" y="1564974"/>
                  <a:pt x="4250578" y="1569660"/>
                </a:cubicBezTo>
                <a:cubicBezTo>
                  <a:pt x="4131143" y="1574346"/>
                  <a:pt x="3592600" y="1593665"/>
                  <a:pt x="3421849" y="1569660"/>
                </a:cubicBezTo>
                <a:cubicBezTo>
                  <a:pt x="3251098" y="1545655"/>
                  <a:pt x="2895812" y="1589909"/>
                  <a:pt x="2753519" y="1569660"/>
                </a:cubicBezTo>
                <a:cubicBezTo>
                  <a:pt x="2611226" y="1549412"/>
                  <a:pt x="2486345" y="1570721"/>
                  <a:pt x="2245589" y="1569660"/>
                </a:cubicBezTo>
                <a:cubicBezTo>
                  <a:pt x="2004833" y="1568600"/>
                  <a:pt x="1767040" y="1563579"/>
                  <a:pt x="1577259" y="1569660"/>
                </a:cubicBezTo>
                <a:cubicBezTo>
                  <a:pt x="1387478" y="1575742"/>
                  <a:pt x="1247281" y="1550250"/>
                  <a:pt x="1149527" y="1569660"/>
                </a:cubicBezTo>
                <a:cubicBezTo>
                  <a:pt x="1051773" y="1589070"/>
                  <a:pt x="836755" y="1577478"/>
                  <a:pt x="721796" y="1569660"/>
                </a:cubicBezTo>
                <a:cubicBezTo>
                  <a:pt x="606837" y="1561842"/>
                  <a:pt x="327183" y="1581522"/>
                  <a:pt x="0" y="1569660"/>
                </a:cubicBezTo>
                <a:cubicBezTo>
                  <a:pt x="20763" y="1361472"/>
                  <a:pt x="-4300" y="1274266"/>
                  <a:pt x="0" y="1077833"/>
                </a:cubicBezTo>
                <a:cubicBezTo>
                  <a:pt x="4300" y="881400"/>
                  <a:pt x="-23152" y="725562"/>
                  <a:pt x="0" y="523220"/>
                </a:cubicBezTo>
                <a:cubicBezTo>
                  <a:pt x="23152" y="320878"/>
                  <a:pt x="-21860" y="25993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Using the </a:t>
            </a:r>
            <a:r>
              <a:rPr lang="en-GB" sz="3200" b="1" dirty="0"/>
              <a:t>log function</a:t>
            </a:r>
            <a:r>
              <a:rPr lang="en-GB" sz="3200" dirty="0"/>
              <a:t>, the distance from the origin (or 0) is the same for 1 to 6 or 6 to 1 odds</a:t>
            </a:r>
            <a:endParaRPr lang="en-PH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65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9E0D9F-C83B-EBFC-F79C-602D8002D202}"/>
              </a:ext>
            </a:extLst>
          </p:cNvPr>
          <p:cNvGrpSpPr/>
          <p:nvPr/>
        </p:nvGrpSpPr>
        <p:grpSpPr>
          <a:xfrm>
            <a:off x="3555419" y="1289464"/>
            <a:ext cx="4927253" cy="1098002"/>
            <a:chOff x="3555419" y="1289464"/>
            <a:chExt cx="4927253" cy="109800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C45D14D-0D2C-BA89-8801-ADC9872C8824}"/>
                </a:ext>
              </a:extLst>
            </p:cNvPr>
            <p:cNvGrpSpPr/>
            <p:nvPr/>
          </p:nvGrpSpPr>
          <p:grpSpPr>
            <a:xfrm>
              <a:off x="3555419" y="1345603"/>
              <a:ext cx="2351728" cy="1041863"/>
              <a:chOff x="459205" y="1767383"/>
              <a:chExt cx="5330293" cy="2287558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7E1A1CE-7CFE-3560-F2B7-BDEF82035393}"/>
                  </a:ext>
                </a:extLst>
              </p:cNvPr>
              <p:cNvSpPr/>
              <p:nvPr/>
            </p:nvSpPr>
            <p:spPr>
              <a:xfrm>
                <a:off x="2592804" y="1767383"/>
                <a:ext cx="914400" cy="914400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519F636-6ED5-3566-C949-6B5936A763EC}"/>
                  </a:ext>
                </a:extLst>
              </p:cNvPr>
              <p:cNvSpPr/>
              <p:nvPr/>
            </p:nvSpPr>
            <p:spPr>
              <a:xfrm>
                <a:off x="684100" y="3116310"/>
                <a:ext cx="914400" cy="914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6202FA5-25DB-B7DB-9FDD-DD882E61D6C9}"/>
                  </a:ext>
                </a:extLst>
              </p:cNvPr>
              <p:cNvSpPr/>
              <p:nvPr/>
            </p:nvSpPr>
            <p:spPr>
              <a:xfrm>
                <a:off x="1962566" y="3140541"/>
                <a:ext cx="914400" cy="914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85ECF3A-278B-9C78-904C-17C39C8B71DB}"/>
                  </a:ext>
                </a:extLst>
              </p:cNvPr>
              <p:cNvSpPr/>
              <p:nvPr/>
            </p:nvSpPr>
            <p:spPr>
              <a:xfrm>
                <a:off x="3241032" y="3140541"/>
                <a:ext cx="914400" cy="914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92A4332-8054-8C33-247A-5ADD35E6A6C6}"/>
                  </a:ext>
                </a:extLst>
              </p:cNvPr>
              <p:cNvSpPr/>
              <p:nvPr/>
            </p:nvSpPr>
            <p:spPr>
              <a:xfrm>
                <a:off x="4519498" y="3116310"/>
                <a:ext cx="914400" cy="914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109343A-1217-D96C-2D54-FB5DF9C4D3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205" y="2874816"/>
                <a:ext cx="5330293" cy="2423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70F2C88-F2B0-7B60-5F5E-BBF70E8932F9}"/>
                    </a:ext>
                  </a:extLst>
                </p:cNvPr>
                <p:cNvSpPr txBox="1"/>
                <p:nvPr/>
              </p:nvSpPr>
              <p:spPr>
                <a:xfrm>
                  <a:off x="5354067" y="1289464"/>
                  <a:ext cx="2555530" cy="101431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PH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70F2C88-F2B0-7B60-5F5E-BBF70E8932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4067" y="1289464"/>
                  <a:ext cx="2555530" cy="1014317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746A44-7465-04E4-9A4C-3E80A951F882}"/>
                </a:ext>
              </a:extLst>
            </p:cNvPr>
            <p:cNvSpPr txBox="1"/>
            <p:nvPr/>
          </p:nvSpPr>
          <p:spPr>
            <a:xfrm>
              <a:off x="7473435" y="1468979"/>
              <a:ext cx="1009237" cy="584775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0.25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FD2D99-27B6-652B-A67E-2202433E9430}"/>
                  </a:ext>
                </a:extLst>
              </p:cNvPr>
              <p:cNvSpPr txBox="1"/>
              <p:nvPr/>
            </p:nvSpPr>
            <p:spPr>
              <a:xfrm>
                <a:off x="4508559" y="2637414"/>
                <a:ext cx="2065867" cy="1382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skw"/>
                              <m:ctrlP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FD2D99-27B6-652B-A67E-2202433E9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559" y="2637414"/>
                <a:ext cx="2065867" cy="1382238"/>
              </a:xfrm>
              <a:prstGeom prst="rect">
                <a:avLst/>
              </a:prstGeom>
              <a:blipFill>
                <a:blip r:embed="rId5"/>
                <a:stretch>
                  <a:fillRect t="-65455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19A43E1-2018-3A98-2D79-CF8C76C14AE9}"/>
              </a:ext>
            </a:extLst>
          </p:cNvPr>
          <p:cNvSpPr txBox="1"/>
          <p:nvPr/>
        </p:nvSpPr>
        <p:spPr>
          <a:xfrm>
            <a:off x="7442729" y="3039541"/>
            <a:ext cx="1006605" cy="55399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0.25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226E291-34D6-F3B1-BFCD-CC6C13D20534}"/>
                  </a:ext>
                </a:extLst>
              </p:cNvPr>
              <p:cNvSpPr txBox="1"/>
              <p:nvPr/>
            </p:nvSpPr>
            <p:spPr>
              <a:xfrm>
                <a:off x="5484660" y="2838204"/>
                <a:ext cx="2311400" cy="956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226E291-34D6-F3B1-BFCD-CC6C13D2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660" y="2838204"/>
                <a:ext cx="2311400" cy="956672"/>
              </a:xfrm>
              <a:prstGeom prst="rect">
                <a:avLst/>
              </a:prstGeom>
              <a:blipFill>
                <a:blip r:embed="rId6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2A0326-8E14-2128-C8E1-57AE9A4F160E}"/>
                  </a:ext>
                </a:extLst>
              </p:cNvPr>
              <p:cNvSpPr txBox="1"/>
              <p:nvPr/>
            </p:nvSpPr>
            <p:spPr>
              <a:xfrm>
                <a:off x="2137896" y="2859579"/>
                <a:ext cx="2798040" cy="9607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2A0326-8E14-2128-C8E1-57AE9A4F1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896" y="2859579"/>
                <a:ext cx="2798040" cy="960776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34DEDF-8931-4C22-0D46-2C8348116980}"/>
                  </a:ext>
                </a:extLst>
              </p:cNvPr>
              <p:cNvSpPr txBox="1"/>
              <p:nvPr/>
            </p:nvSpPr>
            <p:spPr>
              <a:xfrm>
                <a:off x="2137896" y="4449818"/>
                <a:ext cx="4091454" cy="97674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  <m:t>𝑜𝑑𝑑𝑠</m:t>
                              </m:r>
                            </m:e>
                          </m:d>
                        </m:e>
                      </m:func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0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d>
                            <m:dPr>
                              <m:ctrlP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3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GB" sz="30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3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34DEDF-8931-4C22-0D46-2C8348116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896" y="4449818"/>
                <a:ext cx="4091454" cy="976742"/>
              </a:xfrm>
              <a:prstGeom prst="rect">
                <a:avLst/>
              </a:prstGeom>
              <a:blipFill>
                <a:blip r:embed="rId8"/>
                <a:stretch>
                  <a:fillRect l="-307" b="-617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B242CD-CBBB-283B-78F6-347879E23ABB}"/>
                  </a:ext>
                </a:extLst>
              </p:cNvPr>
              <p:cNvSpPr txBox="1"/>
              <p:nvPr/>
            </p:nvSpPr>
            <p:spPr>
              <a:xfrm>
                <a:off x="6388462" y="4665345"/>
                <a:ext cx="188177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0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d>
                            <m:dPr>
                              <m:ctrlP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e>
                          </m:d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B242CD-CBBB-283B-78F6-347879E23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462" y="4665345"/>
                <a:ext cx="1881777" cy="553998"/>
              </a:xfrm>
              <a:prstGeom prst="rect">
                <a:avLst/>
              </a:prstGeom>
              <a:blipFill>
                <a:blip r:embed="rId9"/>
                <a:stretch>
                  <a:fillRect r="-2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009272-67D6-528D-1A99-F219C265DA56}"/>
                  </a:ext>
                </a:extLst>
              </p:cNvPr>
              <p:cNvSpPr txBox="1"/>
              <p:nvPr/>
            </p:nvSpPr>
            <p:spPr>
              <a:xfrm>
                <a:off x="8770495" y="4665345"/>
                <a:ext cx="1283609" cy="553998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−1.39 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009272-67D6-528D-1A99-F219C265D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495" y="4665345"/>
                <a:ext cx="1283609" cy="553998"/>
              </a:xfrm>
              <a:prstGeom prst="rect">
                <a:avLst/>
              </a:prstGeom>
              <a:blipFill>
                <a:blip r:embed="rId10"/>
                <a:stretch>
                  <a:fillRect r="-5769" b="-16667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1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/>
      <p:bldP spid="20" grpId="0" animBg="1"/>
      <p:bldP spid="21" grpId="0" animBg="1"/>
      <p:bldP spid="23" grpId="0"/>
      <p:bldP spid="2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34DEDF-8931-4C22-0D46-2C8348116980}"/>
                  </a:ext>
                </a:extLst>
              </p:cNvPr>
              <p:cNvSpPr txBox="1"/>
              <p:nvPr/>
            </p:nvSpPr>
            <p:spPr>
              <a:xfrm>
                <a:off x="2146363" y="1435685"/>
                <a:ext cx="4091454" cy="97674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  <m:t>𝑜𝑑𝑑𝑠</m:t>
                              </m:r>
                            </m:e>
                          </m:d>
                        </m:e>
                      </m:func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0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d>
                            <m:dPr>
                              <m:ctrlP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3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GB" sz="30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3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34DEDF-8931-4C22-0D46-2C8348116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363" y="1435685"/>
                <a:ext cx="4091454" cy="976742"/>
              </a:xfrm>
              <a:prstGeom prst="rect">
                <a:avLst/>
              </a:prstGeom>
              <a:blipFill>
                <a:blip r:embed="rId4"/>
                <a:stretch>
                  <a:fillRect b="-493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B242CD-CBBB-283B-78F6-347879E23ABB}"/>
                  </a:ext>
                </a:extLst>
              </p:cNvPr>
              <p:cNvSpPr txBox="1"/>
              <p:nvPr/>
            </p:nvSpPr>
            <p:spPr>
              <a:xfrm>
                <a:off x="6354596" y="1651212"/>
                <a:ext cx="188177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0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d>
                            <m:dPr>
                              <m:ctrlP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e>
                          </m:d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B242CD-CBBB-283B-78F6-347879E23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596" y="1651212"/>
                <a:ext cx="1881777" cy="553998"/>
              </a:xfrm>
              <a:prstGeom prst="rect">
                <a:avLst/>
              </a:prstGeom>
              <a:blipFill>
                <a:blip r:embed="rId5"/>
                <a:stretch>
                  <a:fillRect r="-22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009272-67D6-528D-1A99-F219C265DA56}"/>
                  </a:ext>
                </a:extLst>
              </p:cNvPr>
              <p:cNvSpPr txBox="1"/>
              <p:nvPr/>
            </p:nvSpPr>
            <p:spPr>
              <a:xfrm>
                <a:off x="8778962" y="1651212"/>
                <a:ext cx="1283609" cy="553998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−1.39 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009272-67D6-528D-1A99-F219C265D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962" y="1651212"/>
                <a:ext cx="1283609" cy="553998"/>
              </a:xfrm>
              <a:prstGeom prst="rect">
                <a:avLst/>
              </a:prstGeom>
              <a:blipFill>
                <a:blip r:embed="rId6"/>
                <a:stretch>
                  <a:fillRect r="-5714" b="-16667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8EF73DF-91F3-A462-F371-A1A35C50DB66}"/>
              </a:ext>
            </a:extLst>
          </p:cNvPr>
          <p:cNvSpPr txBox="1"/>
          <p:nvPr/>
        </p:nvSpPr>
        <p:spPr>
          <a:xfrm>
            <a:off x="1587499" y="3429000"/>
            <a:ext cx="9016999" cy="1569660"/>
          </a:xfrm>
          <a:custGeom>
            <a:avLst/>
            <a:gdLst>
              <a:gd name="connsiteX0" fmla="*/ 0 w 9016999"/>
              <a:gd name="connsiteY0" fmla="*/ 0 h 1569660"/>
              <a:gd name="connsiteX1" fmla="*/ 603445 w 9016999"/>
              <a:gd name="connsiteY1" fmla="*/ 0 h 1569660"/>
              <a:gd name="connsiteX2" fmla="*/ 1026551 w 9016999"/>
              <a:gd name="connsiteY2" fmla="*/ 0 h 1569660"/>
              <a:gd name="connsiteX3" fmla="*/ 1900506 w 9016999"/>
              <a:gd name="connsiteY3" fmla="*/ 0 h 1569660"/>
              <a:gd name="connsiteX4" fmla="*/ 2503951 w 9016999"/>
              <a:gd name="connsiteY4" fmla="*/ 0 h 1569660"/>
              <a:gd name="connsiteX5" fmla="*/ 3107397 w 9016999"/>
              <a:gd name="connsiteY5" fmla="*/ 0 h 1569660"/>
              <a:gd name="connsiteX6" fmla="*/ 3981352 w 9016999"/>
              <a:gd name="connsiteY6" fmla="*/ 0 h 1569660"/>
              <a:gd name="connsiteX7" fmla="*/ 4494627 w 9016999"/>
              <a:gd name="connsiteY7" fmla="*/ 0 h 1569660"/>
              <a:gd name="connsiteX8" fmla="*/ 5368582 w 9016999"/>
              <a:gd name="connsiteY8" fmla="*/ 0 h 1569660"/>
              <a:gd name="connsiteX9" fmla="*/ 6242538 w 9016999"/>
              <a:gd name="connsiteY9" fmla="*/ 0 h 1569660"/>
              <a:gd name="connsiteX10" fmla="*/ 6936153 w 9016999"/>
              <a:gd name="connsiteY10" fmla="*/ 0 h 1569660"/>
              <a:gd name="connsiteX11" fmla="*/ 7810108 w 9016999"/>
              <a:gd name="connsiteY11" fmla="*/ 0 h 1569660"/>
              <a:gd name="connsiteX12" fmla="*/ 8413554 w 9016999"/>
              <a:gd name="connsiteY12" fmla="*/ 0 h 1569660"/>
              <a:gd name="connsiteX13" fmla="*/ 9016999 w 9016999"/>
              <a:gd name="connsiteY13" fmla="*/ 0 h 1569660"/>
              <a:gd name="connsiteX14" fmla="*/ 9016999 w 9016999"/>
              <a:gd name="connsiteY14" fmla="*/ 538917 h 1569660"/>
              <a:gd name="connsiteX15" fmla="*/ 9016999 w 9016999"/>
              <a:gd name="connsiteY15" fmla="*/ 1062137 h 1569660"/>
              <a:gd name="connsiteX16" fmla="*/ 9016999 w 9016999"/>
              <a:gd name="connsiteY16" fmla="*/ 1569660 h 1569660"/>
              <a:gd name="connsiteX17" fmla="*/ 8233214 w 9016999"/>
              <a:gd name="connsiteY17" fmla="*/ 1569660 h 1569660"/>
              <a:gd name="connsiteX18" fmla="*/ 7539598 w 9016999"/>
              <a:gd name="connsiteY18" fmla="*/ 1569660 h 1569660"/>
              <a:gd name="connsiteX19" fmla="*/ 7116493 w 9016999"/>
              <a:gd name="connsiteY19" fmla="*/ 1569660 h 1569660"/>
              <a:gd name="connsiteX20" fmla="*/ 6603218 w 9016999"/>
              <a:gd name="connsiteY20" fmla="*/ 1569660 h 1569660"/>
              <a:gd name="connsiteX21" fmla="*/ 5729262 w 9016999"/>
              <a:gd name="connsiteY21" fmla="*/ 1569660 h 1569660"/>
              <a:gd name="connsiteX22" fmla="*/ 5035647 w 9016999"/>
              <a:gd name="connsiteY22" fmla="*/ 1569660 h 1569660"/>
              <a:gd name="connsiteX23" fmla="*/ 4522372 w 9016999"/>
              <a:gd name="connsiteY23" fmla="*/ 1569660 h 1569660"/>
              <a:gd name="connsiteX24" fmla="*/ 3828756 w 9016999"/>
              <a:gd name="connsiteY24" fmla="*/ 1569660 h 1569660"/>
              <a:gd name="connsiteX25" fmla="*/ 3405651 w 9016999"/>
              <a:gd name="connsiteY25" fmla="*/ 1569660 h 1569660"/>
              <a:gd name="connsiteX26" fmla="*/ 2982546 w 9016999"/>
              <a:gd name="connsiteY26" fmla="*/ 1569660 h 1569660"/>
              <a:gd name="connsiteX27" fmla="*/ 2288931 w 9016999"/>
              <a:gd name="connsiteY27" fmla="*/ 1569660 h 1569660"/>
              <a:gd name="connsiteX28" fmla="*/ 1775655 w 9016999"/>
              <a:gd name="connsiteY28" fmla="*/ 1569660 h 1569660"/>
              <a:gd name="connsiteX29" fmla="*/ 991870 w 9016999"/>
              <a:gd name="connsiteY29" fmla="*/ 1569660 h 1569660"/>
              <a:gd name="connsiteX30" fmla="*/ 0 w 9016999"/>
              <a:gd name="connsiteY30" fmla="*/ 1569660 h 1569660"/>
              <a:gd name="connsiteX31" fmla="*/ 0 w 9016999"/>
              <a:gd name="connsiteY31" fmla="*/ 1030743 h 1569660"/>
              <a:gd name="connsiteX32" fmla="*/ 0 w 9016999"/>
              <a:gd name="connsiteY32" fmla="*/ 491827 h 1569660"/>
              <a:gd name="connsiteX33" fmla="*/ 0 w 9016999"/>
              <a:gd name="connsiteY33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016999" h="1569660" extrusionOk="0">
                <a:moveTo>
                  <a:pt x="0" y="0"/>
                </a:moveTo>
                <a:cubicBezTo>
                  <a:pt x="179560" y="-23647"/>
                  <a:pt x="380339" y="-21498"/>
                  <a:pt x="603445" y="0"/>
                </a:cubicBezTo>
                <a:cubicBezTo>
                  <a:pt x="826551" y="21498"/>
                  <a:pt x="941056" y="-17357"/>
                  <a:pt x="1026551" y="0"/>
                </a:cubicBezTo>
                <a:cubicBezTo>
                  <a:pt x="1112046" y="17357"/>
                  <a:pt x="1528304" y="38526"/>
                  <a:pt x="1900506" y="0"/>
                </a:cubicBezTo>
                <a:cubicBezTo>
                  <a:pt x="2272709" y="-38526"/>
                  <a:pt x="2281645" y="-21336"/>
                  <a:pt x="2503951" y="0"/>
                </a:cubicBezTo>
                <a:cubicBezTo>
                  <a:pt x="2726258" y="21336"/>
                  <a:pt x="2965887" y="-27322"/>
                  <a:pt x="3107397" y="0"/>
                </a:cubicBezTo>
                <a:cubicBezTo>
                  <a:pt x="3248907" y="27322"/>
                  <a:pt x="3742900" y="24430"/>
                  <a:pt x="3981352" y="0"/>
                </a:cubicBezTo>
                <a:cubicBezTo>
                  <a:pt x="4219804" y="-24430"/>
                  <a:pt x="4370631" y="-17649"/>
                  <a:pt x="4494627" y="0"/>
                </a:cubicBezTo>
                <a:cubicBezTo>
                  <a:pt x="4618624" y="17649"/>
                  <a:pt x="5060299" y="4050"/>
                  <a:pt x="5368582" y="0"/>
                </a:cubicBezTo>
                <a:cubicBezTo>
                  <a:pt x="5676866" y="-4050"/>
                  <a:pt x="5954912" y="7963"/>
                  <a:pt x="6242538" y="0"/>
                </a:cubicBezTo>
                <a:cubicBezTo>
                  <a:pt x="6530164" y="-7963"/>
                  <a:pt x="6659713" y="-21657"/>
                  <a:pt x="6936153" y="0"/>
                </a:cubicBezTo>
                <a:cubicBezTo>
                  <a:pt x="7212594" y="21657"/>
                  <a:pt x="7614371" y="-29996"/>
                  <a:pt x="7810108" y="0"/>
                </a:cubicBezTo>
                <a:cubicBezTo>
                  <a:pt x="8005845" y="29996"/>
                  <a:pt x="8236185" y="-28127"/>
                  <a:pt x="8413554" y="0"/>
                </a:cubicBezTo>
                <a:cubicBezTo>
                  <a:pt x="8590923" y="28127"/>
                  <a:pt x="8840269" y="-23739"/>
                  <a:pt x="9016999" y="0"/>
                </a:cubicBezTo>
                <a:cubicBezTo>
                  <a:pt x="9042367" y="248241"/>
                  <a:pt x="9012450" y="326133"/>
                  <a:pt x="9016999" y="538917"/>
                </a:cubicBezTo>
                <a:cubicBezTo>
                  <a:pt x="9021548" y="751701"/>
                  <a:pt x="9016969" y="905517"/>
                  <a:pt x="9016999" y="1062137"/>
                </a:cubicBezTo>
                <a:cubicBezTo>
                  <a:pt x="9017029" y="1218757"/>
                  <a:pt x="9020240" y="1462482"/>
                  <a:pt x="9016999" y="1569660"/>
                </a:cubicBezTo>
                <a:cubicBezTo>
                  <a:pt x="8841562" y="1576697"/>
                  <a:pt x="8421719" y="1585208"/>
                  <a:pt x="8233214" y="1569660"/>
                </a:cubicBezTo>
                <a:cubicBezTo>
                  <a:pt x="8044710" y="1554112"/>
                  <a:pt x="7801630" y="1570993"/>
                  <a:pt x="7539598" y="1569660"/>
                </a:cubicBezTo>
                <a:cubicBezTo>
                  <a:pt x="7277566" y="1568327"/>
                  <a:pt x="7253620" y="1583025"/>
                  <a:pt x="7116493" y="1569660"/>
                </a:cubicBezTo>
                <a:cubicBezTo>
                  <a:pt x="6979367" y="1556295"/>
                  <a:pt x="6765790" y="1567653"/>
                  <a:pt x="6603218" y="1569660"/>
                </a:cubicBezTo>
                <a:cubicBezTo>
                  <a:pt x="6440647" y="1571667"/>
                  <a:pt x="6028975" y="1586678"/>
                  <a:pt x="5729262" y="1569660"/>
                </a:cubicBezTo>
                <a:cubicBezTo>
                  <a:pt x="5429549" y="1552642"/>
                  <a:pt x="5356369" y="1599759"/>
                  <a:pt x="5035647" y="1569660"/>
                </a:cubicBezTo>
                <a:cubicBezTo>
                  <a:pt x="4714926" y="1539561"/>
                  <a:pt x="4648023" y="1567798"/>
                  <a:pt x="4522372" y="1569660"/>
                </a:cubicBezTo>
                <a:cubicBezTo>
                  <a:pt x="4396722" y="1571522"/>
                  <a:pt x="4075202" y="1601980"/>
                  <a:pt x="3828756" y="1569660"/>
                </a:cubicBezTo>
                <a:cubicBezTo>
                  <a:pt x="3582310" y="1537340"/>
                  <a:pt x="3536222" y="1564376"/>
                  <a:pt x="3405651" y="1569660"/>
                </a:cubicBezTo>
                <a:cubicBezTo>
                  <a:pt x="3275081" y="1574944"/>
                  <a:pt x="3100645" y="1582031"/>
                  <a:pt x="2982546" y="1569660"/>
                </a:cubicBezTo>
                <a:cubicBezTo>
                  <a:pt x="2864448" y="1557289"/>
                  <a:pt x="2459515" y="1550272"/>
                  <a:pt x="2288931" y="1569660"/>
                </a:cubicBezTo>
                <a:cubicBezTo>
                  <a:pt x="2118347" y="1589048"/>
                  <a:pt x="1910391" y="1588310"/>
                  <a:pt x="1775655" y="1569660"/>
                </a:cubicBezTo>
                <a:cubicBezTo>
                  <a:pt x="1640919" y="1551010"/>
                  <a:pt x="1322110" y="1559903"/>
                  <a:pt x="991870" y="1569660"/>
                </a:cubicBezTo>
                <a:cubicBezTo>
                  <a:pt x="661631" y="1579417"/>
                  <a:pt x="295091" y="1554968"/>
                  <a:pt x="0" y="1569660"/>
                </a:cubicBezTo>
                <a:cubicBezTo>
                  <a:pt x="26675" y="1452040"/>
                  <a:pt x="16949" y="1261472"/>
                  <a:pt x="0" y="1030743"/>
                </a:cubicBezTo>
                <a:cubicBezTo>
                  <a:pt x="-16949" y="800014"/>
                  <a:pt x="17091" y="695440"/>
                  <a:pt x="0" y="491827"/>
                </a:cubicBezTo>
                <a:cubicBezTo>
                  <a:pt x="-17091" y="288214"/>
                  <a:pt x="7712" y="11887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The log of the ratio of the probabilities is called the </a:t>
            </a:r>
            <a:r>
              <a:rPr lang="en-GB" sz="3200" b="1" dirty="0"/>
              <a:t>logit function </a:t>
            </a:r>
            <a:r>
              <a:rPr lang="en-GB" sz="3200" dirty="0"/>
              <a:t>and forms the basis of </a:t>
            </a:r>
          </a:p>
          <a:p>
            <a:pPr algn="ctr"/>
            <a:r>
              <a:rPr lang="en-GB" sz="3200" b="1" dirty="0"/>
              <a:t>logistic regression!</a:t>
            </a:r>
            <a:endParaRPr lang="en-PH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35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8BCF7-CC89-6C18-B4CC-31839F3D053A}"/>
              </a:ext>
            </a:extLst>
          </p:cNvPr>
          <p:cNvSpPr txBox="1"/>
          <p:nvPr/>
        </p:nvSpPr>
        <p:spPr>
          <a:xfrm>
            <a:off x="719202" y="1627340"/>
            <a:ext cx="107535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PH" sz="3000" dirty="0"/>
              <a:t>The probability that an event will occur is the fraction of times you expect to see that event in many trials. Probabilities always range between 0 and 1.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PH" sz="3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PH" sz="3000" dirty="0"/>
              <a:t>The odds are defined as the probability that the event will occur divided by the probability that the event will not occur.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PH" sz="3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PH" sz="3000" dirty="0"/>
              <a:t>Using log of the odds makes the value of being in favor or against symmetrical.</a:t>
            </a:r>
          </a:p>
        </p:txBody>
      </p:sp>
    </p:spTree>
    <p:extLst>
      <p:ext uri="{BB962C8B-B14F-4D97-AF65-F5344CB8AC3E}">
        <p14:creationId xmlns:p14="http://schemas.microsoft.com/office/powerpoint/2010/main" val="4782465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8BCF7-CC89-6C18-B4CC-31839F3D053A}"/>
              </a:ext>
            </a:extLst>
          </p:cNvPr>
          <p:cNvSpPr txBox="1"/>
          <p:nvPr/>
        </p:nvSpPr>
        <p:spPr>
          <a:xfrm>
            <a:off x="719202" y="1627340"/>
            <a:ext cx="1075359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PH" sz="3000" dirty="0"/>
              <a:t>The logit function forms the basis of logistic regression.</a:t>
            </a:r>
          </a:p>
        </p:txBody>
      </p:sp>
    </p:spTree>
    <p:extLst>
      <p:ext uri="{BB962C8B-B14F-4D97-AF65-F5344CB8AC3E}">
        <p14:creationId xmlns:p14="http://schemas.microsoft.com/office/powerpoint/2010/main" val="20165588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References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61A81-3E98-E8B4-9BB6-04FAF09EBDB7}"/>
              </a:ext>
            </a:extLst>
          </p:cNvPr>
          <p:cNvSpPr txBox="1"/>
          <p:nvPr/>
        </p:nvSpPr>
        <p:spPr>
          <a:xfrm>
            <a:off x="738340" y="1260718"/>
            <a:ext cx="102217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hlinkClick r:id="rId4"/>
              </a:rPr>
              <a:t>https://www.youtube.com/watch?v=ARfXDSkQf1Y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hlinkClick r:id="rId5"/>
              </a:rPr>
              <a:t>https://www.youtube.com/watch?v=yIYKR4sgzI8&amp;list=PLblh5JKOoLUKxzEP5HA2d-Li7IJkHfXSe&amp;index=1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hlinkClick r:id="rId6"/>
              </a:rPr>
              <a:t>https://lottotips888.blogspot.com/p/grand-lotto-655.html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5950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several lottery tickets&#10;&#10;Description automatically generated">
            <a:extLst>
              <a:ext uri="{FF2B5EF4-FFF2-40B4-BE49-F238E27FC236}">
                <a16:creationId xmlns:a16="http://schemas.microsoft.com/office/drawing/2014/main" id="{738CE202-0559-9D93-5C50-E60B23891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045" y="1217128"/>
            <a:ext cx="4632709" cy="3075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4865CC7E-384E-7DAE-523D-4FA6419D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FE284-EEA7-27E6-6A96-3BC25D81ED6D}"/>
              </a:ext>
            </a:extLst>
          </p:cNvPr>
          <p:cNvSpPr txBox="1"/>
          <p:nvPr/>
        </p:nvSpPr>
        <p:spPr>
          <a:xfrm>
            <a:off x="553846" y="1217128"/>
            <a:ext cx="581858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b="1" dirty="0">
                <a:solidFill>
                  <a:srgbClr val="7030A0"/>
                </a:solidFill>
              </a:rPr>
              <a:t>How do you win?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3000" dirty="0"/>
              <a:t>If your </a:t>
            </a:r>
            <a:r>
              <a:rPr lang="en-PH" sz="3000" b="1" dirty="0"/>
              <a:t>6 numbers matched the 6 winning numbers that were drawn</a:t>
            </a:r>
            <a:r>
              <a:rPr lang="en-PH" sz="3000" dirty="0"/>
              <a:t>, you win the jackpot prize.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3000" dirty="0"/>
              <a:t>You win a consolation prize if you matched only 3, 4 or 5 numbers. </a:t>
            </a:r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15179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several lottery tickets&#10;&#10;Description automatically generated">
            <a:extLst>
              <a:ext uri="{FF2B5EF4-FFF2-40B4-BE49-F238E27FC236}">
                <a16:creationId xmlns:a16="http://schemas.microsoft.com/office/drawing/2014/main" id="{738CE202-0559-9D93-5C50-E60B23891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045" y="1217128"/>
            <a:ext cx="4632709" cy="3075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4865CC7E-384E-7DAE-523D-4FA6419D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FE284-EEA7-27E6-6A96-3BC25D81ED6D}"/>
              </a:ext>
            </a:extLst>
          </p:cNvPr>
          <p:cNvSpPr txBox="1"/>
          <p:nvPr/>
        </p:nvSpPr>
        <p:spPr>
          <a:xfrm>
            <a:off x="553846" y="1217128"/>
            <a:ext cx="581858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b="1" dirty="0">
                <a:solidFill>
                  <a:srgbClr val="7030A0"/>
                </a:solidFill>
              </a:rPr>
              <a:t>How Many Combinations Can Be Formed with 55 Numbers?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3000" dirty="0"/>
              <a:t>You can form </a:t>
            </a:r>
            <a:r>
              <a:rPr lang="en-PH" sz="3000" b="1" dirty="0"/>
              <a:t>28,989,675 combinations </a:t>
            </a:r>
            <a:r>
              <a:rPr lang="en-PH" sz="3000" dirty="0"/>
              <a:t>from </a:t>
            </a:r>
            <a:r>
              <a:rPr lang="en-PH" sz="3000" b="1" dirty="0"/>
              <a:t>numbers 1 to 55 </a:t>
            </a:r>
            <a:r>
              <a:rPr lang="en-PH" sz="3000" dirty="0"/>
              <a:t>wherein each combination comprises 6 unique non-repeating numbers in no particular order. </a:t>
            </a:r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378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several lottery tickets&#10;&#10;Description automatically generated">
            <a:extLst>
              <a:ext uri="{FF2B5EF4-FFF2-40B4-BE49-F238E27FC236}">
                <a16:creationId xmlns:a16="http://schemas.microsoft.com/office/drawing/2014/main" id="{738CE202-0559-9D93-5C50-E60B23891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045" y="1217128"/>
            <a:ext cx="4632709" cy="3075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4865CC7E-384E-7DAE-523D-4FA6419D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FE284-EEA7-27E6-6A96-3BC25D81ED6D}"/>
              </a:ext>
            </a:extLst>
          </p:cNvPr>
          <p:cNvSpPr txBox="1"/>
          <p:nvPr/>
        </p:nvSpPr>
        <p:spPr>
          <a:xfrm>
            <a:off x="553846" y="1217128"/>
            <a:ext cx="581858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b="1" dirty="0">
                <a:solidFill>
                  <a:srgbClr val="7030A0"/>
                </a:solidFill>
              </a:rPr>
              <a:t>What's The Odds of Winning Lotto 6/55?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3000" dirty="0"/>
              <a:t>Based on 28,989,675 combinations, </a:t>
            </a:r>
            <a:r>
              <a:rPr lang="en-PH" sz="3000" b="1" dirty="0"/>
              <a:t>your odds of winning a lottery 6/55 is 0.0000034% or 1:28,989,675</a:t>
            </a:r>
            <a:r>
              <a:rPr lang="en-PH" sz="3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3000" dirty="0"/>
              <a:t>You have to play 289,896 combinations to increase your odds of winning to 1%.</a:t>
            </a:r>
          </a:p>
        </p:txBody>
      </p:sp>
    </p:spTree>
    <p:extLst>
      <p:ext uri="{BB962C8B-B14F-4D97-AF65-F5344CB8AC3E}">
        <p14:creationId xmlns:p14="http://schemas.microsoft.com/office/powerpoint/2010/main" val="2116557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several lottery tickets&#10;&#10;Description automatically generated">
            <a:extLst>
              <a:ext uri="{FF2B5EF4-FFF2-40B4-BE49-F238E27FC236}">
                <a16:creationId xmlns:a16="http://schemas.microsoft.com/office/drawing/2014/main" id="{738CE202-0559-9D93-5C50-E60B23891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045" y="1217128"/>
            <a:ext cx="4632709" cy="3075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4865CC7E-384E-7DAE-523D-4FA6419D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FE284-EEA7-27E6-6A96-3BC25D81ED6D}"/>
              </a:ext>
            </a:extLst>
          </p:cNvPr>
          <p:cNvSpPr txBox="1"/>
          <p:nvPr/>
        </p:nvSpPr>
        <p:spPr>
          <a:xfrm>
            <a:off x="553846" y="1217128"/>
            <a:ext cx="5818586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b="1" dirty="0">
                <a:solidFill>
                  <a:srgbClr val="7030A0"/>
                </a:solidFill>
              </a:rPr>
              <a:t>What's The Odds of Winning Lotto 6/55?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PH" sz="3000" dirty="0"/>
              <a:t>If you are going to play all the 28 million plus combinations, it will cost you  </a:t>
            </a:r>
            <a:r>
              <a:rPr lang="en-PH" sz="3000" b="1" dirty="0"/>
              <a:t>₱695,752,200</a:t>
            </a:r>
            <a:r>
              <a:rPr lang="en-PH" sz="30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75183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4135</TotalTime>
  <Words>1518</Words>
  <Application>Microsoft Macintosh PowerPoint</Application>
  <PresentationFormat>Widescreen</PresentationFormat>
  <Paragraphs>383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Calibri Body</vt:lpstr>
      <vt:lpstr>Calibri Light</vt:lpstr>
      <vt:lpstr>Cambria Math</vt:lpstr>
      <vt:lpstr>Wingdings</vt:lpstr>
      <vt:lpstr>Office Theme</vt:lpstr>
      <vt:lpstr>Odds and Probability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Log odds</vt:lpstr>
      <vt:lpstr>Log odds</vt:lpstr>
      <vt:lpstr>Log odds</vt:lpstr>
      <vt:lpstr>Log odds</vt:lpstr>
      <vt:lpstr>Log odds</vt:lpstr>
      <vt:lpstr>Log odds</vt:lpstr>
      <vt:lpstr>Log odds</vt:lpstr>
      <vt:lpstr>Log odds</vt:lpstr>
      <vt:lpstr>Log odds</vt:lpstr>
      <vt:lpstr>Log odds</vt:lpstr>
      <vt:lpstr>Log odds</vt:lpstr>
      <vt:lpstr>Log odds</vt:lpstr>
      <vt:lpstr>Log odds</vt:lpstr>
      <vt:lpstr>Log odds</vt:lpstr>
      <vt:lpstr>Log odds</vt:lpstr>
      <vt:lpstr>Log odds</vt:lpstr>
      <vt:lpstr>Log odds</vt:lpstr>
      <vt:lpstr>Log odds</vt:lpstr>
      <vt:lpstr>Summary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929</cp:revision>
  <dcterms:created xsi:type="dcterms:W3CDTF">2022-05-11T03:47:05Z</dcterms:created>
  <dcterms:modified xsi:type="dcterms:W3CDTF">2024-09-23T05:37:04Z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  <property fmtid="{D5CDD505-2E9C-101B-9397-08002B2CF9AE}" pid="3" name="MSIP_Label_8a813f4b-519a-4481-a498-85770f517757_Enabled">
    <vt:lpwstr>true</vt:lpwstr>
  </property>
  <property fmtid="{D5CDD505-2E9C-101B-9397-08002B2CF9AE}" pid="4" name="MSIP_Label_8a813f4b-519a-4481-a498-85770f517757_SetDate">
    <vt:lpwstr>2024-07-11T14:05:39Z</vt:lpwstr>
  </property>
  <property fmtid="{D5CDD505-2E9C-101B-9397-08002B2CF9AE}" pid="5" name="MSIP_Label_8a813f4b-519a-4481-a498-85770f517757_Method">
    <vt:lpwstr>Standard</vt:lpwstr>
  </property>
  <property fmtid="{D5CDD505-2E9C-101B-9397-08002B2CF9AE}" pid="6" name="MSIP_Label_8a813f4b-519a-4481-a498-85770f517757_Name">
    <vt:lpwstr>Anyone (unrestricted)</vt:lpwstr>
  </property>
  <property fmtid="{D5CDD505-2E9C-101B-9397-08002B2CF9AE}" pid="7" name="MSIP_Label_8a813f4b-519a-4481-a498-85770f517757_SiteId">
    <vt:lpwstr>1d981f77-3ca3-46ae-b0d4-e8044e6c7f84</vt:lpwstr>
  </property>
  <property fmtid="{D5CDD505-2E9C-101B-9397-08002B2CF9AE}" pid="8" name="MSIP_Label_8a813f4b-519a-4481-a498-85770f517757_ActionId">
    <vt:lpwstr>76d90970-9022-43dd-aa9c-ff38b332d6ee</vt:lpwstr>
  </property>
  <property fmtid="{D5CDD505-2E9C-101B-9397-08002B2CF9AE}" pid="9" name="MSIP_Label_8a813f4b-519a-4481-a498-85770f517757_ContentBits">
    <vt:lpwstr>0</vt:lpwstr>
  </property>
</Properties>
</file>