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80" r:id="rId7"/>
    <p:sldId id="281" r:id="rId8"/>
    <p:sldId id="288" r:id="rId9"/>
    <p:sldId id="257" r:id="rId10"/>
    <p:sldId id="298" r:id="rId11"/>
    <p:sldId id="297" r:id="rId12"/>
    <p:sldId id="300" r:id="rId13"/>
    <p:sldId id="29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940"/>
    <a:srgbClr val="A40000"/>
    <a:srgbClr val="C00000"/>
    <a:srgbClr val="00329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0C5CC-E7B5-4B89-BA42-18F6B7B91A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DD211B6-86B3-45C7-B14F-737CFB00A05F}">
      <dgm:prSet phldrT="[텍스트]"/>
      <dgm:spPr/>
      <dgm:t>
        <a:bodyPr/>
        <a:lstStyle/>
        <a:p>
          <a:pPr latinLnBrk="1"/>
          <a:r>
            <a:rPr lang="ko-KR" altLang="en-US" dirty="0"/>
            <a:t>개인 과제 성과</a:t>
          </a:r>
        </a:p>
      </dgm:t>
    </dgm:pt>
    <dgm:pt modelId="{EBA97E35-61E7-4A97-9290-0F55E2B307AD}" type="parTrans" cxnId="{EC2C7058-53BE-4AD1-8C41-B97980529038}">
      <dgm:prSet/>
      <dgm:spPr/>
      <dgm:t>
        <a:bodyPr/>
        <a:lstStyle/>
        <a:p>
          <a:pPr latinLnBrk="1"/>
          <a:endParaRPr lang="ko-KR" altLang="en-US"/>
        </a:p>
      </dgm:t>
    </dgm:pt>
    <dgm:pt modelId="{82C4E518-6CFD-4FBD-8B30-788CF2C9BC7B}" type="sibTrans" cxnId="{EC2C7058-53BE-4AD1-8C41-B97980529038}">
      <dgm:prSet/>
      <dgm:spPr/>
      <dgm:t>
        <a:bodyPr/>
        <a:lstStyle/>
        <a:p>
          <a:pPr latinLnBrk="1"/>
          <a:endParaRPr lang="ko-KR" altLang="en-US"/>
        </a:p>
      </dgm:t>
    </dgm:pt>
    <dgm:pt modelId="{21681105-CC2B-4163-A369-31F0754432F7}">
      <dgm:prSet phldrT="[텍스트]"/>
      <dgm:spPr/>
      <dgm:t>
        <a:bodyPr/>
        <a:lstStyle/>
        <a:p>
          <a:pPr latinLnBrk="1"/>
          <a:r>
            <a:rPr lang="ko-KR" altLang="en-US" dirty="0"/>
            <a:t>협동 과제 성과</a:t>
          </a:r>
        </a:p>
      </dgm:t>
    </dgm:pt>
    <dgm:pt modelId="{482F5B07-0BBF-4A69-95F3-4E5F61009ED2}" type="parTrans" cxnId="{A3BA629A-901F-4A9D-89D2-2228C35174C7}">
      <dgm:prSet/>
      <dgm:spPr/>
      <dgm:t>
        <a:bodyPr/>
        <a:lstStyle/>
        <a:p>
          <a:pPr latinLnBrk="1"/>
          <a:endParaRPr lang="ko-KR" altLang="en-US"/>
        </a:p>
      </dgm:t>
    </dgm:pt>
    <dgm:pt modelId="{212197B7-9FB6-418F-91C7-F43061F21686}" type="sibTrans" cxnId="{A3BA629A-901F-4A9D-89D2-2228C35174C7}">
      <dgm:prSet/>
      <dgm:spPr/>
      <dgm:t>
        <a:bodyPr/>
        <a:lstStyle/>
        <a:p>
          <a:pPr latinLnBrk="1"/>
          <a:endParaRPr lang="ko-KR" altLang="en-US"/>
        </a:p>
      </dgm:t>
    </dgm:pt>
    <dgm:pt modelId="{488DDB28-72DF-4443-8ED8-BF5E07179C0B}">
      <dgm:prSet phldrT="[텍스트]"/>
      <dgm:spPr/>
      <dgm:t>
        <a:bodyPr/>
        <a:lstStyle/>
        <a:p>
          <a:pPr latinLnBrk="1"/>
          <a:r>
            <a:rPr lang="ko-KR" altLang="en-US" dirty="0"/>
            <a:t>평가 및 피드백</a:t>
          </a:r>
        </a:p>
      </dgm:t>
    </dgm:pt>
    <dgm:pt modelId="{7AD9129E-8BDD-4F17-865C-6F26AB0AADD8}" type="parTrans" cxnId="{2034C546-82D3-4993-9FC4-AEA8A2798EC3}">
      <dgm:prSet/>
      <dgm:spPr/>
      <dgm:t>
        <a:bodyPr/>
        <a:lstStyle/>
        <a:p>
          <a:pPr latinLnBrk="1"/>
          <a:endParaRPr lang="ko-KR" altLang="en-US"/>
        </a:p>
      </dgm:t>
    </dgm:pt>
    <dgm:pt modelId="{8DAFC2E5-531E-413C-BBF8-C61598D6C066}" type="sibTrans" cxnId="{2034C546-82D3-4993-9FC4-AEA8A2798EC3}">
      <dgm:prSet/>
      <dgm:spPr/>
      <dgm:t>
        <a:bodyPr/>
        <a:lstStyle/>
        <a:p>
          <a:pPr latinLnBrk="1"/>
          <a:endParaRPr lang="ko-KR" altLang="en-US"/>
        </a:p>
      </dgm:t>
    </dgm:pt>
    <dgm:pt modelId="{96150978-D8AE-4E72-8913-809597542C30}">
      <dgm:prSet/>
      <dgm:spPr/>
      <dgm:t>
        <a:bodyPr/>
        <a:lstStyle/>
        <a:p>
          <a:pPr latinLnBrk="1"/>
          <a:r>
            <a:rPr lang="ko-KR" altLang="en-US" dirty="0"/>
            <a:t>프로젝트 소개</a:t>
          </a:r>
        </a:p>
      </dgm:t>
    </dgm:pt>
    <dgm:pt modelId="{2D22FF8B-E2A5-4C51-BBA6-EE995AA1B0ED}" type="parTrans" cxnId="{E5138245-6061-4CF8-9CFF-714BBB2D9A9C}">
      <dgm:prSet/>
      <dgm:spPr/>
      <dgm:t>
        <a:bodyPr/>
        <a:lstStyle/>
        <a:p>
          <a:pPr latinLnBrk="1"/>
          <a:endParaRPr lang="ko-KR" altLang="en-US"/>
        </a:p>
      </dgm:t>
    </dgm:pt>
    <dgm:pt modelId="{08AC9EDD-035A-42B8-8EB8-2354AF23FC96}" type="sibTrans" cxnId="{E5138245-6061-4CF8-9CFF-714BBB2D9A9C}">
      <dgm:prSet/>
      <dgm:spPr/>
      <dgm:t>
        <a:bodyPr/>
        <a:lstStyle/>
        <a:p>
          <a:pPr latinLnBrk="1"/>
          <a:endParaRPr lang="ko-KR" altLang="en-US"/>
        </a:p>
      </dgm:t>
    </dgm:pt>
    <dgm:pt modelId="{400B9281-2AE7-47A4-ADBF-8700954CC12D}" type="pres">
      <dgm:prSet presAssocID="{33A0C5CC-E7B5-4B89-BA42-18F6B7B91A5D}" presName="Name0" presStyleCnt="0">
        <dgm:presLayoutVars>
          <dgm:chMax val="7"/>
          <dgm:chPref val="7"/>
          <dgm:dir/>
        </dgm:presLayoutVars>
      </dgm:prSet>
      <dgm:spPr/>
    </dgm:pt>
    <dgm:pt modelId="{D13D6098-3092-4B53-8932-5C013BCEC1FB}" type="pres">
      <dgm:prSet presAssocID="{33A0C5CC-E7B5-4B89-BA42-18F6B7B91A5D}" presName="Name1" presStyleCnt="0"/>
      <dgm:spPr/>
    </dgm:pt>
    <dgm:pt modelId="{C8D7E4EC-F140-4A12-B1A3-9F17263C487B}" type="pres">
      <dgm:prSet presAssocID="{33A0C5CC-E7B5-4B89-BA42-18F6B7B91A5D}" presName="cycle" presStyleCnt="0"/>
      <dgm:spPr/>
    </dgm:pt>
    <dgm:pt modelId="{DFC2F23B-2068-431F-B493-2D97A75CB9F9}" type="pres">
      <dgm:prSet presAssocID="{33A0C5CC-E7B5-4B89-BA42-18F6B7B91A5D}" presName="srcNode" presStyleLbl="node1" presStyleIdx="0" presStyleCnt="4"/>
      <dgm:spPr/>
    </dgm:pt>
    <dgm:pt modelId="{8F9D8A81-103C-46D0-9206-58334988487F}" type="pres">
      <dgm:prSet presAssocID="{33A0C5CC-E7B5-4B89-BA42-18F6B7B91A5D}" presName="conn" presStyleLbl="parChTrans1D2" presStyleIdx="0" presStyleCnt="1"/>
      <dgm:spPr/>
    </dgm:pt>
    <dgm:pt modelId="{6901A873-C01E-4EE5-9E57-9EFB67A5CEFE}" type="pres">
      <dgm:prSet presAssocID="{33A0C5CC-E7B5-4B89-BA42-18F6B7B91A5D}" presName="extraNode" presStyleLbl="node1" presStyleIdx="0" presStyleCnt="4"/>
      <dgm:spPr/>
    </dgm:pt>
    <dgm:pt modelId="{09410ADB-DE7C-449B-8378-D917F2B70C40}" type="pres">
      <dgm:prSet presAssocID="{33A0C5CC-E7B5-4B89-BA42-18F6B7B91A5D}" presName="dstNode" presStyleLbl="node1" presStyleIdx="0" presStyleCnt="4"/>
      <dgm:spPr/>
    </dgm:pt>
    <dgm:pt modelId="{EF15BD99-402E-4DC8-874E-002C9D46354A}" type="pres">
      <dgm:prSet presAssocID="{96150978-D8AE-4E72-8913-809597542C30}" presName="text_1" presStyleLbl="node1" presStyleIdx="0" presStyleCnt="4">
        <dgm:presLayoutVars>
          <dgm:bulletEnabled val="1"/>
        </dgm:presLayoutVars>
      </dgm:prSet>
      <dgm:spPr/>
    </dgm:pt>
    <dgm:pt modelId="{58D0EE35-5466-4905-9A70-D6CDF27ED41F}" type="pres">
      <dgm:prSet presAssocID="{96150978-D8AE-4E72-8913-809597542C30}" presName="accent_1" presStyleCnt="0"/>
      <dgm:spPr/>
    </dgm:pt>
    <dgm:pt modelId="{E760C1FB-01E6-4EAF-AFEC-E8190B4BCC94}" type="pres">
      <dgm:prSet presAssocID="{96150978-D8AE-4E72-8913-809597542C30}" presName="accentRepeatNode" presStyleLbl="solidFgAcc1" presStyleIdx="0" presStyleCnt="4"/>
      <dgm:spPr/>
    </dgm:pt>
    <dgm:pt modelId="{39E10BB7-0E34-4E16-84AC-4272976BE479}" type="pres">
      <dgm:prSet presAssocID="{CDD211B6-86B3-45C7-B14F-737CFB00A05F}" presName="text_2" presStyleLbl="node1" presStyleIdx="1" presStyleCnt="4">
        <dgm:presLayoutVars>
          <dgm:bulletEnabled val="1"/>
        </dgm:presLayoutVars>
      </dgm:prSet>
      <dgm:spPr/>
    </dgm:pt>
    <dgm:pt modelId="{17BCD048-633B-4B11-B619-E1794B09F977}" type="pres">
      <dgm:prSet presAssocID="{CDD211B6-86B3-45C7-B14F-737CFB00A05F}" presName="accent_2" presStyleCnt="0"/>
      <dgm:spPr/>
    </dgm:pt>
    <dgm:pt modelId="{382E8487-2FC1-4177-84C4-9CBE6235071B}" type="pres">
      <dgm:prSet presAssocID="{CDD211B6-86B3-45C7-B14F-737CFB00A05F}" presName="accentRepeatNode" presStyleLbl="solidFgAcc1" presStyleIdx="1" presStyleCnt="4"/>
      <dgm:spPr/>
    </dgm:pt>
    <dgm:pt modelId="{703F834E-808D-4654-9FD0-90FFC9962ABD}" type="pres">
      <dgm:prSet presAssocID="{21681105-CC2B-4163-A369-31F0754432F7}" presName="text_3" presStyleLbl="node1" presStyleIdx="2" presStyleCnt="4">
        <dgm:presLayoutVars>
          <dgm:bulletEnabled val="1"/>
        </dgm:presLayoutVars>
      </dgm:prSet>
      <dgm:spPr/>
    </dgm:pt>
    <dgm:pt modelId="{A0BA5299-8CF3-4C5B-9456-19C23E256834}" type="pres">
      <dgm:prSet presAssocID="{21681105-CC2B-4163-A369-31F0754432F7}" presName="accent_3" presStyleCnt="0"/>
      <dgm:spPr/>
    </dgm:pt>
    <dgm:pt modelId="{BA70E03B-459D-4FBA-BF20-3A865C493BE5}" type="pres">
      <dgm:prSet presAssocID="{21681105-CC2B-4163-A369-31F0754432F7}" presName="accentRepeatNode" presStyleLbl="solidFgAcc1" presStyleIdx="2" presStyleCnt="4"/>
      <dgm:spPr/>
    </dgm:pt>
    <dgm:pt modelId="{29159E48-9B78-4008-A141-E6109CC89DB8}" type="pres">
      <dgm:prSet presAssocID="{488DDB28-72DF-4443-8ED8-BF5E07179C0B}" presName="text_4" presStyleLbl="node1" presStyleIdx="3" presStyleCnt="4">
        <dgm:presLayoutVars>
          <dgm:bulletEnabled val="1"/>
        </dgm:presLayoutVars>
      </dgm:prSet>
      <dgm:spPr/>
    </dgm:pt>
    <dgm:pt modelId="{3664D7D5-796A-4F0E-8092-35AF71106D31}" type="pres">
      <dgm:prSet presAssocID="{488DDB28-72DF-4443-8ED8-BF5E07179C0B}" presName="accent_4" presStyleCnt="0"/>
      <dgm:spPr/>
    </dgm:pt>
    <dgm:pt modelId="{9FF4B99E-0BD1-4FF0-B538-C19B49B9C348}" type="pres">
      <dgm:prSet presAssocID="{488DDB28-72DF-4443-8ED8-BF5E07179C0B}" presName="accentRepeatNode" presStyleLbl="solidFgAcc1" presStyleIdx="3" presStyleCnt="4"/>
      <dgm:spPr/>
    </dgm:pt>
  </dgm:ptLst>
  <dgm:cxnLst>
    <dgm:cxn modelId="{8A817A5E-2838-4A08-96CE-25D112C819E2}" type="presOf" srcId="{488DDB28-72DF-4443-8ED8-BF5E07179C0B}" destId="{29159E48-9B78-4008-A141-E6109CC89DB8}" srcOrd="0" destOrd="0" presId="urn:microsoft.com/office/officeart/2008/layout/VerticalCurvedList"/>
    <dgm:cxn modelId="{E5138245-6061-4CF8-9CFF-714BBB2D9A9C}" srcId="{33A0C5CC-E7B5-4B89-BA42-18F6B7B91A5D}" destId="{96150978-D8AE-4E72-8913-809597542C30}" srcOrd="0" destOrd="0" parTransId="{2D22FF8B-E2A5-4C51-BBA6-EE995AA1B0ED}" sibTransId="{08AC9EDD-035A-42B8-8EB8-2354AF23FC96}"/>
    <dgm:cxn modelId="{2034C546-82D3-4993-9FC4-AEA8A2798EC3}" srcId="{33A0C5CC-E7B5-4B89-BA42-18F6B7B91A5D}" destId="{488DDB28-72DF-4443-8ED8-BF5E07179C0B}" srcOrd="3" destOrd="0" parTransId="{7AD9129E-8BDD-4F17-865C-6F26AB0AADD8}" sibTransId="{8DAFC2E5-531E-413C-BBF8-C61598D6C066}"/>
    <dgm:cxn modelId="{7136A06A-41F2-4E4C-96DF-D527A45C0FD5}" type="presOf" srcId="{21681105-CC2B-4163-A369-31F0754432F7}" destId="{703F834E-808D-4654-9FD0-90FFC9962ABD}" srcOrd="0" destOrd="0" presId="urn:microsoft.com/office/officeart/2008/layout/VerticalCurvedList"/>
    <dgm:cxn modelId="{1CE0AF57-8D5B-4649-A8AE-80D825D70313}" type="presOf" srcId="{CDD211B6-86B3-45C7-B14F-737CFB00A05F}" destId="{39E10BB7-0E34-4E16-84AC-4272976BE479}" srcOrd="0" destOrd="0" presId="urn:microsoft.com/office/officeart/2008/layout/VerticalCurvedList"/>
    <dgm:cxn modelId="{EC2C7058-53BE-4AD1-8C41-B97980529038}" srcId="{33A0C5CC-E7B5-4B89-BA42-18F6B7B91A5D}" destId="{CDD211B6-86B3-45C7-B14F-737CFB00A05F}" srcOrd="1" destOrd="0" parTransId="{EBA97E35-61E7-4A97-9290-0F55E2B307AD}" sibTransId="{82C4E518-6CFD-4FBD-8B30-788CF2C9BC7B}"/>
    <dgm:cxn modelId="{FE7D6992-B2AA-4E41-90E2-3056CC518565}" type="presOf" srcId="{96150978-D8AE-4E72-8913-809597542C30}" destId="{EF15BD99-402E-4DC8-874E-002C9D46354A}" srcOrd="0" destOrd="0" presId="urn:microsoft.com/office/officeart/2008/layout/VerticalCurvedList"/>
    <dgm:cxn modelId="{A3BA629A-901F-4A9D-89D2-2228C35174C7}" srcId="{33A0C5CC-E7B5-4B89-BA42-18F6B7B91A5D}" destId="{21681105-CC2B-4163-A369-31F0754432F7}" srcOrd="2" destOrd="0" parTransId="{482F5B07-0BBF-4A69-95F3-4E5F61009ED2}" sibTransId="{212197B7-9FB6-418F-91C7-F43061F21686}"/>
    <dgm:cxn modelId="{A39366F2-C1D3-4E35-8E52-CC9C44D096F4}" type="presOf" srcId="{08AC9EDD-035A-42B8-8EB8-2354AF23FC96}" destId="{8F9D8A81-103C-46D0-9206-58334988487F}" srcOrd="0" destOrd="0" presId="urn:microsoft.com/office/officeart/2008/layout/VerticalCurvedList"/>
    <dgm:cxn modelId="{F78659F2-9867-4697-8C1B-7E93BE1F1036}" type="presOf" srcId="{33A0C5CC-E7B5-4B89-BA42-18F6B7B91A5D}" destId="{400B9281-2AE7-47A4-ADBF-8700954CC12D}" srcOrd="0" destOrd="0" presId="urn:microsoft.com/office/officeart/2008/layout/VerticalCurvedList"/>
    <dgm:cxn modelId="{2B37A15E-5F42-4882-8910-27DC45BAEABD}" type="presParOf" srcId="{400B9281-2AE7-47A4-ADBF-8700954CC12D}" destId="{D13D6098-3092-4B53-8932-5C013BCEC1FB}" srcOrd="0" destOrd="0" presId="urn:microsoft.com/office/officeart/2008/layout/VerticalCurvedList"/>
    <dgm:cxn modelId="{9632DFA7-B2BB-4340-931A-AB717B550C03}" type="presParOf" srcId="{D13D6098-3092-4B53-8932-5C013BCEC1FB}" destId="{C8D7E4EC-F140-4A12-B1A3-9F17263C487B}" srcOrd="0" destOrd="0" presId="urn:microsoft.com/office/officeart/2008/layout/VerticalCurvedList"/>
    <dgm:cxn modelId="{BA700844-C1A9-4010-8109-055E9AF12FCA}" type="presParOf" srcId="{C8D7E4EC-F140-4A12-B1A3-9F17263C487B}" destId="{DFC2F23B-2068-431F-B493-2D97A75CB9F9}" srcOrd="0" destOrd="0" presId="urn:microsoft.com/office/officeart/2008/layout/VerticalCurvedList"/>
    <dgm:cxn modelId="{7269B8C9-4706-475F-8EC4-81E422B940F5}" type="presParOf" srcId="{C8D7E4EC-F140-4A12-B1A3-9F17263C487B}" destId="{8F9D8A81-103C-46D0-9206-58334988487F}" srcOrd="1" destOrd="0" presId="urn:microsoft.com/office/officeart/2008/layout/VerticalCurvedList"/>
    <dgm:cxn modelId="{520AD686-09B5-43A3-9BC8-DE39D2C38B7C}" type="presParOf" srcId="{C8D7E4EC-F140-4A12-B1A3-9F17263C487B}" destId="{6901A873-C01E-4EE5-9E57-9EFB67A5CEFE}" srcOrd="2" destOrd="0" presId="urn:microsoft.com/office/officeart/2008/layout/VerticalCurvedList"/>
    <dgm:cxn modelId="{0BD33F97-094C-43A8-BFEB-D6A123FFB787}" type="presParOf" srcId="{C8D7E4EC-F140-4A12-B1A3-9F17263C487B}" destId="{09410ADB-DE7C-449B-8378-D917F2B70C40}" srcOrd="3" destOrd="0" presId="urn:microsoft.com/office/officeart/2008/layout/VerticalCurvedList"/>
    <dgm:cxn modelId="{9EAA6A97-812F-4C3C-A6C2-CE7F9B0F0DC5}" type="presParOf" srcId="{D13D6098-3092-4B53-8932-5C013BCEC1FB}" destId="{EF15BD99-402E-4DC8-874E-002C9D46354A}" srcOrd="1" destOrd="0" presId="urn:microsoft.com/office/officeart/2008/layout/VerticalCurvedList"/>
    <dgm:cxn modelId="{84EB6A0E-63AB-4F54-BCF1-4FD00F87E4C1}" type="presParOf" srcId="{D13D6098-3092-4B53-8932-5C013BCEC1FB}" destId="{58D0EE35-5466-4905-9A70-D6CDF27ED41F}" srcOrd="2" destOrd="0" presId="urn:microsoft.com/office/officeart/2008/layout/VerticalCurvedList"/>
    <dgm:cxn modelId="{CCCA1295-9215-4C36-B5A2-C69A533CF8BC}" type="presParOf" srcId="{58D0EE35-5466-4905-9A70-D6CDF27ED41F}" destId="{E760C1FB-01E6-4EAF-AFEC-E8190B4BCC94}" srcOrd="0" destOrd="0" presId="urn:microsoft.com/office/officeart/2008/layout/VerticalCurvedList"/>
    <dgm:cxn modelId="{F1058CDD-8DD0-45DB-B6D0-E6CB27D7E76E}" type="presParOf" srcId="{D13D6098-3092-4B53-8932-5C013BCEC1FB}" destId="{39E10BB7-0E34-4E16-84AC-4272976BE479}" srcOrd="3" destOrd="0" presId="urn:microsoft.com/office/officeart/2008/layout/VerticalCurvedList"/>
    <dgm:cxn modelId="{B4745F74-10E8-4883-A232-29C04BCE4BC8}" type="presParOf" srcId="{D13D6098-3092-4B53-8932-5C013BCEC1FB}" destId="{17BCD048-633B-4B11-B619-E1794B09F977}" srcOrd="4" destOrd="0" presId="urn:microsoft.com/office/officeart/2008/layout/VerticalCurvedList"/>
    <dgm:cxn modelId="{F01AAD26-A73C-4F1D-A316-5B68A26E85BC}" type="presParOf" srcId="{17BCD048-633B-4B11-B619-E1794B09F977}" destId="{382E8487-2FC1-4177-84C4-9CBE6235071B}" srcOrd="0" destOrd="0" presId="urn:microsoft.com/office/officeart/2008/layout/VerticalCurvedList"/>
    <dgm:cxn modelId="{041DD199-26B2-4299-8CFB-4D9BBDFC6945}" type="presParOf" srcId="{D13D6098-3092-4B53-8932-5C013BCEC1FB}" destId="{703F834E-808D-4654-9FD0-90FFC9962ABD}" srcOrd="5" destOrd="0" presId="urn:microsoft.com/office/officeart/2008/layout/VerticalCurvedList"/>
    <dgm:cxn modelId="{4FC3207F-F778-4BBD-B682-2BF68659E693}" type="presParOf" srcId="{D13D6098-3092-4B53-8932-5C013BCEC1FB}" destId="{A0BA5299-8CF3-4C5B-9456-19C23E256834}" srcOrd="6" destOrd="0" presId="urn:microsoft.com/office/officeart/2008/layout/VerticalCurvedList"/>
    <dgm:cxn modelId="{BFB7F6EE-8C52-4622-B1A8-7A1FB3EC3674}" type="presParOf" srcId="{A0BA5299-8CF3-4C5B-9456-19C23E256834}" destId="{BA70E03B-459D-4FBA-BF20-3A865C493BE5}" srcOrd="0" destOrd="0" presId="urn:microsoft.com/office/officeart/2008/layout/VerticalCurvedList"/>
    <dgm:cxn modelId="{1E04B4E9-B254-432F-9B36-D61D1641F9F1}" type="presParOf" srcId="{D13D6098-3092-4B53-8932-5C013BCEC1FB}" destId="{29159E48-9B78-4008-A141-E6109CC89DB8}" srcOrd="7" destOrd="0" presId="urn:microsoft.com/office/officeart/2008/layout/VerticalCurvedList"/>
    <dgm:cxn modelId="{2782048B-AA7D-42C8-91DC-D939039365E2}" type="presParOf" srcId="{D13D6098-3092-4B53-8932-5C013BCEC1FB}" destId="{3664D7D5-796A-4F0E-8092-35AF71106D31}" srcOrd="8" destOrd="0" presId="urn:microsoft.com/office/officeart/2008/layout/VerticalCurvedList"/>
    <dgm:cxn modelId="{2D9A2031-4E44-4F0A-88AC-72302F8B6FA9}" type="presParOf" srcId="{3664D7D5-796A-4F0E-8092-35AF71106D31}" destId="{9FF4B99E-0BD1-4FF0-B538-C19B49B9C3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8A81-103C-46D0-9206-58334988487F}">
      <dsp:nvSpPr>
        <dsp:cNvPr id="0" name=""/>
        <dsp:cNvSpPr/>
      </dsp:nvSpPr>
      <dsp:spPr>
        <a:xfrm>
          <a:off x="-4833894" y="-740827"/>
          <a:ext cx="5757394" cy="5757394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5BD99-402E-4DC8-874E-002C9D46354A}">
      <dsp:nvSpPr>
        <dsp:cNvPr id="0" name=""/>
        <dsp:cNvSpPr/>
      </dsp:nvSpPr>
      <dsp:spPr>
        <a:xfrm>
          <a:off x="483633" y="328718"/>
          <a:ext cx="5553836" cy="657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113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프로젝트 소개</a:t>
          </a:r>
        </a:p>
      </dsp:txBody>
      <dsp:txXfrm>
        <a:off x="483633" y="328718"/>
        <a:ext cx="5553836" cy="657779"/>
      </dsp:txXfrm>
    </dsp:sp>
    <dsp:sp modelId="{E760C1FB-01E6-4EAF-AFEC-E8190B4BCC94}">
      <dsp:nvSpPr>
        <dsp:cNvPr id="0" name=""/>
        <dsp:cNvSpPr/>
      </dsp:nvSpPr>
      <dsp:spPr>
        <a:xfrm>
          <a:off x="72520" y="246496"/>
          <a:ext cx="822224" cy="822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10BB7-0E34-4E16-84AC-4272976BE479}">
      <dsp:nvSpPr>
        <dsp:cNvPr id="0" name=""/>
        <dsp:cNvSpPr/>
      </dsp:nvSpPr>
      <dsp:spPr>
        <a:xfrm>
          <a:off x="860753" y="1315559"/>
          <a:ext cx="5176715" cy="657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113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개인 과제 성과</a:t>
          </a:r>
        </a:p>
      </dsp:txBody>
      <dsp:txXfrm>
        <a:off x="860753" y="1315559"/>
        <a:ext cx="5176715" cy="657779"/>
      </dsp:txXfrm>
    </dsp:sp>
    <dsp:sp modelId="{382E8487-2FC1-4177-84C4-9CBE6235071B}">
      <dsp:nvSpPr>
        <dsp:cNvPr id="0" name=""/>
        <dsp:cNvSpPr/>
      </dsp:nvSpPr>
      <dsp:spPr>
        <a:xfrm>
          <a:off x="449640" y="1233337"/>
          <a:ext cx="822224" cy="822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F834E-808D-4654-9FD0-90FFC9962ABD}">
      <dsp:nvSpPr>
        <dsp:cNvPr id="0" name=""/>
        <dsp:cNvSpPr/>
      </dsp:nvSpPr>
      <dsp:spPr>
        <a:xfrm>
          <a:off x="860753" y="2302400"/>
          <a:ext cx="5176715" cy="657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113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협동 과제 성과</a:t>
          </a:r>
        </a:p>
      </dsp:txBody>
      <dsp:txXfrm>
        <a:off x="860753" y="2302400"/>
        <a:ext cx="5176715" cy="657779"/>
      </dsp:txXfrm>
    </dsp:sp>
    <dsp:sp modelId="{BA70E03B-459D-4FBA-BF20-3A865C493BE5}">
      <dsp:nvSpPr>
        <dsp:cNvPr id="0" name=""/>
        <dsp:cNvSpPr/>
      </dsp:nvSpPr>
      <dsp:spPr>
        <a:xfrm>
          <a:off x="449640" y="2220177"/>
          <a:ext cx="822224" cy="822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59E48-9B78-4008-A141-E6109CC89DB8}">
      <dsp:nvSpPr>
        <dsp:cNvPr id="0" name=""/>
        <dsp:cNvSpPr/>
      </dsp:nvSpPr>
      <dsp:spPr>
        <a:xfrm>
          <a:off x="483633" y="3289241"/>
          <a:ext cx="5553836" cy="657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113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평가 및 피드백</a:t>
          </a:r>
        </a:p>
      </dsp:txBody>
      <dsp:txXfrm>
        <a:off x="483633" y="3289241"/>
        <a:ext cx="5553836" cy="657779"/>
      </dsp:txXfrm>
    </dsp:sp>
    <dsp:sp modelId="{9FF4B99E-0BD1-4FF0-B538-C19B49B9C348}">
      <dsp:nvSpPr>
        <dsp:cNvPr id="0" name=""/>
        <dsp:cNvSpPr/>
      </dsp:nvSpPr>
      <dsp:spPr>
        <a:xfrm>
          <a:off x="72520" y="3207018"/>
          <a:ext cx="822224" cy="822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723385"/>
            <a:ext cx="792569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640685"/>
            <a:ext cx="7925689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0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8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522" y="36522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mmakers.co.kr/locations/8454317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nderclub.tistory.com/544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masis MT Pro Black"/>
                <a:ea typeface="맑은 고딕"/>
              </a:rPr>
              <a:t>2022.2.11</a:t>
            </a:r>
            <a:r>
              <a:rPr lang="ko-KR" altLang="en-US" b="1" dirty="0">
                <a:latin typeface="Amasis MT Pro Black"/>
                <a:ea typeface="맑은 고딕"/>
              </a:rPr>
              <a:t>프로젝트 </a:t>
            </a:r>
            <a:br>
              <a:rPr lang="en-US" altLang="ko-KR" b="1" dirty="0">
                <a:latin typeface="Amasis MT Pro Black"/>
                <a:ea typeface="맑은 고딕"/>
              </a:rPr>
            </a:br>
            <a:r>
              <a:rPr lang="ko-KR" altLang="en-US" b="1" dirty="0">
                <a:latin typeface="Amasis MT Pro Black"/>
                <a:ea typeface="맑은 고딕"/>
              </a:rPr>
              <a:t>포트폴리오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C114F-C41B-4543-A6B0-6EEDE7EC1CF3}"/>
              </a:ext>
            </a:extLst>
          </p:cNvPr>
          <p:cNvSpPr txBox="1"/>
          <p:nvPr/>
        </p:nvSpPr>
        <p:spPr>
          <a:xfrm>
            <a:off x="6251755" y="3793390"/>
            <a:ext cx="227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디지털 컨설턴트 전동준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결과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5ED6E-7CB8-4951-AC97-6994345D4AD6}"/>
              </a:ext>
            </a:extLst>
          </p:cNvPr>
          <p:cNvSpPr txBox="1"/>
          <p:nvPr/>
        </p:nvSpPr>
        <p:spPr>
          <a:xfrm>
            <a:off x="4453373" y="2419045"/>
            <a:ext cx="40126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200" dirty="0">
                <a:ea typeface="맑은 고딕"/>
                <a:cs typeface="Calibri"/>
              </a:rPr>
              <a:t>데이터 분석 경험치</a:t>
            </a:r>
            <a:r>
              <a:rPr lang="en-US" altLang="ko-KR" sz="1200" dirty="0">
                <a:ea typeface="맑은 고딕"/>
                <a:cs typeface="Calibri"/>
              </a:rPr>
              <a:t>. </a:t>
            </a:r>
            <a:r>
              <a:rPr lang="ko-KR" altLang="en-US" sz="1200" dirty="0">
                <a:ea typeface="맑은 고딕"/>
                <a:cs typeface="Calibri"/>
              </a:rPr>
              <a:t>딥 러닝에서도 학습 횟수가 지나치게 많아질 경우 모델이 편향될 가능성을 고려하지 못함</a:t>
            </a:r>
            <a:endParaRPr lang="en-US" altLang="ko-KR" sz="1200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200" dirty="0">
                <a:ea typeface="맑은 고딕"/>
                <a:cs typeface="Calibri"/>
              </a:rPr>
              <a:t>개인 과제에서 데이터 </a:t>
            </a:r>
            <a:r>
              <a:rPr lang="ko-KR" altLang="en-US" sz="1200" dirty="0" err="1">
                <a:ea typeface="맑은 고딕"/>
                <a:cs typeface="Calibri"/>
              </a:rPr>
              <a:t>전처리</a:t>
            </a:r>
            <a:r>
              <a:rPr lang="ko-KR" altLang="en-US" sz="1200" dirty="0">
                <a:ea typeface="맑은 고딕"/>
                <a:cs typeface="Calibri"/>
              </a:rPr>
              <a:t> 및 모델 설계에 대한 부연설명을 할 때</a:t>
            </a:r>
            <a:r>
              <a:rPr lang="en-US" altLang="ko-KR" sz="1200" dirty="0">
                <a:ea typeface="맑은 고딕"/>
                <a:cs typeface="Calibri"/>
              </a:rPr>
              <a:t>, </a:t>
            </a:r>
            <a:r>
              <a:rPr lang="ko-KR" altLang="en-US" sz="1200" dirty="0">
                <a:ea typeface="맑은 고딕"/>
                <a:cs typeface="Calibri"/>
              </a:rPr>
              <a:t>코드 주석을 사용하는 것도 좋지만</a:t>
            </a:r>
            <a:r>
              <a:rPr lang="en-US" altLang="ko-KR" sz="1200" dirty="0">
                <a:ea typeface="맑은 고딕"/>
                <a:cs typeface="Calibri"/>
              </a:rPr>
              <a:t> ‘</a:t>
            </a:r>
            <a:r>
              <a:rPr lang="ko-KR" altLang="en-US" sz="1200" dirty="0">
                <a:ea typeface="맑은 고딕"/>
                <a:cs typeface="Calibri"/>
              </a:rPr>
              <a:t>개발자 코멘트</a:t>
            </a:r>
            <a:r>
              <a:rPr lang="en-US" altLang="ko-KR" sz="1200" dirty="0">
                <a:ea typeface="맑은 고딕"/>
                <a:cs typeface="Calibri"/>
              </a:rPr>
              <a:t>’</a:t>
            </a:r>
            <a:r>
              <a:rPr lang="ko-KR" altLang="en-US" sz="1200" dirty="0">
                <a:ea typeface="맑은 고딕"/>
                <a:cs typeface="Calibri"/>
              </a:rPr>
              <a:t> 문단을 제시하여 모델 디자인 및 코드 설계 의도를 직관적으로 보여줄 필요가 있음</a:t>
            </a:r>
            <a:endParaRPr lang="en-US" altLang="ko-KR" sz="1200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200" dirty="0">
                <a:ea typeface="맑은 고딕"/>
                <a:cs typeface="Calibri"/>
              </a:rPr>
              <a:t>조별 과제 성과물에서 </a:t>
            </a:r>
            <a:r>
              <a:rPr lang="en-US" altLang="ko-KR" sz="1200" dirty="0">
                <a:ea typeface="맑은 고딕"/>
                <a:cs typeface="Calibri"/>
              </a:rPr>
              <a:t>‘</a:t>
            </a:r>
            <a:r>
              <a:rPr lang="ko-KR" altLang="en-US" sz="1200" dirty="0" err="1">
                <a:ea typeface="맑은 고딕"/>
                <a:cs typeface="Calibri"/>
              </a:rPr>
              <a:t>에이블</a:t>
            </a:r>
            <a:r>
              <a:rPr lang="ko-KR" altLang="en-US" sz="1200" dirty="0">
                <a:ea typeface="맑은 고딕"/>
                <a:cs typeface="Calibri"/>
              </a:rPr>
              <a:t> 모델 컬렉션</a:t>
            </a:r>
            <a:r>
              <a:rPr lang="en-US" altLang="ko-KR" sz="1200" dirty="0">
                <a:ea typeface="맑은 고딕"/>
                <a:cs typeface="Calibri"/>
              </a:rPr>
              <a:t>’ </a:t>
            </a:r>
            <a:r>
              <a:rPr lang="ko-KR" altLang="en-US" sz="1200" dirty="0">
                <a:ea typeface="맑은 고딕"/>
                <a:cs typeface="Calibri"/>
              </a:rPr>
              <a:t>목차는 모든 조원들의 모델을 하나 이상씩 제시한 후 그 중에서 최선의 모델을 선정하는 방식으로 기획되었는데</a:t>
            </a:r>
            <a:r>
              <a:rPr lang="en-US" altLang="ko-KR" sz="1200" dirty="0">
                <a:ea typeface="맑은 고딕"/>
                <a:cs typeface="Calibri"/>
              </a:rPr>
              <a:t>, </a:t>
            </a:r>
            <a:r>
              <a:rPr lang="ko-KR" altLang="en-US" sz="1200" dirty="0">
                <a:ea typeface="맑은 고딕"/>
                <a:cs typeface="Calibri"/>
              </a:rPr>
              <a:t>실제로는 주류로 소개되지 못한 소위 </a:t>
            </a:r>
            <a:r>
              <a:rPr lang="en-US" altLang="ko-KR" sz="1200" dirty="0">
                <a:ea typeface="맑은 고딕"/>
                <a:cs typeface="Calibri"/>
              </a:rPr>
              <a:t>‘</a:t>
            </a:r>
            <a:r>
              <a:rPr lang="ko-KR" altLang="en-US" sz="1200" dirty="0" err="1">
                <a:ea typeface="맑은 고딕"/>
                <a:cs typeface="Calibri"/>
              </a:rPr>
              <a:t>낙선작</a:t>
            </a:r>
            <a:r>
              <a:rPr lang="ko-KR" altLang="en-US" sz="1200" dirty="0">
                <a:ea typeface="맑은 고딕"/>
                <a:cs typeface="Calibri"/>
              </a:rPr>
              <a:t> 모음</a:t>
            </a:r>
            <a:r>
              <a:rPr lang="en-US" altLang="ko-KR" sz="1200" dirty="0">
                <a:ea typeface="맑은 고딕"/>
                <a:cs typeface="Calibri"/>
              </a:rPr>
              <a:t>’ </a:t>
            </a:r>
            <a:r>
              <a:rPr lang="ko-KR" altLang="en-US" sz="1200" dirty="0">
                <a:ea typeface="맑은 고딕"/>
                <a:cs typeface="Calibri"/>
              </a:rPr>
              <a:t>처럼 소개되었다는 문제점이 있음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BBAE7-5DE4-498F-936F-6CB2449D9DFC}"/>
              </a:ext>
            </a:extLst>
          </p:cNvPr>
          <p:cNvSpPr txBox="1"/>
          <p:nvPr/>
        </p:nvSpPr>
        <p:spPr>
          <a:xfrm>
            <a:off x="440730" y="1859358"/>
            <a:ext cx="4012645" cy="408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2800" b="1" dirty="0">
                <a:ea typeface="맑은 고딕"/>
                <a:cs typeface="Calibri"/>
              </a:rPr>
              <a:t>좋았던 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2D1AEC-066B-4BF0-9E63-9F52DC228D19}"/>
              </a:ext>
            </a:extLst>
          </p:cNvPr>
          <p:cNvSpPr txBox="1"/>
          <p:nvPr/>
        </p:nvSpPr>
        <p:spPr>
          <a:xfrm>
            <a:off x="4453374" y="1859358"/>
            <a:ext cx="4012645" cy="408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2800" b="1" dirty="0">
                <a:ea typeface="맑은 고딕"/>
                <a:cs typeface="Calibri"/>
              </a:rPr>
              <a:t>개선해야 할 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87C47-44CA-41D7-B9B9-454CB73B3A53}"/>
              </a:ext>
            </a:extLst>
          </p:cNvPr>
          <p:cNvSpPr txBox="1"/>
          <p:nvPr/>
        </p:nvSpPr>
        <p:spPr>
          <a:xfrm>
            <a:off x="440728" y="2419045"/>
            <a:ext cx="40126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200" dirty="0">
                <a:ea typeface="맑은 고딕"/>
                <a:cs typeface="Calibri"/>
              </a:rPr>
              <a:t>프로젝트에서 요구하는 기본적인 사항에 충실하여</a:t>
            </a:r>
            <a:r>
              <a:rPr lang="en-US" altLang="ko-KR" sz="1200" dirty="0">
                <a:ea typeface="맑은 고딕"/>
                <a:cs typeface="Calibri"/>
              </a:rPr>
              <a:t>, </a:t>
            </a:r>
            <a:r>
              <a:rPr lang="ko-KR" altLang="en-US" sz="1200" dirty="0">
                <a:ea typeface="맑은 고딕"/>
                <a:cs typeface="Calibri"/>
              </a:rPr>
              <a:t>필요한 </a:t>
            </a:r>
            <a:r>
              <a:rPr lang="ko-KR" altLang="en-US" sz="1200">
                <a:ea typeface="맑은 고딕"/>
                <a:cs typeface="Calibri"/>
              </a:rPr>
              <a:t>정보와 결과들을 </a:t>
            </a:r>
            <a:r>
              <a:rPr lang="ko-KR" altLang="en-US" sz="1200" dirty="0">
                <a:ea typeface="맑은 고딕"/>
                <a:cs typeface="Calibri"/>
              </a:rPr>
              <a:t>군더더기 없이 보여주고 설명이 필요한 부분에는 주석 등 세부적인 설명을 상세히 덧붙인 점</a:t>
            </a:r>
            <a:endParaRPr lang="en-US" altLang="ko-KR" sz="1200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200" dirty="0">
                <a:ea typeface="맑은 고딕"/>
                <a:cs typeface="Calibri"/>
              </a:rPr>
              <a:t>기존 프로젝트의 발표 자료는 한두 명의 개인 과제를 중심으로 제작되었는데</a:t>
            </a:r>
            <a:r>
              <a:rPr lang="en-US" altLang="ko-KR" sz="1200" dirty="0">
                <a:ea typeface="맑은 고딕"/>
                <a:cs typeface="Calibri"/>
              </a:rPr>
              <a:t>, </a:t>
            </a:r>
            <a:r>
              <a:rPr lang="ko-KR" altLang="en-US" sz="1200" dirty="0">
                <a:ea typeface="맑은 고딕"/>
                <a:cs typeface="Calibri"/>
              </a:rPr>
              <a:t>이번에 제작한 발표 자료는 </a:t>
            </a:r>
            <a:r>
              <a:rPr lang="en-US" altLang="ko-KR" sz="1200" dirty="0">
                <a:ea typeface="맑은 고딕"/>
                <a:cs typeface="Calibri"/>
              </a:rPr>
              <a:t>‘</a:t>
            </a:r>
            <a:r>
              <a:rPr lang="ko-KR" altLang="en-US" sz="1200" dirty="0" err="1">
                <a:ea typeface="맑은 고딕"/>
                <a:cs typeface="Calibri"/>
              </a:rPr>
              <a:t>에이블</a:t>
            </a:r>
            <a:r>
              <a:rPr lang="ko-KR" altLang="en-US" sz="1200" dirty="0">
                <a:ea typeface="맑은 고딕"/>
                <a:cs typeface="Calibri"/>
              </a:rPr>
              <a:t> 모델 컬렉션</a:t>
            </a:r>
            <a:r>
              <a:rPr lang="en-US" altLang="ko-KR" sz="1200" dirty="0">
                <a:ea typeface="맑은 고딕"/>
                <a:cs typeface="Calibri"/>
              </a:rPr>
              <a:t>’ </a:t>
            </a:r>
            <a:r>
              <a:rPr lang="ko-KR" altLang="en-US" sz="1200" dirty="0">
                <a:ea typeface="맑은 고딕"/>
                <a:cs typeface="Calibri"/>
              </a:rPr>
              <a:t>항목을 마련하여 다양한 성과물들을 소개하고 구성원 각자의 기여도를 가시화한 것</a:t>
            </a:r>
            <a:endParaRPr lang="en-US" altLang="ko-KR" sz="1200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200" dirty="0">
                <a:ea typeface="맑은 고딕"/>
                <a:cs typeface="Calibri"/>
              </a:rPr>
              <a:t>발표 진행 이후 강사님의 질문은 예상하지 못했는데</a:t>
            </a:r>
            <a:r>
              <a:rPr lang="en-US" altLang="ko-KR" sz="1200" dirty="0">
                <a:ea typeface="맑은 고딕"/>
                <a:cs typeface="Calibri"/>
              </a:rPr>
              <a:t>, </a:t>
            </a:r>
            <a:r>
              <a:rPr lang="ko-KR" altLang="en-US" sz="1200" dirty="0">
                <a:ea typeface="맑은 고딕"/>
                <a:cs typeface="Calibri"/>
              </a:rPr>
              <a:t>그럼에도 당황하지 않고 요구하는 설명에 대해 소상히 대답한 것</a:t>
            </a:r>
          </a:p>
        </p:txBody>
      </p:sp>
    </p:spTree>
    <p:extLst>
      <p:ext uri="{BB962C8B-B14F-4D97-AF65-F5344CB8AC3E}">
        <p14:creationId xmlns:p14="http://schemas.microsoft.com/office/powerpoint/2010/main" val="152058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6D60F90D-AEFD-41F2-863F-4CBAE0B36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030698"/>
              </p:ext>
            </p:extLst>
          </p:nvPr>
        </p:nvGraphicFramePr>
        <p:xfrm>
          <a:off x="1976015" y="433880"/>
          <a:ext cx="6096000" cy="4275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그래픽 9" descr="모임">
            <a:extLst>
              <a:ext uri="{FF2B5EF4-FFF2-40B4-BE49-F238E27FC236}">
                <a16:creationId xmlns:a16="http://schemas.microsoft.com/office/drawing/2014/main" id="{6189C33A-C8B2-4700-8547-A6E7AB8D8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6936" y="2680908"/>
            <a:ext cx="730719" cy="730719"/>
          </a:xfrm>
          <a:prstGeom prst="rect">
            <a:avLst/>
          </a:prstGeom>
        </p:spPr>
      </p:pic>
      <p:pic>
        <p:nvPicPr>
          <p:cNvPr id="12" name="그래픽 11" descr="아이디어를 가진 사람">
            <a:extLst>
              <a:ext uri="{FF2B5EF4-FFF2-40B4-BE49-F238E27FC236}">
                <a16:creationId xmlns:a16="http://schemas.microsoft.com/office/drawing/2014/main" id="{83C54B8E-58E5-4354-84EF-896E2A41C6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6936" y="1704212"/>
            <a:ext cx="730719" cy="730719"/>
          </a:xfrm>
          <a:prstGeom prst="rect">
            <a:avLst/>
          </a:prstGeom>
        </p:spPr>
      </p:pic>
      <p:pic>
        <p:nvPicPr>
          <p:cNvPr id="14" name="그래픽 13" descr="기어 헤드">
            <a:extLst>
              <a:ext uri="{FF2B5EF4-FFF2-40B4-BE49-F238E27FC236}">
                <a16:creationId xmlns:a16="http://schemas.microsoft.com/office/drawing/2014/main" id="{1B195E19-E49E-4FD9-B4A6-81131397AB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92290" y="3690888"/>
            <a:ext cx="730719" cy="730719"/>
          </a:xfrm>
          <a:prstGeom prst="rect">
            <a:avLst/>
          </a:prstGeom>
        </p:spPr>
      </p:pic>
      <p:pic>
        <p:nvPicPr>
          <p:cNvPr id="16" name="그래픽 15" descr="과녁">
            <a:extLst>
              <a:ext uri="{FF2B5EF4-FFF2-40B4-BE49-F238E27FC236}">
                <a16:creationId xmlns:a16="http://schemas.microsoft.com/office/drawing/2014/main" id="{DAB1C17A-DBC7-4716-B20B-4E42BC0EE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2290" y="739289"/>
            <a:ext cx="721119" cy="7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16EEF-43B4-42F7-9B0D-7848BC849E39}"/>
              </a:ext>
            </a:extLst>
          </p:cNvPr>
          <p:cNvSpPr txBox="1"/>
          <p:nvPr/>
        </p:nvSpPr>
        <p:spPr>
          <a:xfrm>
            <a:off x="4266590" y="1639835"/>
            <a:ext cx="4581150" cy="2946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ko-KR" altLang="en-US" sz="1500" dirty="0">
                <a:ea typeface="+mn-lt"/>
                <a:cs typeface="+mn-lt"/>
              </a:rPr>
              <a:t>딥 러닝 알고리즘에 기반한 모델을 생성하여 모델의 생성하고 결과를 예측하는 프로젝트를 진행했습니다</a:t>
            </a:r>
            <a:r>
              <a:rPr lang="en-US" altLang="ko-KR" sz="15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ko-KR" altLang="en-US" sz="1500" dirty="0">
                <a:ea typeface="+mn-lt"/>
                <a:cs typeface="+mn-lt"/>
              </a:rPr>
              <a:t>직원의 이직 </a:t>
            </a:r>
            <a:r>
              <a:rPr lang="ko-KR" altLang="en-US" sz="1500" dirty="0" err="1">
                <a:ea typeface="+mn-lt"/>
                <a:cs typeface="+mn-lt"/>
              </a:rPr>
              <a:t>여부뿐만</a:t>
            </a:r>
            <a:r>
              <a:rPr lang="ko-KR" altLang="en-US" sz="1500" dirty="0">
                <a:ea typeface="+mn-lt"/>
                <a:cs typeface="+mn-lt"/>
              </a:rPr>
              <a:t> 아니라 나이</a:t>
            </a:r>
            <a:r>
              <a:rPr lang="en-US" altLang="ko-KR" sz="1500" dirty="0">
                <a:ea typeface="+mn-lt"/>
                <a:cs typeface="+mn-lt"/>
              </a:rPr>
              <a:t>, </a:t>
            </a:r>
            <a:r>
              <a:rPr lang="ko-KR" altLang="en-US" sz="1500" dirty="0">
                <a:ea typeface="+mn-lt"/>
                <a:cs typeface="+mn-lt"/>
              </a:rPr>
              <a:t>직무</a:t>
            </a:r>
            <a:r>
              <a:rPr lang="en-US" altLang="ko-KR" sz="1500" dirty="0">
                <a:ea typeface="+mn-lt"/>
                <a:cs typeface="+mn-lt"/>
              </a:rPr>
              <a:t>, </a:t>
            </a:r>
            <a:r>
              <a:rPr lang="ko-KR" altLang="en-US" sz="1500" dirty="0">
                <a:ea typeface="+mn-lt"/>
                <a:cs typeface="+mn-lt"/>
              </a:rPr>
              <a:t>경력 등 직원에 대한 다양한 정보들을 바탕으로 직원의 이직 여부를 예측하는 모델을 생성했습니다</a:t>
            </a:r>
            <a:r>
              <a:rPr lang="en-US" altLang="ko-KR" sz="15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ko-KR" altLang="en-US" sz="1500" dirty="0">
                <a:ea typeface="+mn-lt"/>
                <a:cs typeface="+mn-lt"/>
              </a:rPr>
              <a:t>재량에 따라 수행할 수 있는 부분은 자체적인 기준을 수립하는 것도 중요하지만</a:t>
            </a:r>
            <a:r>
              <a:rPr lang="en-US" altLang="ko-KR" sz="1500" dirty="0">
                <a:ea typeface="+mn-lt"/>
                <a:cs typeface="+mn-lt"/>
              </a:rPr>
              <a:t>, </a:t>
            </a:r>
            <a:r>
              <a:rPr lang="ko-KR" altLang="en-US" sz="1500" dirty="0">
                <a:ea typeface="+mn-lt"/>
                <a:cs typeface="+mn-lt"/>
              </a:rPr>
              <a:t>기준을 수립한 근거를 분명하게 하는 것이 관건이었습니다</a:t>
            </a:r>
            <a:r>
              <a:rPr lang="en-US" altLang="ko-KR" sz="1500" dirty="0">
                <a:ea typeface="+mn-lt"/>
                <a:cs typeface="+mn-l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9A0000-3309-4274-8109-9302FFA6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727" y="2134938"/>
            <a:ext cx="3246805" cy="2164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07EC9-2657-4FD9-BCFA-A40EC221CD7E}"/>
              </a:ext>
            </a:extLst>
          </p:cNvPr>
          <p:cNvSpPr txBox="1"/>
          <p:nvPr/>
        </p:nvSpPr>
        <p:spPr>
          <a:xfrm>
            <a:off x="714375" y="5265768"/>
            <a:ext cx="339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filmmakers.co.kr/locations/8454317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05EE0-E48E-456A-B68C-5CE414E9EA86}"/>
              </a:ext>
            </a:extLst>
          </p:cNvPr>
          <p:cNvSpPr txBox="1"/>
          <p:nvPr/>
        </p:nvSpPr>
        <p:spPr>
          <a:xfrm>
            <a:off x="754375" y="4256320"/>
            <a:ext cx="1619915" cy="330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700" dirty="0">
                <a:ea typeface="맑은 고딕"/>
                <a:cs typeface="Calibri"/>
              </a:rPr>
              <a:t>* </a:t>
            </a:r>
            <a:r>
              <a:rPr lang="ko-KR" altLang="en-US" sz="700" dirty="0">
                <a:ea typeface="맑은 고딕"/>
                <a:cs typeface="Calibri"/>
              </a:rPr>
              <a:t>자료용 이미지입니다</a:t>
            </a:r>
            <a:r>
              <a:rPr lang="en-US" altLang="ko-KR" sz="700" dirty="0">
                <a:ea typeface="맑은 고딕"/>
                <a:cs typeface="Calibri"/>
              </a:rPr>
              <a:t>.</a:t>
            </a:r>
            <a:endParaRPr lang="ko-KR" altLang="en-US" sz="7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08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개인 과제 성과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EA67-FEC6-4208-9CC5-B91A8F2507AE}"/>
              </a:ext>
            </a:extLst>
          </p:cNvPr>
          <p:cNvSpPr txBox="1"/>
          <p:nvPr/>
        </p:nvSpPr>
        <p:spPr>
          <a:xfrm>
            <a:off x="296260" y="2730846"/>
            <a:ext cx="4581150" cy="2303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데이터 </a:t>
            </a:r>
            <a:r>
              <a:rPr lang="ko-KR" altLang="en-US" sz="1400" dirty="0" err="1">
                <a:ea typeface="+mn-lt"/>
                <a:cs typeface="+mn-lt"/>
              </a:rPr>
              <a:t>전처리</a:t>
            </a:r>
            <a:r>
              <a:rPr lang="ko-KR" altLang="en-US" sz="1400" dirty="0">
                <a:ea typeface="+mn-lt"/>
                <a:cs typeface="+mn-lt"/>
              </a:rPr>
              <a:t> 과정은 처리 사유를 밝히고 재량으로 진행되었습니다</a:t>
            </a:r>
            <a:r>
              <a:rPr lang="en-US" altLang="ko-KR" sz="14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데이터를 조회한 결과</a:t>
            </a:r>
            <a:r>
              <a:rPr lang="en-US" altLang="ko-KR" sz="1400" dirty="0">
                <a:ea typeface="+mn-lt"/>
                <a:cs typeface="+mn-lt"/>
              </a:rPr>
              <a:t>, </a:t>
            </a:r>
            <a:r>
              <a:rPr lang="ko-KR" altLang="en-US" sz="1400" dirty="0">
                <a:ea typeface="+mn-lt"/>
                <a:cs typeface="+mn-lt"/>
              </a:rPr>
              <a:t>이전에 일한 회사 수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en-US" altLang="ko-KR" sz="1400" dirty="0" err="1">
                <a:ea typeface="+mn-lt"/>
                <a:cs typeface="+mn-lt"/>
              </a:rPr>
              <a:t>NumCompaniesWorked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r>
              <a:rPr lang="ko-KR" altLang="en-US" sz="1400" dirty="0">
                <a:ea typeface="+mn-lt"/>
                <a:cs typeface="+mn-lt"/>
              </a:rPr>
              <a:t>와 출퇴근 거리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en-US" altLang="ko-KR" sz="1400" dirty="0" err="1">
                <a:ea typeface="+mn-lt"/>
                <a:cs typeface="+mn-lt"/>
              </a:rPr>
              <a:t>DistanceFromHome</a:t>
            </a:r>
            <a:r>
              <a:rPr lang="en-US" altLang="ko-KR" sz="1400" dirty="0">
                <a:ea typeface="+mn-lt"/>
                <a:cs typeface="+mn-lt"/>
              </a:rPr>
              <a:t>) </a:t>
            </a:r>
            <a:r>
              <a:rPr lang="ko-KR" altLang="en-US" sz="1400" dirty="0">
                <a:ea typeface="+mn-lt"/>
                <a:cs typeface="+mn-lt"/>
              </a:rPr>
              <a:t>열에 </a:t>
            </a:r>
            <a:r>
              <a:rPr lang="ko-KR" altLang="en-US" sz="1400" dirty="0" err="1">
                <a:ea typeface="+mn-lt"/>
                <a:cs typeface="+mn-lt"/>
              </a:rPr>
              <a:t>결측치가</a:t>
            </a:r>
            <a:r>
              <a:rPr lang="ko-KR" altLang="en-US" sz="1400" dirty="0">
                <a:ea typeface="+mn-lt"/>
                <a:cs typeface="+mn-lt"/>
              </a:rPr>
              <a:t> 존재했습니다</a:t>
            </a:r>
            <a:r>
              <a:rPr lang="en-US" altLang="ko-KR" sz="14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endParaRPr lang="en-US" altLang="ko-KR" sz="1400" dirty="0">
              <a:ea typeface="+mn-lt"/>
              <a:cs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F2BDCA-418B-4570-8F09-FB6B837C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75" y="1518132"/>
            <a:ext cx="6131450" cy="1028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7B9269-E962-4C64-9912-717873B4A767}"/>
              </a:ext>
            </a:extLst>
          </p:cNvPr>
          <p:cNvSpPr txBox="1"/>
          <p:nvPr/>
        </p:nvSpPr>
        <p:spPr>
          <a:xfrm>
            <a:off x="4572000" y="2730846"/>
            <a:ext cx="4275740" cy="1981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US" altLang="ko-KR" sz="1400" dirty="0" err="1">
                <a:ea typeface="+mn-lt"/>
                <a:cs typeface="+mn-lt"/>
              </a:rPr>
              <a:t>NumCompaniesWorked</a:t>
            </a:r>
            <a:r>
              <a:rPr lang="ko-KR" altLang="en-US" sz="1400" dirty="0">
                <a:ea typeface="+mn-lt"/>
                <a:cs typeface="+mn-lt"/>
              </a:rPr>
              <a:t>는 무응답을 경험 없음으로 간주하여 빈 값을 </a:t>
            </a:r>
            <a:r>
              <a:rPr lang="en-US" altLang="ko-KR" sz="1400" dirty="0">
                <a:ea typeface="+mn-lt"/>
                <a:cs typeface="+mn-lt"/>
              </a:rPr>
              <a:t>0</a:t>
            </a:r>
            <a:r>
              <a:rPr lang="ko-KR" altLang="en-US" sz="1400" dirty="0">
                <a:ea typeface="+mn-lt"/>
                <a:cs typeface="+mn-lt"/>
              </a:rPr>
              <a:t>으로 대치했습니다</a:t>
            </a:r>
            <a:r>
              <a:rPr lang="en-US" altLang="ko-KR" sz="14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US" altLang="ko-KR" sz="1400" dirty="0" err="1">
                <a:ea typeface="+mn-lt"/>
                <a:cs typeface="+mn-lt"/>
              </a:rPr>
              <a:t>DistanceFromHome</a:t>
            </a:r>
            <a:r>
              <a:rPr lang="ko-KR" altLang="en-US" sz="1400" dirty="0">
                <a:ea typeface="+mn-lt"/>
                <a:cs typeface="+mn-lt"/>
              </a:rPr>
              <a:t>은 상관관계 분석 결과 이 변수에 영향을 주는 다른 변수를 특정할 수 없다 보니 절대적인 편차의 총합을 최소화하기 위하여 평균값으로 대치했습니다</a:t>
            </a:r>
            <a:r>
              <a:rPr lang="en-US" altLang="ko-KR" sz="14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06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개인 과제 성과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7485478-BF30-4D11-A124-76EC5586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4" y="3255292"/>
            <a:ext cx="2430493" cy="173726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E8298CE2-0AC1-4D5E-B2F8-E65DB4AF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7" y="1655520"/>
            <a:ext cx="5724745" cy="1435627"/>
          </a:xfrm>
          <a:prstGeom prst="rect">
            <a:avLst/>
          </a:prstGeom>
        </p:spPr>
      </p:pic>
      <p:pic>
        <p:nvPicPr>
          <p:cNvPr id="6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C7A6B51-6BC2-4A35-91FA-1913E4FA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387571"/>
            <a:ext cx="2743200" cy="1064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DC871-ACAB-4E9B-9907-97E79301A8F8}"/>
              </a:ext>
            </a:extLst>
          </p:cNvPr>
          <p:cNvSpPr txBox="1"/>
          <p:nvPr/>
        </p:nvSpPr>
        <p:spPr>
          <a:xfrm>
            <a:off x="6062772" y="1343501"/>
            <a:ext cx="3013576" cy="3735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/>
                <a:cs typeface="Calibri"/>
              </a:rPr>
              <a:t>직무 수준, 직무 만족도, 경제적 여건 등에 따라 변수들을 7가지 그룹으로 분류한 후 그룹 별 로컬 레이어를 구성했습니다</a:t>
            </a:r>
            <a:r>
              <a:rPr lang="en-US" altLang="ko-KR" sz="14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/>
                <a:cs typeface="Calibri"/>
              </a:rPr>
              <a:t>모델 평가 결과 이직하지 않는</a:t>
            </a:r>
            <a:r>
              <a:rPr lang="en-US" altLang="ko-KR" sz="1400" dirty="0">
                <a:ea typeface="맑은 고딕"/>
                <a:cs typeface="Calibri"/>
              </a:rPr>
              <a:t>(0) </a:t>
            </a:r>
            <a:r>
              <a:rPr lang="ko-KR" altLang="en-US" sz="1400" dirty="0">
                <a:ea typeface="맑은 고딕"/>
                <a:cs typeface="Calibri"/>
              </a:rPr>
              <a:t>그룹에 대한 정밀도와 민감도는 상당히 높은 방면</a:t>
            </a:r>
            <a:r>
              <a:rPr lang="en-US" altLang="ko-KR" sz="1400" dirty="0">
                <a:ea typeface="맑은 고딕"/>
                <a:cs typeface="Calibri"/>
              </a:rPr>
              <a:t>, </a:t>
            </a:r>
            <a:r>
              <a:rPr lang="ko-KR" altLang="en-US" sz="1400" dirty="0">
                <a:ea typeface="맑은 고딕"/>
                <a:cs typeface="Calibri"/>
              </a:rPr>
              <a:t>이직한다는</a:t>
            </a:r>
            <a:r>
              <a:rPr lang="en-US" altLang="ko-KR" sz="1400" dirty="0">
                <a:ea typeface="맑은 고딕"/>
                <a:cs typeface="Calibri"/>
              </a:rPr>
              <a:t>(1) </a:t>
            </a:r>
            <a:r>
              <a:rPr lang="ko-KR" altLang="en-US" sz="1400" dirty="0">
                <a:ea typeface="맑은 고딕"/>
                <a:cs typeface="Calibri"/>
              </a:rPr>
              <a:t>그룹에 대한 정밀도와 민감도가 낮았습니다</a:t>
            </a:r>
            <a:r>
              <a:rPr lang="en-US" altLang="ko-KR" sz="14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/>
                <a:cs typeface="Calibri"/>
              </a:rPr>
              <a:t>사후 피드백 결과 학습 횟수가 누적될수록 모델이 편향적인 예측을 보이는 현상이 발견되었습니다</a:t>
            </a:r>
            <a:r>
              <a:rPr lang="en-US" altLang="ko-KR" sz="1400" dirty="0">
                <a:ea typeface="맑은 고딕"/>
                <a:cs typeface="Calibri"/>
              </a:rPr>
              <a:t>.</a:t>
            </a:r>
            <a:endParaRPr lang="ko-KR" altLang="en-US" sz="1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45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협동 과제 성과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5ED6E-7CB8-4951-AC97-6994345D4AD6}"/>
              </a:ext>
            </a:extLst>
          </p:cNvPr>
          <p:cNvSpPr txBox="1"/>
          <p:nvPr/>
        </p:nvSpPr>
        <p:spPr>
          <a:xfrm>
            <a:off x="4674155" y="1549505"/>
            <a:ext cx="4012645" cy="31773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/>
              </a:rPr>
              <a:t>발표용 자료의 대략적인 목차를 구성하여 짧은 시간 안에 효율적으로 과제 목표를 달성할 수 있도록 했습니다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en-US" altLang="ko-KR" sz="1600" dirty="0">
                <a:ea typeface="맑은 고딕"/>
                <a:cs typeface="Calibri"/>
              </a:rPr>
              <a:t>‘</a:t>
            </a:r>
            <a:r>
              <a:rPr lang="ko-KR" altLang="en-US" sz="1600" dirty="0">
                <a:ea typeface="맑은 고딕"/>
                <a:cs typeface="Calibri"/>
              </a:rPr>
              <a:t>모델 생성 및 학습</a:t>
            </a:r>
            <a:r>
              <a:rPr lang="en-US" altLang="ko-KR" sz="1600" dirty="0">
                <a:ea typeface="맑은 고딕"/>
                <a:cs typeface="Calibri"/>
              </a:rPr>
              <a:t>’, ‘</a:t>
            </a:r>
            <a:r>
              <a:rPr lang="ko-KR" altLang="en-US" sz="1600" dirty="0">
                <a:ea typeface="맑은 고딕"/>
                <a:cs typeface="Calibri"/>
              </a:rPr>
              <a:t>모델 요약 및 평가</a:t>
            </a:r>
            <a:r>
              <a:rPr lang="en-US" altLang="ko-KR" sz="1600" dirty="0">
                <a:ea typeface="맑은 고딕"/>
                <a:cs typeface="Calibri"/>
              </a:rPr>
              <a:t>’</a:t>
            </a:r>
            <a:r>
              <a:rPr lang="ko-KR" altLang="en-US" sz="1600" dirty="0">
                <a:ea typeface="맑은 고딕"/>
                <a:cs typeface="Calibri"/>
              </a:rPr>
              <a:t>에서는 기본 모델과 조 내에서 가장 평가가 좋았던 모델을 소개했습니다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en-US" altLang="ko-KR" sz="1600" dirty="0">
                <a:ea typeface="맑은 고딕"/>
                <a:cs typeface="Calibri"/>
              </a:rPr>
              <a:t>‘</a:t>
            </a:r>
            <a:r>
              <a:rPr lang="ko-KR" altLang="en-US" sz="1600" dirty="0" err="1">
                <a:ea typeface="맑은 고딕"/>
                <a:cs typeface="Calibri"/>
              </a:rPr>
              <a:t>에이블</a:t>
            </a:r>
            <a:r>
              <a:rPr lang="ko-KR" altLang="en-US" sz="1600" dirty="0">
                <a:ea typeface="맑은 고딕"/>
                <a:cs typeface="Calibri"/>
              </a:rPr>
              <a:t> 모델 컬렉션</a:t>
            </a:r>
            <a:r>
              <a:rPr lang="en-US" altLang="ko-KR" sz="1600" dirty="0">
                <a:ea typeface="맑은 고딕"/>
                <a:cs typeface="Calibri"/>
              </a:rPr>
              <a:t>’</a:t>
            </a:r>
            <a:r>
              <a:rPr lang="ko-KR" altLang="en-US" sz="1600" dirty="0">
                <a:ea typeface="맑은 고딕"/>
                <a:cs typeface="Calibri"/>
              </a:rPr>
              <a:t>에서는 조원들이 생성한 모델들 중 상세히 다루지 못한 것들을 소개하면서 조 내에서 서로의 모델을 비교하고 아이디어에 대한 의견을 수렴하던 과정을 담았습니다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  <a:endParaRPr lang="ko-KR" altLang="en-US" sz="1600" dirty="0">
              <a:ea typeface="맑은 고딕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6CBE4E-311E-4938-AA16-CC46A16B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4" y="2024852"/>
            <a:ext cx="4012645" cy="22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협동 과제 성과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5ED6E-7CB8-4951-AC97-6994345D4AD6}"/>
              </a:ext>
            </a:extLst>
          </p:cNvPr>
          <p:cNvSpPr txBox="1"/>
          <p:nvPr/>
        </p:nvSpPr>
        <p:spPr>
          <a:xfrm>
            <a:off x="4572000" y="1508129"/>
            <a:ext cx="4012645" cy="3452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/>
                <a:cs typeface="Calibri"/>
              </a:rPr>
              <a:t>발표용 </a:t>
            </a:r>
            <a:r>
              <a:rPr lang="en-US" altLang="ko-KR" sz="1400" dirty="0">
                <a:ea typeface="맑은 고딕"/>
                <a:cs typeface="Calibri"/>
              </a:rPr>
              <a:t>PPT </a:t>
            </a:r>
            <a:r>
              <a:rPr lang="ko-KR" altLang="en-US" sz="1400" dirty="0">
                <a:ea typeface="맑은 고딕"/>
                <a:cs typeface="Calibri"/>
              </a:rPr>
              <a:t>자료 구성 과정에서 조원들의 결과물 중  정확도가 가장 높은 모델을 소개하기로 결정함에 따라 약 </a:t>
            </a:r>
            <a:r>
              <a:rPr lang="en-US" altLang="ko-KR" sz="1400" dirty="0">
                <a:ea typeface="맑은 고딕"/>
                <a:cs typeface="Calibri"/>
              </a:rPr>
              <a:t>0.9</a:t>
            </a:r>
            <a:r>
              <a:rPr lang="ko-KR" altLang="en-US" sz="1400" dirty="0">
                <a:ea typeface="맑은 고딕"/>
                <a:cs typeface="Calibri"/>
              </a:rPr>
              <a:t>의 정확도를 보인 모델을 집중적으로 소개했습니다</a:t>
            </a:r>
            <a:r>
              <a:rPr lang="en-US" altLang="ko-KR" sz="14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/>
                <a:cs typeface="Calibri"/>
              </a:rPr>
              <a:t>정확도가 가장 높은 모델을 소개하는 과정에서 데이터 </a:t>
            </a:r>
            <a:r>
              <a:rPr lang="ko-KR" altLang="en-US" sz="1400" dirty="0" err="1">
                <a:ea typeface="맑은 고딕"/>
                <a:cs typeface="Calibri"/>
              </a:rPr>
              <a:t>전처리</a:t>
            </a:r>
            <a:r>
              <a:rPr lang="ko-KR" altLang="en-US" sz="1400" dirty="0">
                <a:ea typeface="맑은 고딕"/>
                <a:cs typeface="Calibri"/>
              </a:rPr>
              <a:t> 및 레이어 생성에 대한 부연 설명이 부족했는데</a:t>
            </a:r>
            <a:r>
              <a:rPr lang="en-US" altLang="ko-KR" sz="1400" dirty="0">
                <a:ea typeface="맑은 고딕"/>
                <a:cs typeface="Calibri"/>
              </a:rPr>
              <a:t>, </a:t>
            </a:r>
            <a:r>
              <a:rPr lang="ko-KR" altLang="en-US" sz="1400" dirty="0">
                <a:ea typeface="맑은 고딕"/>
                <a:cs typeface="Calibri"/>
              </a:rPr>
              <a:t>이에 대하여 새로운 인사이트를 제시하고 논리적 근거를 보충했습니다</a:t>
            </a:r>
            <a:r>
              <a:rPr lang="en-US" altLang="ko-KR" sz="14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1400" dirty="0">
                <a:ea typeface="맑은 고딕"/>
                <a:cs typeface="Calibri"/>
              </a:rPr>
              <a:t>제가 생성한 모델은 </a:t>
            </a:r>
            <a:r>
              <a:rPr lang="en-US" altLang="ko-KR" sz="1400" dirty="0">
                <a:ea typeface="맑은 고딕"/>
                <a:cs typeface="Calibri"/>
              </a:rPr>
              <a:t>‘</a:t>
            </a:r>
            <a:r>
              <a:rPr lang="ko-KR" altLang="en-US" sz="1400" dirty="0" err="1">
                <a:ea typeface="맑은 고딕"/>
                <a:cs typeface="Calibri"/>
              </a:rPr>
              <a:t>에이블</a:t>
            </a:r>
            <a:r>
              <a:rPr lang="ko-KR" altLang="en-US" sz="1400" dirty="0">
                <a:ea typeface="맑은 고딕"/>
                <a:cs typeface="Calibri"/>
              </a:rPr>
              <a:t> 모델 컬렉션</a:t>
            </a:r>
            <a:r>
              <a:rPr lang="en-US" altLang="ko-KR" sz="1400" dirty="0">
                <a:ea typeface="맑은 고딕"/>
                <a:cs typeface="Calibri"/>
              </a:rPr>
              <a:t>’</a:t>
            </a:r>
            <a:r>
              <a:rPr lang="ko-KR" altLang="en-US" sz="1400" dirty="0">
                <a:ea typeface="맑은 고딕"/>
                <a:cs typeface="Calibri"/>
              </a:rPr>
              <a:t>에서 소개되어 성과물 자료를 구성하는 데 기여했습니다</a:t>
            </a:r>
            <a:r>
              <a:rPr lang="en-US" altLang="ko-KR" sz="1400" dirty="0">
                <a:ea typeface="맑은 고딕"/>
                <a:cs typeface="Calibri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C3D54-8EC4-43FC-A0BB-B66E3B47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79" y="3182570"/>
            <a:ext cx="3023558" cy="1679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2FB846-4BE7-4479-88D5-1B1C428C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79" y="1502814"/>
            <a:ext cx="3013809" cy="16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협동 과제 성과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5ED6E-7CB8-4951-AC97-6994345D4AD6}"/>
              </a:ext>
            </a:extLst>
          </p:cNvPr>
          <p:cNvSpPr txBox="1"/>
          <p:nvPr/>
        </p:nvSpPr>
        <p:spPr>
          <a:xfrm>
            <a:off x="4674155" y="1655520"/>
            <a:ext cx="4012645" cy="2895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/>
              </a:rPr>
              <a:t>조별 프로젝트 과제 종료 후 발표용 자료를 바탕으로 하여 모든 </a:t>
            </a:r>
            <a:r>
              <a:rPr lang="en-US" altLang="ko-KR" sz="1600" dirty="0">
                <a:ea typeface="맑은 고딕"/>
                <a:cs typeface="Calibri"/>
              </a:rPr>
              <a:t>DX</a:t>
            </a:r>
            <a:r>
              <a:rPr lang="ko-KR" altLang="en-US" sz="1600" dirty="0">
                <a:ea typeface="맑은 고딕"/>
                <a:cs typeface="Calibri"/>
              </a:rPr>
              <a:t>컨설턴트 트랙 </a:t>
            </a:r>
            <a:r>
              <a:rPr lang="ko-KR" altLang="en-US" sz="1600" dirty="0" err="1">
                <a:ea typeface="맑은 고딕"/>
                <a:cs typeface="Calibri"/>
              </a:rPr>
              <a:t>에이블러</a:t>
            </a:r>
            <a:r>
              <a:rPr lang="en-US" altLang="ko-KR" sz="1600" dirty="0">
                <a:ea typeface="맑은 고딕"/>
                <a:cs typeface="Calibri"/>
              </a:rPr>
              <a:t>(</a:t>
            </a:r>
            <a:r>
              <a:rPr lang="ko-KR" altLang="en-US" sz="1600" dirty="0">
                <a:ea typeface="맑은 고딕"/>
                <a:cs typeface="Calibri"/>
              </a:rPr>
              <a:t>교육생</a:t>
            </a:r>
            <a:r>
              <a:rPr lang="en-US" altLang="ko-KR" sz="1600" dirty="0">
                <a:ea typeface="맑은 고딕"/>
                <a:cs typeface="Calibri"/>
              </a:rPr>
              <a:t>)</a:t>
            </a:r>
            <a:r>
              <a:rPr lang="ko-KR" altLang="en-US" sz="1600" dirty="0">
                <a:ea typeface="맑은 고딕"/>
                <a:cs typeface="Calibri"/>
              </a:rPr>
              <a:t>를 대상으로 한 발표를 진행했습니다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/>
              </a:rPr>
              <a:t>발표 이후 전문 강사님의 </a:t>
            </a:r>
            <a:r>
              <a:rPr lang="ko-KR" altLang="en-US" sz="1600" dirty="0" err="1">
                <a:ea typeface="맑은 고딕"/>
                <a:cs typeface="Calibri"/>
              </a:rPr>
              <a:t>결측치</a:t>
            </a:r>
            <a:r>
              <a:rPr lang="ko-KR" altLang="en-US" sz="1600" dirty="0">
                <a:ea typeface="맑은 고딕"/>
                <a:cs typeface="Calibri"/>
              </a:rPr>
              <a:t> 처리 과정에 대한 질문에 논리적인 근거와 취지를 언급하며 소상히 답변했습니다</a:t>
            </a:r>
            <a:r>
              <a:rPr lang="en-US" altLang="ko-KR" sz="1600" dirty="0">
                <a:ea typeface="맑은 고딕"/>
                <a:cs typeface="Calibri"/>
              </a:rPr>
              <a:t>. 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r>
              <a:rPr lang="ko-KR" altLang="en-US" sz="1600" dirty="0">
                <a:ea typeface="맑은 고딕"/>
                <a:cs typeface="Calibri"/>
              </a:rPr>
              <a:t>그 밖에 </a:t>
            </a:r>
            <a:r>
              <a:rPr lang="ko-KR" altLang="en-US" sz="1600" dirty="0" err="1">
                <a:ea typeface="맑은 고딕"/>
                <a:cs typeface="Calibri"/>
              </a:rPr>
              <a:t>오버샘플링</a:t>
            </a:r>
            <a:r>
              <a:rPr lang="ko-KR" altLang="en-US" sz="1600" dirty="0">
                <a:ea typeface="맑은 고딕"/>
                <a:cs typeface="Calibri"/>
              </a:rPr>
              <a:t> 데이터에 기반한 모델 학습 시 주의해야 할 점에 대한 피드백을 받았습니다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  <a:endParaRPr lang="ko-KR" altLang="en-US" sz="1600" dirty="0">
              <a:ea typeface="맑은 고딕"/>
              <a:cs typeface="Calibr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108DC1-0BE7-48FD-B543-EA802C55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4375" y="1834304"/>
            <a:ext cx="3652744" cy="24432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AF36B1-8ED8-4EAE-B6F6-C21AA472159D}"/>
              </a:ext>
            </a:extLst>
          </p:cNvPr>
          <p:cNvSpPr txBox="1"/>
          <p:nvPr/>
        </p:nvSpPr>
        <p:spPr>
          <a:xfrm>
            <a:off x="754375" y="4256320"/>
            <a:ext cx="1619915" cy="330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700" dirty="0">
                <a:ea typeface="맑은 고딕"/>
                <a:cs typeface="Calibri"/>
              </a:rPr>
              <a:t>* </a:t>
            </a:r>
            <a:r>
              <a:rPr lang="ko-KR" altLang="en-US" sz="700" dirty="0">
                <a:ea typeface="맑은 고딕"/>
                <a:cs typeface="Calibri"/>
              </a:rPr>
              <a:t>자료용 이미지입니다</a:t>
            </a:r>
            <a:r>
              <a:rPr lang="en-US" altLang="ko-KR" sz="700" dirty="0">
                <a:ea typeface="맑은 고딕"/>
                <a:cs typeface="Calibri"/>
              </a:rPr>
              <a:t>.</a:t>
            </a:r>
            <a:endParaRPr lang="ko-KR" altLang="en-US" sz="7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74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결과 요약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5D94FE04-F417-475B-B064-EB9D614730CD}"/>
              </a:ext>
            </a:extLst>
          </p:cNvPr>
          <p:cNvSpPr/>
          <p:nvPr/>
        </p:nvSpPr>
        <p:spPr>
          <a:xfrm>
            <a:off x="296260" y="2241089"/>
            <a:ext cx="1969161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5B0FD8E-DBFC-4275-BF3F-35E1B511A0C6}"/>
              </a:ext>
            </a:extLst>
          </p:cNvPr>
          <p:cNvSpPr txBox="1">
            <a:spLocks/>
          </p:cNvSpPr>
          <p:nvPr/>
        </p:nvSpPr>
        <p:spPr>
          <a:xfrm>
            <a:off x="2586835" y="2356669"/>
            <a:ext cx="1773863" cy="470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로컬 레이어 생성</a:t>
            </a:r>
            <a:endParaRPr lang="en-US" sz="1800" dirty="0"/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5F23B295-7D12-4686-8616-77B819447E7F}"/>
              </a:ext>
            </a:extLst>
          </p:cNvPr>
          <p:cNvSpPr/>
          <p:nvPr/>
        </p:nvSpPr>
        <p:spPr>
          <a:xfrm>
            <a:off x="2495118" y="2241807"/>
            <a:ext cx="1969161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D302E07-4E3F-4FB3-95E8-E1842FBACD5F}"/>
              </a:ext>
            </a:extLst>
          </p:cNvPr>
          <p:cNvSpPr txBox="1">
            <a:spLocks/>
          </p:cNvSpPr>
          <p:nvPr/>
        </p:nvSpPr>
        <p:spPr>
          <a:xfrm>
            <a:off x="4758045" y="2349150"/>
            <a:ext cx="1813362" cy="4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 학습 및 평가</a:t>
            </a:r>
            <a:endParaRPr lang="en-US" sz="2000" dirty="0"/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1E35F30D-0B87-418C-B39D-DE57D04A28B9}"/>
              </a:ext>
            </a:extLst>
          </p:cNvPr>
          <p:cNvSpPr/>
          <p:nvPr/>
        </p:nvSpPr>
        <p:spPr>
          <a:xfrm>
            <a:off x="4693976" y="2241089"/>
            <a:ext cx="1969161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F9D9C64-87B1-45D3-A85F-14C91F1E83D9}"/>
              </a:ext>
            </a:extLst>
          </p:cNvPr>
          <p:cNvSpPr txBox="1">
            <a:spLocks/>
          </p:cNvSpPr>
          <p:nvPr/>
        </p:nvSpPr>
        <p:spPr>
          <a:xfrm>
            <a:off x="385586" y="3697120"/>
            <a:ext cx="1776254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조별 성과 과제 기획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2DE295AB-9202-4504-B582-881CA21BD2A0}"/>
              </a:ext>
            </a:extLst>
          </p:cNvPr>
          <p:cNvSpPr/>
          <p:nvPr/>
        </p:nvSpPr>
        <p:spPr>
          <a:xfrm>
            <a:off x="296260" y="3587043"/>
            <a:ext cx="1969161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9815255-0DCC-4824-B106-1B76BC19BB8D}"/>
              </a:ext>
            </a:extLst>
          </p:cNvPr>
          <p:cNvSpPr txBox="1">
            <a:spLocks/>
          </p:cNvSpPr>
          <p:nvPr/>
        </p:nvSpPr>
        <p:spPr>
          <a:xfrm>
            <a:off x="2586835" y="3697120"/>
            <a:ext cx="1773863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자료 구성에 기여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C4308765-294C-4CDE-951A-91E6B81DF2D6}"/>
              </a:ext>
            </a:extLst>
          </p:cNvPr>
          <p:cNvSpPr/>
          <p:nvPr/>
        </p:nvSpPr>
        <p:spPr>
          <a:xfrm>
            <a:off x="2495118" y="3587043"/>
            <a:ext cx="1969161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06EC1C5-CBC0-43F1-BCAB-651DBE17AADF}"/>
              </a:ext>
            </a:extLst>
          </p:cNvPr>
          <p:cNvSpPr txBox="1">
            <a:spLocks/>
          </p:cNvSpPr>
          <p:nvPr/>
        </p:nvSpPr>
        <p:spPr>
          <a:xfrm>
            <a:off x="7018980" y="2351166"/>
            <a:ext cx="1739434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다른 모델과 비교</a:t>
            </a:r>
            <a:endParaRPr lang="en-US" sz="1800" dirty="0"/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49F3FD9-1251-42DB-B719-7BF3FC34BF96}"/>
              </a:ext>
            </a:extLst>
          </p:cNvPr>
          <p:cNvSpPr/>
          <p:nvPr/>
        </p:nvSpPr>
        <p:spPr>
          <a:xfrm>
            <a:off x="6892834" y="2241089"/>
            <a:ext cx="1969161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8358534-F79E-4128-B78A-2F6C8E4283E5}"/>
              </a:ext>
            </a:extLst>
          </p:cNvPr>
          <p:cNvSpPr txBox="1">
            <a:spLocks/>
          </p:cNvSpPr>
          <p:nvPr/>
        </p:nvSpPr>
        <p:spPr>
          <a:xfrm>
            <a:off x="4758045" y="3697120"/>
            <a:ext cx="1801511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인사이트 제시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D08B1187-D2F4-4686-B83D-B98CAC3D023B}"/>
              </a:ext>
            </a:extLst>
          </p:cNvPr>
          <p:cNvSpPr/>
          <p:nvPr/>
        </p:nvSpPr>
        <p:spPr>
          <a:xfrm>
            <a:off x="4693976" y="3587043"/>
            <a:ext cx="1969161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6CEA24A5-65A4-49EA-A942-4C9244B14DA2}"/>
              </a:ext>
            </a:extLst>
          </p:cNvPr>
          <p:cNvSpPr txBox="1">
            <a:spLocks/>
          </p:cNvSpPr>
          <p:nvPr/>
        </p:nvSpPr>
        <p:spPr>
          <a:xfrm>
            <a:off x="385586" y="2356669"/>
            <a:ext cx="1778676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en-US" sz="1800" dirty="0"/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FA86EABA-91D3-46E2-99EE-2850066627BA}"/>
              </a:ext>
            </a:extLst>
          </p:cNvPr>
          <p:cNvSpPr txBox="1">
            <a:spLocks/>
          </p:cNvSpPr>
          <p:nvPr/>
        </p:nvSpPr>
        <p:spPr>
          <a:xfrm>
            <a:off x="7018980" y="3697120"/>
            <a:ext cx="1739434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발표 진행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3BF63C20-6F55-432F-BA5D-3006FF4E9E87}"/>
              </a:ext>
            </a:extLst>
          </p:cNvPr>
          <p:cNvSpPr/>
          <p:nvPr/>
        </p:nvSpPr>
        <p:spPr>
          <a:xfrm>
            <a:off x="6892834" y="3587043"/>
            <a:ext cx="1969161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6DC8A70391454488AD61F88F3B4A13" ma:contentTypeVersion="2" ma:contentTypeDescription="새 문서를 만듭니다." ma:contentTypeScope="" ma:versionID="fa55fae7f07aa1356cfe1c8004e44a26">
  <xsd:schema xmlns:xsd="http://www.w3.org/2001/XMLSchema" xmlns:xs="http://www.w3.org/2001/XMLSchema" xmlns:p="http://schemas.microsoft.com/office/2006/metadata/properties" xmlns:ns2="1e3bacfd-7eaf-45c4-8cd8-3ef69f4fd99f" targetNamespace="http://schemas.microsoft.com/office/2006/metadata/properties" ma:root="true" ma:fieldsID="abdd987651bedda29a3866d0773c6d17" ns2:_="">
    <xsd:import namespace="1e3bacfd-7eaf-45c4-8cd8-3ef69f4f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acfd-7eaf-45c4-8cd8-3ef69f4fd9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3B6A3-E0D1-44D1-9B5C-E646C106C2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A585DF-4728-4179-9928-C7431A987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bacfd-7eaf-45c4-8cd8-3ef69f4fd9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BC5E69-E75A-4A9D-9AB2-AE520AEC86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화면 슬라이드 쇼(16:9)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Amasis MT Pro Black</vt:lpstr>
      <vt:lpstr>돋움</vt:lpstr>
      <vt:lpstr>맑은 고딕</vt:lpstr>
      <vt:lpstr>Arial</vt:lpstr>
      <vt:lpstr>Calibri</vt:lpstr>
      <vt:lpstr>Office Theme</vt:lpstr>
      <vt:lpstr>2022.2.11프로젝트  포트폴리오</vt:lpstr>
      <vt:lpstr>PowerPoint 프레젠테이션</vt:lpstr>
      <vt:lpstr>프로젝트 소개</vt:lpstr>
      <vt:lpstr>개인 과제 성과</vt:lpstr>
      <vt:lpstr>개인 과제 성과</vt:lpstr>
      <vt:lpstr>협동 과제 성과</vt:lpstr>
      <vt:lpstr>협동 과제 성과</vt:lpstr>
      <vt:lpstr>협동 과제 성과</vt:lpstr>
      <vt:lpstr>결과 요약</vt:lpstr>
      <vt:lpstr>결과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175</cp:revision>
  <dcterms:created xsi:type="dcterms:W3CDTF">2017-08-01T15:40:51Z</dcterms:created>
  <dcterms:modified xsi:type="dcterms:W3CDTF">2022-04-03T13:31:19Z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