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0A8"/>
    <a:srgbClr val="005856"/>
    <a:srgbClr val="003635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964425"/>
            <a:ext cx="8203575" cy="11798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65169"/>
            <a:ext cx="8188953" cy="672302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70024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26458"/>
            <a:ext cx="8246070" cy="333586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39461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767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4913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767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4913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141406"/>
            <a:ext cx="8203575" cy="1237613"/>
          </a:xfrm>
        </p:spPr>
        <p:txBody>
          <a:bodyPr>
            <a:normAutofit/>
          </a:bodyPr>
          <a:lstStyle/>
          <a:p>
            <a:r>
              <a:rPr lang="ko-KR" altLang="en-US" dirty="0"/>
              <a:t>미세먼지 예측 모델 생성</a:t>
            </a:r>
            <a:br>
              <a:rPr lang="en-US" altLang="ko-KR" dirty="0"/>
            </a:br>
            <a:r>
              <a:rPr lang="ko-KR" altLang="en-US" dirty="0"/>
              <a:t>프로젝트 포트폴리오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523" y="4379975"/>
            <a:ext cx="8188953" cy="763525"/>
          </a:xfrm>
        </p:spPr>
        <p:txBody>
          <a:bodyPr>
            <a:normAutofit/>
          </a:bodyPr>
          <a:lstStyle/>
          <a:p>
            <a:r>
              <a:rPr lang="en-US" dirty="0"/>
              <a:t>DX</a:t>
            </a:r>
            <a:r>
              <a:rPr lang="ko-KR" altLang="en-US" dirty="0"/>
              <a:t>컨설턴트 전동준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소감 및 피드백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직업 교육 단계에서 실무 수준의 데이터를 맛보기 할 수 있는 것은 좋은 경험이었다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시계열 데이터에 대한 분석은 시간이라는 변수가 추가됨에 따라 </a:t>
            </a:r>
            <a:r>
              <a:rPr lang="ko-KR" altLang="en-US" sz="1800" dirty="0" err="1"/>
              <a:t>전처리</a:t>
            </a:r>
            <a:r>
              <a:rPr lang="en-US" altLang="ko-KR" sz="1800" dirty="0"/>
              <a:t>, </a:t>
            </a:r>
            <a:r>
              <a:rPr lang="ko-KR" altLang="en-US" sz="1800" dirty="0"/>
              <a:t>상관관계 분석</a:t>
            </a:r>
            <a:r>
              <a:rPr lang="en-US" altLang="ko-KR" sz="1800" dirty="0"/>
              <a:t>, </a:t>
            </a:r>
            <a:r>
              <a:rPr lang="ko-KR" altLang="en-US" sz="1800" dirty="0"/>
              <a:t>모델링</a:t>
            </a:r>
            <a:r>
              <a:rPr lang="en-US" altLang="ko-KR" sz="1800" dirty="0"/>
              <a:t>, </a:t>
            </a:r>
            <a:r>
              <a:rPr lang="ko-KR" altLang="en-US" sz="1800" dirty="0"/>
              <a:t>시각화 등 모델링을 위한 일련의 과정에서 일반적인 데이터와 다르게 취급할 필요가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실습 중 데이터 </a:t>
            </a:r>
            <a:r>
              <a:rPr lang="ko-KR" altLang="en-US" sz="1800" dirty="0" err="1"/>
              <a:t>전처리</a:t>
            </a:r>
            <a:r>
              <a:rPr lang="ko-KR" altLang="en-US" sz="1800" dirty="0"/>
              <a:t> 과정에서 코드 구현에 문제가 생겨서 시간이 지연되었던 만큼 이 점은 보완되어야 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6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987" y="1526458"/>
            <a:ext cx="5166028" cy="3335864"/>
          </a:xfrm>
        </p:spPr>
        <p:txBody>
          <a:bodyPr anchor="ctr"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과제 성과</a:t>
            </a:r>
            <a:endParaRPr lang="en-US" altLang="ko-KR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소감 및 피드백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5EBD7-D2EC-4F33-A98D-65AC74FA1161}"/>
              </a:ext>
            </a:extLst>
          </p:cNvPr>
          <p:cNvSpPr txBox="1">
            <a:spLocks/>
          </p:cNvSpPr>
          <p:nvPr/>
        </p:nvSpPr>
        <p:spPr>
          <a:xfrm>
            <a:off x="525317" y="886183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83A0A8"/>
                </a:solidFill>
              </a:rPr>
              <a:t>프로젝트 소개</a:t>
            </a:r>
            <a:endParaRPr lang="en-US" sz="3600" dirty="0">
              <a:solidFill>
                <a:srgbClr val="83A0A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2EB1A-30C7-43BF-995A-D018083CD06F}"/>
              </a:ext>
            </a:extLst>
          </p:cNvPr>
          <p:cNvSpPr txBox="1">
            <a:spLocks/>
          </p:cNvSpPr>
          <p:nvPr/>
        </p:nvSpPr>
        <p:spPr>
          <a:xfrm>
            <a:off x="820958" y="1782079"/>
            <a:ext cx="7648922" cy="28842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실무에서 다루는 데이터 처리 수준을 체험할 수 있는 기회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대기 상태 데이터를 바탕으로 미래의 미세먼지 농도 예측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1</a:t>
            </a:r>
            <a:r>
              <a:rPr lang="ko-KR" altLang="en-US" sz="1800" dirty="0">
                <a:solidFill>
                  <a:schemeClr val="bg1"/>
                </a:solidFill>
              </a:rPr>
              <a:t>시간 단위로 측정된 데이터인 만큼 시계열 데이터에 대한 이해 필요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데이터 전처리부터 모델 예측 및 평가까지의 과정을 수행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시계열 데이터는 정식 교육과정에서 깊이 있게 다루지 않은 만큼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짧은 시간 안에 시계열 데이터를 이해하는 것이 관건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83A0A8"/>
                </a:solidFill>
              </a:rPr>
              <a:t>과제 성과</a:t>
            </a:r>
            <a:endParaRPr lang="en-US" dirty="0">
              <a:solidFill>
                <a:srgbClr val="83A0A8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과제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6112" y="2559034"/>
            <a:ext cx="2895398" cy="2276294"/>
          </a:xfrm>
        </p:spPr>
        <p:txBody>
          <a:bodyPr/>
          <a:lstStyle/>
          <a:p>
            <a:pPr algn="just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algn="just"/>
            <a:r>
              <a:rPr lang="ko-KR" altLang="en-US" dirty="0"/>
              <a:t>모델 생성 및 학습</a:t>
            </a:r>
            <a:endParaRPr lang="en-US" dirty="0"/>
          </a:p>
          <a:p>
            <a:pPr algn="just"/>
            <a:r>
              <a:rPr lang="ko-KR" altLang="en-US" dirty="0"/>
              <a:t>결과 시각화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협동 과제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8D6FBD-8A38-4B85-AD4D-A1E52ACCDAB4}"/>
              </a:ext>
            </a:extLst>
          </p:cNvPr>
          <p:cNvSpPr txBox="1">
            <a:spLocks/>
          </p:cNvSpPr>
          <p:nvPr/>
        </p:nvSpPr>
        <p:spPr>
          <a:xfrm>
            <a:off x="5433207" y="2571750"/>
            <a:ext cx="2895398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목차 디자인</a:t>
            </a:r>
            <a:endParaRPr lang="en-US" altLang="ko-KR" dirty="0"/>
          </a:p>
          <a:p>
            <a:pPr algn="just"/>
            <a:r>
              <a:rPr lang="ko-KR" altLang="en-US" dirty="0"/>
              <a:t>콘텐츠 기여</a:t>
            </a:r>
            <a:endParaRPr lang="en-US" altLang="ko-KR" dirty="0"/>
          </a:p>
          <a:p>
            <a:pPr algn="just"/>
            <a:r>
              <a:rPr lang="ko-KR" altLang="en-US" dirty="0"/>
              <a:t>인사이트 작성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83A0A8"/>
                </a:solidFill>
              </a:rPr>
              <a:t>개인 과제</a:t>
            </a:r>
            <a:endParaRPr lang="en-US" dirty="0">
              <a:solidFill>
                <a:srgbClr val="83A0A8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8D6FBD-8A38-4B85-AD4D-A1E52ACCDAB4}"/>
              </a:ext>
            </a:extLst>
          </p:cNvPr>
          <p:cNvSpPr txBox="1">
            <a:spLocks/>
          </p:cNvSpPr>
          <p:nvPr/>
        </p:nvSpPr>
        <p:spPr>
          <a:xfrm>
            <a:off x="4892374" y="1863371"/>
            <a:ext cx="3830023" cy="295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단계에 거쳐 데이터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 algn="l"/>
            <a:r>
              <a:rPr lang="ko-KR" altLang="en-US" sz="2000" dirty="0" err="1"/>
              <a:t>결측치</a:t>
            </a:r>
            <a:r>
              <a:rPr lang="ko-KR" altLang="en-US" sz="2000" dirty="0"/>
              <a:t> 수가 지나치게 많은 변수와 모델 학습에 악영향을 줄 만한 변수는 열 자체를 제거</a:t>
            </a:r>
            <a:endParaRPr lang="en-US" altLang="ko-KR" sz="2000" dirty="0"/>
          </a:p>
          <a:p>
            <a:pPr algn="l"/>
            <a:r>
              <a:rPr lang="ko-KR" altLang="en-US" sz="2000" dirty="0" err="1"/>
              <a:t>결측치</a:t>
            </a:r>
            <a:r>
              <a:rPr lang="ko-KR" altLang="en-US" sz="2000"/>
              <a:t> 수가 </a:t>
            </a:r>
            <a:r>
              <a:rPr lang="ko-KR" altLang="en-US" sz="2000" dirty="0"/>
              <a:t>적은 열은 </a:t>
            </a:r>
            <a:r>
              <a:rPr lang="ko-KR" altLang="en-US" sz="2000" dirty="0" err="1"/>
              <a:t>최빈값과</a:t>
            </a:r>
            <a:r>
              <a:rPr lang="ko-KR" altLang="en-US" sz="2000" dirty="0"/>
              <a:t> 중앙값으로 대치</a:t>
            </a:r>
            <a:endParaRPr 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670398-52F4-4EE0-B2D3-1923B2D5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6" y="1784438"/>
            <a:ext cx="4447148" cy="5675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FE51BC-DFAE-4194-8456-8DA534247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7" y="2632245"/>
            <a:ext cx="4447148" cy="5476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5B3A1FB-CD4E-4B56-BC42-618F0C26C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6" y="3379938"/>
            <a:ext cx="2965419" cy="14391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85F2-0305-451A-AA64-7AF749CFA2DB}"/>
              </a:ext>
            </a:extLst>
          </p:cNvPr>
          <p:cNvSpPr txBox="1"/>
          <p:nvPr/>
        </p:nvSpPr>
        <p:spPr>
          <a:xfrm>
            <a:off x="4515426" y="4580484"/>
            <a:ext cx="404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800" dirty="0">
                <a:solidFill>
                  <a:schemeClr val="bg1"/>
                </a:solidFill>
              </a:rPr>
              <a:t>프로젝트 실습 시 사용한  데이터 원본이 회사 내부 데이터이다 보니 문제가 될 수 있는 부분은 흐리게 처리하였습니다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83A0A8"/>
                </a:solidFill>
              </a:rPr>
              <a:t>개인 과제</a:t>
            </a:r>
            <a:endParaRPr lang="en-US" dirty="0">
              <a:solidFill>
                <a:srgbClr val="83A0A8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8D6FBD-8A38-4B85-AD4D-A1E52ACCDAB4}"/>
              </a:ext>
            </a:extLst>
          </p:cNvPr>
          <p:cNvSpPr txBox="1">
            <a:spLocks/>
          </p:cNvSpPr>
          <p:nvPr/>
        </p:nvSpPr>
        <p:spPr>
          <a:xfrm>
            <a:off x="4798930" y="1703101"/>
            <a:ext cx="3629791" cy="295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200" dirty="0"/>
              <a:t>이후 </a:t>
            </a:r>
            <a:r>
              <a:rPr lang="en-US" altLang="ko-KR" sz="2200" dirty="0" err="1"/>
              <a:t>DecisionTree</a:t>
            </a:r>
            <a:r>
              <a:rPr lang="en-US" altLang="ko-KR" sz="2200" dirty="0"/>
              <a:t> </a:t>
            </a:r>
            <a:r>
              <a:rPr lang="ko-KR" altLang="en-US" sz="2200" dirty="0"/>
              <a:t>알고리즘에 기반을 두어 예측 모델 생성</a:t>
            </a:r>
            <a:endParaRPr lang="en-US" altLang="ko-KR" sz="2200" dirty="0"/>
          </a:p>
          <a:p>
            <a:pPr algn="l"/>
            <a:r>
              <a:rPr lang="ko-KR" altLang="en-US" sz="2200" dirty="0"/>
              <a:t>모델 예측 결과 </a:t>
            </a:r>
            <a:r>
              <a:rPr lang="ko-KR" altLang="en-US" sz="2200" dirty="0" err="1"/>
              <a:t>예측값이</a:t>
            </a:r>
            <a:r>
              <a:rPr lang="ko-KR" altLang="en-US" sz="2200" dirty="0"/>
              <a:t> 지나치게 보수적으로 나왔고</a:t>
            </a:r>
            <a:r>
              <a:rPr lang="en-US" altLang="ko-KR" sz="2200" dirty="0"/>
              <a:t>, </a:t>
            </a:r>
            <a:r>
              <a:rPr lang="ko-KR" altLang="en-US" sz="2200" dirty="0"/>
              <a:t>특정 변수의 가중치가 지나치게 높았다는 문제점이 발생</a:t>
            </a:r>
            <a:endParaRPr 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8A32C5-945C-4601-9BE2-796DFCE6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2" y="1703101"/>
            <a:ext cx="3252423" cy="1649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46BCBD-FA4E-4F26-90F1-45A15869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2" y="3352789"/>
            <a:ext cx="1610508" cy="230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C0D274-A92F-4702-8717-F38724B50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" y="3653093"/>
            <a:ext cx="2795484" cy="14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83A0A8"/>
                </a:solidFill>
              </a:rPr>
              <a:t>조별 과제</a:t>
            </a:r>
            <a:endParaRPr lang="en-US" dirty="0">
              <a:solidFill>
                <a:srgbClr val="83A0A8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8D6FBD-8A38-4B85-AD4D-A1E52ACCDAB4}"/>
              </a:ext>
            </a:extLst>
          </p:cNvPr>
          <p:cNvSpPr txBox="1">
            <a:spLocks/>
          </p:cNvSpPr>
          <p:nvPr/>
        </p:nvSpPr>
        <p:spPr>
          <a:xfrm>
            <a:off x="4447146" y="2085621"/>
            <a:ext cx="4171536" cy="233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200" dirty="0"/>
              <a:t>각 조원들이 만든 모델을 간단하게 소개한 후 종합적인 평가와 인사이트를 도출하는 콘텐츠를 기획</a:t>
            </a:r>
            <a:endParaRPr lang="en-US" altLang="ko-KR" sz="2200" dirty="0"/>
          </a:p>
          <a:p>
            <a:pPr algn="l"/>
            <a:r>
              <a:rPr lang="ko-KR" altLang="en-US" sz="2200" dirty="0"/>
              <a:t>개인 과제에서 생성했던 모델을 조별 과제에 게시</a:t>
            </a:r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1F93B2-3FF6-403E-9883-678BF76C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64" y="1684110"/>
            <a:ext cx="2472102" cy="13919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29F4D4-8E81-40AE-9AA6-71B91E11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65" y="3277291"/>
            <a:ext cx="2472102" cy="13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8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83A0A8"/>
                </a:solidFill>
              </a:rPr>
              <a:t>조별 과제</a:t>
            </a:r>
            <a:endParaRPr lang="en-US" dirty="0">
              <a:solidFill>
                <a:srgbClr val="83A0A8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8D6FBD-8A38-4B85-AD4D-A1E52ACCDAB4}"/>
              </a:ext>
            </a:extLst>
          </p:cNvPr>
          <p:cNvSpPr txBox="1">
            <a:spLocks/>
          </p:cNvSpPr>
          <p:nvPr/>
        </p:nvSpPr>
        <p:spPr>
          <a:xfrm>
            <a:off x="4474803" y="1754813"/>
            <a:ext cx="4143879" cy="3019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200" dirty="0"/>
              <a:t>결론 부분은 의견 제시와 비즈니스 요약 파트로 분리</a:t>
            </a:r>
            <a:endParaRPr lang="en-US" altLang="ko-KR" sz="2200" dirty="0"/>
          </a:p>
          <a:p>
            <a:pPr algn="l"/>
            <a:r>
              <a:rPr lang="ko-KR" altLang="en-US" sz="2200" dirty="0"/>
              <a:t>결론에 대한 설명을 강화하여 모델 설명에만 집중하던 다른 조들과 차별화</a:t>
            </a:r>
            <a:endParaRPr lang="en-US" altLang="ko-KR" sz="2200" dirty="0"/>
          </a:p>
          <a:p>
            <a:pPr algn="l"/>
            <a:r>
              <a:rPr lang="ko-KR" altLang="en-US" sz="2200" dirty="0"/>
              <a:t>결과 요약 부분은 모델의 통계적 특성과 모델에 대한 피드백을 모두 반영</a:t>
            </a: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DBBCC-B79D-4A07-9D08-E2DC17C2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8" y="3264365"/>
            <a:ext cx="2544568" cy="14219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B02A93-F2EF-4AE5-BF89-7424C4F92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8" y="1602986"/>
            <a:ext cx="2544568" cy="1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3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83A0A8"/>
                </a:solidFill>
              </a:rPr>
              <a:t>조별 과제</a:t>
            </a:r>
            <a:endParaRPr lang="en-US" dirty="0">
              <a:solidFill>
                <a:srgbClr val="83A0A8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8D6FBD-8A38-4B85-AD4D-A1E52ACCDAB4}"/>
              </a:ext>
            </a:extLst>
          </p:cNvPr>
          <p:cNvSpPr txBox="1">
            <a:spLocks/>
          </p:cNvSpPr>
          <p:nvPr/>
        </p:nvSpPr>
        <p:spPr>
          <a:xfrm>
            <a:off x="4351743" y="1773153"/>
            <a:ext cx="4143879" cy="3019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200" dirty="0"/>
              <a:t>비즈니스 인사이트는 수동적인 관점과 능동적인 관점을 모두 제시하여</a:t>
            </a:r>
            <a:r>
              <a:rPr lang="en-US" altLang="ko-KR" sz="2200" dirty="0"/>
              <a:t>, </a:t>
            </a:r>
            <a:r>
              <a:rPr lang="ko-KR" altLang="en-US" sz="2200" dirty="0"/>
              <a:t>예측 정확도 향상 방법과 미세먼지 저감 대책을 모두 제시 </a:t>
            </a:r>
            <a:endParaRPr lang="en-US" altLang="ko-KR" sz="2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1559F2-9B48-48F0-A5C9-18028D98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6" y="2269061"/>
            <a:ext cx="3472218" cy="19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화면 슬라이드 쇼(16:9)</PresentationFormat>
  <Paragraphs>42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Office Theme</vt:lpstr>
      <vt:lpstr>미세먼지 예측 모델 생성 프로젝트 포트폴리오</vt:lpstr>
      <vt:lpstr>PowerPoint 프레젠테이션</vt:lpstr>
      <vt:lpstr>PowerPoint 프레젠테이션</vt:lpstr>
      <vt:lpstr>과제 성과</vt:lpstr>
      <vt:lpstr>개인 과제</vt:lpstr>
      <vt:lpstr>개인 과제</vt:lpstr>
      <vt:lpstr>조별 과제</vt:lpstr>
      <vt:lpstr>조별 과제</vt:lpstr>
      <vt:lpstr>조별 과제</vt:lpstr>
      <vt:lpstr>프로젝트 소감 및 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2022-04-03T13:37:39Z</dcterms:modified>
</cp:coreProperties>
</file>