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4"/>
  </p:notesMasterIdLst>
  <p:sldIdLst>
    <p:sldId id="256" r:id="rId5"/>
    <p:sldId id="259" r:id="rId6"/>
    <p:sldId id="274" r:id="rId7"/>
    <p:sldId id="280" r:id="rId8"/>
    <p:sldId id="281" r:id="rId9"/>
    <p:sldId id="273" r:id="rId10"/>
    <p:sldId id="257" r:id="rId11"/>
    <p:sldId id="277" r:id="rId12"/>
    <p:sldId id="279" r:id="rId13"/>
    <p:sldId id="263" r:id="rId14"/>
    <p:sldId id="268" r:id="rId15"/>
    <p:sldId id="267" r:id="rId16"/>
    <p:sldId id="283" r:id="rId17"/>
    <p:sldId id="258" r:id="rId18"/>
    <p:sldId id="262" r:id="rId19"/>
    <p:sldId id="276" r:id="rId20"/>
    <p:sldId id="260" r:id="rId21"/>
    <p:sldId id="296" r:id="rId22"/>
    <p:sldId id="290" r:id="rId23"/>
    <p:sldId id="295" r:id="rId24"/>
    <p:sldId id="291" r:id="rId25"/>
    <p:sldId id="266" r:id="rId26"/>
    <p:sldId id="289" r:id="rId27"/>
    <p:sldId id="270" r:id="rId28"/>
    <p:sldId id="264" r:id="rId29"/>
    <p:sldId id="271" r:id="rId30"/>
    <p:sldId id="285" r:id="rId31"/>
    <p:sldId id="288" r:id="rId32"/>
    <p:sldId id="284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6940"/>
    <a:srgbClr val="A40000"/>
    <a:srgbClr val="C00000"/>
    <a:srgbClr val="003296"/>
    <a:srgbClr val="007033"/>
    <a:srgbClr val="990099"/>
    <a:srgbClr val="CC0099"/>
    <a:srgbClr val="FE9202"/>
    <a:srgbClr val="6C1A00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60A7AC-7729-43BC-A624-E5CDFB34B8E7}" v="828" dt="2022-02-11T06:11:45.543"/>
    <p1510:client id="{63CFEDCC-8C5D-4932-A541-7A2739C614C3}" v="46" dt="2022-02-11T05:24:47.099"/>
    <p1510:client id="{02E53B48-8DDF-49DD-94C3-63C1B94A0186}" v="2" dt="2022-02-11T05:12:35.213"/>
    <p1510:client id="{EB24237E-5E08-4060-B60E-92021B98EF40}" v="166" dt="2022-02-11T07:08:49.492"/>
    <p1510:client id="{07298927-2996-4CFA-A0A1-0964B4F17858}" v="378" dt="2022-02-11T05:31:31.079"/>
    <p1510:client id="{3CAA1EAD-96DF-46A9-B0FF-5C55C6A54D7A}" v="129" dt="2022-02-11T07:16:58.001"/>
    <p1510:client id="{69DB03A3-03AD-46A8-9AC4-002CCAF17863}" v="629" dt="2022-02-11T06:34:43.029"/>
    <p1510:client id="{61C7C99B-729E-49A6-BAC4-51BE12C7F496}" v="1147" dt="2022-02-11T06:03:13.223"/>
    <p1510:client id="{10877A34-6026-49F8-A0DD-FE866E989C60}" v="684" dt="2022-02-11T06:30:55.248"/>
    <p1510:client id="{3E44949D-D2C3-4DD9-B455-06C2635D86AD}" v="32" dt="2022-02-11T05:26:05.178"/>
    <p1510:client id="{51F92C9D-0D6E-4BB2-AF4C-2DD89D05B39D}" v="771" dt="2022-02-11T06:12:59.123"/>
    <p1510:client id="{8156B501-24A0-4239-B702-49740D253561}" v="202" dt="2022-02-11T07:02:31.411"/>
    <p1510:client id="{93B17526-0914-4678-9FB4-8AF541E89570}" v="817" dt="2022-02-11T06:30:57.030"/>
    <p1510:client id="{A139E8FD-D866-4F91-B0AE-546982DCE3E3}" v="5" dt="2022-02-11T05:27:07.622"/>
    <p1510:client id="{A16FDFFC-7474-461C-ACA1-31ED17F8D962}" v="240" dt="2022-02-11T06:34:33.068"/>
    <p1510:client id="{A341E969-ABDC-4B77-8CAD-36432262C1B1}" v="72" dt="2022-02-11T05:21:47.938"/>
    <p1510:client id="{AD8FC3C5-F205-4C19-A310-732EDA88289D}" v="816" dt="2022-02-11T06:46:07.876"/>
    <p1510:client id="{C3D4E37A-BF96-44B8-BD71-4C3685F347AC}" v="60" dt="2022-02-11T06:20:15.035"/>
    <p1510:client id="{C8E347AF-26D2-4BB8-A9BF-676E30A93D4B}" v="364" dt="2022-02-11T07:08:11.025"/>
    <p1510:client id="{DAF7C241-FE48-4704-BBD0-05400C397154}" v="8" dt="2022-02-11T05:11:50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-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196C9E-3C21-4F60-8374-15C8439CDAA2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7C09E55-799A-482A-A40E-32C4D32BEE62}">
      <dgm:prSet phldrT="[텍스트]"/>
      <dgm:spPr/>
      <dgm:t>
        <a:bodyPr/>
        <a:lstStyle/>
        <a:p>
          <a:pPr rtl="0" latinLnBrk="1"/>
          <a:r>
            <a:rPr lang="ko-KR" altLang="en-US" dirty="0" err="1">
              <a:latin typeface="Calibri"/>
            </a:rPr>
            <a:t>Locally</a:t>
          </a:r>
          <a:r>
            <a:rPr lang="ko-KR" altLang="en-US" dirty="0">
              <a:latin typeface="Calibri"/>
            </a:rPr>
            <a:t> Feature</a:t>
          </a:r>
          <a:endParaRPr lang="ko-KR" dirty="0"/>
        </a:p>
      </dgm:t>
    </dgm:pt>
    <dgm:pt modelId="{6F4C1F7A-6CF5-4D90-8772-D440B74A682A}" type="parTrans" cxnId="{E0372C1B-EE8A-4C7D-A678-251FAF70CA45}">
      <dgm:prSet/>
      <dgm:spPr/>
      <dgm:t>
        <a:bodyPr/>
        <a:lstStyle/>
        <a:p>
          <a:pPr latinLnBrk="1"/>
          <a:endParaRPr lang="ko-KR" altLang="en-US"/>
        </a:p>
      </dgm:t>
    </dgm:pt>
    <dgm:pt modelId="{0CB51876-1200-4829-9EBC-5C3047083D8A}" type="sibTrans" cxnId="{E0372C1B-EE8A-4C7D-A678-251FAF70CA45}">
      <dgm:prSet/>
      <dgm:spPr/>
      <dgm:t>
        <a:bodyPr/>
        <a:lstStyle/>
        <a:p>
          <a:pPr latinLnBrk="1"/>
          <a:endParaRPr lang="ko-KR" altLang="en-US"/>
        </a:p>
      </dgm:t>
    </dgm:pt>
    <dgm:pt modelId="{2FEAF936-70BA-4722-A5E9-6BD94B72D291}">
      <dgm:prSet phldrT="[텍스트]"/>
      <dgm:spPr/>
      <dgm:t>
        <a:bodyPr/>
        <a:lstStyle/>
        <a:p>
          <a:pPr latinLnBrk="1"/>
          <a:r>
            <a:rPr lang="ko-KR" altLang="en-US" dirty="0">
              <a:latin typeface="Calibri"/>
            </a:rPr>
            <a:t>Satisfaction</a:t>
          </a:r>
          <a:endParaRPr lang="ko-KR" altLang="en-US" dirty="0"/>
        </a:p>
      </dgm:t>
    </dgm:pt>
    <dgm:pt modelId="{C4C5E682-E950-432D-BB28-B704FC68EA38}" type="parTrans" cxnId="{994EFC8B-C799-42EC-BEC6-632C8ABABC01}">
      <dgm:prSet/>
      <dgm:spPr/>
      <dgm:t>
        <a:bodyPr/>
        <a:lstStyle/>
        <a:p>
          <a:pPr latinLnBrk="1"/>
          <a:endParaRPr lang="ko-KR" altLang="en-US"/>
        </a:p>
      </dgm:t>
    </dgm:pt>
    <dgm:pt modelId="{7ADCCBBA-31E5-4521-B7DB-F50D4E7DAAF6}" type="sibTrans" cxnId="{994EFC8B-C799-42EC-BEC6-632C8ABABC01}">
      <dgm:prSet/>
      <dgm:spPr/>
      <dgm:t>
        <a:bodyPr/>
        <a:lstStyle/>
        <a:p>
          <a:pPr latinLnBrk="1"/>
          <a:endParaRPr lang="ko-KR" altLang="en-US"/>
        </a:p>
      </dgm:t>
    </dgm:pt>
    <dgm:pt modelId="{7007895D-FEFD-4C60-AE7F-F5E7F557D158}">
      <dgm:prSet phldrT="[텍스트]"/>
      <dgm:spPr/>
      <dgm:t>
        <a:bodyPr/>
        <a:lstStyle/>
        <a:p>
          <a:pPr latinLnBrk="1"/>
          <a:r>
            <a:rPr lang="ko-KR" altLang="en-US" dirty="0">
              <a:latin typeface="Calibri"/>
            </a:rPr>
            <a:t>Income</a:t>
          </a:r>
          <a:endParaRPr lang="ko-KR" altLang="en-US" dirty="0"/>
        </a:p>
      </dgm:t>
    </dgm:pt>
    <dgm:pt modelId="{21ED9F4F-03AD-4AEF-8A7C-F02586FC0E15}" type="parTrans" cxnId="{5CD2C29F-77D5-4548-908C-8025AF9033EC}">
      <dgm:prSet/>
      <dgm:spPr/>
      <dgm:t>
        <a:bodyPr/>
        <a:lstStyle/>
        <a:p>
          <a:pPr latinLnBrk="1"/>
          <a:endParaRPr lang="ko-KR" altLang="en-US"/>
        </a:p>
      </dgm:t>
    </dgm:pt>
    <dgm:pt modelId="{A3712E0D-27A3-4DFB-817E-38B8716C0703}" type="sibTrans" cxnId="{5CD2C29F-77D5-4548-908C-8025AF9033EC}">
      <dgm:prSet/>
      <dgm:spPr/>
      <dgm:t>
        <a:bodyPr/>
        <a:lstStyle/>
        <a:p>
          <a:pPr latinLnBrk="1"/>
          <a:endParaRPr lang="ko-KR" altLang="en-US"/>
        </a:p>
      </dgm:t>
    </dgm:pt>
    <dgm:pt modelId="{939B78AF-72D8-4B33-997F-8A98A7FA0DC8}">
      <dgm:prSet phldrT="[텍스트]"/>
      <dgm:spPr/>
      <dgm:t>
        <a:bodyPr/>
        <a:lstStyle/>
        <a:p>
          <a:pPr rtl="0" latinLnBrk="1"/>
          <a:r>
            <a:rPr lang="ko-KR" altLang="en-US">
              <a:latin typeface="Calibri"/>
            </a:rPr>
            <a:t>Task Style</a:t>
          </a:r>
          <a:endParaRPr lang="ko-KR" altLang="en-US"/>
        </a:p>
      </dgm:t>
    </dgm:pt>
    <dgm:pt modelId="{3BF765B9-1602-45DE-A92D-6F96849DC2FB}" type="parTrans" cxnId="{51844F20-CB3A-43B7-80C1-3BD8778670B9}">
      <dgm:prSet/>
      <dgm:spPr/>
      <dgm:t>
        <a:bodyPr/>
        <a:lstStyle/>
        <a:p>
          <a:pPr latinLnBrk="1"/>
          <a:endParaRPr lang="ko-KR" altLang="en-US"/>
        </a:p>
      </dgm:t>
    </dgm:pt>
    <dgm:pt modelId="{50502644-2353-47F8-86BB-0F03170C83C2}" type="sibTrans" cxnId="{51844F20-CB3A-43B7-80C1-3BD8778670B9}">
      <dgm:prSet/>
      <dgm:spPr/>
      <dgm:t>
        <a:bodyPr/>
        <a:lstStyle/>
        <a:p>
          <a:pPr latinLnBrk="1"/>
          <a:endParaRPr lang="ko-KR" altLang="en-US"/>
        </a:p>
      </dgm:t>
    </dgm:pt>
    <dgm:pt modelId="{B0F54815-3126-4337-902E-62ABF969A29D}">
      <dgm:prSet phldr="0"/>
      <dgm:spPr/>
      <dgm:t>
        <a:bodyPr/>
        <a:lstStyle/>
        <a:p>
          <a:pPr rtl="0" latinLnBrk="1"/>
          <a:r>
            <a:rPr lang="ko-KR" altLang="en-US" dirty="0">
              <a:latin typeface="Calibri"/>
            </a:rPr>
            <a:t>Employees</a:t>
          </a:r>
        </a:p>
      </dgm:t>
    </dgm:pt>
    <dgm:pt modelId="{0A51BA5E-1264-406E-8C4E-8C53B7373B6F}" type="parTrans" cxnId="{B9674C43-0ACA-4D48-9B65-CA8A8BC749A8}">
      <dgm:prSet/>
      <dgm:spPr/>
    </dgm:pt>
    <dgm:pt modelId="{03E76D62-06B5-45E6-9205-5D89FA415496}" type="sibTrans" cxnId="{B9674C43-0ACA-4D48-9B65-CA8A8BC749A8}">
      <dgm:prSet/>
      <dgm:spPr/>
    </dgm:pt>
    <dgm:pt modelId="{DA6FED18-5EAC-4CBA-B2BB-45B2D939B034}">
      <dgm:prSet phldr="0"/>
      <dgm:spPr/>
      <dgm:t>
        <a:bodyPr/>
        <a:lstStyle/>
        <a:p>
          <a:pPr rtl="0" latinLnBrk="1"/>
          <a:r>
            <a:rPr lang="ko-KR" altLang="en-US">
              <a:latin typeface="Calibri"/>
            </a:rPr>
            <a:t>Years</a:t>
          </a:r>
        </a:p>
      </dgm:t>
    </dgm:pt>
    <dgm:pt modelId="{CE8540A7-1A74-4EAD-8114-E1848C422D1E}" type="parTrans" cxnId="{CEA8565D-12D4-41D7-A500-10301E8F3BEB}">
      <dgm:prSet/>
      <dgm:spPr/>
    </dgm:pt>
    <dgm:pt modelId="{F74CAB48-7CF4-47D4-8CF6-F3040A9F5A81}" type="sibTrans" cxnId="{CEA8565D-12D4-41D7-A500-10301E8F3BEB}">
      <dgm:prSet/>
      <dgm:spPr/>
    </dgm:pt>
    <dgm:pt modelId="{D79EC38C-A364-4AD9-9EB9-E9D39ABF51D7}" type="pres">
      <dgm:prSet presAssocID="{C2196C9E-3C21-4F60-8374-15C8439CDAA2}" presName="composite" presStyleCnt="0">
        <dgm:presLayoutVars>
          <dgm:chMax val="1"/>
          <dgm:dir/>
          <dgm:resizeHandles val="exact"/>
        </dgm:presLayoutVars>
      </dgm:prSet>
      <dgm:spPr/>
    </dgm:pt>
    <dgm:pt modelId="{AF8A32C1-F247-496C-8754-3AAF5D7001AA}" type="pres">
      <dgm:prSet presAssocID="{27C09E55-799A-482A-A40E-32C4D32BEE62}" presName="roof" presStyleLbl="dkBgShp" presStyleIdx="0" presStyleCnt="2"/>
      <dgm:spPr/>
    </dgm:pt>
    <dgm:pt modelId="{5B4CBD69-DED8-4CDB-BC8D-0ECB6DE2EF95}" type="pres">
      <dgm:prSet presAssocID="{27C09E55-799A-482A-A40E-32C4D32BEE62}" presName="pillars" presStyleCnt="0"/>
      <dgm:spPr/>
    </dgm:pt>
    <dgm:pt modelId="{87F2EAEA-0949-4C00-88CE-98F4FC9746F1}" type="pres">
      <dgm:prSet presAssocID="{27C09E55-799A-482A-A40E-32C4D32BEE62}" presName="pillar1" presStyleLbl="node1" presStyleIdx="0" presStyleCnt="5">
        <dgm:presLayoutVars>
          <dgm:bulletEnabled val="1"/>
        </dgm:presLayoutVars>
      </dgm:prSet>
      <dgm:spPr/>
    </dgm:pt>
    <dgm:pt modelId="{0C50AFDE-9AFE-4A01-97C0-DB6286ED954F}" type="pres">
      <dgm:prSet presAssocID="{2FEAF936-70BA-4722-A5E9-6BD94B72D291}" presName="pillarX" presStyleLbl="node1" presStyleIdx="1" presStyleCnt="5">
        <dgm:presLayoutVars>
          <dgm:bulletEnabled val="1"/>
        </dgm:presLayoutVars>
      </dgm:prSet>
      <dgm:spPr/>
    </dgm:pt>
    <dgm:pt modelId="{82D21654-4126-4212-AE40-A86BC38B079F}" type="pres">
      <dgm:prSet presAssocID="{7007895D-FEFD-4C60-AE7F-F5E7F557D158}" presName="pillarX" presStyleLbl="node1" presStyleIdx="2" presStyleCnt="5">
        <dgm:presLayoutVars>
          <dgm:bulletEnabled val="1"/>
        </dgm:presLayoutVars>
      </dgm:prSet>
      <dgm:spPr/>
    </dgm:pt>
    <dgm:pt modelId="{88B4E978-2C28-4BB5-B9DE-E090E7E9D7F4}" type="pres">
      <dgm:prSet presAssocID="{939B78AF-72D8-4B33-997F-8A98A7FA0DC8}" presName="pillarX" presStyleLbl="node1" presStyleIdx="3" presStyleCnt="5">
        <dgm:presLayoutVars>
          <dgm:bulletEnabled val="1"/>
        </dgm:presLayoutVars>
      </dgm:prSet>
      <dgm:spPr/>
    </dgm:pt>
    <dgm:pt modelId="{0F614B1F-D348-41E9-B428-8A55CD64F1F3}" type="pres">
      <dgm:prSet presAssocID="{DA6FED18-5EAC-4CBA-B2BB-45B2D939B034}" presName="pillarX" presStyleLbl="node1" presStyleIdx="4" presStyleCnt="5">
        <dgm:presLayoutVars>
          <dgm:bulletEnabled val="1"/>
        </dgm:presLayoutVars>
      </dgm:prSet>
      <dgm:spPr/>
    </dgm:pt>
    <dgm:pt modelId="{77ACCE77-9734-425A-A4E4-9BA6E88DD8D4}" type="pres">
      <dgm:prSet presAssocID="{27C09E55-799A-482A-A40E-32C4D32BEE62}" presName="base" presStyleLbl="dkBgShp" presStyleIdx="1" presStyleCnt="2"/>
      <dgm:spPr/>
    </dgm:pt>
  </dgm:ptLst>
  <dgm:cxnLst>
    <dgm:cxn modelId="{1EC26A19-7256-48F0-9414-3BDDB3F87802}" type="presOf" srcId="{27C09E55-799A-482A-A40E-32C4D32BEE62}" destId="{AF8A32C1-F247-496C-8754-3AAF5D7001AA}" srcOrd="0" destOrd="0" presId="urn:microsoft.com/office/officeart/2005/8/layout/hList3"/>
    <dgm:cxn modelId="{E0372C1B-EE8A-4C7D-A678-251FAF70CA45}" srcId="{C2196C9E-3C21-4F60-8374-15C8439CDAA2}" destId="{27C09E55-799A-482A-A40E-32C4D32BEE62}" srcOrd="0" destOrd="0" parTransId="{6F4C1F7A-6CF5-4D90-8772-D440B74A682A}" sibTransId="{0CB51876-1200-4829-9EBC-5C3047083D8A}"/>
    <dgm:cxn modelId="{51844F20-CB3A-43B7-80C1-3BD8778670B9}" srcId="{27C09E55-799A-482A-A40E-32C4D32BEE62}" destId="{939B78AF-72D8-4B33-997F-8A98A7FA0DC8}" srcOrd="3" destOrd="0" parTransId="{3BF765B9-1602-45DE-A92D-6F96849DC2FB}" sibTransId="{50502644-2353-47F8-86BB-0F03170C83C2}"/>
    <dgm:cxn modelId="{1AB70C2F-C51D-42F1-9D26-E9DF4FE0C45F}" type="presOf" srcId="{7007895D-FEFD-4C60-AE7F-F5E7F557D158}" destId="{82D21654-4126-4212-AE40-A86BC38B079F}" srcOrd="0" destOrd="0" presId="urn:microsoft.com/office/officeart/2005/8/layout/hList3"/>
    <dgm:cxn modelId="{BA210D32-EB0D-42FF-9107-3F97021B4010}" type="presOf" srcId="{B0F54815-3126-4337-902E-62ABF969A29D}" destId="{87F2EAEA-0949-4C00-88CE-98F4FC9746F1}" srcOrd="0" destOrd="0" presId="urn:microsoft.com/office/officeart/2005/8/layout/hList3"/>
    <dgm:cxn modelId="{CEA8565D-12D4-41D7-A500-10301E8F3BEB}" srcId="{27C09E55-799A-482A-A40E-32C4D32BEE62}" destId="{DA6FED18-5EAC-4CBA-B2BB-45B2D939B034}" srcOrd="4" destOrd="0" parTransId="{CE8540A7-1A74-4EAD-8114-E1848C422D1E}" sibTransId="{F74CAB48-7CF4-47D4-8CF6-F3040A9F5A81}"/>
    <dgm:cxn modelId="{B9674C43-0ACA-4D48-9B65-CA8A8BC749A8}" srcId="{27C09E55-799A-482A-A40E-32C4D32BEE62}" destId="{B0F54815-3126-4337-902E-62ABF969A29D}" srcOrd="0" destOrd="0" parTransId="{0A51BA5E-1264-406E-8C4E-8C53B7373B6F}" sibTransId="{03E76D62-06B5-45E6-9205-5D89FA415496}"/>
    <dgm:cxn modelId="{D0B8366B-92D9-4435-8714-F8EABF299B50}" type="presOf" srcId="{DA6FED18-5EAC-4CBA-B2BB-45B2D939B034}" destId="{0F614B1F-D348-41E9-B428-8A55CD64F1F3}" srcOrd="0" destOrd="0" presId="urn:microsoft.com/office/officeart/2005/8/layout/hList3"/>
    <dgm:cxn modelId="{B0004972-9ECD-4C88-9726-4C68D0B86069}" type="presOf" srcId="{C2196C9E-3C21-4F60-8374-15C8439CDAA2}" destId="{D79EC38C-A364-4AD9-9EB9-E9D39ABF51D7}" srcOrd="0" destOrd="0" presId="urn:microsoft.com/office/officeart/2005/8/layout/hList3"/>
    <dgm:cxn modelId="{994EFC8B-C799-42EC-BEC6-632C8ABABC01}" srcId="{27C09E55-799A-482A-A40E-32C4D32BEE62}" destId="{2FEAF936-70BA-4722-A5E9-6BD94B72D291}" srcOrd="1" destOrd="0" parTransId="{C4C5E682-E950-432D-BB28-B704FC68EA38}" sibTransId="{7ADCCBBA-31E5-4521-B7DB-F50D4E7DAAF6}"/>
    <dgm:cxn modelId="{5CD2C29F-77D5-4548-908C-8025AF9033EC}" srcId="{27C09E55-799A-482A-A40E-32C4D32BEE62}" destId="{7007895D-FEFD-4C60-AE7F-F5E7F557D158}" srcOrd="2" destOrd="0" parTransId="{21ED9F4F-03AD-4AEF-8A7C-F02586FC0E15}" sibTransId="{A3712E0D-27A3-4DFB-817E-38B8716C0703}"/>
    <dgm:cxn modelId="{6F4013A5-835D-48A5-B096-A6D782D30626}" type="presOf" srcId="{2FEAF936-70BA-4722-A5E9-6BD94B72D291}" destId="{0C50AFDE-9AFE-4A01-97C0-DB6286ED954F}" srcOrd="0" destOrd="0" presId="urn:microsoft.com/office/officeart/2005/8/layout/hList3"/>
    <dgm:cxn modelId="{8DFFDBCE-459B-41AD-B2DC-8485822DF61D}" type="presOf" srcId="{939B78AF-72D8-4B33-997F-8A98A7FA0DC8}" destId="{88B4E978-2C28-4BB5-B9DE-E090E7E9D7F4}" srcOrd="0" destOrd="0" presId="urn:microsoft.com/office/officeart/2005/8/layout/hList3"/>
    <dgm:cxn modelId="{2FC5BF56-4F60-4284-94C7-89BFB14C20CC}" type="presParOf" srcId="{D79EC38C-A364-4AD9-9EB9-E9D39ABF51D7}" destId="{AF8A32C1-F247-496C-8754-3AAF5D7001AA}" srcOrd="0" destOrd="0" presId="urn:microsoft.com/office/officeart/2005/8/layout/hList3"/>
    <dgm:cxn modelId="{3495F73E-B823-4805-B654-47BC370D2F33}" type="presParOf" srcId="{D79EC38C-A364-4AD9-9EB9-E9D39ABF51D7}" destId="{5B4CBD69-DED8-4CDB-BC8D-0ECB6DE2EF95}" srcOrd="1" destOrd="0" presId="urn:microsoft.com/office/officeart/2005/8/layout/hList3"/>
    <dgm:cxn modelId="{7CBF77AB-4752-4F18-A4C4-66EAC3F0F158}" type="presParOf" srcId="{5B4CBD69-DED8-4CDB-BC8D-0ECB6DE2EF95}" destId="{87F2EAEA-0949-4C00-88CE-98F4FC9746F1}" srcOrd="0" destOrd="0" presId="urn:microsoft.com/office/officeart/2005/8/layout/hList3"/>
    <dgm:cxn modelId="{61A34A3C-29C5-4E9C-9AE5-C3FE05C6F7C9}" type="presParOf" srcId="{5B4CBD69-DED8-4CDB-BC8D-0ECB6DE2EF95}" destId="{0C50AFDE-9AFE-4A01-97C0-DB6286ED954F}" srcOrd="1" destOrd="0" presId="urn:microsoft.com/office/officeart/2005/8/layout/hList3"/>
    <dgm:cxn modelId="{6567CA29-1CF5-4995-A18F-7EFF95C57DE9}" type="presParOf" srcId="{5B4CBD69-DED8-4CDB-BC8D-0ECB6DE2EF95}" destId="{82D21654-4126-4212-AE40-A86BC38B079F}" srcOrd="2" destOrd="0" presId="urn:microsoft.com/office/officeart/2005/8/layout/hList3"/>
    <dgm:cxn modelId="{8A8E8EFC-4166-4169-9EA7-008A58205630}" type="presParOf" srcId="{5B4CBD69-DED8-4CDB-BC8D-0ECB6DE2EF95}" destId="{88B4E978-2C28-4BB5-B9DE-E090E7E9D7F4}" srcOrd="3" destOrd="0" presId="urn:microsoft.com/office/officeart/2005/8/layout/hList3"/>
    <dgm:cxn modelId="{8BED82CF-9A93-4DF0-A865-EC22244DCE39}" type="presParOf" srcId="{5B4CBD69-DED8-4CDB-BC8D-0ECB6DE2EF95}" destId="{0F614B1F-D348-41E9-B428-8A55CD64F1F3}" srcOrd="4" destOrd="0" presId="urn:microsoft.com/office/officeart/2005/8/layout/hList3"/>
    <dgm:cxn modelId="{D6708886-625C-4021-A3BA-B2D3A5CB3C9B}" type="presParOf" srcId="{D79EC38C-A364-4AD9-9EB9-E9D39ABF51D7}" destId="{77ACCE77-9734-425A-A4E4-9BA6E88DD8D4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8A32C1-F247-496C-8754-3AAF5D7001AA}">
      <dsp:nvSpPr>
        <dsp:cNvPr id="0" name=""/>
        <dsp:cNvSpPr/>
      </dsp:nvSpPr>
      <dsp:spPr>
        <a:xfrm>
          <a:off x="0" y="0"/>
          <a:ext cx="9143999" cy="60198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kern="1200" dirty="0" err="1">
              <a:latin typeface="Calibri"/>
            </a:rPr>
            <a:t>Locally</a:t>
          </a:r>
          <a:r>
            <a:rPr lang="ko-KR" altLang="en-US" sz="2700" kern="1200" dirty="0">
              <a:latin typeface="Calibri"/>
            </a:rPr>
            <a:t> </a:t>
          </a:r>
          <a:r>
            <a:rPr lang="en-US" altLang="ko-KR" sz="2700" kern="1200" dirty="0">
              <a:latin typeface="Calibri"/>
            </a:rPr>
            <a:t>Feature</a:t>
          </a:r>
          <a:endParaRPr lang="ko-KR" altLang="en-US" sz="2700" kern="1200" dirty="0"/>
        </a:p>
      </dsp:txBody>
      <dsp:txXfrm>
        <a:off x="0" y="0"/>
        <a:ext cx="9143999" cy="601980"/>
      </dsp:txXfrm>
    </dsp:sp>
    <dsp:sp modelId="{87F2EAEA-0949-4C00-88CE-98F4FC9746F1}">
      <dsp:nvSpPr>
        <dsp:cNvPr id="0" name=""/>
        <dsp:cNvSpPr/>
      </dsp:nvSpPr>
      <dsp:spPr>
        <a:xfrm>
          <a:off x="1116" y="601980"/>
          <a:ext cx="1828353" cy="1264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>
              <a:latin typeface="Calibri"/>
            </a:rPr>
            <a:t>Employees</a:t>
          </a:r>
        </a:p>
      </dsp:txBody>
      <dsp:txXfrm>
        <a:off x="1116" y="601980"/>
        <a:ext cx="1828353" cy="1264158"/>
      </dsp:txXfrm>
    </dsp:sp>
    <dsp:sp modelId="{0C50AFDE-9AFE-4A01-97C0-DB6286ED954F}">
      <dsp:nvSpPr>
        <dsp:cNvPr id="0" name=""/>
        <dsp:cNvSpPr/>
      </dsp:nvSpPr>
      <dsp:spPr>
        <a:xfrm>
          <a:off x="1829469" y="601980"/>
          <a:ext cx="1828353" cy="1264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>
              <a:latin typeface="Calibri"/>
            </a:rPr>
            <a:t>Satisfaction</a:t>
          </a:r>
          <a:endParaRPr lang="ko-KR" altLang="en-US" sz="2700" kern="1200" dirty="0"/>
        </a:p>
      </dsp:txBody>
      <dsp:txXfrm>
        <a:off x="1829469" y="601980"/>
        <a:ext cx="1828353" cy="1264158"/>
      </dsp:txXfrm>
    </dsp:sp>
    <dsp:sp modelId="{82D21654-4126-4212-AE40-A86BC38B079F}">
      <dsp:nvSpPr>
        <dsp:cNvPr id="0" name=""/>
        <dsp:cNvSpPr/>
      </dsp:nvSpPr>
      <dsp:spPr>
        <a:xfrm>
          <a:off x="3657822" y="601980"/>
          <a:ext cx="1828353" cy="1264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>
              <a:latin typeface="Calibri"/>
            </a:rPr>
            <a:t>Income</a:t>
          </a:r>
          <a:endParaRPr lang="ko-KR" altLang="en-US" sz="2700" kern="1200" dirty="0"/>
        </a:p>
      </dsp:txBody>
      <dsp:txXfrm>
        <a:off x="3657822" y="601980"/>
        <a:ext cx="1828353" cy="1264158"/>
      </dsp:txXfrm>
    </dsp:sp>
    <dsp:sp modelId="{88B4E978-2C28-4BB5-B9DE-E090E7E9D7F4}">
      <dsp:nvSpPr>
        <dsp:cNvPr id="0" name=""/>
        <dsp:cNvSpPr/>
      </dsp:nvSpPr>
      <dsp:spPr>
        <a:xfrm>
          <a:off x="5486176" y="601980"/>
          <a:ext cx="1828353" cy="1264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>
              <a:latin typeface="Calibri"/>
            </a:rPr>
            <a:t>Task Style</a:t>
          </a:r>
          <a:endParaRPr lang="ko-KR" altLang="en-US" sz="2700" kern="1200"/>
        </a:p>
      </dsp:txBody>
      <dsp:txXfrm>
        <a:off x="5486176" y="601980"/>
        <a:ext cx="1828353" cy="1264158"/>
      </dsp:txXfrm>
    </dsp:sp>
    <dsp:sp modelId="{0F614B1F-D348-41E9-B428-8A55CD64F1F3}">
      <dsp:nvSpPr>
        <dsp:cNvPr id="0" name=""/>
        <dsp:cNvSpPr/>
      </dsp:nvSpPr>
      <dsp:spPr>
        <a:xfrm>
          <a:off x="7314529" y="601980"/>
          <a:ext cx="1828353" cy="1264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>
              <a:latin typeface="Calibri"/>
            </a:rPr>
            <a:t>Years</a:t>
          </a:r>
        </a:p>
      </dsp:txBody>
      <dsp:txXfrm>
        <a:off x="7314529" y="601980"/>
        <a:ext cx="1828353" cy="1264158"/>
      </dsp:txXfrm>
    </dsp:sp>
    <dsp:sp modelId="{77ACCE77-9734-425A-A4E4-9BA6E88DD8D4}">
      <dsp:nvSpPr>
        <dsp:cNvPr id="0" name=""/>
        <dsp:cNvSpPr/>
      </dsp:nvSpPr>
      <dsp:spPr>
        <a:xfrm>
          <a:off x="0" y="1866138"/>
          <a:ext cx="9143999" cy="14046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8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39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723385"/>
            <a:ext cx="792569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3640685"/>
            <a:ext cx="7925689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0"/>
            <a:ext cx="8246070" cy="1042857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8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522" y="365226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267213"/>
            <a:ext cx="625267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0"/>
            <a:ext cx="8076896" cy="106893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latin typeface="Amasis MT Pro Black"/>
                <a:ea typeface="맑은 고딕"/>
              </a:rPr>
              <a:t>직원 이직 여부</a:t>
            </a:r>
            <a:br>
              <a:rPr lang="ko-KR" altLang="en-US" b="1" dirty="0">
                <a:latin typeface="Amasis MT Pro Black"/>
                <a:ea typeface="맑은 고딕"/>
              </a:rPr>
            </a:br>
            <a:r>
              <a:rPr lang="ko-KR" altLang="en-US" b="1" dirty="0">
                <a:latin typeface="Amasis MT Pro Black"/>
                <a:ea typeface="맑은 고딕"/>
              </a:rPr>
              <a:t>예측 모델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4381DB04-33A3-44E9-B4BD-90F45B867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297" y="3824627"/>
            <a:ext cx="3627407" cy="362530"/>
          </a:xfrm>
          <a:prstGeom prst="rect">
            <a:avLst/>
          </a:prstGeom>
        </p:spPr>
      </p:pic>
      <p:pic>
        <p:nvPicPr>
          <p:cNvPr id="3" name="그림 4">
            <a:extLst>
              <a:ext uri="{FF2B5EF4-FFF2-40B4-BE49-F238E27FC236}">
                <a16:creationId xmlns:a16="http://schemas.microsoft.com/office/drawing/2014/main" id="{6429E7D6-EF22-436B-BB51-073E53E86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504" y="3422920"/>
            <a:ext cx="2743200" cy="38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>
                <a:ea typeface="맑은 고딕"/>
              </a:rPr>
              <a:t>2</a:t>
            </a:r>
            <a:r>
              <a:rPr lang="ko-KR" altLang="en-US" sz="4000" b="1" dirty="0">
                <a:ea typeface="맑은 고딕"/>
              </a:rPr>
              <a:t>. </a:t>
            </a:r>
            <a:r>
              <a:rPr lang="ko-KR" altLang="en-US" sz="4000" b="1">
                <a:ea typeface="맑은 고딕"/>
              </a:rPr>
              <a:t>모델 생성 및 학습</a:t>
            </a:r>
            <a:endParaRPr lang="en-US" sz="4000" b="1" dirty="0">
              <a:cs typeface="Calibri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BB41138-C614-4F2D-AA82-548FF01B9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5696" y="1817147"/>
            <a:ext cx="6252670" cy="2602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dirty="0" err="1">
                <a:ea typeface="맑은 고딕"/>
                <a:cs typeface="Calibri"/>
              </a:rPr>
              <a:t>모델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소개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dirty="0" err="1">
                <a:ea typeface="맑은 고딕"/>
                <a:cs typeface="Calibri"/>
              </a:rPr>
              <a:t>로컬</a:t>
            </a:r>
            <a:r>
              <a:rPr lang="en-US" altLang="ko-KR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레이어</a:t>
            </a:r>
            <a:r>
              <a:rPr lang="en-US" altLang="ko-KR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구성</a:t>
            </a:r>
            <a:endParaRPr lang="en-US" altLang="ko-KR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0287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ea typeface="맑은 고딕"/>
                <a:cs typeface="Calibri"/>
              </a:rPr>
              <a:t>모델</a:t>
            </a:r>
            <a:r>
              <a:rPr lang="en-US" altLang="ko-KR">
                <a:ea typeface="맑은 고딕"/>
                <a:cs typeface="Calibri"/>
              </a:rPr>
              <a:t> </a:t>
            </a:r>
            <a:r>
              <a:rPr lang="en-US" altLang="ko-KR" dirty="0" err="1">
                <a:ea typeface="맑은 고딕"/>
                <a:cs typeface="Calibri"/>
              </a:rPr>
              <a:t>학습</a:t>
            </a:r>
            <a:endParaRPr lang="en-US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ED2769-8AEE-43FF-95EA-38B7058C600B}"/>
              </a:ext>
            </a:extLst>
          </p:cNvPr>
          <p:cNvSpPr txBox="1"/>
          <p:nvPr/>
        </p:nvSpPr>
        <p:spPr>
          <a:xfrm>
            <a:off x="1289050" y="35877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43262-3D48-44DD-8544-9E5DA56E704F}"/>
              </a:ext>
            </a:extLst>
          </p:cNvPr>
          <p:cNvSpPr txBox="1"/>
          <p:nvPr/>
        </p:nvSpPr>
        <p:spPr>
          <a:xfrm>
            <a:off x="715796" y="3890030"/>
            <a:ext cx="72233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dirty="0" err="1">
                <a:ea typeface="맑은 고딕"/>
                <a:cs typeface="Calibri"/>
              </a:rPr>
              <a:t>Epochs</a:t>
            </a:r>
            <a:r>
              <a:rPr lang="ko-KR" altLang="en-US">
                <a:ea typeface="맑은 고딕"/>
                <a:cs typeface="Calibri"/>
              </a:rPr>
              <a:t> : 25번 반복학습</a:t>
            </a:r>
            <a:endParaRPr lang="ko-KR" altLang="en-US" dirty="0">
              <a:ea typeface="맑은 고딕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err="1">
                <a:ea typeface="맑은 고딕"/>
                <a:cs typeface="Calibri"/>
              </a:rPr>
              <a:t>Vaildation_split</a:t>
            </a:r>
            <a:r>
              <a:rPr lang="ko-KR" altLang="en-US">
                <a:ea typeface="맑은 고딕"/>
                <a:cs typeface="Calibri"/>
              </a:rPr>
              <a:t> 0.15 설정</a:t>
            </a:r>
            <a:endParaRPr lang="ko-KR" altLang="en-US" dirty="0">
              <a:ea typeface="맑은 고딕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dirty="0" err="1">
                <a:ea typeface="맑은 고딕"/>
                <a:cs typeface="Calibri"/>
              </a:rPr>
              <a:t>Early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Stopping</a:t>
            </a:r>
            <a:r>
              <a:rPr lang="ko-KR" altLang="en-US" dirty="0">
                <a:ea typeface="맑은 고딕"/>
                <a:cs typeface="Calibri"/>
              </a:rPr>
              <a:t> 사용</a:t>
            </a:r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7E1BC541-6FF6-4F23-ACE7-148A1EFDB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23" y="3030675"/>
            <a:ext cx="7983747" cy="343762"/>
          </a:xfrm>
          <a:prstGeom prst="rect">
            <a:avLst/>
          </a:prstGeom>
        </p:spPr>
      </p:pic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A0DB8D3-0D70-4ED8-886D-45F6BB620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23" y="1614649"/>
            <a:ext cx="4490049" cy="119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11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ea typeface="맑은 고딕"/>
                <a:cs typeface="Calibri"/>
              </a:rPr>
              <a:t>모델 </a:t>
            </a:r>
            <a:r>
              <a:rPr lang="ko-KR" altLang="en-US" dirty="0">
                <a:ea typeface="맑은 고딕"/>
                <a:cs typeface="Calibri"/>
              </a:rPr>
              <a:t>소개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5F10D7-19DE-4530-998F-025DC4AEFE14}"/>
              </a:ext>
            </a:extLst>
          </p:cNvPr>
          <p:cNvSpPr txBox="1"/>
          <p:nvPr/>
        </p:nvSpPr>
        <p:spPr>
          <a:xfrm>
            <a:off x="587829" y="1751239"/>
            <a:ext cx="7223350" cy="7418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err="1">
                <a:ea typeface="맑은 고딕"/>
                <a:cs typeface="Calibri"/>
              </a:rPr>
              <a:t>Multilayer</a:t>
            </a:r>
            <a:r>
              <a:rPr lang="ko-KR" altLang="en-US" dirty="0">
                <a:ea typeface="맑은 고딕"/>
                <a:cs typeface="Calibri"/>
              </a:rPr>
              <a:t> </a:t>
            </a:r>
            <a:r>
              <a:rPr lang="ko-KR" altLang="en-US" err="1">
                <a:ea typeface="맑은 고딕"/>
                <a:cs typeface="Calibri"/>
              </a:rPr>
              <a:t>Perception</a:t>
            </a:r>
            <a:r>
              <a:rPr lang="ko-KR" altLang="en-US">
                <a:ea typeface="맑은 고딕"/>
                <a:cs typeface="Calibri"/>
              </a:rPr>
              <a:t> 기반 모델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61B8E5-09C4-4955-96FE-DAEFA594BFB7}"/>
              </a:ext>
            </a:extLst>
          </p:cNvPr>
          <p:cNvSpPr/>
          <p:nvPr/>
        </p:nvSpPr>
        <p:spPr>
          <a:xfrm>
            <a:off x="888023" y="2571751"/>
            <a:ext cx="430823" cy="2347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66F916-0FAB-434B-A572-D7B568A1BC22}"/>
              </a:ext>
            </a:extLst>
          </p:cNvPr>
          <p:cNvSpPr/>
          <p:nvPr/>
        </p:nvSpPr>
        <p:spPr>
          <a:xfrm>
            <a:off x="3033345" y="2562958"/>
            <a:ext cx="430823" cy="2347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E953A48-3DD8-4161-BA37-313626516C96}"/>
              </a:ext>
            </a:extLst>
          </p:cNvPr>
          <p:cNvSpPr/>
          <p:nvPr/>
        </p:nvSpPr>
        <p:spPr>
          <a:xfrm>
            <a:off x="5679830" y="2571750"/>
            <a:ext cx="430823" cy="2347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96DCB8-3329-4D67-87CE-75F4AE8B7226}"/>
              </a:ext>
            </a:extLst>
          </p:cNvPr>
          <p:cNvSpPr/>
          <p:nvPr/>
        </p:nvSpPr>
        <p:spPr>
          <a:xfrm>
            <a:off x="7807568" y="2580543"/>
            <a:ext cx="430823" cy="2347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24697A-CC52-4B33-919A-9DB5C49DFB8E}"/>
              </a:ext>
            </a:extLst>
          </p:cNvPr>
          <p:cNvSpPr txBox="1"/>
          <p:nvPr/>
        </p:nvSpPr>
        <p:spPr>
          <a:xfrm>
            <a:off x="920996" y="2745399"/>
            <a:ext cx="43082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  <a:cs typeface="Calibri"/>
              </a:rPr>
              <a:t>25</a:t>
            </a:r>
          </a:p>
          <a:p>
            <a:endParaRPr lang="ko-KR" altLang="en-US" dirty="0">
              <a:ea typeface="맑은 고딕"/>
              <a:cs typeface="Calibri"/>
            </a:endParaRPr>
          </a:p>
          <a:p>
            <a:r>
              <a:rPr lang="ko-KR" altLang="en-US" dirty="0" err="1">
                <a:ea typeface="맑은 고딕"/>
                <a:cs typeface="Calibri"/>
              </a:rPr>
              <a:t>N</a:t>
            </a:r>
          </a:p>
          <a:p>
            <a:r>
              <a:rPr lang="ko-KR" altLang="en-US" dirty="0" err="1">
                <a:ea typeface="맑은 고딕"/>
                <a:cs typeface="Calibri"/>
              </a:rPr>
              <a:t>O</a:t>
            </a:r>
          </a:p>
          <a:p>
            <a:r>
              <a:rPr lang="ko-KR" altLang="en-US" dirty="0" err="1">
                <a:ea typeface="맑은 고딕"/>
                <a:cs typeface="Calibri"/>
              </a:rPr>
              <a:t>D</a:t>
            </a:r>
          </a:p>
          <a:p>
            <a:r>
              <a:rPr lang="ko-KR" altLang="en-US" dirty="0" err="1">
                <a:ea typeface="맑은 고딕"/>
                <a:cs typeface="Calibri"/>
              </a:rPr>
              <a:t>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4D9898-06B6-447A-9CA8-ECB0F369AEB0}"/>
              </a:ext>
            </a:extLst>
          </p:cNvPr>
          <p:cNvSpPr txBox="1"/>
          <p:nvPr/>
        </p:nvSpPr>
        <p:spPr>
          <a:xfrm>
            <a:off x="3075110" y="2595929"/>
            <a:ext cx="43082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  <a:cs typeface="Calibri"/>
              </a:rPr>
              <a:t>5</a:t>
            </a:r>
          </a:p>
          <a:p>
            <a:r>
              <a:rPr lang="ko-KR" altLang="en-US" dirty="0">
                <a:ea typeface="맑은 고딕"/>
                <a:cs typeface="Calibri"/>
              </a:rPr>
              <a:t>1</a:t>
            </a:r>
          </a:p>
          <a:p>
            <a:r>
              <a:rPr lang="ko-KR" altLang="en-US" dirty="0">
                <a:ea typeface="맑은 고딕"/>
                <a:cs typeface="Calibri"/>
              </a:rPr>
              <a:t>2</a:t>
            </a:r>
          </a:p>
          <a:p>
            <a:endParaRPr lang="ko-KR" altLang="en-US" dirty="0">
              <a:ea typeface="맑은 고딕"/>
              <a:cs typeface="Calibri"/>
            </a:endParaRPr>
          </a:p>
          <a:p>
            <a:r>
              <a:rPr lang="ko-KR" altLang="en-US" dirty="0" err="1">
                <a:ea typeface="맑은 고딕"/>
                <a:cs typeface="Calibri"/>
              </a:rPr>
              <a:t>N</a:t>
            </a:r>
            <a:endParaRPr lang="ko-KR" altLang="en-US" dirty="0">
              <a:ea typeface="맑은 고딕"/>
              <a:cs typeface="Calibri"/>
            </a:endParaRPr>
          </a:p>
          <a:p>
            <a:r>
              <a:rPr lang="ko-KR" altLang="en-US" dirty="0" err="1">
                <a:ea typeface="맑은 고딕"/>
                <a:cs typeface="Calibri"/>
              </a:rPr>
              <a:t>O</a:t>
            </a:r>
            <a:endParaRPr lang="ko-KR" altLang="en-US" dirty="0">
              <a:ea typeface="맑은 고딕"/>
              <a:cs typeface="Calibri"/>
            </a:endParaRPr>
          </a:p>
          <a:p>
            <a:r>
              <a:rPr lang="ko-KR" altLang="en-US" dirty="0" err="1">
                <a:ea typeface="맑은 고딕"/>
                <a:cs typeface="Calibri"/>
              </a:rPr>
              <a:t>D</a:t>
            </a:r>
            <a:endParaRPr lang="ko-KR" altLang="en-US" dirty="0">
              <a:ea typeface="맑은 고딕"/>
              <a:cs typeface="Calibri"/>
            </a:endParaRPr>
          </a:p>
          <a:p>
            <a:r>
              <a:rPr lang="ko-KR" altLang="en-US" dirty="0" err="1">
                <a:ea typeface="맑은 고딕"/>
                <a:cs typeface="Calibri"/>
              </a:rPr>
              <a:t>E</a:t>
            </a:r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89E8E-D786-4445-8C89-94F692D9EF1D}"/>
              </a:ext>
            </a:extLst>
          </p:cNvPr>
          <p:cNvSpPr txBox="1"/>
          <p:nvPr/>
        </p:nvSpPr>
        <p:spPr>
          <a:xfrm>
            <a:off x="5747972" y="2604721"/>
            <a:ext cx="43082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2</a:t>
            </a:r>
          </a:p>
          <a:p>
            <a:pPr algn="l"/>
            <a:r>
              <a:rPr lang="ko-KR" altLang="en-US" dirty="0">
                <a:ea typeface="맑은 고딕"/>
                <a:cs typeface="Calibri"/>
              </a:rPr>
              <a:t>5</a:t>
            </a:r>
          </a:p>
          <a:p>
            <a:r>
              <a:rPr lang="ko-KR" altLang="en-US">
                <a:ea typeface="맑은 고딕"/>
                <a:cs typeface="Calibri"/>
              </a:rPr>
              <a:t>6</a:t>
            </a:r>
            <a:endParaRPr lang="ko-KR" altLang="en-US" dirty="0">
              <a:ea typeface="맑은 고딕"/>
              <a:cs typeface="Calibri"/>
            </a:endParaRPr>
          </a:p>
          <a:p>
            <a:endParaRPr lang="ko-KR" altLang="en-US" dirty="0">
              <a:ea typeface="맑은 고딕"/>
              <a:cs typeface="Calibri"/>
            </a:endParaRPr>
          </a:p>
          <a:p>
            <a:r>
              <a:rPr lang="ko-KR" altLang="en-US" dirty="0" err="1">
                <a:ea typeface="맑은 고딕"/>
                <a:cs typeface="Calibri"/>
              </a:rPr>
              <a:t>N</a:t>
            </a:r>
            <a:endParaRPr lang="ko-KR" altLang="en-US" dirty="0">
              <a:ea typeface="맑은 고딕"/>
              <a:cs typeface="Calibri"/>
            </a:endParaRPr>
          </a:p>
          <a:p>
            <a:r>
              <a:rPr lang="ko-KR" altLang="en-US" dirty="0" err="1">
                <a:ea typeface="맑은 고딕"/>
                <a:cs typeface="Calibri"/>
              </a:rPr>
              <a:t>O</a:t>
            </a:r>
            <a:endParaRPr lang="ko-KR" altLang="en-US" dirty="0">
              <a:ea typeface="맑은 고딕"/>
              <a:cs typeface="Calibri"/>
            </a:endParaRPr>
          </a:p>
          <a:p>
            <a:r>
              <a:rPr lang="ko-KR" altLang="en-US" dirty="0" err="1">
                <a:ea typeface="맑은 고딕"/>
                <a:cs typeface="Calibri"/>
              </a:rPr>
              <a:t>D</a:t>
            </a:r>
            <a:endParaRPr lang="ko-KR" altLang="en-US" dirty="0">
              <a:ea typeface="맑은 고딕"/>
              <a:cs typeface="Calibri"/>
            </a:endParaRPr>
          </a:p>
          <a:p>
            <a:r>
              <a:rPr lang="ko-KR" altLang="en-US" dirty="0" err="1">
                <a:ea typeface="맑은 고딕"/>
                <a:cs typeface="Calibri"/>
              </a:rPr>
              <a:t>E</a:t>
            </a:r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927C0D-5514-4739-9A92-96C602D23FD1}"/>
              </a:ext>
            </a:extLst>
          </p:cNvPr>
          <p:cNvSpPr txBox="1"/>
          <p:nvPr/>
        </p:nvSpPr>
        <p:spPr>
          <a:xfrm>
            <a:off x="7849334" y="2771775"/>
            <a:ext cx="43082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  <a:cs typeface="Calibri"/>
              </a:rPr>
              <a:t>1</a:t>
            </a:r>
            <a:endParaRPr lang="ko-KR" altLang="en-US" dirty="0">
              <a:ea typeface="맑은 고딕"/>
              <a:cs typeface="Calibri"/>
            </a:endParaRPr>
          </a:p>
          <a:p>
            <a:endParaRPr lang="ko-KR" altLang="en-US" dirty="0">
              <a:ea typeface="맑은 고딕"/>
              <a:cs typeface="Calibri"/>
            </a:endParaRPr>
          </a:p>
          <a:p>
            <a:r>
              <a:rPr lang="ko-KR" altLang="en-US" dirty="0" err="1">
                <a:ea typeface="맑은 고딕"/>
                <a:cs typeface="Calibri"/>
              </a:rPr>
              <a:t>N</a:t>
            </a:r>
            <a:endParaRPr lang="ko-KR" altLang="en-US">
              <a:ea typeface="맑은 고딕"/>
              <a:cs typeface="Calibri"/>
            </a:endParaRPr>
          </a:p>
          <a:p>
            <a:r>
              <a:rPr lang="ko-KR" altLang="en-US" dirty="0" err="1">
                <a:ea typeface="맑은 고딕"/>
                <a:cs typeface="Calibri"/>
              </a:rPr>
              <a:t>O</a:t>
            </a:r>
            <a:endParaRPr lang="ko-KR" altLang="en-US">
              <a:ea typeface="맑은 고딕"/>
              <a:cs typeface="Calibri"/>
            </a:endParaRPr>
          </a:p>
          <a:p>
            <a:r>
              <a:rPr lang="ko-KR" altLang="en-US" dirty="0" err="1">
                <a:ea typeface="맑은 고딕"/>
                <a:cs typeface="Calibri"/>
              </a:rPr>
              <a:t>D</a:t>
            </a:r>
            <a:endParaRPr lang="ko-KR" altLang="en-US">
              <a:ea typeface="맑은 고딕"/>
              <a:cs typeface="Calibri"/>
            </a:endParaRPr>
          </a:p>
          <a:p>
            <a:r>
              <a:rPr lang="ko-KR" altLang="en-US" dirty="0" err="1">
                <a:ea typeface="맑은 고딕"/>
                <a:cs typeface="Calibri"/>
              </a:rPr>
              <a:t>E</a:t>
            </a:r>
            <a:endParaRPr lang="ko-KR" altLang="en-US">
              <a:ea typeface="맑은 고딕"/>
              <a:cs typeface="Calibri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0DF4CB6-EBA0-4DE3-8D1D-E1D5A0C3C447}"/>
              </a:ext>
            </a:extLst>
          </p:cNvPr>
          <p:cNvCxnSpPr/>
          <p:nvPr/>
        </p:nvCxnSpPr>
        <p:spPr>
          <a:xfrm>
            <a:off x="1332035" y="4149969"/>
            <a:ext cx="1688123" cy="3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D471A0C-60FC-49FA-9985-D019BE1782F7}"/>
              </a:ext>
            </a:extLst>
          </p:cNvPr>
          <p:cNvCxnSpPr>
            <a:cxnSpLocks/>
          </p:cNvCxnSpPr>
          <p:nvPr/>
        </p:nvCxnSpPr>
        <p:spPr>
          <a:xfrm>
            <a:off x="1323242" y="3613638"/>
            <a:ext cx="1705708" cy="2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DCBF6C-B7B2-4208-89E2-FAEBB49F9273}"/>
              </a:ext>
            </a:extLst>
          </p:cNvPr>
          <p:cNvCxnSpPr>
            <a:cxnSpLocks/>
          </p:cNvCxnSpPr>
          <p:nvPr/>
        </p:nvCxnSpPr>
        <p:spPr>
          <a:xfrm flipV="1">
            <a:off x="1358410" y="2813538"/>
            <a:ext cx="1661747" cy="44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9352E49-9329-4F81-B449-B965381CB6D3}"/>
              </a:ext>
            </a:extLst>
          </p:cNvPr>
          <p:cNvCxnSpPr>
            <a:cxnSpLocks/>
          </p:cNvCxnSpPr>
          <p:nvPr/>
        </p:nvCxnSpPr>
        <p:spPr>
          <a:xfrm>
            <a:off x="3468564" y="3622429"/>
            <a:ext cx="2215662" cy="1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33883C5-E975-40A2-A2FD-831D17E346AB}"/>
              </a:ext>
            </a:extLst>
          </p:cNvPr>
          <p:cNvCxnSpPr>
            <a:cxnSpLocks/>
          </p:cNvCxnSpPr>
          <p:nvPr/>
        </p:nvCxnSpPr>
        <p:spPr>
          <a:xfrm>
            <a:off x="6176594" y="3622429"/>
            <a:ext cx="1582616" cy="1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B722AC3-A186-4583-B250-5A75E25FEA58}"/>
              </a:ext>
            </a:extLst>
          </p:cNvPr>
          <p:cNvCxnSpPr>
            <a:cxnSpLocks/>
          </p:cNvCxnSpPr>
          <p:nvPr/>
        </p:nvCxnSpPr>
        <p:spPr>
          <a:xfrm flipV="1">
            <a:off x="3477355" y="4009291"/>
            <a:ext cx="2189285" cy="50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08AD6D1-CE47-4B5B-8E4F-7F6FBDE7B02E}"/>
              </a:ext>
            </a:extLst>
          </p:cNvPr>
          <p:cNvCxnSpPr>
            <a:cxnSpLocks/>
          </p:cNvCxnSpPr>
          <p:nvPr/>
        </p:nvCxnSpPr>
        <p:spPr>
          <a:xfrm>
            <a:off x="3477357" y="2795953"/>
            <a:ext cx="2189284" cy="46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F3DEF4D-6E2F-4F7B-B277-05DBB91A8AB4}"/>
              </a:ext>
            </a:extLst>
          </p:cNvPr>
          <p:cNvCxnSpPr>
            <a:cxnSpLocks/>
          </p:cNvCxnSpPr>
          <p:nvPr/>
        </p:nvCxnSpPr>
        <p:spPr>
          <a:xfrm flipV="1">
            <a:off x="6123839" y="3877405"/>
            <a:ext cx="1626578" cy="422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0F1936E-64B4-4535-AFD0-9929E806784C}"/>
              </a:ext>
            </a:extLst>
          </p:cNvPr>
          <p:cNvCxnSpPr>
            <a:cxnSpLocks/>
          </p:cNvCxnSpPr>
          <p:nvPr/>
        </p:nvCxnSpPr>
        <p:spPr>
          <a:xfrm>
            <a:off x="6123841" y="2892667"/>
            <a:ext cx="1626577" cy="36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525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ea typeface="맑은 고딕"/>
                <a:cs typeface="Calibri"/>
              </a:rPr>
              <a:t>모델 </a:t>
            </a:r>
            <a:r>
              <a:rPr lang="ko-KR" altLang="en-US" dirty="0">
                <a:ea typeface="맑은 고딕"/>
                <a:cs typeface="Calibri"/>
              </a:rPr>
              <a:t>소개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720" y="1561125"/>
            <a:ext cx="8246070" cy="335950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5F10D7-19DE-4530-998F-025DC4AEFE14}"/>
              </a:ext>
            </a:extLst>
          </p:cNvPr>
          <p:cNvSpPr txBox="1"/>
          <p:nvPr/>
        </p:nvSpPr>
        <p:spPr>
          <a:xfrm>
            <a:off x="561452" y="1557808"/>
            <a:ext cx="7223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dirty="0" err="1">
                <a:ea typeface="맑은 고딕"/>
                <a:cs typeface="Calibri"/>
              </a:rPr>
              <a:t>Locally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connected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dirty="0">
                <a:ea typeface="맑은 고딕"/>
                <a:cs typeface="Calibri"/>
              </a:rPr>
              <a:t>모델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5665BE-D292-4F18-9222-AB0FDB1C826E}"/>
              </a:ext>
            </a:extLst>
          </p:cNvPr>
          <p:cNvSpPr/>
          <p:nvPr/>
        </p:nvSpPr>
        <p:spPr>
          <a:xfrm>
            <a:off x="325316" y="2105758"/>
            <a:ext cx="1178169" cy="378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241F5B-D4C0-43F9-8E06-21D8DC8A2041}"/>
              </a:ext>
            </a:extLst>
          </p:cNvPr>
          <p:cNvSpPr/>
          <p:nvPr/>
        </p:nvSpPr>
        <p:spPr>
          <a:xfrm>
            <a:off x="5838093" y="3398227"/>
            <a:ext cx="1336430" cy="378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84AD28-1E3B-4F06-8A4B-735F11F59541}"/>
              </a:ext>
            </a:extLst>
          </p:cNvPr>
          <p:cNvSpPr/>
          <p:nvPr/>
        </p:nvSpPr>
        <p:spPr>
          <a:xfrm>
            <a:off x="7781192" y="2105758"/>
            <a:ext cx="1178169" cy="378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4FCF87-1D50-4F89-B809-4D38A0E773D5}"/>
              </a:ext>
            </a:extLst>
          </p:cNvPr>
          <p:cNvSpPr/>
          <p:nvPr/>
        </p:nvSpPr>
        <p:spPr>
          <a:xfrm>
            <a:off x="5943601" y="2105757"/>
            <a:ext cx="1178169" cy="378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571C58-0573-4BB6-926E-C03797D9503E}"/>
              </a:ext>
            </a:extLst>
          </p:cNvPr>
          <p:cNvSpPr/>
          <p:nvPr/>
        </p:nvSpPr>
        <p:spPr>
          <a:xfrm>
            <a:off x="4026877" y="2105758"/>
            <a:ext cx="1178169" cy="378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AFBE30-F66F-437C-A9DB-2888AE5B5056}"/>
              </a:ext>
            </a:extLst>
          </p:cNvPr>
          <p:cNvSpPr/>
          <p:nvPr/>
        </p:nvSpPr>
        <p:spPr>
          <a:xfrm>
            <a:off x="2110154" y="2096965"/>
            <a:ext cx="1178169" cy="378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7449CF-AEE2-4E1E-A609-7DC4A9174E1C}"/>
              </a:ext>
            </a:extLst>
          </p:cNvPr>
          <p:cNvSpPr txBox="1"/>
          <p:nvPr/>
        </p:nvSpPr>
        <p:spPr>
          <a:xfrm>
            <a:off x="351692" y="2114550"/>
            <a:ext cx="11254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  <a:cs typeface="Calibri"/>
              </a:rPr>
              <a:t>Employee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0D0872-7DE1-4F37-9C6F-F0F28F4F502B}"/>
              </a:ext>
            </a:extLst>
          </p:cNvPr>
          <p:cNvSpPr txBox="1"/>
          <p:nvPr/>
        </p:nvSpPr>
        <p:spPr>
          <a:xfrm>
            <a:off x="2112352" y="2116748"/>
            <a:ext cx="13012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  <a:cs typeface="Calibri"/>
              </a:rPr>
              <a:t>Satisfaction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B76252-5026-418B-B114-8609405DFA8D}"/>
              </a:ext>
            </a:extLst>
          </p:cNvPr>
          <p:cNvSpPr txBox="1"/>
          <p:nvPr/>
        </p:nvSpPr>
        <p:spPr>
          <a:xfrm>
            <a:off x="4167554" y="2096965"/>
            <a:ext cx="9231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  <a:cs typeface="Calibri"/>
              </a:rPr>
              <a:t>Income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D97C9F-9E11-44DE-9048-941954FFB95A}"/>
              </a:ext>
            </a:extLst>
          </p:cNvPr>
          <p:cNvSpPr txBox="1"/>
          <p:nvPr/>
        </p:nvSpPr>
        <p:spPr>
          <a:xfrm>
            <a:off x="5980967" y="2116748"/>
            <a:ext cx="11078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  <a:cs typeface="Calibri"/>
              </a:rPr>
              <a:t>Task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Style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F2B9F5-541F-44CA-91DA-9970EAF3E33B}"/>
              </a:ext>
            </a:extLst>
          </p:cNvPr>
          <p:cNvSpPr txBox="1"/>
          <p:nvPr/>
        </p:nvSpPr>
        <p:spPr>
          <a:xfrm>
            <a:off x="8009792" y="2105757"/>
            <a:ext cx="7209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  <a:cs typeface="Calibri"/>
              </a:rPr>
              <a:t>Years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30EC41-54BE-4981-B8CF-332F4795D20A}"/>
              </a:ext>
            </a:extLst>
          </p:cNvPr>
          <p:cNvSpPr txBox="1"/>
          <p:nvPr/>
        </p:nvSpPr>
        <p:spPr>
          <a:xfrm>
            <a:off x="6172200" y="3398226"/>
            <a:ext cx="7913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Input</a:t>
            </a:r>
            <a:endParaRPr lang="ko-KR" altLang="en-US" dirty="0" err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E2C6D45-EEDD-467D-86B8-D1E78EB1B82F}"/>
              </a:ext>
            </a:extLst>
          </p:cNvPr>
          <p:cNvCxnSpPr/>
          <p:nvPr/>
        </p:nvCxnSpPr>
        <p:spPr>
          <a:xfrm>
            <a:off x="934183" y="2512401"/>
            <a:ext cx="2470638" cy="87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CAA1D16-2DF9-4C35-8121-C859F7480747}"/>
              </a:ext>
            </a:extLst>
          </p:cNvPr>
          <p:cNvCxnSpPr>
            <a:cxnSpLocks/>
          </p:cNvCxnSpPr>
          <p:nvPr/>
        </p:nvCxnSpPr>
        <p:spPr>
          <a:xfrm>
            <a:off x="2727812" y="2503607"/>
            <a:ext cx="1072662" cy="88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F0828F3-9ABD-4CC0-9DB5-9CFE91CF065C}"/>
              </a:ext>
            </a:extLst>
          </p:cNvPr>
          <p:cNvSpPr/>
          <p:nvPr/>
        </p:nvSpPr>
        <p:spPr>
          <a:xfrm>
            <a:off x="3191608" y="3424603"/>
            <a:ext cx="1811214" cy="378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8242E7-2B19-4B9B-89F0-3DC8CAD41DBD}"/>
              </a:ext>
            </a:extLst>
          </p:cNvPr>
          <p:cNvCxnSpPr>
            <a:cxnSpLocks/>
          </p:cNvCxnSpPr>
          <p:nvPr/>
        </p:nvCxnSpPr>
        <p:spPr>
          <a:xfrm flipH="1">
            <a:off x="4169751" y="2494814"/>
            <a:ext cx="404445" cy="91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3C5E7A5-C1CA-4CD1-A735-1BFE4AEDB8AF}"/>
              </a:ext>
            </a:extLst>
          </p:cNvPr>
          <p:cNvCxnSpPr>
            <a:cxnSpLocks/>
          </p:cNvCxnSpPr>
          <p:nvPr/>
        </p:nvCxnSpPr>
        <p:spPr>
          <a:xfrm flipH="1">
            <a:off x="4600573" y="2503605"/>
            <a:ext cx="1890345" cy="88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354142E-CE2B-4802-993D-FC56F5C767BD}"/>
              </a:ext>
            </a:extLst>
          </p:cNvPr>
          <p:cNvCxnSpPr>
            <a:cxnSpLocks/>
          </p:cNvCxnSpPr>
          <p:nvPr/>
        </p:nvCxnSpPr>
        <p:spPr>
          <a:xfrm flipH="1">
            <a:off x="4873134" y="2529981"/>
            <a:ext cx="3393829" cy="8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4055013-C1C7-49C6-B187-5972E319C40C}"/>
              </a:ext>
            </a:extLst>
          </p:cNvPr>
          <p:cNvSpPr txBox="1"/>
          <p:nvPr/>
        </p:nvSpPr>
        <p:spPr>
          <a:xfrm>
            <a:off x="3789485" y="3433395"/>
            <a:ext cx="764932" cy="3781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Add</a:t>
            </a:r>
            <a:r>
              <a:rPr lang="ko-KR" altLang="en-US">
                <a:ea typeface="맑은 고딕"/>
              </a:rPr>
              <a:t>()</a:t>
            </a:r>
            <a:endParaRPr lang="ko-KR" altLang="en-US" dirty="0" err="1">
              <a:ea typeface="맑은 고딕"/>
              <a:cs typeface="Calibri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024F608-FADC-4289-AA1C-4F98E2E4DEAE}"/>
              </a:ext>
            </a:extLst>
          </p:cNvPr>
          <p:cNvCxnSpPr>
            <a:cxnSpLocks/>
          </p:cNvCxnSpPr>
          <p:nvPr/>
        </p:nvCxnSpPr>
        <p:spPr>
          <a:xfrm>
            <a:off x="4125787" y="3848829"/>
            <a:ext cx="342902" cy="483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334DE00-32AA-4724-9557-3F0055D869EA}"/>
              </a:ext>
            </a:extLst>
          </p:cNvPr>
          <p:cNvCxnSpPr>
            <a:cxnSpLocks/>
          </p:cNvCxnSpPr>
          <p:nvPr/>
        </p:nvCxnSpPr>
        <p:spPr>
          <a:xfrm flipH="1">
            <a:off x="4864341" y="3752112"/>
            <a:ext cx="1635368" cy="56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CFF44E9-6932-41CF-8200-99D7DBB1C8D0}"/>
              </a:ext>
            </a:extLst>
          </p:cNvPr>
          <p:cNvSpPr/>
          <p:nvPr/>
        </p:nvSpPr>
        <p:spPr>
          <a:xfrm>
            <a:off x="3719146" y="4356587"/>
            <a:ext cx="1811214" cy="378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BA1486-9721-49C7-9075-EB5CD44AFB70}"/>
              </a:ext>
            </a:extLst>
          </p:cNvPr>
          <p:cNvSpPr txBox="1"/>
          <p:nvPr/>
        </p:nvSpPr>
        <p:spPr>
          <a:xfrm>
            <a:off x="3888398" y="4367578"/>
            <a:ext cx="15826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  <a:cs typeface="Calibri"/>
              </a:rPr>
              <a:t>Concatenate</a:t>
            </a:r>
            <a:r>
              <a:rPr lang="ko-KR" altLang="en-US" dirty="0">
                <a:ea typeface="맑은 고딕"/>
                <a:cs typeface="Calibri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92242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ea typeface="맑은 고딕"/>
                <a:cs typeface="Calibri"/>
              </a:rPr>
              <a:t>로컬 </a:t>
            </a:r>
            <a:r>
              <a:rPr lang="ko-KR" altLang="en-US" dirty="0">
                <a:ea typeface="맑은 고딕"/>
                <a:cs typeface="Calibri"/>
              </a:rPr>
              <a:t>레이어 구성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-2870" y="3211270"/>
            <a:ext cx="1849439" cy="19191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>
                <a:cs typeface="Calibri"/>
              </a:rPr>
              <a:t>Age</a:t>
            </a:r>
            <a:endParaRPr lang="ko-KR" altLang="en-US"/>
          </a:p>
          <a:p>
            <a:r>
              <a:rPr lang="en-US" sz="1200" dirty="0" err="1">
                <a:cs typeface="Calibri"/>
              </a:rPr>
              <a:t>EducationField</a:t>
            </a:r>
            <a:endParaRPr lang="en-US" sz="1200" dirty="0">
              <a:cs typeface="Calibri"/>
            </a:endParaRPr>
          </a:p>
          <a:p>
            <a:r>
              <a:rPr lang="en-US" sz="1200" dirty="0" err="1">
                <a:cs typeface="Calibri"/>
              </a:rPr>
              <a:t>EmployeeNumber</a:t>
            </a:r>
            <a:endParaRPr lang="en-US" sz="1200">
              <a:cs typeface="Calibri"/>
            </a:endParaRPr>
          </a:p>
          <a:p>
            <a:r>
              <a:rPr lang="en-US" sz="1200">
                <a:cs typeface="Calibri"/>
              </a:rPr>
              <a:t>Gender</a:t>
            </a:r>
          </a:p>
          <a:p>
            <a:r>
              <a:rPr lang="en-US" sz="1200" dirty="0" err="1">
                <a:cs typeface="Calibri"/>
              </a:rPr>
              <a:t>MaritalStatus</a:t>
            </a:r>
            <a:endParaRPr lang="en-US" sz="1200">
              <a:cs typeface="Calibri"/>
            </a:endParaRPr>
          </a:p>
          <a:p>
            <a:r>
              <a:rPr lang="en-US" sz="1200" dirty="0" err="1">
                <a:cs typeface="Calibri"/>
              </a:rPr>
              <a:t>JobRole</a:t>
            </a:r>
            <a:endParaRPr lang="en-US" sz="1200">
              <a:cs typeface="Calibri"/>
            </a:endParaRPr>
          </a:p>
          <a:p>
            <a:r>
              <a:rPr lang="en-US" sz="1200">
                <a:cs typeface="Calibri"/>
              </a:rPr>
              <a:t>Education</a:t>
            </a:r>
            <a:endParaRPr lang="en-US" sz="1200" dirty="0">
              <a:cs typeface="Calibri"/>
            </a:endParaRPr>
          </a:p>
          <a:p>
            <a:r>
              <a:rPr lang="en-US" sz="1200">
                <a:cs typeface="Calibri"/>
              </a:rPr>
              <a:t>Department</a:t>
            </a:r>
            <a:endParaRPr lang="en-US" sz="1200" dirty="0">
              <a:cs typeface="Calibri"/>
            </a:endParaRPr>
          </a:p>
        </p:txBody>
      </p:sp>
      <p:graphicFrame>
        <p:nvGraphicFramePr>
          <p:cNvPr id="2" name="다이어그램 2">
            <a:extLst>
              <a:ext uri="{FF2B5EF4-FFF2-40B4-BE49-F238E27FC236}">
                <a16:creationId xmlns:a16="http://schemas.microsoft.com/office/drawing/2014/main" id="{37F10348-C722-4E9F-8D8B-40D237B479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2391363"/>
              </p:ext>
            </p:extLst>
          </p:nvPr>
        </p:nvGraphicFramePr>
        <p:xfrm>
          <a:off x="1" y="1240367"/>
          <a:ext cx="9143999" cy="200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90" name="Text Placeholder 4">
            <a:extLst>
              <a:ext uri="{FF2B5EF4-FFF2-40B4-BE49-F238E27FC236}">
                <a16:creationId xmlns:a16="http://schemas.microsoft.com/office/drawing/2014/main" id="{4E06B55D-14DE-4C78-BD76-83C049C68405}"/>
              </a:ext>
            </a:extLst>
          </p:cNvPr>
          <p:cNvSpPr txBox="1">
            <a:spLocks/>
          </p:cNvSpPr>
          <p:nvPr/>
        </p:nvSpPr>
        <p:spPr>
          <a:xfrm>
            <a:off x="1842863" y="3215503"/>
            <a:ext cx="1849439" cy="1919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/>
              <a:t>DistanceFromHome</a:t>
            </a:r>
            <a:endParaRPr lang="en-US" sz="1200">
              <a:cs typeface="Calibri"/>
            </a:endParaRPr>
          </a:p>
          <a:p>
            <a:r>
              <a:rPr lang="en-US" sz="1200" dirty="0" err="1">
                <a:cs typeface="Calibri"/>
              </a:rPr>
              <a:t>EnvironmentSatisfaction</a:t>
            </a:r>
            <a:endParaRPr lang="en-US" sz="1200">
              <a:cs typeface="Calibri"/>
            </a:endParaRPr>
          </a:p>
          <a:p>
            <a:r>
              <a:rPr lang="en-US" sz="1200" dirty="0" err="1">
                <a:cs typeface="Calibri"/>
              </a:rPr>
              <a:t>JobInvolvement</a:t>
            </a:r>
            <a:endParaRPr lang="en-US" sz="1200">
              <a:cs typeface="Calibri"/>
            </a:endParaRPr>
          </a:p>
          <a:p>
            <a:r>
              <a:rPr lang="en-US" sz="1200" dirty="0" err="1">
                <a:cs typeface="Calibri"/>
              </a:rPr>
              <a:t>JobSatisfaction</a:t>
            </a:r>
            <a:endParaRPr lang="en-US" sz="1200">
              <a:cs typeface="Calibri"/>
            </a:endParaRPr>
          </a:p>
          <a:p>
            <a:r>
              <a:rPr lang="en-US" sz="1200" dirty="0" err="1">
                <a:cs typeface="Calibri"/>
              </a:rPr>
              <a:t>RelationshipSatisfaction</a:t>
            </a:r>
            <a:endParaRPr lang="en-US" sz="1200">
              <a:cs typeface="Calibri"/>
            </a:endParaRPr>
          </a:p>
          <a:p>
            <a:r>
              <a:rPr lang="en-US" sz="1200" dirty="0" err="1">
                <a:cs typeface="Calibri"/>
              </a:rPr>
              <a:t>WorkLifeBalance</a:t>
            </a:r>
            <a:endParaRPr lang="en-US" sz="1200">
              <a:cs typeface="Calibri"/>
            </a:endParaRPr>
          </a:p>
        </p:txBody>
      </p:sp>
      <p:sp>
        <p:nvSpPr>
          <p:cNvPr id="991" name="Text Placeholder 4">
            <a:extLst>
              <a:ext uri="{FF2B5EF4-FFF2-40B4-BE49-F238E27FC236}">
                <a16:creationId xmlns:a16="http://schemas.microsoft.com/office/drawing/2014/main" id="{DB43919A-61F5-4937-A158-74A71B992071}"/>
              </a:ext>
            </a:extLst>
          </p:cNvPr>
          <p:cNvSpPr txBox="1">
            <a:spLocks/>
          </p:cNvSpPr>
          <p:nvPr/>
        </p:nvSpPr>
        <p:spPr>
          <a:xfrm>
            <a:off x="3694946" y="3215502"/>
            <a:ext cx="1849439" cy="1919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cs typeface="Calibri"/>
              </a:rPr>
              <a:t>MonthlyIncome</a:t>
            </a:r>
            <a:endParaRPr lang="en-US" sz="1200">
              <a:cs typeface="Calibri"/>
            </a:endParaRPr>
          </a:p>
          <a:p>
            <a:r>
              <a:rPr lang="en-US" sz="1200" dirty="0" err="1">
                <a:cs typeface="Calibri"/>
              </a:rPr>
              <a:t>PercentSalaryHike</a:t>
            </a:r>
            <a:endParaRPr lang="en-US" sz="1200">
              <a:cs typeface="Calibri"/>
            </a:endParaRPr>
          </a:p>
          <a:p>
            <a:r>
              <a:rPr lang="en-US" sz="1200" dirty="0" err="1">
                <a:cs typeface="Calibri"/>
              </a:rPr>
              <a:t>StockOptionLevel</a:t>
            </a:r>
            <a:endParaRPr lang="en-US" sz="1200">
              <a:cs typeface="Calibri"/>
            </a:endParaRPr>
          </a:p>
        </p:txBody>
      </p:sp>
      <p:sp>
        <p:nvSpPr>
          <p:cNvPr id="1002" name="Text Placeholder 4">
            <a:extLst>
              <a:ext uri="{FF2B5EF4-FFF2-40B4-BE49-F238E27FC236}">
                <a16:creationId xmlns:a16="http://schemas.microsoft.com/office/drawing/2014/main" id="{BC5C97E8-63F1-45F1-9B61-E37232A6D37D}"/>
              </a:ext>
            </a:extLst>
          </p:cNvPr>
          <p:cNvSpPr txBox="1">
            <a:spLocks/>
          </p:cNvSpPr>
          <p:nvPr/>
        </p:nvSpPr>
        <p:spPr>
          <a:xfrm>
            <a:off x="5494112" y="3226085"/>
            <a:ext cx="1849439" cy="1919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cs typeface="Calibri"/>
              </a:rPr>
              <a:t>OverTime</a:t>
            </a:r>
            <a:endParaRPr lang="en-US" sz="1200">
              <a:cs typeface="Calibri"/>
            </a:endParaRPr>
          </a:p>
          <a:p>
            <a:r>
              <a:rPr lang="en-US" sz="1200" dirty="0" err="1">
                <a:cs typeface="Calibri"/>
              </a:rPr>
              <a:t>TrainingTimesLastYear</a:t>
            </a:r>
            <a:endParaRPr lang="en-US" sz="1200">
              <a:cs typeface="Calibri"/>
            </a:endParaRPr>
          </a:p>
          <a:p>
            <a:r>
              <a:rPr lang="en-US" sz="1200" dirty="0" err="1">
                <a:cs typeface="Calibri"/>
              </a:rPr>
              <a:t>BusinessTravel</a:t>
            </a:r>
            <a:endParaRPr lang="en-US" sz="1200">
              <a:cs typeface="Calibri"/>
            </a:endParaRPr>
          </a:p>
        </p:txBody>
      </p:sp>
      <p:sp>
        <p:nvSpPr>
          <p:cNvPr id="1011" name="Text Placeholder 4">
            <a:extLst>
              <a:ext uri="{FF2B5EF4-FFF2-40B4-BE49-F238E27FC236}">
                <a16:creationId xmlns:a16="http://schemas.microsoft.com/office/drawing/2014/main" id="{29073AB0-8AFB-439A-B19D-2A5C1D0F96C6}"/>
              </a:ext>
            </a:extLst>
          </p:cNvPr>
          <p:cNvSpPr txBox="1">
            <a:spLocks/>
          </p:cNvSpPr>
          <p:nvPr/>
        </p:nvSpPr>
        <p:spPr>
          <a:xfrm>
            <a:off x="7293278" y="3215501"/>
            <a:ext cx="1849439" cy="1919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cs typeface="Calibri"/>
              </a:rPr>
              <a:t>NumCompaniesWorked</a:t>
            </a:r>
            <a:endParaRPr lang="en-US" sz="1200">
              <a:cs typeface="Calibri"/>
            </a:endParaRPr>
          </a:p>
          <a:p>
            <a:r>
              <a:rPr lang="en-US" sz="1200" dirty="0" err="1">
                <a:cs typeface="Calibri"/>
              </a:rPr>
              <a:t>TotalWorkingYears</a:t>
            </a:r>
            <a:endParaRPr lang="en-US" sz="1200">
              <a:cs typeface="Calibri"/>
            </a:endParaRPr>
          </a:p>
          <a:p>
            <a:r>
              <a:rPr lang="en-US" sz="1200" dirty="0" err="1">
                <a:cs typeface="Calibri"/>
              </a:rPr>
              <a:t>YearsAtCompany</a:t>
            </a:r>
            <a:endParaRPr lang="en-US" sz="1200">
              <a:cs typeface="Calibri"/>
            </a:endParaRPr>
          </a:p>
          <a:p>
            <a:r>
              <a:rPr lang="en-US" sz="1200">
                <a:cs typeface="Calibri"/>
              </a:rPr>
              <a:t>YearsInCurrentRole</a:t>
            </a:r>
            <a:endParaRPr lang="en-US" sz="1200" dirty="0">
              <a:cs typeface="Calibri"/>
            </a:endParaRPr>
          </a:p>
          <a:p>
            <a:r>
              <a:rPr lang="en-US" sz="1200" dirty="0" err="1">
                <a:cs typeface="Calibri"/>
              </a:rPr>
              <a:t>YearsWithCurrManager</a:t>
            </a:r>
            <a:endParaRPr lang="en-US" sz="1200">
              <a:cs typeface="Calibri"/>
            </a:endParaRPr>
          </a:p>
        </p:txBody>
      </p:sp>
      <p:cxnSp>
        <p:nvCxnSpPr>
          <p:cNvPr id="1020" name="직선 화살표 연결선 1019">
            <a:extLst>
              <a:ext uri="{FF2B5EF4-FFF2-40B4-BE49-F238E27FC236}">
                <a16:creationId xmlns:a16="http://schemas.microsoft.com/office/drawing/2014/main" id="{532F72BC-239F-45AF-B3B9-0DC34667C748}"/>
              </a:ext>
            </a:extLst>
          </p:cNvPr>
          <p:cNvCxnSpPr/>
          <p:nvPr/>
        </p:nvCxnSpPr>
        <p:spPr>
          <a:xfrm flipH="1">
            <a:off x="1820008" y="3231173"/>
            <a:ext cx="8792" cy="1890346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CBF62C3B-3DF9-4364-A463-C5D0123230F2}"/>
              </a:ext>
            </a:extLst>
          </p:cNvPr>
          <p:cNvCxnSpPr>
            <a:cxnSpLocks/>
          </p:cNvCxnSpPr>
          <p:nvPr/>
        </p:nvCxnSpPr>
        <p:spPr>
          <a:xfrm flipH="1">
            <a:off x="3646934" y="3231172"/>
            <a:ext cx="8792" cy="1890346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직선 화살표 연결선 1029">
            <a:extLst>
              <a:ext uri="{FF2B5EF4-FFF2-40B4-BE49-F238E27FC236}">
                <a16:creationId xmlns:a16="http://schemas.microsoft.com/office/drawing/2014/main" id="{8174F062-A375-430B-9325-8C4B449BB8A7}"/>
              </a:ext>
            </a:extLst>
          </p:cNvPr>
          <p:cNvCxnSpPr>
            <a:cxnSpLocks/>
          </p:cNvCxnSpPr>
          <p:nvPr/>
        </p:nvCxnSpPr>
        <p:spPr>
          <a:xfrm flipH="1">
            <a:off x="5492597" y="3249909"/>
            <a:ext cx="8792" cy="1890346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직선 화살표 연결선 1030">
            <a:extLst>
              <a:ext uri="{FF2B5EF4-FFF2-40B4-BE49-F238E27FC236}">
                <a16:creationId xmlns:a16="http://schemas.microsoft.com/office/drawing/2014/main" id="{9A6D377D-5F4F-4088-BA6C-E93681E8102B}"/>
              </a:ext>
            </a:extLst>
          </p:cNvPr>
          <p:cNvCxnSpPr>
            <a:cxnSpLocks/>
          </p:cNvCxnSpPr>
          <p:nvPr/>
        </p:nvCxnSpPr>
        <p:spPr>
          <a:xfrm flipH="1">
            <a:off x="7291416" y="3231170"/>
            <a:ext cx="8792" cy="1890346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>
                <a:ea typeface="맑은 고딕"/>
              </a:rPr>
              <a:t>3. 모델</a:t>
            </a:r>
            <a:r>
              <a:rPr lang="en-US" sz="4000" b="1"/>
              <a:t> </a:t>
            </a:r>
            <a:r>
              <a:rPr lang="ko-KR" altLang="en-US" sz="4000" b="1" dirty="0">
                <a:ea typeface="맑은 고딕"/>
              </a:rPr>
              <a:t>요약</a:t>
            </a:r>
            <a:r>
              <a:rPr lang="en-US" altLang="ko-KR" sz="4000" b="1">
                <a:ea typeface="맑은 고딕"/>
              </a:rPr>
              <a:t> 및 </a:t>
            </a:r>
            <a:r>
              <a:rPr lang="en-US" altLang="ko-KR" sz="4000" b="1" dirty="0" err="1">
                <a:ea typeface="맑은 고딕"/>
              </a:rPr>
              <a:t>평가</a:t>
            </a:r>
            <a:endParaRPr lang="en-US" sz="4000" b="1" dirty="0" err="1">
              <a:ea typeface="맑은 고딕"/>
              <a:cs typeface="Calibr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55696" y="1817147"/>
            <a:ext cx="6252670" cy="28489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Multilayer</a:t>
            </a:r>
            <a:r>
              <a:rPr lang="en-US" altLang="ko-KR">
                <a:ea typeface="맑은 고딕"/>
              </a:rPr>
              <a:t> Perceptron</a:t>
            </a:r>
            <a:endParaRPr lang="ko-KR" altLang="en-US">
              <a:ea typeface="맑은 고딕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Locally</a:t>
            </a:r>
            <a:r>
              <a:rPr lang="en-US" dirty="0">
                <a:cs typeface="Calibri"/>
              </a:rPr>
              <a:t> connected layer</a:t>
            </a:r>
          </a:p>
          <a:p>
            <a:pPr>
              <a:lnSpc>
                <a:spcPct val="150000"/>
              </a:lnSpc>
            </a:pPr>
            <a:r>
              <a:rPr lang="ko-KR" altLang="en-US" dirty="0" err="1">
                <a:ea typeface="맑은 고딕"/>
                <a:cs typeface="Calibri"/>
              </a:rPr>
              <a:t>Oversampling</a:t>
            </a:r>
            <a:r>
              <a:rPr lang="ko-KR" altLang="en-US">
                <a:ea typeface="맑은 고딕"/>
                <a:cs typeface="Calibri"/>
              </a:rPr>
              <a:t> 데이터 기반 </a:t>
            </a:r>
            <a:r>
              <a:rPr lang="ko-KR" altLang="en-US" dirty="0">
                <a:ea typeface="맑은 고딕"/>
                <a:cs typeface="Calibri"/>
              </a:rPr>
              <a:t>모델</a:t>
            </a:r>
          </a:p>
          <a:p>
            <a:pPr>
              <a:lnSpc>
                <a:spcPct val="150000"/>
              </a:lnSpc>
            </a:pPr>
            <a:endParaRPr lang="ko-KR" altLang="en-US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0383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6879" y="86264"/>
            <a:ext cx="8076896" cy="1068935"/>
          </a:xfrm>
        </p:spPr>
        <p:txBody>
          <a:bodyPr>
            <a:normAutofit/>
          </a:bodyPr>
          <a:lstStyle/>
          <a:p>
            <a:r>
              <a:rPr lang="ko-KR" altLang="en-US" dirty="0" err="1">
                <a:ea typeface="맑은 고딕"/>
                <a:cs typeface="Calibri"/>
              </a:rPr>
              <a:t>Multilayer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Perceptron</a:t>
            </a:r>
          </a:p>
        </p:txBody>
      </p:sp>
      <p:pic>
        <p:nvPicPr>
          <p:cNvPr id="15" name="그림 15">
            <a:extLst>
              <a:ext uri="{FF2B5EF4-FFF2-40B4-BE49-F238E27FC236}">
                <a16:creationId xmlns:a16="http://schemas.microsoft.com/office/drawing/2014/main" id="{44C0F4A3-4E02-4488-AF94-C9395D2FE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17" y="1637066"/>
            <a:ext cx="2857500" cy="275108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940FF21-7F75-44BD-AFEA-AA9FEC4C4982}"/>
              </a:ext>
            </a:extLst>
          </p:cNvPr>
          <p:cNvSpPr/>
          <p:nvPr/>
        </p:nvSpPr>
        <p:spPr>
          <a:xfrm>
            <a:off x="4923693" y="1569427"/>
            <a:ext cx="3789484" cy="32707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B0168F-1C8E-410E-83D5-43F2B38CAEC5}"/>
              </a:ext>
            </a:extLst>
          </p:cNvPr>
          <p:cNvSpPr txBox="1"/>
          <p:nvPr/>
        </p:nvSpPr>
        <p:spPr>
          <a:xfrm>
            <a:off x="5084152" y="1984863"/>
            <a:ext cx="356967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- </a:t>
            </a:r>
            <a:r>
              <a:rPr lang="ko-KR" altLang="en-US">
                <a:ea typeface="맑은 고딕"/>
                <a:cs typeface="Calibri"/>
              </a:rPr>
              <a:t>모든 </a:t>
            </a:r>
            <a:r>
              <a:rPr lang="ko-KR" altLang="en-US" dirty="0" err="1">
                <a:ea typeface="맑은 고딕"/>
                <a:cs typeface="Calibri"/>
              </a:rPr>
              <a:t>Feature</a:t>
            </a:r>
            <a:r>
              <a:rPr lang="ko-KR" altLang="en-US">
                <a:ea typeface="맑은 고딕"/>
                <a:cs typeface="Calibri"/>
              </a:rPr>
              <a:t> 단순</a:t>
            </a:r>
            <a:r>
              <a:rPr lang="ko-KR" altLang="en-US" dirty="0">
                <a:ea typeface="맑은 고딕"/>
                <a:cs typeface="Calibri"/>
              </a:rPr>
              <a:t> 연결</a:t>
            </a:r>
          </a:p>
          <a:p>
            <a:r>
              <a:rPr lang="ko-KR" altLang="en-US">
                <a:ea typeface="맑은 고딕"/>
                <a:cs typeface="Calibri"/>
              </a:rPr>
              <a:t>- </a:t>
            </a:r>
            <a:r>
              <a:rPr lang="ko-KR" altLang="en-US" dirty="0" err="1">
                <a:ea typeface="맑은 고딕"/>
                <a:cs typeface="Calibri"/>
              </a:rPr>
              <a:t>Hidden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Layer</a:t>
            </a:r>
            <a:r>
              <a:rPr lang="ko-KR" altLang="en-US">
                <a:ea typeface="맑은 고딕"/>
                <a:cs typeface="Calibri"/>
              </a:rPr>
              <a:t> 2개 : </a:t>
            </a:r>
            <a:r>
              <a:rPr lang="ko-KR" altLang="en-US" dirty="0" err="1">
                <a:ea typeface="맑은 고딕"/>
                <a:cs typeface="Calibri"/>
              </a:rPr>
              <a:t>Node</a:t>
            </a:r>
            <a:r>
              <a:rPr lang="ko-KR" altLang="en-US">
                <a:ea typeface="맑은 고딕"/>
                <a:cs typeface="Calibri"/>
              </a:rPr>
              <a:t> 512 / 256</a:t>
            </a:r>
          </a:p>
          <a:p>
            <a:endParaRPr lang="ko-KR" altLang="en-US" dirty="0">
              <a:ea typeface="맑은 고딕"/>
              <a:cs typeface="Calibri"/>
            </a:endParaRPr>
          </a:p>
        </p:txBody>
      </p:sp>
      <p:pic>
        <p:nvPicPr>
          <p:cNvPr id="18" name="그림 18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17575E89-4935-4154-9526-4195AAB3A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369" y="3113988"/>
            <a:ext cx="3552092" cy="13773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57911F8-D7B7-4D10-A1DF-2083506CB1DB}"/>
              </a:ext>
            </a:extLst>
          </p:cNvPr>
          <p:cNvSpPr txBox="1"/>
          <p:nvPr/>
        </p:nvSpPr>
        <p:spPr>
          <a:xfrm>
            <a:off x="1094642" y="45456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   -  </a:t>
            </a:r>
            <a:r>
              <a:rPr lang="ko-KR" altLang="en-US" dirty="0" err="1">
                <a:ea typeface="맑은 고딕"/>
                <a:cs typeface="Calibri"/>
              </a:rPr>
              <a:t>Model</a:t>
            </a:r>
            <a:r>
              <a:rPr lang="ko-KR" altLang="en-US">
                <a:ea typeface="맑은 고딕"/>
                <a:cs typeface="Calibri"/>
              </a:rPr>
              <a:t> </a:t>
            </a:r>
            <a:r>
              <a:rPr lang="ko-KR" altLang="en-US" dirty="0" err="1">
                <a:ea typeface="맑은 고딕"/>
                <a:cs typeface="Calibri"/>
              </a:rPr>
              <a:t>Structure</a:t>
            </a:r>
            <a:r>
              <a:rPr lang="ko-KR" altLang="en-US">
                <a:ea typeface="맑은 고딕"/>
                <a:cs typeface="Calibri"/>
              </a:rPr>
              <a:t> -</a:t>
            </a:r>
            <a:endParaRPr lang="ko-KR" altLang="en-US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5956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7E43C8-D0F5-4976-9405-6B3C04F5BA92}"/>
              </a:ext>
            </a:extLst>
          </p:cNvPr>
          <p:cNvSpPr txBox="1"/>
          <p:nvPr/>
        </p:nvSpPr>
        <p:spPr>
          <a:xfrm>
            <a:off x="4627233" y="213128"/>
            <a:ext cx="418812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3600" dirty="0" err="1">
                <a:solidFill>
                  <a:schemeClr val="bg1"/>
                </a:solidFill>
                <a:ea typeface="+mn-lt"/>
                <a:cs typeface="+mn-lt"/>
              </a:rPr>
              <a:t>Locally</a:t>
            </a:r>
            <a:r>
              <a:rPr lang="ko-KR" sz="3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ko-KR" sz="3600" dirty="0" err="1">
                <a:solidFill>
                  <a:schemeClr val="bg1"/>
                </a:solidFill>
                <a:ea typeface="+mn-lt"/>
                <a:cs typeface="+mn-lt"/>
              </a:rPr>
              <a:t>Connected</a:t>
            </a:r>
            <a:endParaRPr lang="ko-KR" dirty="0" err="1">
              <a:solidFill>
                <a:schemeClr val="bg1"/>
              </a:solidFill>
              <a:ea typeface="맑은 고딕"/>
              <a:cs typeface="Calibri"/>
            </a:endParaRPr>
          </a:p>
          <a:p>
            <a:endParaRPr lang="ko-KR" altLang="en-US" dirty="0">
              <a:solidFill>
                <a:srgbClr val="000000"/>
              </a:solidFill>
              <a:ea typeface="맑은 고딕" panose="020B0503020000020004" pitchFamily="34" charset="-127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93FF6E-F9D2-416E-A99D-A83FF23E9D9C}"/>
              </a:ext>
            </a:extLst>
          </p:cNvPr>
          <p:cNvSpPr txBox="1"/>
          <p:nvPr/>
        </p:nvSpPr>
        <p:spPr>
          <a:xfrm>
            <a:off x="1318643" y="446668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/>
              <a:t> -  Model Structure -</a:t>
            </a:r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F701F5D-D947-4C1E-BDDD-FCF69D6A5547}"/>
              </a:ext>
            </a:extLst>
          </p:cNvPr>
          <p:cNvSpPr/>
          <p:nvPr/>
        </p:nvSpPr>
        <p:spPr>
          <a:xfrm>
            <a:off x="4815863" y="1461597"/>
            <a:ext cx="4069842" cy="33785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6AC660-D807-41FB-9997-C8E3615FAAAD}"/>
              </a:ext>
            </a:extLst>
          </p:cNvPr>
          <p:cNvSpPr txBox="1"/>
          <p:nvPr/>
        </p:nvSpPr>
        <p:spPr>
          <a:xfrm>
            <a:off x="4848543" y="2062626"/>
            <a:ext cx="5753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>
                <a:ea typeface="맑은 고딕"/>
                <a:cs typeface="Calibri"/>
              </a:rPr>
              <a:t>Non</a:t>
            </a:r>
            <a:endParaRPr lang="ko-KR" altLang="en-US"/>
          </a:p>
          <a:p>
            <a:pPr algn="ctr"/>
            <a:r>
              <a:rPr lang="en-US" altLang="ko-KR">
                <a:ea typeface="맑은 고딕"/>
                <a:cs typeface="Calibri"/>
              </a:rPr>
              <a:t>OS</a:t>
            </a:r>
            <a:endParaRPr lang="en-US" altLang="ko-KR" dirty="0">
              <a:ea typeface="맑은 고딕"/>
              <a:cs typeface="Calibri"/>
            </a:endParaRP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6476AC28-FB9C-4E15-A377-68BD97188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607" y="1792785"/>
            <a:ext cx="3209192" cy="1179857"/>
          </a:xfrm>
          <a:prstGeom prst="rect">
            <a:avLst/>
          </a:prstGeom>
        </p:spPr>
      </p:pic>
      <p:pic>
        <p:nvPicPr>
          <p:cNvPr id="3" name="그림 4">
            <a:extLst>
              <a:ext uri="{FF2B5EF4-FFF2-40B4-BE49-F238E27FC236}">
                <a16:creationId xmlns:a16="http://schemas.microsoft.com/office/drawing/2014/main" id="{B48A306F-6D3A-4556-BE73-80AE3D25E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362" y="3428646"/>
            <a:ext cx="3209192" cy="1161294"/>
          </a:xfrm>
          <a:prstGeom prst="rect">
            <a:avLst/>
          </a:prstGeom>
        </p:spPr>
      </p:pic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F378C6F9-75CB-4B4B-96D1-0FF38EB854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07" y="1744728"/>
            <a:ext cx="4519247" cy="24365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864DC4-8D8C-410E-9125-5FA996783C8A}"/>
              </a:ext>
            </a:extLst>
          </p:cNvPr>
          <p:cNvSpPr txBox="1"/>
          <p:nvPr/>
        </p:nvSpPr>
        <p:spPr>
          <a:xfrm>
            <a:off x="4848542" y="3821087"/>
            <a:ext cx="5753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dirty="0">
                <a:ea typeface="맑은 고딕"/>
                <a:cs typeface="Calibri"/>
              </a:rPr>
              <a:t>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7E43C8-D0F5-4976-9405-6B3C04F5BA92}"/>
              </a:ext>
            </a:extLst>
          </p:cNvPr>
          <p:cNvSpPr txBox="1"/>
          <p:nvPr/>
        </p:nvSpPr>
        <p:spPr>
          <a:xfrm>
            <a:off x="4637438" y="223333"/>
            <a:ext cx="418812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3600" dirty="0" err="1">
                <a:solidFill>
                  <a:schemeClr val="bg1"/>
                </a:solidFill>
                <a:ea typeface="+mn-lt"/>
                <a:cs typeface="+mn-lt"/>
              </a:rPr>
              <a:t>Locally</a:t>
            </a:r>
            <a:r>
              <a:rPr lang="ko-KR" sz="3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ko-KR" sz="3600" dirty="0" err="1">
                <a:solidFill>
                  <a:schemeClr val="bg1"/>
                </a:solidFill>
                <a:ea typeface="+mn-lt"/>
                <a:cs typeface="+mn-lt"/>
              </a:rPr>
              <a:t>Connected</a:t>
            </a:r>
            <a:endParaRPr lang="ko-KR" dirty="0" err="1">
              <a:solidFill>
                <a:schemeClr val="bg1"/>
              </a:solidFill>
              <a:ea typeface="맑은 고딕"/>
              <a:cs typeface="+mn-lt"/>
            </a:endParaRPr>
          </a:p>
          <a:p>
            <a:endParaRPr lang="ko-KR" altLang="en-US" dirty="0">
              <a:solidFill>
                <a:srgbClr val="000000"/>
              </a:solidFill>
              <a:ea typeface="맑은 고딕"/>
              <a:cs typeface="Calibri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F701F5D-D947-4C1E-BDDD-FCF69D6A5547}"/>
              </a:ext>
            </a:extLst>
          </p:cNvPr>
          <p:cNvSpPr/>
          <p:nvPr/>
        </p:nvSpPr>
        <p:spPr>
          <a:xfrm>
            <a:off x="384540" y="1461597"/>
            <a:ext cx="8501165" cy="33785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87BB1F53-A939-466F-93E4-B40CF3227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15" y="2083746"/>
            <a:ext cx="3903785" cy="2593794"/>
          </a:xfrm>
          <a:prstGeom prst="rect">
            <a:avLst/>
          </a:prstGeom>
        </p:spPr>
      </p:pic>
      <p:pic>
        <p:nvPicPr>
          <p:cNvPr id="11" name="그림 11">
            <a:extLst>
              <a:ext uri="{FF2B5EF4-FFF2-40B4-BE49-F238E27FC236}">
                <a16:creationId xmlns:a16="http://schemas.microsoft.com/office/drawing/2014/main" id="{96ECCDE6-613F-4766-B429-A852AD3DE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015" y="2083746"/>
            <a:ext cx="3938953" cy="25937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D25AE4-5A60-47E9-97D8-5D2CF45EA2AE}"/>
              </a:ext>
            </a:extLst>
          </p:cNvPr>
          <p:cNvSpPr txBox="1"/>
          <p:nvPr/>
        </p:nvSpPr>
        <p:spPr>
          <a:xfrm>
            <a:off x="2219643" y="1508711"/>
            <a:ext cx="5753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dirty="0">
                <a:ea typeface="맑은 고딕"/>
                <a:cs typeface="Calibri"/>
              </a:rPr>
              <a:t>Non</a:t>
            </a:r>
            <a:endParaRPr lang="ko-KR" altLang="en-US"/>
          </a:p>
          <a:p>
            <a:pPr algn="ctr"/>
            <a:r>
              <a:rPr lang="en-US" altLang="ko-KR" dirty="0">
                <a:ea typeface="맑은 고딕"/>
                <a:cs typeface="Calibri"/>
              </a:rPr>
              <a:t>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B315B2-7203-49C2-BE74-B7A009D4FEC3}"/>
              </a:ext>
            </a:extLst>
          </p:cNvPr>
          <p:cNvSpPr txBox="1"/>
          <p:nvPr/>
        </p:nvSpPr>
        <p:spPr>
          <a:xfrm>
            <a:off x="6466326" y="1649387"/>
            <a:ext cx="5753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dirty="0">
                <a:ea typeface="맑은 고딕"/>
                <a:cs typeface="Calibri"/>
              </a:rPr>
              <a:t>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8721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6879" y="86264"/>
            <a:ext cx="8076896" cy="1068935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Oversampling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en-US" altLang="ko-KR" dirty="0">
                <a:ea typeface="맑은 고딕"/>
                <a:cs typeface="Calibri"/>
              </a:rPr>
              <a:t>Data</a:t>
            </a:r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940FF21-7F75-44BD-AFEA-AA9FEC4C4982}"/>
              </a:ext>
            </a:extLst>
          </p:cNvPr>
          <p:cNvSpPr/>
          <p:nvPr/>
        </p:nvSpPr>
        <p:spPr>
          <a:xfrm>
            <a:off x="4923693" y="1569427"/>
            <a:ext cx="3789484" cy="32707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7911F8-D7B7-4D10-A1DF-2083506CB1DB}"/>
              </a:ext>
            </a:extLst>
          </p:cNvPr>
          <p:cNvSpPr txBox="1"/>
          <p:nvPr/>
        </p:nvSpPr>
        <p:spPr>
          <a:xfrm>
            <a:off x="1094642" y="45456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   -  </a:t>
            </a:r>
            <a:r>
              <a:rPr lang="ko-KR" altLang="en-US" dirty="0" err="1">
                <a:ea typeface="맑은 고딕"/>
                <a:cs typeface="Calibri"/>
              </a:rPr>
              <a:t>Model</a:t>
            </a:r>
            <a:r>
              <a:rPr lang="ko-KR" altLang="en-US" dirty="0">
                <a:ea typeface="맑은 고딕"/>
                <a:cs typeface="Calibri"/>
              </a:rPr>
              <a:t> </a:t>
            </a:r>
            <a:r>
              <a:rPr lang="ko-KR" altLang="en-US" dirty="0" err="1">
                <a:ea typeface="맑은 고딕"/>
                <a:cs typeface="Calibri"/>
              </a:rPr>
              <a:t>Structure</a:t>
            </a:r>
            <a:r>
              <a:rPr lang="ko-KR" altLang="en-US" dirty="0">
                <a:ea typeface="맑은 고딕"/>
                <a:cs typeface="Calibri"/>
              </a:rPr>
              <a:t> -</a:t>
            </a:r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C441749D-066F-496F-9303-04FFC9734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77" y="1349303"/>
            <a:ext cx="2514600" cy="3104317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AD10A7A1-2516-4101-81C2-FBD4A7DC9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946" y="1829627"/>
            <a:ext cx="3033346" cy="1114968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524D0F38-8803-4874-BF3C-70266D5FE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947" y="3361198"/>
            <a:ext cx="3033346" cy="11027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A41EAD-68E1-4891-9C46-AF527212789F}"/>
              </a:ext>
            </a:extLst>
          </p:cNvPr>
          <p:cNvSpPr txBox="1"/>
          <p:nvPr/>
        </p:nvSpPr>
        <p:spPr>
          <a:xfrm>
            <a:off x="4918881" y="2062626"/>
            <a:ext cx="5753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dirty="0">
                <a:ea typeface="맑은 고딕"/>
                <a:cs typeface="Calibri"/>
              </a:rPr>
              <a:t>Non</a:t>
            </a:r>
            <a:endParaRPr lang="ko-KR" altLang="en-US"/>
          </a:p>
          <a:p>
            <a:pPr algn="ctr"/>
            <a:r>
              <a:rPr lang="en-US" altLang="ko-KR" dirty="0">
                <a:ea typeface="맑은 고딕"/>
                <a:cs typeface="Calibri"/>
              </a:rPr>
              <a:t>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3F4AF5-9598-4DF2-BFB2-953E94482512}"/>
              </a:ext>
            </a:extLst>
          </p:cNvPr>
          <p:cNvSpPr txBox="1"/>
          <p:nvPr/>
        </p:nvSpPr>
        <p:spPr>
          <a:xfrm>
            <a:off x="4918880" y="3821087"/>
            <a:ext cx="5753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dirty="0">
                <a:ea typeface="맑은 고딕"/>
                <a:cs typeface="Calibri"/>
              </a:rPr>
              <a:t>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56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65727" y="406048"/>
            <a:ext cx="6252670" cy="763525"/>
          </a:xfrm>
        </p:spPr>
        <p:txBody>
          <a:bodyPr>
            <a:normAutofit/>
          </a:bodyPr>
          <a:lstStyle/>
          <a:p>
            <a:r>
              <a:rPr lang="ko-KR" altLang="en-US" b="1" dirty="0">
                <a:ea typeface="맑은 고딕"/>
              </a:rPr>
              <a:t>목차 구성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4746" y="1318240"/>
            <a:ext cx="6252670" cy="35110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>
                <a:ea typeface="맑은 고딕"/>
                <a:cs typeface="Calibri"/>
              </a:rPr>
              <a:t>데이터 탐색</a:t>
            </a:r>
            <a:endParaRPr lang="en-US" dirty="0">
              <a:cs typeface="Calibri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>
                <a:ea typeface="맑은 고딕"/>
                <a:cs typeface="Calibri"/>
              </a:rPr>
              <a:t>모델 생성 및 학습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>
                <a:ea typeface="맑은 고딕"/>
                <a:cs typeface="Calibri"/>
              </a:rPr>
              <a:t>모델 요약</a:t>
            </a:r>
            <a:r>
              <a:rPr lang="ko-KR" altLang="en-US" dirty="0">
                <a:ea typeface="맑은 고딕"/>
                <a:cs typeface="Calibri"/>
              </a:rPr>
              <a:t> 및 평가</a:t>
            </a:r>
            <a:endParaRPr lang="ko-KR" altLang="en-US">
              <a:ea typeface="맑은 고딕"/>
              <a:cs typeface="Calibri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 err="1">
                <a:ea typeface="맑은 고딕"/>
                <a:cs typeface="Calibri"/>
              </a:rPr>
              <a:t>에이블</a:t>
            </a:r>
            <a:r>
              <a:rPr lang="ko-KR" altLang="en-US">
                <a:ea typeface="맑은 고딕"/>
                <a:cs typeface="Calibri"/>
              </a:rPr>
              <a:t> 모델 컬렉션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6879" y="86264"/>
            <a:ext cx="8076896" cy="1068935"/>
          </a:xfrm>
        </p:spPr>
        <p:txBody>
          <a:bodyPr>
            <a:normAutofit/>
          </a:bodyPr>
          <a:lstStyle/>
          <a:p>
            <a:r>
              <a:rPr lang="ko-KR" altLang="en-US" dirty="0" err="1">
                <a:ea typeface="맑은 고딕"/>
                <a:cs typeface="Calibri"/>
              </a:rPr>
              <a:t>Multilayer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Perceptron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940FF21-7F75-44BD-AFEA-AA9FEC4C4982}"/>
              </a:ext>
            </a:extLst>
          </p:cNvPr>
          <p:cNvSpPr/>
          <p:nvPr/>
        </p:nvSpPr>
        <p:spPr>
          <a:xfrm>
            <a:off x="351693" y="1569427"/>
            <a:ext cx="8361484" cy="32707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91D107AC-63AD-4056-8F21-6BD2F3A4B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77" y="2160245"/>
            <a:ext cx="4044461" cy="2625432"/>
          </a:xfrm>
          <a:prstGeom prst="rect">
            <a:avLst/>
          </a:prstGeom>
        </p:spPr>
      </p:pic>
      <p:pic>
        <p:nvPicPr>
          <p:cNvPr id="10" name="그림 10">
            <a:extLst>
              <a:ext uri="{FF2B5EF4-FFF2-40B4-BE49-F238E27FC236}">
                <a16:creationId xmlns:a16="http://schemas.microsoft.com/office/drawing/2014/main" id="{58B575C6-3CCC-4694-9DF1-7D72CFE05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169" y="2162876"/>
            <a:ext cx="3974123" cy="26201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ED14FC-E356-45FE-B06D-322AF58303D1}"/>
              </a:ext>
            </a:extLst>
          </p:cNvPr>
          <p:cNvSpPr txBox="1"/>
          <p:nvPr/>
        </p:nvSpPr>
        <p:spPr>
          <a:xfrm>
            <a:off x="2219643" y="1517503"/>
            <a:ext cx="5753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dirty="0">
                <a:ea typeface="맑은 고딕"/>
                <a:cs typeface="Calibri"/>
              </a:rPr>
              <a:t>Non</a:t>
            </a:r>
            <a:endParaRPr lang="ko-KR" altLang="en-US"/>
          </a:p>
          <a:p>
            <a:pPr algn="ctr"/>
            <a:r>
              <a:rPr lang="en-US" altLang="ko-KR" dirty="0">
                <a:ea typeface="맑은 고딕"/>
                <a:cs typeface="Calibri"/>
              </a:rPr>
              <a:t>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7277D9-E4F2-447B-95C9-6387D722B76A}"/>
              </a:ext>
            </a:extLst>
          </p:cNvPr>
          <p:cNvSpPr txBox="1"/>
          <p:nvPr/>
        </p:nvSpPr>
        <p:spPr>
          <a:xfrm>
            <a:off x="6466326" y="1658179"/>
            <a:ext cx="5753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dirty="0">
                <a:ea typeface="맑은 고딕"/>
                <a:cs typeface="Calibri"/>
              </a:rPr>
              <a:t>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463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7E43C8-D0F5-4976-9405-6B3C04F5BA92}"/>
              </a:ext>
            </a:extLst>
          </p:cNvPr>
          <p:cNvSpPr txBox="1"/>
          <p:nvPr/>
        </p:nvSpPr>
        <p:spPr>
          <a:xfrm>
            <a:off x="4657849" y="243744"/>
            <a:ext cx="418812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3600">
                <a:solidFill>
                  <a:schemeClr val="bg1"/>
                </a:solidFill>
                <a:ea typeface="+mn-lt"/>
                <a:cs typeface="+mn-lt"/>
              </a:rPr>
              <a:t>Locally Connected</a:t>
            </a:r>
            <a:endParaRPr lang="ko-KR">
              <a:solidFill>
                <a:schemeClr val="bg1"/>
              </a:solidFill>
              <a:ea typeface="맑은 고딕"/>
              <a:cs typeface="+mn-lt"/>
            </a:endParaRPr>
          </a:p>
          <a:p>
            <a:endParaRPr lang="ko-KR" sz="3600" b="1" dirty="0">
              <a:solidFill>
                <a:schemeClr val="bg1"/>
              </a:solidFill>
              <a:cs typeface="Calibri"/>
            </a:endParaRPr>
          </a:p>
          <a:p>
            <a:pPr algn="l"/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93FF6E-F9D2-416E-A99D-A83FF23E9D9C}"/>
              </a:ext>
            </a:extLst>
          </p:cNvPr>
          <p:cNvSpPr txBox="1"/>
          <p:nvPr/>
        </p:nvSpPr>
        <p:spPr>
          <a:xfrm>
            <a:off x="1318643" y="446668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/>
              <a:t> -  Model Structure -</a:t>
            </a:r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F701F5D-D947-4C1E-BDDD-FCF69D6A5547}"/>
              </a:ext>
            </a:extLst>
          </p:cNvPr>
          <p:cNvSpPr/>
          <p:nvPr/>
        </p:nvSpPr>
        <p:spPr>
          <a:xfrm>
            <a:off x="4815863" y="1461597"/>
            <a:ext cx="4069842" cy="33785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6AC660-D807-41FB-9997-C8E3615FAAAD}"/>
              </a:ext>
            </a:extLst>
          </p:cNvPr>
          <p:cNvSpPr txBox="1"/>
          <p:nvPr/>
        </p:nvSpPr>
        <p:spPr>
          <a:xfrm>
            <a:off x="5507966" y="1728518"/>
            <a:ext cx="243049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>
                <a:ea typeface="+mn-lt"/>
                <a:cs typeface="+mn-lt"/>
              </a:rPr>
              <a:t>1. 정확도: 90%</a:t>
            </a:r>
            <a:endParaRPr lang="ko-KR"/>
          </a:p>
          <a:p>
            <a:r>
              <a:rPr lang="ko-KR">
                <a:ea typeface="+mn-lt"/>
                <a:cs typeface="+mn-lt"/>
              </a:rPr>
              <a:t>2. </a:t>
            </a:r>
            <a:r>
              <a:rPr lang="ko-KR" dirty="0" err="1">
                <a:ea typeface="+mn-lt"/>
                <a:cs typeface="+mn-lt"/>
              </a:rPr>
              <a:t>Yes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precision</a:t>
            </a:r>
            <a:r>
              <a:rPr lang="ko-KR">
                <a:ea typeface="+mn-lt"/>
                <a:cs typeface="+mn-lt"/>
              </a:rPr>
              <a:t>: 90%</a:t>
            </a:r>
            <a:endParaRPr lang="ko-KR"/>
          </a:p>
          <a:p>
            <a:r>
              <a:rPr lang="ko-KR">
                <a:ea typeface="+mn-lt"/>
                <a:cs typeface="+mn-lt"/>
              </a:rPr>
              <a:t>3. NO </a:t>
            </a:r>
            <a:r>
              <a:rPr lang="ko-KR" dirty="0" err="1">
                <a:ea typeface="+mn-lt"/>
                <a:cs typeface="+mn-lt"/>
              </a:rPr>
              <a:t>precision</a:t>
            </a:r>
            <a:r>
              <a:rPr lang="ko-KR">
                <a:ea typeface="+mn-lt"/>
                <a:cs typeface="+mn-lt"/>
              </a:rPr>
              <a:t>: 90%</a:t>
            </a:r>
            <a:endParaRPr lang="ko-KR"/>
          </a:p>
          <a:p>
            <a:r>
              <a:rPr lang="ko-KR">
                <a:ea typeface="+mn-lt"/>
                <a:cs typeface="+mn-lt"/>
              </a:rPr>
              <a:t>4. </a:t>
            </a:r>
            <a:r>
              <a:rPr lang="en-US" altLang="ko-KR">
                <a:ea typeface="+mn-lt"/>
                <a:cs typeface="+mn-lt"/>
              </a:rPr>
              <a:t>No </a:t>
            </a:r>
            <a:r>
              <a:rPr lang="ko-KR" dirty="0" err="1">
                <a:ea typeface="+mn-lt"/>
                <a:cs typeface="+mn-lt"/>
              </a:rPr>
              <a:t>recall</a:t>
            </a:r>
            <a:r>
              <a:rPr lang="ko-KR">
                <a:ea typeface="+mn-lt"/>
                <a:cs typeface="+mn-lt"/>
              </a:rPr>
              <a:t> : 99%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/>
          </a:p>
        </p:txBody>
      </p:sp>
      <p:pic>
        <p:nvPicPr>
          <p:cNvPr id="14" name="그림 14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B7D95D85-9F0B-4875-9802-C2013EA8C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740" y="3070676"/>
            <a:ext cx="3142171" cy="1546941"/>
          </a:xfrm>
          <a:prstGeom prst="rect">
            <a:avLst/>
          </a:prstGeom>
        </p:spPr>
      </p:pic>
      <p:pic>
        <p:nvPicPr>
          <p:cNvPr id="2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F0F88F9B-C133-4FBD-B74C-4EA5BCE1E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9" y="2070985"/>
            <a:ext cx="4641395" cy="190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8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935" y="81643"/>
            <a:ext cx="8246070" cy="1042857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결과 요약 비교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/>
          </a:p>
          <a:p>
            <a:endParaRPr 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AEC24C02-6F97-4B42-9BDB-9AFF88D34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951" y="1522022"/>
            <a:ext cx="4701290" cy="3016300"/>
          </a:xfrm>
          <a:prstGeom prst="rect">
            <a:avLst/>
          </a:prstGeom>
        </p:spPr>
      </p:pic>
      <p:pic>
        <p:nvPicPr>
          <p:cNvPr id="6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69058EED-CDC7-4E11-9F47-6D6ECCA5B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79" y="1285991"/>
            <a:ext cx="3557621" cy="1638052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0447646C-D261-4622-926E-1C8CBAE43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44" y="2931999"/>
            <a:ext cx="3639117" cy="226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32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908" y="237226"/>
            <a:ext cx="2638901" cy="1042857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ea typeface="+mj-lt"/>
                <a:cs typeface="+mj-lt"/>
              </a:rPr>
              <a:t>Tensorboard</a:t>
            </a:r>
            <a:endParaRPr lang="ko-KR" altLang="en-US">
              <a:ea typeface="맑은 고딕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72E8B8-DDC3-48CF-892F-4A2E1431805F}"/>
              </a:ext>
            </a:extLst>
          </p:cNvPr>
          <p:cNvSpPr txBox="1"/>
          <p:nvPr/>
        </p:nvSpPr>
        <p:spPr>
          <a:xfrm>
            <a:off x="1641177" y="1467734"/>
            <a:ext cx="66997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ea typeface="맑은 고딕"/>
              </a:rPr>
              <a:t>Multilayer</a:t>
            </a:r>
            <a:r>
              <a:rPr lang="en-US" altLang="ko-KR" b="1">
                <a:ea typeface="맑은 고딕"/>
              </a:rPr>
              <a:t> </a:t>
            </a:r>
            <a:r>
              <a:rPr lang="en-US" altLang="ko-KR" b="1" dirty="0">
                <a:ea typeface="맑은 고딕"/>
              </a:rPr>
              <a:t>Perception</a:t>
            </a:r>
            <a:r>
              <a:rPr lang="ko-KR" altLang="en-US" b="1" dirty="0">
                <a:ea typeface="맑은 고딕"/>
              </a:rPr>
              <a:t> </a:t>
            </a:r>
            <a:r>
              <a:rPr lang="ko-KR" b="1" dirty="0">
                <a:ea typeface="맑은 고딕"/>
              </a:rPr>
              <a:t> </a:t>
            </a:r>
            <a:r>
              <a:rPr lang="ko-KR" altLang="en-US" b="1">
                <a:ea typeface="맑은 고딕"/>
              </a:rPr>
              <a:t>(</a:t>
            </a:r>
            <a:r>
              <a:rPr lang="ko-KR" altLang="en-US" b="1" dirty="0" err="1">
                <a:ea typeface="맑은 고딕"/>
              </a:rPr>
              <a:t>epoch</a:t>
            </a:r>
            <a:r>
              <a:rPr lang="ko-KR" altLang="en-US" b="1">
                <a:ea typeface="맑은 고딕"/>
              </a:rPr>
              <a:t> = 25, </a:t>
            </a:r>
            <a:r>
              <a:rPr lang="en-US" altLang="ko-KR" b="1" dirty="0">
                <a:ea typeface="+mn-lt"/>
              </a:rPr>
              <a:t> </a:t>
            </a:r>
            <a:r>
              <a:rPr lang="en-US" altLang="ko-KR" b="1" dirty="0" err="1">
                <a:ea typeface="+mn-lt"/>
              </a:rPr>
              <a:t>validation_split</a:t>
            </a:r>
            <a:r>
              <a:rPr lang="en-US" altLang="ko-KR" b="1" dirty="0">
                <a:ea typeface="+mn-lt"/>
              </a:rPr>
              <a:t> = 0.15</a:t>
            </a:r>
            <a:r>
              <a:rPr lang="ko-KR" altLang="en-US" b="1" dirty="0">
                <a:ea typeface="맑은 고딕"/>
              </a:rPr>
              <a:t>  )</a:t>
            </a:r>
            <a:endParaRPr lang="ko-KR" b="1">
              <a:ea typeface="맑은 고딕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921535-18E1-484E-B410-A534DAFE4474}"/>
              </a:ext>
            </a:extLst>
          </p:cNvPr>
          <p:cNvSpPr txBox="1"/>
          <p:nvPr/>
        </p:nvSpPr>
        <p:spPr>
          <a:xfrm>
            <a:off x="471799" y="3859241"/>
            <a:ext cx="8088922" cy="12958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ea typeface="+mn-lt"/>
              </a:rPr>
              <a:t>Multilayer</a:t>
            </a:r>
            <a:r>
              <a:rPr lang="ko-KR" altLang="en-US" b="1" dirty="0">
                <a:ea typeface="+mn-lt"/>
              </a:rPr>
              <a:t> </a:t>
            </a:r>
            <a:r>
              <a:rPr lang="en-US" b="1">
                <a:ea typeface="+mn-lt"/>
              </a:rPr>
              <a:t>Perception</a:t>
            </a:r>
            <a:r>
              <a:rPr lang="ko-KR" altLang="en-US" b="1">
                <a:ea typeface="맑은 고딕"/>
              </a:rPr>
              <a:t> </a:t>
            </a:r>
            <a:r>
              <a:rPr lang="en-US" altLang="ko-KR" b="1" dirty="0">
                <a:ea typeface="맑은 고딕"/>
              </a:rPr>
              <a:t> </a:t>
            </a:r>
            <a:r>
              <a:rPr lang="en-US" altLang="ko-KR" b="1" dirty="0" err="1">
                <a:ea typeface="맑은 고딕"/>
              </a:rPr>
              <a:t>모델을</a:t>
            </a:r>
            <a:r>
              <a:rPr lang="en-US" altLang="ko-KR" b="1" dirty="0">
                <a:ea typeface="맑은 고딕"/>
              </a:rPr>
              <a:t> </a:t>
            </a:r>
            <a:r>
              <a:rPr lang="ko-KR" altLang="en-US" b="1" dirty="0">
                <a:ea typeface="맑은 고딕"/>
              </a:rPr>
              <a:t>사용했을 경우의 학습횟수에 대한</a:t>
            </a:r>
            <a:endParaRPr lang="ko-KR" dirty="0">
              <a:ea typeface="맑은 고딕" panose="020B0503020000020004" pitchFamily="34" charset="-127"/>
              <a:cs typeface="Calibri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err="1">
                <a:ea typeface="맑은 고딕"/>
              </a:rPr>
              <a:t>train</a:t>
            </a:r>
            <a:r>
              <a:rPr lang="ko-KR" altLang="en-US" b="1" dirty="0">
                <a:ea typeface="맑은 고딕"/>
              </a:rPr>
              <a:t> </a:t>
            </a:r>
            <a:r>
              <a:rPr lang="ko-KR" altLang="en-US" b="1" dirty="0" err="1">
                <a:ea typeface="맑은 고딕"/>
              </a:rPr>
              <a:t>data</a:t>
            </a:r>
            <a:r>
              <a:rPr lang="ko-KR" altLang="en-US" b="1" dirty="0">
                <a:ea typeface="맑은 고딕"/>
              </a:rPr>
              <a:t> 와 </a:t>
            </a:r>
            <a:r>
              <a:rPr lang="ko-KR" altLang="en-US" b="1" dirty="0" err="1">
                <a:ea typeface="맑은 고딕"/>
              </a:rPr>
              <a:t>vaildation</a:t>
            </a:r>
            <a:r>
              <a:rPr lang="ko-KR" altLang="en-US" b="1" dirty="0">
                <a:ea typeface="맑은 고딕"/>
              </a:rPr>
              <a:t> </a:t>
            </a:r>
            <a:r>
              <a:rPr lang="ko-KR" altLang="en-US" b="1" dirty="0" err="1">
                <a:ea typeface="맑은 고딕"/>
              </a:rPr>
              <a:t>data의</a:t>
            </a:r>
            <a:r>
              <a:rPr lang="ko-KR" altLang="en-US" b="1" dirty="0">
                <a:ea typeface="맑은 고딕"/>
              </a:rPr>
              <a:t> </a:t>
            </a:r>
            <a:r>
              <a:rPr lang="ko-KR" altLang="en-US" b="1" dirty="0" err="1">
                <a:ea typeface="맑은 고딕"/>
              </a:rPr>
              <a:t>loss와</a:t>
            </a:r>
            <a:r>
              <a:rPr lang="ko-KR" altLang="en-US" b="1" dirty="0">
                <a:ea typeface="맑은 고딕"/>
              </a:rPr>
              <a:t> </a:t>
            </a:r>
            <a:r>
              <a:rPr lang="ko-KR" altLang="en-US" b="1" dirty="0" err="1">
                <a:ea typeface="맑은 고딕"/>
              </a:rPr>
              <a:t>accuracy를</a:t>
            </a:r>
            <a:r>
              <a:rPr lang="ko-KR" altLang="en-US" b="1" dirty="0">
                <a:ea typeface="맑은 고딕"/>
              </a:rPr>
              <a:t> 비교</a:t>
            </a:r>
            <a:endParaRPr lang="ko-KR" dirty="0">
              <a:ea typeface="맑은 고딕"/>
              <a:cs typeface="Calibri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ea typeface="맑은 고딕"/>
                <a:cs typeface="Calibri"/>
              </a:rPr>
              <a:t>(</a:t>
            </a:r>
            <a:r>
              <a:rPr lang="ko-KR" altLang="en-US" b="1" dirty="0" err="1">
                <a:ea typeface="맑은 고딕"/>
                <a:cs typeface="Calibri"/>
              </a:rPr>
              <a:t>train</a:t>
            </a:r>
            <a:r>
              <a:rPr lang="ko-KR" altLang="en-US" b="1" dirty="0">
                <a:ea typeface="맑은 고딕"/>
                <a:cs typeface="Calibri"/>
              </a:rPr>
              <a:t> </a:t>
            </a:r>
            <a:r>
              <a:rPr lang="ko-KR" altLang="en-US" b="1" dirty="0" err="1">
                <a:ea typeface="맑은 고딕"/>
                <a:cs typeface="Calibri"/>
              </a:rPr>
              <a:t>data</a:t>
            </a:r>
            <a:r>
              <a:rPr lang="ko-KR" altLang="en-US" b="1" dirty="0">
                <a:ea typeface="맑은 고딕"/>
                <a:cs typeface="Calibri"/>
              </a:rPr>
              <a:t> </a:t>
            </a:r>
            <a:r>
              <a:rPr lang="ko-KR" altLang="en-US" b="1" dirty="0" err="1">
                <a:ea typeface="맑은 고딕"/>
                <a:cs typeface="Calibri"/>
              </a:rPr>
              <a:t>accuracy</a:t>
            </a:r>
            <a:r>
              <a:rPr lang="ko-KR" altLang="en-US" b="1" dirty="0">
                <a:ea typeface="맑은 고딕"/>
                <a:cs typeface="Calibri"/>
              </a:rPr>
              <a:t> &gt; </a:t>
            </a:r>
            <a:r>
              <a:rPr lang="ko-KR" altLang="en-US" b="1" dirty="0" err="1">
                <a:ea typeface="맑은 고딕"/>
                <a:cs typeface="Calibri"/>
              </a:rPr>
              <a:t>vaildation</a:t>
            </a:r>
            <a:r>
              <a:rPr lang="ko-KR" altLang="en-US" b="1" dirty="0">
                <a:ea typeface="맑은 고딕"/>
                <a:cs typeface="Calibri"/>
              </a:rPr>
              <a:t> </a:t>
            </a:r>
            <a:r>
              <a:rPr lang="ko-KR" altLang="en-US" b="1" dirty="0" err="1">
                <a:ea typeface="맑은 고딕"/>
                <a:cs typeface="Calibri"/>
              </a:rPr>
              <a:t>data</a:t>
            </a:r>
            <a:r>
              <a:rPr lang="ko-KR" altLang="en-US" b="1" dirty="0">
                <a:ea typeface="맑은 고딕"/>
                <a:cs typeface="Calibri"/>
              </a:rPr>
              <a:t> </a:t>
            </a:r>
            <a:r>
              <a:rPr lang="ko-KR" altLang="en-US" b="1" dirty="0" err="1">
                <a:ea typeface="맑은 고딕"/>
                <a:cs typeface="Calibri"/>
              </a:rPr>
              <a:t>accuracy</a:t>
            </a:r>
            <a:r>
              <a:rPr lang="ko-KR" altLang="en-US" b="1" dirty="0">
                <a:ea typeface="맑은 고딕"/>
                <a:cs typeface="Calibri"/>
              </a:rPr>
              <a:t>)</a:t>
            </a:r>
          </a:p>
        </p:txBody>
      </p:sp>
      <p:pic>
        <p:nvPicPr>
          <p:cNvPr id="11" name="그림 11">
            <a:extLst>
              <a:ext uri="{FF2B5EF4-FFF2-40B4-BE49-F238E27FC236}">
                <a16:creationId xmlns:a16="http://schemas.microsoft.com/office/drawing/2014/main" id="{B07299ED-0B76-4D82-9E30-7F490959B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139" y="1995854"/>
            <a:ext cx="2382716" cy="1951892"/>
          </a:xfrm>
          <a:prstGeom prst="rect">
            <a:avLst/>
          </a:prstGeom>
        </p:spPr>
      </p:pic>
      <p:pic>
        <p:nvPicPr>
          <p:cNvPr id="12" name="그림 12">
            <a:extLst>
              <a:ext uri="{FF2B5EF4-FFF2-40B4-BE49-F238E27FC236}">
                <a16:creationId xmlns:a16="http://schemas.microsoft.com/office/drawing/2014/main" id="{0FAD67A4-4805-44DD-9AAC-B40033C4C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161" y="1999108"/>
            <a:ext cx="3640015" cy="177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31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908" y="237226"/>
            <a:ext cx="2638901" cy="1042857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ea typeface="+mj-lt"/>
                <a:cs typeface="+mj-lt"/>
              </a:rPr>
              <a:t>Tensorboard</a:t>
            </a:r>
            <a:endParaRPr lang="ko-KR" altLang="en-US">
              <a:ea typeface="맑은 고딕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72E8B8-DDC3-48CF-892F-4A2E1431805F}"/>
              </a:ext>
            </a:extLst>
          </p:cNvPr>
          <p:cNvSpPr txBox="1"/>
          <p:nvPr/>
        </p:nvSpPr>
        <p:spPr>
          <a:xfrm>
            <a:off x="1641177" y="1467734"/>
            <a:ext cx="66997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ea typeface="맑은 고딕"/>
              </a:rPr>
              <a:t>Locally</a:t>
            </a:r>
            <a:r>
              <a:rPr lang="ko-KR" altLang="en-US" b="1" dirty="0">
                <a:ea typeface="맑은 고딕"/>
              </a:rPr>
              <a:t> </a:t>
            </a:r>
            <a:r>
              <a:rPr lang="en-US" altLang="ko-KR" b="1">
                <a:ea typeface="맑은 고딕"/>
              </a:rPr>
              <a:t>Connected</a:t>
            </a:r>
            <a:r>
              <a:rPr lang="ko-KR" altLang="en-US" b="1">
                <a:ea typeface="맑은 고딕"/>
              </a:rPr>
              <a:t> </a:t>
            </a:r>
            <a:r>
              <a:rPr lang="ko-KR" altLang="en-US" b="1" dirty="0">
                <a:ea typeface="맑은 고딕"/>
              </a:rPr>
              <a:t>(</a:t>
            </a:r>
            <a:r>
              <a:rPr lang="ko-KR" altLang="en-US" b="1" dirty="0" err="1">
                <a:ea typeface="맑은 고딕"/>
              </a:rPr>
              <a:t>epoch</a:t>
            </a:r>
            <a:r>
              <a:rPr lang="ko-KR" altLang="en-US" b="1">
                <a:ea typeface="맑은 고딕"/>
              </a:rPr>
              <a:t> = 25</a:t>
            </a:r>
            <a:r>
              <a:rPr lang="ko-KR" altLang="en-US" b="1" dirty="0">
                <a:ea typeface="맑은 고딕"/>
              </a:rPr>
              <a:t>, </a:t>
            </a:r>
            <a:r>
              <a:rPr lang="en-US" altLang="ko-KR" b="1" dirty="0">
                <a:ea typeface="+mn-lt"/>
              </a:rPr>
              <a:t> </a:t>
            </a:r>
            <a:r>
              <a:rPr lang="en-US" altLang="ko-KR" b="1" dirty="0" err="1">
                <a:ea typeface="+mn-lt"/>
              </a:rPr>
              <a:t>validation_split</a:t>
            </a:r>
            <a:r>
              <a:rPr lang="en-US" altLang="ko-KR" b="1">
                <a:ea typeface="+mn-lt"/>
              </a:rPr>
              <a:t> </a:t>
            </a:r>
            <a:r>
              <a:rPr lang="en-US" altLang="ko-KR" b="1" dirty="0">
                <a:ea typeface="+mn-lt"/>
              </a:rPr>
              <a:t>=</a:t>
            </a:r>
            <a:r>
              <a:rPr lang="en-US" altLang="ko-KR" b="1">
                <a:ea typeface="+mn-lt"/>
              </a:rPr>
              <a:t> 0.15</a:t>
            </a:r>
            <a:r>
              <a:rPr lang="ko-KR" altLang="en-US" b="1" dirty="0">
                <a:ea typeface="맑은 고딕"/>
              </a:rPr>
              <a:t> </a:t>
            </a:r>
            <a:r>
              <a:rPr lang="ko-KR" altLang="en-US" b="1">
                <a:ea typeface="맑은 고딕"/>
              </a:rPr>
              <a:t> </a:t>
            </a:r>
            <a:r>
              <a:rPr lang="ko-KR" altLang="en-US" b="1" dirty="0">
                <a:ea typeface="맑은 고딕"/>
              </a:rPr>
              <a:t>)</a:t>
            </a:r>
            <a:endParaRPr lang="ko-KR">
              <a:ea typeface="맑은 고딕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921535-18E1-484E-B410-A534DAFE4474}"/>
              </a:ext>
            </a:extLst>
          </p:cNvPr>
          <p:cNvSpPr txBox="1"/>
          <p:nvPr/>
        </p:nvSpPr>
        <p:spPr>
          <a:xfrm>
            <a:off x="471799" y="3859241"/>
            <a:ext cx="8088922" cy="12958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>
                <a:ea typeface="+mn-lt"/>
              </a:rPr>
              <a:t>Locally</a:t>
            </a:r>
            <a:r>
              <a:rPr lang="ko-KR" altLang="en-US" b="1">
                <a:ea typeface="맑은 고딕"/>
              </a:rPr>
              <a:t> </a:t>
            </a:r>
            <a:r>
              <a:rPr lang="en-US" altLang="ko-KR" b="1">
                <a:ea typeface="+mn-lt"/>
              </a:rPr>
              <a:t>Connected</a:t>
            </a:r>
            <a:r>
              <a:rPr lang="en-US" altLang="ko-KR" b="1">
                <a:ea typeface="맑은 고딕"/>
              </a:rPr>
              <a:t> </a:t>
            </a:r>
            <a:r>
              <a:rPr lang="en-US" altLang="ko-KR" b="1" dirty="0" err="1">
                <a:ea typeface="맑은 고딕"/>
              </a:rPr>
              <a:t>모델을</a:t>
            </a:r>
            <a:r>
              <a:rPr lang="en-US" altLang="ko-KR" b="1">
                <a:ea typeface="맑은 고딕"/>
              </a:rPr>
              <a:t> </a:t>
            </a:r>
            <a:r>
              <a:rPr lang="ko-KR" altLang="en-US" b="1">
                <a:ea typeface="맑은 고딕"/>
              </a:rPr>
              <a:t>사용했을 경우의 학습횟수</a:t>
            </a:r>
            <a:r>
              <a:rPr lang="ko-KR" altLang="en-US" b="1" dirty="0">
                <a:ea typeface="맑은 고딕"/>
              </a:rPr>
              <a:t>에</a:t>
            </a:r>
            <a:r>
              <a:rPr lang="ko-KR" altLang="en-US" b="1">
                <a:ea typeface="맑은 고딕"/>
              </a:rPr>
              <a:t> 대한</a:t>
            </a:r>
            <a:endParaRPr lang="ko-KR" dirty="0">
              <a:ea typeface="맑은 고딕" panose="020B0503020000020004" pitchFamily="34" charset="-127"/>
              <a:cs typeface="Calibri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err="1">
                <a:ea typeface="맑은 고딕"/>
              </a:rPr>
              <a:t>train</a:t>
            </a:r>
            <a:r>
              <a:rPr lang="ko-KR" altLang="en-US" b="1">
                <a:ea typeface="맑은 고딕"/>
              </a:rPr>
              <a:t> </a:t>
            </a:r>
            <a:r>
              <a:rPr lang="ko-KR" altLang="en-US" b="1" dirty="0" err="1">
                <a:ea typeface="맑은 고딕"/>
              </a:rPr>
              <a:t>data</a:t>
            </a:r>
            <a:r>
              <a:rPr lang="ko-KR" altLang="en-US" b="1">
                <a:ea typeface="맑은 고딕"/>
              </a:rPr>
              <a:t> 와 </a:t>
            </a:r>
            <a:r>
              <a:rPr lang="ko-KR" altLang="en-US" b="1" err="1">
                <a:ea typeface="맑은 고딕"/>
              </a:rPr>
              <a:t>vaildation</a:t>
            </a:r>
            <a:r>
              <a:rPr lang="ko-KR" altLang="en-US" b="1" dirty="0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data의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dirty="0" err="1">
                <a:ea typeface="맑은 고딕"/>
              </a:rPr>
              <a:t>loss와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accuracy를</a:t>
            </a:r>
            <a:r>
              <a:rPr lang="ko-KR" altLang="en-US" b="1">
                <a:ea typeface="맑은 고딕"/>
              </a:rPr>
              <a:t> 비교</a:t>
            </a:r>
            <a:endParaRPr lang="ko-KR">
              <a:ea typeface="맑은 고딕"/>
              <a:cs typeface="Calibri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ea typeface="맑은 고딕"/>
                <a:cs typeface="Calibri"/>
              </a:rPr>
              <a:t>(</a:t>
            </a:r>
            <a:r>
              <a:rPr lang="ko-KR" altLang="en-US" b="1" dirty="0" err="1">
                <a:ea typeface="맑은 고딕"/>
                <a:cs typeface="Calibri"/>
              </a:rPr>
              <a:t>train</a:t>
            </a:r>
            <a:r>
              <a:rPr lang="ko-KR" altLang="en-US" b="1" dirty="0">
                <a:ea typeface="맑은 고딕"/>
                <a:cs typeface="Calibri"/>
              </a:rPr>
              <a:t> </a:t>
            </a:r>
            <a:r>
              <a:rPr lang="ko-KR" altLang="en-US" b="1" err="1">
                <a:ea typeface="맑은 고딕"/>
                <a:cs typeface="Calibri"/>
              </a:rPr>
              <a:t>data</a:t>
            </a:r>
            <a:r>
              <a:rPr lang="ko-KR" altLang="en-US" b="1">
                <a:ea typeface="맑은 고딕"/>
                <a:cs typeface="Calibri"/>
              </a:rPr>
              <a:t> </a:t>
            </a:r>
            <a:r>
              <a:rPr lang="ko-KR" altLang="en-US" b="1" dirty="0" err="1">
                <a:ea typeface="맑은 고딕"/>
                <a:cs typeface="Calibri"/>
              </a:rPr>
              <a:t>accuracy</a:t>
            </a:r>
            <a:r>
              <a:rPr lang="ko-KR" altLang="en-US" b="1">
                <a:ea typeface="맑은 고딕"/>
                <a:cs typeface="Calibri"/>
              </a:rPr>
              <a:t> &gt; </a:t>
            </a:r>
            <a:r>
              <a:rPr lang="ko-KR" altLang="en-US" b="1" dirty="0" err="1">
                <a:ea typeface="맑은 고딕"/>
                <a:cs typeface="Calibri"/>
              </a:rPr>
              <a:t>vaildation</a:t>
            </a:r>
            <a:r>
              <a:rPr lang="ko-KR" altLang="en-US" b="1">
                <a:ea typeface="맑은 고딕"/>
                <a:cs typeface="Calibri"/>
              </a:rPr>
              <a:t> </a:t>
            </a:r>
            <a:r>
              <a:rPr lang="ko-KR" altLang="en-US" b="1" dirty="0" err="1">
                <a:ea typeface="맑은 고딕"/>
                <a:cs typeface="Calibri"/>
              </a:rPr>
              <a:t>data</a:t>
            </a:r>
            <a:r>
              <a:rPr lang="ko-KR" altLang="en-US" b="1">
                <a:ea typeface="맑은 고딕"/>
                <a:cs typeface="Calibri"/>
              </a:rPr>
              <a:t> </a:t>
            </a:r>
            <a:r>
              <a:rPr lang="ko-KR" altLang="en-US" b="1" dirty="0" err="1">
                <a:ea typeface="맑은 고딕"/>
                <a:cs typeface="Calibri"/>
              </a:rPr>
              <a:t>accuracy</a:t>
            </a:r>
            <a:r>
              <a:rPr lang="ko-KR" altLang="en-US" b="1">
                <a:ea typeface="맑은 고딕"/>
                <a:cs typeface="Calibri"/>
              </a:rPr>
              <a:t>)</a:t>
            </a:r>
            <a:endParaRPr lang="ko-KR" altLang="en-US" b="1" dirty="0">
              <a:ea typeface="맑은 고딕"/>
              <a:cs typeface="Calibri"/>
            </a:endParaRPr>
          </a:p>
        </p:txBody>
      </p:sp>
      <p:pic>
        <p:nvPicPr>
          <p:cNvPr id="4" name="그림 7">
            <a:extLst>
              <a:ext uri="{FF2B5EF4-FFF2-40B4-BE49-F238E27FC236}">
                <a16:creationId xmlns:a16="http://schemas.microsoft.com/office/drawing/2014/main" id="{3907C051-9343-4015-B1D4-FA0DF34D9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739" y="1995261"/>
            <a:ext cx="2250831" cy="197066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0154A307-D57A-4E45-AD15-BF0FEC31EEE0}"/>
              </a:ext>
            </a:extLst>
          </p:cNvPr>
          <p:cNvGrpSpPr/>
          <p:nvPr/>
        </p:nvGrpSpPr>
        <p:grpSpPr>
          <a:xfrm>
            <a:off x="1395322" y="1995927"/>
            <a:ext cx="4026379" cy="1850219"/>
            <a:chOff x="1281022" y="1943173"/>
            <a:chExt cx="4026379" cy="1850219"/>
          </a:xfrm>
        </p:grpSpPr>
        <p:pic>
          <p:nvPicPr>
            <p:cNvPr id="5" name="그림 5">
              <a:extLst>
                <a:ext uri="{FF2B5EF4-FFF2-40B4-BE49-F238E27FC236}">
                  <a16:creationId xmlns:a16="http://schemas.microsoft.com/office/drawing/2014/main" id="{FD7A9858-8158-4EEB-A3BC-2DD6AAC96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1022" y="1943173"/>
              <a:ext cx="4026379" cy="1850219"/>
            </a:xfrm>
            <a:prstGeom prst="rect">
              <a:avLst/>
            </a:prstGeom>
          </p:spPr>
        </p:pic>
        <p:pic>
          <p:nvPicPr>
            <p:cNvPr id="8" name="그림 9">
              <a:extLst>
                <a:ext uri="{FF2B5EF4-FFF2-40B4-BE49-F238E27FC236}">
                  <a16:creationId xmlns:a16="http://schemas.microsoft.com/office/drawing/2014/main" id="{3ACBAED4-1179-46B4-8FF2-00CF86FF7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57500" y="1946841"/>
              <a:ext cx="2365131" cy="18301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913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55522" y="365226"/>
            <a:ext cx="6252670" cy="834962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ea typeface="맑은 고딕"/>
                <a:cs typeface="Calibri"/>
              </a:rPr>
              <a:t>4. </a:t>
            </a:r>
            <a:r>
              <a:rPr lang="ko-KR" altLang="en-US" sz="4000" b="1" dirty="0" err="1">
                <a:ea typeface="맑은 고딕"/>
                <a:cs typeface="Calibri"/>
              </a:rPr>
              <a:t>에이블</a:t>
            </a:r>
            <a:r>
              <a:rPr lang="ko-KR" altLang="en-US" sz="4000" b="1">
                <a:ea typeface="맑은 고딕"/>
                <a:cs typeface="Calibri"/>
              </a:rPr>
              <a:t> </a:t>
            </a:r>
            <a:r>
              <a:rPr lang="ko-KR" altLang="en-US" sz="4000" b="1" dirty="0">
                <a:ea typeface="맑은 고딕"/>
                <a:cs typeface="Calibri"/>
              </a:rPr>
              <a:t>모델 컬렉션</a:t>
            </a:r>
          </a:p>
        </p:txBody>
      </p:sp>
    </p:spTree>
    <p:extLst>
      <p:ext uri="{BB962C8B-B14F-4D97-AF65-F5344CB8AC3E}">
        <p14:creationId xmlns:p14="http://schemas.microsoft.com/office/powerpoint/2010/main" val="1642751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ea typeface="맑은 고딕"/>
                <a:cs typeface="Calibri"/>
              </a:rPr>
              <a:t>Model</a:t>
            </a:r>
            <a:r>
              <a:rPr lang="ko-KR" altLang="en-US" dirty="0">
                <a:ea typeface="맑은 고딕"/>
                <a:cs typeface="Calibri"/>
              </a:rPr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/>
          </a:p>
          <a:p>
            <a:endParaRPr lang="en-US" dirty="0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541F9051-B528-4E17-9D74-DCF0FCD5B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52" y="2889964"/>
            <a:ext cx="5600700" cy="201204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2EF4298-DCA5-4139-BE5E-A907C256168B}"/>
              </a:ext>
            </a:extLst>
          </p:cNvPr>
          <p:cNvSpPr/>
          <p:nvPr/>
        </p:nvSpPr>
        <p:spPr>
          <a:xfrm>
            <a:off x="307730" y="2756389"/>
            <a:ext cx="8510953" cy="21980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8" descr="전구 및 기어  단색으로 채워진">
            <a:extLst>
              <a:ext uri="{FF2B5EF4-FFF2-40B4-BE49-F238E27FC236}">
                <a16:creationId xmlns:a16="http://schemas.microsoft.com/office/drawing/2014/main" id="{477AF46D-6AF5-47F7-A5C6-C8969ED6C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969" y="1419957"/>
            <a:ext cx="422031" cy="413239"/>
          </a:xfrm>
          <a:prstGeom prst="rect">
            <a:avLst/>
          </a:prstGeom>
        </p:spPr>
      </p:pic>
      <p:pic>
        <p:nvPicPr>
          <p:cNvPr id="11" name="그래픽 8" descr="전구 및 기어  단색으로 채워진">
            <a:extLst>
              <a:ext uri="{FF2B5EF4-FFF2-40B4-BE49-F238E27FC236}">
                <a16:creationId xmlns:a16="http://schemas.microsoft.com/office/drawing/2014/main" id="{C9A8792F-B4E3-4B9C-AD51-90C7E8C35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968" y="1991456"/>
            <a:ext cx="422031" cy="4132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F7080D-97A9-4604-B3CF-E1D4E80C4BC0}"/>
              </a:ext>
            </a:extLst>
          </p:cNvPr>
          <p:cNvSpPr txBox="1"/>
          <p:nvPr/>
        </p:nvSpPr>
        <p:spPr>
          <a:xfrm>
            <a:off x="1241913" y="2037617"/>
            <a:ext cx="49061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데이터 </a:t>
            </a:r>
            <a:r>
              <a:rPr lang="ko-KR" altLang="en-US" dirty="0">
                <a:ea typeface="맑은 고딕"/>
                <a:cs typeface="Calibri"/>
              </a:rPr>
              <a:t>표준화 +</a:t>
            </a:r>
            <a:r>
              <a:rPr lang="ko-KR" altLang="en-US">
                <a:ea typeface="맑은 고딕"/>
                <a:cs typeface="Calibri"/>
              </a:rPr>
              <a:t> 데이터 불균형 해소</a:t>
            </a:r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6191E9-CFB2-4B01-9644-157EDDA48696}"/>
              </a:ext>
            </a:extLst>
          </p:cNvPr>
          <p:cNvSpPr txBox="1"/>
          <p:nvPr/>
        </p:nvSpPr>
        <p:spPr>
          <a:xfrm>
            <a:off x="1244111" y="1459523"/>
            <a:ext cx="48445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코로나 이전 이후 이직 영향 요소 변화로 구분</a:t>
            </a:r>
            <a:endParaRPr lang="ko-KR" altLang="en-US" dirty="0">
              <a:ea typeface="맑은 고딕"/>
              <a:cs typeface="Calibri"/>
            </a:endParaRPr>
          </a:p>
        </p:txBody>
      </p:sp>
      <p:pic>
        <p:nvPicPr>
          <p:cNvPr id="14" name="그림 14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878AB9D5-0DE2-44FF-A987-4685438A5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8669" y="3556771"/>
            <a:ext cx="3385037" cy="130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14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15" y="51289"/>
            <a:ext cx="8246070" cy="1042857"/>
          </a:xfrm>
        </p:spPr>
        <p:txBody>
          <a:bodyPr>
            <a:normAutofit/>
          </a:bodyPr>
          <a:lstStyle/>
          <a:p>
            <a:r>
              <a:rPr lang="en-US" altLang="ko-KR" sz="2800" err="1">
                <a:ea typeface="맑은 고딕"/>
                <a:cs typeface="Calibri"/>
              </a:rPr>
              <a:t>범주형</a:t>
            </a:r>
            <a:r>
              <a:rPr lang="en-US" altLang="ko-KR" sz="2800" dirty="0">
                <a:ea typeface="맑은 고딕"/>
                <a:cs typeface="Calibri"/>
              </a:rPr>
              <a:t> </a:t>
            </a:r>
            <a:r>
              <a:rPr lang="en-US" altLang="ko-KR" sz="2800" err="1">
                <a:ea typeface="맑은 고딕"/>
                <a:cs typeface="Calibri"/>
              </a:rPr>
              <a:t>변수</a:t>
            </a:r>
            <a:r>
              <a:rPr lang="en-US" altLang="ko-KR" sz="2800" dirty="0">
                <a:ea typeface="맑은 고딕"/>
                <a:cs typeface="Calibri"/>
              </a:rPr>
              <a:t> </a:t>
            </a:r>
            <a:r>
              <a:rPr lang="en-US" altLang="ko-KR" sz="2800" err="1">
                <a:ea typeface="맑은 고딕"/>
                <a:cs typeface="Calibri"/>
              </a:rPr>
              <a:t>개별</a:t>
            </a:r>
            <a:r>
              <a:rPr lang="en-US" altLang="ko-KR" sz="2800">
                <a:ea typeface="맑은 고딕"/>
                <a:cs typeface="Calibri"/>
              </a:rPr>
              <a:t> </a:t>
            </a:r>
            <a:r>
              <a:rPr lang="en-US" altLang="ko-KR" sz="2800" dirty="0" err="1">
                <a:ea typeface="맑은 고딕"/>
                <a:cs typeface="Calibri"/>
              </a:rPr>
              <a:t>학습</a:t>
            </a:r>
            <a:r>
              <a:rPr lang="en-US" altLang="ko-KR" sz="2800">
                <a:ea typeface="맑은 고딕"/>
                <a:cs typeface="Calibri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/>
          </a:p>
          <a:p>
            <a:endParaRPr lang="en-US" dirty="0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C2112107-582F-43EC-80DF-BD314DD07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50" y="3077640"/>
            <a:ext cx="2933242" cy="1832438"/>
          </a:xfrm>
          <a:prstGeom prst="rect">
            <a:avLst/>
          </a:prstGeom>
        </p:spPr>
      </p:pic>
      <p:pic>
        <p:nvPicPr>
          <p:cNvPr id="5" name="그림 5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30923D92-0AFE-4103-81F6-99F6C0DBF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660" y="3239206"/>
            <a:ext cx="2538047" cy="1163568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6576FF05-37F5-4DC7-BFD1-99C03441E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4" y="1376097"/>
            <a:ext cx="6399332" cy="14900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A53028-FE2B-4489-A7AB-4F0A40C950AB}"/>
              </a:ext>
            </a:extLst>
          </p:cNvPr>
          <p:cNvSpPr txBox="1"/>
          <p:nvPr/>
        </p:nvSpPr>
        <p:spPr>
          <a:xfrm>
            <a:off x="5967139" y="2889833"/>
            <a:ext cx="310149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>
                <a:ea typeface="맑은 고딕"/>
                <a:cs typeface="Calibri"/>
              </a:rPr>
              <a:t>두 범주형 변수의 </a:t>
            </a:r>
            <a:r>
              <a:rPr lang="ko-KR" altLang="en-US" sz="1500" dirty="0" err="1">
                <a:ea typeface="맑은 고딕"/>
                <a:cs typeface="Calibri"/>
              </a:rPr>
              <a:t>결측치</a:t>
            </a:r>
            <a:r>
              <a:rPr lang="ko-KR" altLang="en-US" sz="1500">
                <a:ea typeface="맑은 고딕"/>
                <a:cs typeface="Calibri"/>
              </a:rPr>
              <a:t> 다른 범주의 </a:t>
            </a:r>
            <a:r>
              <a:rPr lang="ko-KR" altLang="en-US" sz="1500" err="1">
                <a:ea typeface="맑은 고딕"/>
                <a:cs typeface="Calibri"/>
              </a:rPr>
              <a:t>중간값으로</a:t>
            </a:r>
            <a:r>
              <a:rPr lang="ko-KR" altLang="en-US" sz="1500">
                <a:ea typeface="맑은 고딕"/>
                <a:cs typeface="Calibri"/>
              </a:rPr>
              <a:t> 치환</a:t>
            </a:r>
            <a:endParaRPr lang="ko-KR" altLang="en-US" sz="1500" dirty="0">
              <a:ea typeface="맑은 고딕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500" dirty="0">
              <a:ea typeface="맑은 고딕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>
                <a:ea typeface="맑은 고딕"/>
                <a:cs typeface="Calibri"/>
              </a:rPr>
              <a:t>개인</a:t>
            </a:r>
            <a:r>
              <a:rPr lang="ko-KR" altLang="en-US" sz="1500" dirty="0">
                <a:ea typeface="맑은 고딕"/>
                <a:cs typeface="Calibri"/>
              </a:rPr>
              <a:t>, 직무 만족도, </a:t>
            </a:r>
            <a:r>
              <a:rPr lang="ko-KR" altLang="en-US" sz="1500">
                <a:ea typeface="맑은 고딕"/>
                <a:cs typeface="Calibri"/>
              </a:rPr>
              <a:t>근무환경, 연봉, 근무경력으로</a:t>
            </a:r>
            <a:r>
              <a:rPr lang="ko-KR" altLang="en-US" sz="1500" dirty="0">
                <a:ea typeface="맑은 고딕"/>
                <a:cs typeface="Calibri"/>
              </a:rPr>
              <a:t> 구분 </a:t>
            </a:r>
            <a:endParaRPr lang="ko-KR" sz="1500" dirty="0">
              <a:ea typeface="맑은 고딕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500" dirty="0">
              <a:ea typeface="맑은 고딕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ea typeface="맑은 고딕"/>
                <a:cs typeface="Calibri"/>
              </a:rPr>
              <a:t>구분된 것들 중 범주형 </a:t>
            </a:r>
            <a:r>
              <a:rPr lang="ko-KR" altLang="en-US" sz="1500">
                <a:ea typeface="맑은 고딕"/>
                <a:cs typeface="Calibri"/>
              </a:rPr>
              <a:t>변수는 개별적으로 훈련 후 </a:t>
            </a:r>
            <a:r>
              <a:rPr lang="ko-KR" altLang="en-US" sz="1500" dirty="0" err="1">
                <a:ea typeface="맑은 고딕"/>
                <a:cs typeface="Calibri"/>
              </a:rPr>
              <a:t>Add로</a:t>
            </a:r>
            <a:r>
              <a:rPr lang="ko-KR" altLang="en-US" sz="1500">
                <a:ea typeface="맑은 고딕"/>
                <a:cs typeface="Calibri"/>
              </a:rPr>
              <a:t> 합침.</a:t>
            </a:r>
            <a:endParaRPr lang="ko-KR" altLang="en-US" sz="1500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4885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7레이어 분석 모델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/>
          </a:p>
          <a:p>
            <a:endParaRPr lang="en-US" dirty="0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27485478-BF30-4D11-A124-76EC5586C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54" y="3255292"/>
            <a:ext cx="2430493" cy="1737268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E8298CE2-0AC1-4D5E-B2F8-E65DB4AFF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51" y="1594238"/>
            <a:ext cx="6333943" cy="1588399"/>
          </a:xfrm>
          <a:prstGeom prst="rect">
            <a:avLst/>
          </a:prstGeom>
        </p:spPr>
      </p:pic>
      <p:pic>
        <p:nvPicPr>
          <p:cNvPr id="6" name="그림 6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7C7A6B51-6BC2-4A35-91FA-1913E4FA2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3387571"/>
            <a:ext cx="2743200" cy="10641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CDC871-ACAB-4E9B-9907-97E79301A8F8}"/>
              </a:ext>
            </a:extLst>
          </p:cNvPr>
          <p:cNvSpPr txBox="1"/>
          <p:nvPr/>
        </p:nvSpPr>
        <p:spPr>
          <a:xfrm>
            <a:off x="6011100" y="2230410"/>
            <a:ext cx="3013576" cy="26314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>
                <a:ea typeface="맑은 고딕"/>
                <a:cs typeface="Calibri"/>
              </a:rPr>
              <a:t>결측치</a:t>
            </a:r>
            <a:r>
              <a:rPr lang="ko-KR" altLang="en-US" sz="1500" dirty="0">
                <a:ea typeface="맑은 고딕"/>
                <a:cs typeface="Calibri"/>
              </a:rPr>
              <a:t> 처리 시 </a:t>
            </a:r>
            <a:r>
              <a:rPr lang="ko-KR" altLang="en-US" sz="1500" dirty="0" err="1">
                <a:ea typeface="맑은 고딕"/>
                <a:cs typeface="Calibri"/>
              </a:rPr>
              <a:t>DistanceFromHome은</a:t>
            </a:r>
            <a:r>
              <a:rPr lang="ko-KR" altLang="en-US" sz="1500" dirty="0">
                <a:ea typeface="맑은 고딕"/>
                <a:cs typeface="Calibri"/>
              </a:rPr>
              <a:t> 모두 0으로 대치</a:t>
            </a:r>
            <a:endParaRPr lang="ko-KR" sz="1500">
              <a:ea typeface="맑은 고딕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ea typeface="맑은 고딕"/>
                <a:cs typeface="Calibri"/>
              </a:rPr>
              <a:t>직무 수준, 직무 만족도, 경제적 여건 등에 따라 변수들을 7가지 로컬 레이어로 구분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ea typeface="맑은 고딕"/>
                <a:cs typeface="Calibri"/>
              </a:rPr>
              <a:t>이직하지 않는 사람들에 대한 정확도는 높았지만, 이직하는 사람들을 잘 맞추지 못한다는 한계가 있음</a:t>
            </a:r>
          </a:p>
        </p:txBody>
      </p:sp>
    </p:spTree>
    <p:extLst>
      <p:ext uri="{BB962C8B-B14F-4D97-AF65-F5344CB8AC3E}">
        <p14:creationId xmlns:p14="http://schemas.microsoft.com/office/powerpoint/2010/main" val="1257453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/>
          </a:p>
          <a:p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8621227-E9C0-4FFC-A58D-3F1412303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227" y="1804181"/>
            <a:ext cx="6334312" cy="1528926"/>
          </a:xfrm>
        </p:spPr>
        <p:txBody>
          <a:bodyPr>
            <a:normAutofit/>
          </a:bodyPr>
          <a:lstStyle/>
          <a:p>
            <a:pPr algn="ctr"/>
            <a:r>
              <a:rPr lang="ko-KR" altLang="en-US">
                <a:ea typeface="맑은 고딕"/>
                <a:cs typeface="Calibri"/>
              </a:rPr>
              <a:t>이상으로 발표를 마칩니다.</a:t>
            </a:r>
            <a:br>
              <a:rPr lang="ko-KR" altLang="en-US" dirty="0">
                <a:ea typeface="맑은 고딕"/>
                <a:cs typeface="Calibri"/>
              </a:rPr>
            </a:br>
            <a:r>
              <a:rPr lang="ko-KR" altLang="en-US">
                <a:ea typeface="맑은 고딕"/>
                <a:cs typeface="Calibri"/>
              </a:rPr>
              <a:t>감사합니다.</a:t>
            </a:r>
            <a:endParaRPr lang="ko-KR" altLang="en-US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415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cs typeface="Calibri"/>
              </a:rPr>
              <a:t>1. </a:t>
            </a:r>
            <a:r>
              <a:rPr lang="ko-KR" altLang="en-US" sz="4000" b="1" dirty="0">
                <a:ea typeface="맑은 고딕"/>
                <a:cs typeface="Calibri"/>
              </a:rPr>
              <a:t>데이터</a:t>
            </a:r>
            <a:r>
              <a:rPr lang="en-US" sz="4000" b="1" dirty="0">
                <a:cs typeface="Calibri"/>
              </a:rPr>
              <a:t> </a:t>
            </a:r>
            <a:r>
              <a:rPr lang="ko-KR" altLang="en-US" sz="4000" b="1" dirty="0">
                <a:ea typeface="맑은 고딕"/>
                <a:cs typeface="Calibri"/>
              </a:rPr>
              <a:t>탐색</a:t>
            </a:r>
            <a:endParaRPr lang="en-US" sz="4000" b="1" dirty="0">
              <a:ea typeface="맑은 고딕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1AEC5E59-3EA5-46FC-85FC-9AF3BFE5D56E}"/>
              </a:ext>
            </a:extLst>
          </p:cNvPr>
          <p:cNvSpPr txBox="1">
            <a:spLocks/>
          </p:cNvSpPr>
          <p:nvPr/>
        </p:nvSpPr>
        <p:spPr>
          <a:xfrm>
            <a:off x="2586530" y="1419613"/>
            <a:ext cx="6252670" cy="351106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>
                <a:ea typeface="맑은 고딕"/>
                <a:cs typeface="Calibri"/>
              </a:rPr>
              <a:t>데이터 </a:t>
            </a:r>
            <a:r>
              <a:rPr lang="ko-KR" altLang="en-US" dirty="0">
                <a:ea typeface="맑은 고딕"/>
                <a:cs typeface="Calibri"/>
              </a:rPr>
              <a:t>살펴보기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>
                <a:ea typeface="맑은 고딕"/>
                <a:cs typeface="Calibri"/>
              </a:rPr>
              <a:t>상관관계 분석</a:t>
            </a:r>
            <a:endParaRPr lang="ko-KR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 err="1">
                <a:ea typeface="맑은 고딕"/>
                <a:cs typeface="Calibri"/>
              </a:rPr>
              <a:t>결측치</a:t>
            </a:r>
            <a:r>
              <a:rPr lang="ko-KR" altLang="en-US">
                <a:ea typeface="맑은 고딕"/>
                <a:cs typeface="Calibri"/>
              </a:rPr>
              <a:t> 처리</a:t>
            </a:r>
            <a:endParaRPr lang="ko-KR" altLang="en-US" dirty="0">
              <a:ea typeface="맑은 고딕"/>
              <a:cs typeface="Calibri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>
                <a:ea typeface="맑은 고딕"/>
                <a:cs typeface="Calibri"/>
              </a:rPr>
              <a:t>데이터 </a:t>
            </a:r>
            <a:r>
              <a:rPr lang="ko-KR" altLang="en-US" dirty="0" err="1">
                <a:ea typeface="맑은 고딕"/>
                <a:cs typeface="Calibri"/>
              </a:rPr>
              <a:t>전처리</a:t>
            </a:r>
            <a:endParaRPr lang="ko-KR" altLang="en-US" dirty="0">
              <a:ea typeface="맑은 고딕"/>
              <a:cs typeface="Calibri"/>
            </a:endParaRPr>
          </a:p>
          <a:p>
            <a:pPr marL="514350" indent="-514350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ko-KR" altLang="en-US">
                <a:ea typeface="맑은 고딕"/>
                <a:cs typeface="Calibri"/>
              </a:rPr>
              <a:t>데이터 </a:t>
            </a:r>
            <a:r>
              <a:rPr lang="ko-KR" altLang="en-US" dirty="0">
                <a:ea typeface="맑은 고딕"/>
                <a:cs typeface="Calibri"/>
              </a:rPr>
              <a:t>세트 분리</a:t>
            </a:r>
          </a:p>
        </p:txBody>
      </p:sp>
    </p:spTree>
    <p:extLst>
      <p:ext uri="{BB962C8B-B14F-4D97-AF65-F5344CB8AC3E}">
        <p14:creationId xmlns:p14="http://schemas.microsoft.com/office/powerpoint/2010/main" val="165100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데이터 탐색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/>
          </a:p>
          <a:p>
            <a:endParaRPr lang="en-US" dirty="0"/>
          </a:p>
        </p:txBody>
      </p:sp>
      <p:pic>
        <p:nvPicPr>
          <p:cNvPr id="4" name="그림 6">
            <a:extLst>
              <a:ext uri="{FF2B5EF4-FFF2-40B4-BE49-F238E27FC236}">
                <a16:creationId xmlns:a16="http://schemas.microsoft.com/office/drawing/2014/main" id="{9A2D1C7C-8D92-4AC1-98BC-554198D7B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59" y="1199916"/>
            <a:ext cx="3941114" cy="39411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016EEF-43B4-42F7-9B0D-7848BC849E39}"/>
              </a:ext>
            </a:extLst>
          </p:cNvPr>
          <p:cNvSpPr txBox="1"/>
          <p:nvPr/>
        </p:nvSpPr>
        <p:spPr>
          <a:xfrm>
            <a:off x="4324264" y="1796539"/>
            <a:ext cx="4510452" cy="27478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50000"/>
              </a:lnSpc>
              <a:buFont typeface="Arial"/>
              <a:buChar char="•"/>
            </a:pPr>
            <a:r>
              <a:rPr lang="ko-KR" altLang="en-US" dirty="0">
                <a:ea typeface="+mn-lt"/>
                <a:cs typeface="+mn-lt"/>
              </a:rPr>
              <a:t> 이 회사의 이직률은 약 </a:t>
            </a:r>
            <a:r>
              <a:rPr lang="en-US" altLang="ko-KR" dirty="0">
                <a:ea typeface="+mn-lt"/>
                <a:cs typeface="+mn-lt"/>
              </a:rPr>
              <a:t>16%</a:t>
            </a:r>
          </a:p>
          <a:p>
            <a:pPr marL="285750" indent="-285750">
              <a:lnSpc>
                <a:spcPct val="250000"/>
              </a:lnSpc>
              <a:buFont typeface="Arial"/>
              <a:buChar char="•"/>
            </a:pPr>
            <a:r>
              <a:rPr lang="ko-KR" altLang="en-US" dirty="0">
                <a:ea typeface="+mn-lt"/>
                <a:cs typeface="+mn-lt"/>
              </a:rPr>
              <a:t>일반적인 회사의 이직률은 약</a:t>
            </a:r>
            <a:r>
              <a:rPr lang="en-US" altLang="ko-KR" dirty="0">
                <a:ea typeface="+mn-lt"/>
                <a:cs typeface="+mn-lt"/>
              </a:rPr>
              <a:t>5~8%</a:t>
            </a:r>
            <a:r>
              <a:rPr lang="ko-KR" altLang="en-US" dirty="0">
                <a:ea typeface="+mn-lt"/>
                <a:cs typeface="+mn-lt"/>
              </a:rPr>
              <a:t>임을 감안하면</a:t>
            </a:r>
            <a:r>
              <a:rPr lang="en-US" altLang="ko-KR" dirty="0">
                <a:ea typeface="+mn-lt"/>
                <a:cs typeface="+mn-lt"/>
              </a:rPr>
              <a:t>, </a:t>
            </a:r>
            <a:r>
              <a:rPr lang="ko-KR" dirty="0">
                <a:ea typeface="+mn-lt"/>
                <a:cs typeface="+mn-lt"/>
              </a:rPr>
              <a:t>상당히 많은 사람들이 이직을 하는 회사라고 </a:t>
            </a:r>
            <a:r>
              <a:rPr lang="ko-KR" altLang="en-US" dirty="0">
                <a:ea typeface="+mn-lt"/>
                <a:cs typeface="+mn-lt"/>
              </a:rPr>
              <a:t>분석됨</a:t>
            </a:r>
            <a:endParaRPr lang="ko-KR" altLang="en-US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508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데이터 탐색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/>
          </a:p>
          <a:p>
            <a:endParaRPr 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5FA40A22-856F-49FD-9E1A-36B94891D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36" y="1410093"/>
            <a:ext cx="4029074" cy="1772225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5934409B-735D-4F39-9A4E-CB99A4E8A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31" y="3329201"/>
            <a:ext cx="4100513" cy="1455628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3E77AFF3-44A3-4815-B976-E707E3A28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585" y="1664222"/>
            <a:ext cx="4682216" cy="298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6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ea typeface="맑은 고딕"/>
                <a:cs typeface="Calibri"/>
              </a:rPr>
              <a:t>상관관계 분석</a:t>
            </a:r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/>
          </a:p>
          <a:p>
            <a:endParaRPr 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D38DFB8C-CD5A-4DF3-9C94-CD7A1CB32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08" y="1480343"/>
            <a:ext cx="3174022" cy="24202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D431DC-E44B-4489-AF8F-AD88C5082ECB}"/>
              </a:ext>
            </a:extLst>
          </p:cNvPr>
          <p:cNvSpPr txBox="1"/>
          <p:nvPr/>
        </p:nvSpPr>
        <p:spPr>
          <a:xfrm>
            <a:off x="4404370" y="2005439"/>
            <a:ext cx="4510452" cy="27847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>
                <a:ea typeface="맑은 고딕"/>
                <a:cs typeface="Calibri"/>
              </a:rPr>
              <a:t>데이터의 상관관계를 시각화해서, </a:t>
            </a:r>
            <a:r>
              <a:rPr lang="ko-KR" altLang="en-US" dirty="0">
                <a:ea typeface="맑은 고딕"/>
                <a:cs typeface="Calibri"/>
              </a:rPr>
              <a:t>관련도가 </a:t>
            </a:r>
            <a:r>
              <a:rPr lang="ko-KR" altLang="en-US">
                <a:ea typeface="맑은 고딕"/>
                <a:cs typeface="Calibri"/>
              </a:rPr>
              <a:t>있는 데이터를 묶어서 학습시킴</a:t>
            </a:r>
            <a:endParaRPr lang="ko-KR" altLang="en-US" dirty="0">
              <a:ea typeface="맑은 고딕"/>
              <a:cs typeface="Calibri"/>
            </a:endParaRPr>
          </a:p>
          <a:p>
            <a:pPr algn="ctr">
              <a:lnSpc>
                <a:spcPct val="200000"/>
              </a:lnSpc>
            </a:pPr>
            <a:endParaRPr lang="ko-KR" altLang="en-US" dirty="0">
              <a:ea typeface="맑은 고딕"/>
              <a:cs typeface="Calibri"/>
            </a:endParaRPr>
          </a:p>
          <a:p>
            <a:pPr algn="ctr">
              <a:lnSpc>
                <a:spcPct val="200000"/>
              </a:lnSpc>
            </a:pPr>
            <a:r>
              <a:rPr lang="en-US" altLang="ko-KR" dirty="0">
                <a:ea typeface="맑은 고딕"/>
                <a:cs typeface="Calibri"/>
              </a:rPr>
              <a:t>Ex)  </a:t>
            </a:r>
            <a:r>
              <a:rPr lang="ko-KR">
                <a:ea typeface="맑은 고딕"/>
                <a:cs typeface="Calibri"/>
              </a:rPr>
              <a:t>[</a:t>
            </a:r>
            <a:r>
              <a:rPr lang="ko-KR">
                <a:ea typeface="+mn-lt"/>
                <a:cs typeface="+mn-lt"/>
              </a:rPr>
              <a:t>'</a:t>
            </a:r>
            <a:r>
              <a:rPr lang="ko-KR" dirty="0" err="1">
                <a:ea typeface="+mn-lt"/>
                <a:cs typeface="+mn-lt"/>
              </a:rPr>
              <a:t>YearsAtCompany</a:t>
            </a:r>
            <a:r>
              <a:rPr lang="ko-KR">
                <a:ea typeface="+mn-lt"/>
                <a:cs typeface="+mn-lt"/>
              </a:rPr>
              <a:t>','</a:t>
            </a:r>
            <a:r>
              <a:rPr lang="ko-KR" dirty="0" err="1">
                <a:ea typeface="+mn-lt"/>
                <a:cs typeface="+mn-lt"/>
              </a:rPr>
              <a:t>YearsInCurrentRole</a:t>
            </a:r>
            <a:r>
              <a:rPr lang="ko-KR">
                <a:ea typeface="+mn-lt"/>
                <a:cs typeface="+mn-lt"/>
              </a:rPr>
              <a:t>', </a:t>
            </a:r>
            <a:r>
              <a:rPr lang="ko-KR" dirty="0">
                <a:ea typeface="+mn-lt"/>
                <a:cs typeface="+mn-lt"/>
              </a:rPr>
              <a:t>'</a:t>
            </a:r>
            <a:r>
              <a:rPr lang="ko-KR" dirty="0" err="1">
                <a:ea typeface="+mn-lt"/>
                <a:cs typeface="+mn-lt"/>
              </a:rPr>
              <a:t>YearsWithCurrManager</a:t>
            </a:r>
            <a:r>
              <a:rPr lang="en-US" altLang="ko-KR" dirty="0">
                <a:ea typeface="+mn-lt"/>
                <a:cs typeface="+mn-lt"/>
              </a:rPr>
              <a:t>']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 altLang="en-US" dirty="0">
              <a:ea typeface="맑은 고딕"/>
              <a:cs typeface="Calibri"/>
            </a:endParaRPr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AEBAD496-174C-486D-9DD5-7DD35F29C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608" y="3098189"/>
            <a:ext cx="1038226" cy="19726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12C023-5D6B-4827-AD40-0C6C47EF12E8}"/>
              </a:ext>
            </a:extLst>
          </p:cNvPr>
          <p:cNvSpPr txBox="1"/>
          <p:nvPr/>
        </p:nvSpPr>
        <p:spPr>
          <a:xfrm>
            <a:off x="5111646" y="148121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>
                <a:ea typeface="맑은 고딕"/>
              </a:rPr>
              <a:t>상관관계 확인</a:t>
            </a:r>
            <a:endParaRPr lang="ko-KR" altLang="en-US" b="1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73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ea typeface="맑은 고딕"/>
                <a:cs typeface="Calibri"/>
              </a:rPr>
              <a:t>결측치</a:t>
            </a:r>
            <a:r>
              <a:rPr lang="ko-KR" altLang="en-US">
                <a:ea typeface="맑은 고딕"/>
                <a:cs typeface="Calibri"/>
              </a:rPr>
              <a:t> 처리</a:t>
            </a:r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4710-B584-48F8-9628-E5921228CE5B}"/>
              </a:ext>
            </a:extLst>
          </p:cNvPr>
          <p:cNvSpPr txBox="1"/>
          <p:nvPr/>
        </p:nvSpPr>
        <p:spPr>
          <a:xfrm>
            <a:off x="233125" y="1346333"/>
            <a:ext cx="857461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dirty="0" err="1">
                <a:ea typeface="맑은 고딕"/>
                <a:cs typeface="Calibri"/>
              </a:rPr>
              <a:t>결측치</a:t>
            </a:r>
            <a:r>
              <a:rPr lang="ko-KR" altLang="en-US">
                <a:ea typeface="맑은 고딕"/>
                <a:cs typeface="Calibri"/>
              </a:rPr>
              <a:t> 현황:</a:t>
            </a:r>
            <a:endParaRPr lang="ko-KR" altLang="en-US" dirty="0">
              <a:ea typeface="맑은 고딕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ko-KR" altLang="en-US" dirty="0">
              <a:ea typeface="맑은 고딕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ko-KR" altLang="en-US" dirty="0" err="1">
                <a:ea typeface="맑은 고딕"/>
                <a:cs typeface="Calibri"/>
              </a:rPr>
              <a:t>DistanceFromHome</a:t>
            </a:r>
            <a:r>
              <a:rPr lang="ko-KR" altLang="en-US">
                <a:ea typeface="맑은 고딕"/>
                <a:cs typeface="Calibri"/>
              </a:rPr>
              <a:t> : 54개소</a:t>
            </a:r>
          </a:p>
          <a:p>
            <a:pPr marL="742950" lvl="1" indent="-285750">
              <a:buFont typeface="Arial"/>
              <a:buChar char="•"/>
            </a:pPr>
            <a:r>
              <a:rPr lang="ko-KR" altLang="en-US" err="1">
                <a:ea typeface="맑은 고딕"/>
                <a:cs typeface="Calibri"/>
              </a:rPr>
              <a:t>NumCompaniesWorked</a:t>
            </a:r>
            <a:r>
              <a:rPr lang="ko-KR" altLang="en-US">
                <a:ea typeface="맑은 고딕"/>
                <a:cs typeface="Calibri"/>
              </a:rPr>
              <a:t> : 21개소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81CC00C-DC80-46B6-BCD9-200AA8EDBA38}"/>
              </a:ext>
            </a:extLst>
          </p:cNvPr>
          <p:cNvGrpSpPr/>
          <p:nvPr/>
        </p:nvGrpSpPr>
        <p:grpSpPr>
          <a:xfrm>
            <a:off x="230717" y="4315884"/>
            <a:ext cx="8572499" cy="433916"/>
            <a:chOff x="283634" y="4231217"/>
            <a:chExt cx="8572499" cy="433916"/>
          </a:xfrm>
        </p:grpSpPr>
        <p:pic>
          <p:nvPicPr>
            <p:cNvPr id="4" name="그림 5" descr="텍스트, 안테나이(가) 표시된 사진&#10;&#10;자동 생성된 설명">
              <a:extLst>
                <a:ext uri="{FF2B5EF4-FFF2-40B4-BE49-F238E27FC236}">
                  <a16:creationId xmlns:a16="http://schemas.microsoft.com/office/drawing/2014/main" id="{7B81D5AF-9373-42A6-8775-49A7E08C7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2316" y="4248634"/>
              <a:ext cx="8479366" cy="382149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83DCE67-E71B-4185-AF2C-96374F13D1B2}"/>
                </a:ext>
              </a:extLst>
            </p:cNvPr>
            <p:cNvSpPr/>
            <p:nvPr/>
          </p:nvSpPr>
          <p:spPr>
            <a:xfrm>
              <a:off x="283634" y="4231217"/>
              <a:ext cx="8572499" cy="433916"/>
            </a:xfrm>
            <a:prstGeom prst="rect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275ED6E-7CB8-4951-AC97-6994345D4AD6}"/>
              </a:ext>
            </a:extLst>
          </p:cNvPr>
          <p:cNvSpPr txBox="1"/>
          <p:nvPr/>
        </p:nvSpPr>
        <p:spPr>
          <a:xfrm>
            <a:off x="190791" y="3029081"/>
            <a:ext cx="24256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dirty="0" err="1">
                <a:ea typeface="맑은 고딕"/>
                <a:cs typeface="Calibri"/>
              </a:rPr>
              <a:t>최빈값으로</a:t>
            </a:r>
            <a:r>
              <a:rPr lang="ko-KR" altLang="en-US">
                <a:ea typeface="맑은 고딕"/>
                <a:cs typeface="Calibri"/>
              </a:rPr>
              <a:t> 삽입</a:t>
            </a:r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D56C6D-3469-44FA-8D64-66827BFB5314}"/>
              </a:ext>
            </a:extLst>
          </p:cNvPr>
          <p:cNvSpPr txBox="1"/>
          <p:nvPr/>
        </p:nvSpPr>
        <p:spPr>
          <a:xfrm>
            <a:off x="828136" y="3572414"/>
            <a:ext cx="50938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ko-KR" altLang="en-US">
                <a:ea typeface="맑은 고딕"/>
                <a:cs typeface="Calibri"/>
              </a:rPr>
              <a:t>연속형 변수들이라 </a:t>
            </a:r>
            <a:r>
              <a:rPr lang="ko-KR" altLang="en-US" dirty="0" err="1">
                <a:ea typeface="맑은 고딕"/>
                <a:cs typeface="Calibri"/>
              </a:rPr>
              <a:t>최빈값으로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결측치</a:t>
            </a:r>
            <a:r>
              <a:rPr lang="ko-KR" altLang="en-US" dirty="0">
                <a:ea typeface="맑은 고딕"/>
                <a:cs typeface="Calibri"/>
              </a:rPr>
              <a:t> 처리</a:t>
            </a:r>
            <a:endParaRPr lang="ko-K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데이터 </a:t>
            </a:r>
            <a:r>
              <a:rPr lang="ko-KR" altLang="en-US" dirty="0" err="1">
                <a:ea typeface="맑은 고딕"/>
                <a:cs typeface="Calibri"/>
              </a:rPr>
              <a:t>전처리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4710-B584-48F8-9628-E5921228CE5B}"/>
              </a:ext>
            </a:extLst>
          </p:cNvPr>
          <p:cNvSpPr txBox="1"/>
          <p:nvPr/>
        </p:nvSpPr>
        <p:spPr>
          <a:xfrm>
            <a:off x="-108146" y="3810297"/>
            <a:ext cx="857461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ea typeface="맑은 고딕"/>
              <a:cs typeface="Calibri"/>
            </a:endParaRPr>
          </a:p>
          <a:p>
            <a:pPr lvl="1"/>
            <a:r>
              <a:rPr lang="ko-KR" sz="1600" dirty="0">
                <a:ea typeface="+mn-lt"/>
                <a:cs typeface="+mn-lt"/>
              </a:rPr>
              <a:t>'</a:t>
            </a:r>
            <a:r>
              <a:rPr lang="ko-KR" sz="1600" dirty="0" err="1">
                <a:ea typeface="+mn-lt"/>
                <a:cs typeface="+mn-lt"/>
              </a:rPr>
              <a:t>BusinessTravel</a:t>
            </a:r>
            <a:r>
              <a:rPr lang="ko-KR" sz="1600" dirty="0">
                <a:ea typeface="+mn-lt"/>
                <a:cs typeface="+mn-lt"/>
              </a:rPr>
              <a:t>', '</a:t>
            </a:r>
            <a:r>
              <a:rPr lang="ko-KR" sz="1600" dirty="0" err="1">
                <a:ea typeface="+mn-lt"/>
                <a:cs typeface="+mn-lt"/>
              </a:rPr>
              <a:t>Department</a:t>
            </a:r>
            <a:r>
              <a:rPr lang="ko-KR" sz="1600" dirty="0">
                <a:ea typeface="+mn-lt"/>
                <a:cs typeface="+mn-lt"/>
              </a:rPr>
              <a:t>', '</a:t>
            </a:r>
            <a:r>
              <a:rPr lang="ko-KR" sz="1600" dirty="0" err="1">
                <a:ea typeface="+mn-lt"/>
                <a:cs typeface="+mn-lt"/>
              </a:rPr>
              <a:t>Education</a:t>
            </a:r>
            <a:r>
              <a:rPr lang="ko-KR" sz="1600" dirty="0">
                <a:ea typeface="+mn-lt"/>
                <a:cs typeface="+mn-lt"/>
              </a:rPr>
              <a:t>', '</a:t>
            </a:r>
            <a:r>
              <a:rPr lang="ko-KR" sz="1600" dirty="0" err="1">
                <a:ea typeface="+mn-lt"/>
                <a:cs typeface="+mn-lt"/>
              </a:rPr>
              <a:t>EducationField</a:t>
            </a:r>
            <a:r>
              <a:rPr lang="ko-KR" sz="1600" dirty="0">
                <a:ea typeface="+mn-lt"/>
                <a:cs typeface="+mn-lt"/>
              </a:rPr>
              <a:t>', '</a:t>
            </a:r>
            <a:r>
              <a:rPr lang="ko-KR" sz="1600" dirty="0" err="1">
                <a:ea typeface="+mn-lt"/>
                <a:cs typeface="+mn-lt"/>
              </a:rPr>
              <a:t>EnvironmentSatisfaction</a:t>
            </a:r>
            <a:r>
              <a:rPr lang="ko-KR" sz="1600" dirty="0">
                <a:ea typeface="+mn-lt"/>
                <a:cs typeface="+mn-lt"/>
              </a:rPr>
              <a:t>',</a:t>
            </a:r>
            <a:br>
              <a:rPr lang="ko-KR" sz="1600" dirty="0">
                <a:ea typeface="+mn-lt"/>
                <a:cs typeface="+mn-lt"/>
              </a:rPr>
            </a:br>
            <a:r>
              <a:rPr lang="ko-KR" sz="1600" dirty="0">
                <a:ea typeface="+mn-lt"/>
                <a:cs typeface="+mn-lt"/>
              </a:rPr>
              <a:t>'</a:t>
            </a:r>
            <a:r>
              <a:rPr lang="ko-KR" sz="1600" dirty="0" err="1">
                <a:ea typeface="+mn-lt"/>
                <a:cs typeface="+mn-lt"/>
              </a:rPr>
              <a:t>Gender</a:t>
            </a:r>
            <a:r>
              <a:rPr lang="ko-KR" sz="1600" dirty="0">
                <a:ea typeface="+mn-lt"/>
                <a:cs typeface="+mn-lt"/>
              </a:rPr>
              <a:t>', '</a:t>
            </a:r>
            <a:r>
              <a:rPr lang="ko-KR" sz="1600" dirty="0" err="1">
                <a:ea typeface="+mn-lt"/>
                <a:cs typeface="+mn-lt"/>
              </a:rPr>
              <a:t>JobInvolvement</a:t>
            </a:r>
            <a:r>
              <a:rPr lang="ko-KR" sz="1600" dirty="0">
                <a:ea typeface="+mn-lt"/>
                <a:cs typeface="+mn-lt"/>
              </a:rPr>
              <a:t>', '</a:t>
            </a:r>
            <a:r>
              <a:rPr lang="ko-KR" sz="1600" dirty="0" err="1">
                <a:ea typeface="+mn-lt"/>
                <a:cs typeface="+mn-lt"/>
              </a:rPr>
              <a:t>JobRole</a:t>
            </a:r>
            <a:r>
              <a:rPr lang="ko-KR" sz="1600" dirty="0">
                <a:ea typeface="+mn-lt"/>
                <a:cs typeface="+mn-lt"/>
              </a:rPr>
              <a:t>', '</a:t>
            </a:r>
            <a:r>
              <a:rPr lang="ko-KR" sz="1600" dirty="0" err="1">
                <a:ea typeface="+mn-lt"/>
                <a:cs typeface="+mn-lt"/>
              </a:rPr>
              <a:t>JobSatisfaction</a:t>
            </a:r>
            <a:r>
              <a:rPr lang="ko-KR" sz="1600" dirty="0">
                <a:ea typeface="+mn-lt"/>
                <a:cs typeface="+mn-lt"/>
              </a:rPr>
              <a:t>', '</a:t>
            </a:r>
            <a:r>
              <a:rPr lang="ko-KR" sz="1600" dirty="0" err="1">
                <a:ea typeface="+mn-lt"/>
                <a:cs typeface="+mn-lt"/>
              </a:rPr>
              <a:t>MaritalStatus</a:t>
            </a:r>
            <a:r>
              <a:rPr lang="ko-KR" sz="1600" dirty="0">
                <a:ea typeface="+mn-lt"/>
                <a:cs typeface="+mn-lt"/>
              </a:rPr>
              <a:t>', '</a:t>
            </a:r>
            <a:r>
              <a:rPr lang="ko-KR" sz="1600" dirty="0" err="1">
                <a:ea typeface="+mn-lt"/>
                <a:cs typeface="+mn-lt"/>
              </a:rPr>
              <a:t>OverTime</a:t>
            </a:r>
            <a:r>
              <a:rPr lang="ko-KR" sz="1600" dirty="0">
                <a:ea typeface="+mn-lt"/>
                <a:cs typeface="+mn-lt"/>
              </a:rPr>
              <a:t>',</a:t>
            </a:r>
            <a:br>
              <a:rPr lang="ko-KR" sz="1600" dirty="0">
                <a:ea typeface="+mn-lt"/>
                <a:cs typeface="+mn-lt"/>
              </a:rPr>
            </a:br>
            <a:r>
              <a:rPr lang="ko-KR" sz="1600" dirty="0">
                <a:ea typeface="+mn-lt"/>
                <a:cs typeface="+mn-lt"/>
              </a:rPr>
              <a:t>'</a:t>
            </a:r>
            <a:r>
              <a:rPr lang="ko-KR" sz="1600" dirty="0" err="1">
                <a:ea typeface="+mn-lt"/>
                <a:cs typeface="+mn-lt"/>
              </a:rPr>
              <a:t>RelationshipSatisfaction</a:t>
            </a:r>
            <a:r>
              <a:rPr lang="ko-KR" sz="1600" dirty="0">
                <a:ea typeface="+mn-lt"/>
                <a:cs typeface="+mn-lt"/>
              </a:rPr>
              <a:t>', '</a:t>
            </a:r>
            <a:r>
              <a:rPr lang="ko-KR" sz="1600" dirty="0" err="1">
                <a:ea typeface="+mn-lt"/>
                <a:cs typeface="+mn-lt"/>
              </a:rPr>
              <a:t>StockOptionLevel</a:t>
            </a:r>
            <a:r>
              <a:rPr lang="ko-KR" sz="1600" dirty="0">
                <a:ea typeface="+mn-lt"/>
                <a:cs typeface="+mn-lt"/>
              </a:rPr>
              <a:t>', '</a:t>
            </a:r>
            <a:r>
              <a:rPr lang="ko-KR" sz="1600" dirty="0" err="1">
                <a:ea typeface="+mn-lt"/>
                <a:cs typeface="+mn-lt"/>
              </a:rPr>
              <a:t>WorkLifeBalance</a:t>
            </a:r>
            <a:r>
              <a:rPr lang="ko-KR" sz="1600" dirty="0">
                <a:ea typeface="+mn-lt"/>
                <a:cs typeface="+mn-lt"/>
              </a:rPr>
              <a:t>'</a:t>
            </a:r>
          </a:p>
        </p:txBody>
      </p:sp>
      <p:pic>
        <p:nvPicPr>
          <p:cNvPr id="5" name="그림 9">
            <a:extLst>
              <a:ext uri="{FF2B5EF4-FFF2-40B4-BE49-F238E27FC236}">
                <a16:creationId xmlns:a16="http://schemas.microsoft.com/office/drawing/2014/main" id="{E7F094AC-52C8-4637-8FA7-54AF31596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44" y="1885783"/>
            <a:ext cx="2714625" cy="457200"/>
          </a:xfrm>
          <a:prstGeom prst="rect">
            <a:avLst/>
          </a:prstGeom>
        </p:spPr>
      </p:pic>
      <p:pic>
        <p:nvPicPr>
          <p:cNvPr id="4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DE49C964-C52F-4740-8AEF-0D91F7BFA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52" y="2387898"/>
            <a:ext cx="6664569" cy="149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40FBD5-1578-4CC2-A504-B0C02FA99830}"/>
              </a:ext>
            </a:extLst>
          </p:cNvPr>
          <p:cNvSpPr txBox="1"/>
          <p:nvPr/>
        </p:nvSpPr>
        <p:spPr>
          <a:xfrm>
            <a:off x="219808" y="1455127"/>
            <a:ext cx="53369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 dirty="0">
                <a:ea typeface="맑은 고딕"/>
              </a:rPr>
              <a:t>가변수화(범주형 데이터</a:t>
            </a:r>
            <a:r>
              <a:rPr lang="en-US" altLang="ko-KR" b="1" dirty="0">
                <a:ea typeface="맑은 고딕"/>
              </a:rPr>
              <a:t>,</a:t>
            </a:r>
            <a:r>
              <a:rPr lang="ko-KR" b="1" dirty="0">
                <a:ea typeface="맑은 고딕"/>
              </a:rPr>
              <a:t> </a:t>
            </a:r>
            <a:r>
              <a:rPr lang="en-US" altLang="ko-KR" b="1" dirty="0" err="1">
                <a:ea typeface="맑은 고딕"/>
              </a:rPr>
              <a:t>Pd.get_dummies</a:t>
            </a:r>
            <a:r>
              <a:rPr lang="ko-KR" b="1" dirty="0">
                <a:ea typeface="맑은 고딕"/>
              </a:rPr>
              <a:t> )</a:t>
            </a:r>
            <a:endParaRPr lang="ko-KR" altLang="en-US" b="1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2723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X,Y 구분 및 </a:t>
            </a:r>
            <a:r>
              <a:rPr lang="ko-KR" altLang="en-US" dirty="0" err="1">
                <a:ea typeface="맑은 고딕"/>
                <a:cs typeface="Calibri"/>
              </a:rPr>
              <a:t>train선정</a:t>
            </a:r>
            <a:r>
              <a:rPr lang="ko-KR" altLang="en-US" dirty="0">
                <a:ea typeface="맑은 고딕"/>
                <a:cs typeface="Calibri"/>
              </a:rPr>
              <a:t> 기준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/>
          </a:p>
          <a:p>
            <a:endParaRPr lang="en-US" dirty="0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82B93C1-B833-47A8-AE06-70119B2A3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71" y="2406905"/>
            <a:ext cx="7919049" cy="10167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C97652-9225-4CFE-8F3D-8DFB4407D5D1}"/>
              </a:ext>
            </a:extLst>
          </p:cNvPr>
          <p:cNvSpPr txBox="1"/>
          <p:nvPr/>
        </p:nvSpPr>
        <p:spPr>
          <a:xfrm>
            <a:off x="649061" y="3884159"/>
            <a:ext cx="7223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>
                <a:ea typeface="맑은 고딕"/>
                <a:cs typeface="Calibri"/>
              </a:rPr>
              <a:t>데이터 표본 수가 적어서(</a:t>
            </a:r>
            <a:r>
              <a:rPr lang="ko-KR" altLang="en-US" dirty="0">
                <a:ea typeface="맑은 고딕"/>
                <a:cs typeface="Calibri"/>
              </a:rPr>
              <a:t>약 1000</a:t>
            </a:r>
            <a:r>
              <a:rPr lang="ko-KR" altLang="en-US">
                <a:ea typeface="맑은 고딕"/>
                <a:cs typeface="Calibri"/>
              </a:rPr>
              <a:t>개) </a:t>
            </a:r>
            <a:r>
              <a:rPr lang="ko-KR" altLang="en-US" dirty="0" err="1">
                <a:ea typeface="맑은 고딕"/>
                <a:cs typeface="Calibri"/>
              </a:rPr>
              <a:t>test_size를</a:t>
            </a:r>
            <a:r>
              <a:rPr lang="ko-KR" altLang="en-US">
                <a:ea typeface="맑은 고딕"/>
                <a:cs typeface="Calibri"/>
              </a:rPr>
              <a:t> 0.1로 </a:t>
            </a:r>
            <a:r>
              <a:rPr lang="ko-KR" altLang="en-US" dirty="0">
                <a:ea typeface="맑은 고딕"/>
                <a:cs typeface="Calibri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57513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76DC8A70391454488AD61F88F3B4A13" ma:contentTypeVersion="2" ma:contentTypeDescription="새 문서를 만듭니다." ma:contentTypeScope="" ma:versionID="fa55fae7f07aa1356cfe1c8004e44a26">
  <xsd:schema xmlns:xsd="http://www.w3.org/2001/XMLSchema" xmlns:xs="http://www.w3.org/2001/XMLSchema" xmlns:p="http://schemas.microsoft.com/office/2006/metadata/properties" xmlns:ns2="1e3bacfd-7eaf-45c4-8cd8-3ef69f4fd99f" targetNamespace="http://schemas.microsoft.com/office/2006/metadata/properties" ma:root="true" ma:fieldsID="abdd987651bedda29a3866d0773c6d17" ns2:_="">
    <xsd:import namespace="1e3bacfd-7eaf-45c4-8cd8-3ef69f4fd9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bacfd-7eaf-45c4-8cd8-3ef69f4fd9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03B6A3-E0D1-44D1-9B5C-E646C106C2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BC5E69-E75A-4A9D-9AB2-AE520AEC869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9A585DF-4728-4179-9928-C7431A9877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3bacfd-7eaf-45c4-8cd8-3ef69f4fd9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</Words>
  <Application>Microsoft Office PowerPoint</Application>
  <PresentationFormat>화면 슬라이드 쇼(16:9)</PresentationFormat>
  <Paragraphs>190</Paragraphs>
  <Slides>29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Amasis MT Pro Black</vt:lpstr>
      <vt:lpstr>맑은 고딕</vt:lpstr>
      <vt:lpstr>Arial</vt:lpstr>
      <vt:lpstr>Calibri</vt:lpstr>
      <vt:lpstr>Wingdings</vt:lpstr>
      <vt:lpstr>Office Theme</vt:lpstr>
      <vt:lpstr>직원 이직 여부 예측 모델</vt:lpstr>
      <vt:lpstr>목차 구성</vt:lpstr>
      <vt:lpstr>1. 데이터 탐색</vt:lpstr>
      <vt:lpstr>데이터 탐색</vt:lpstr>
      <vt:lpstr>데이터 탐색</vt:lpstr>
      <vt:lpstr>상관관계 분석</vt:lpstr>
      <vt:lpstr>결측치 처리</vt:lpstr>
      <vt:lpstr>데이터 전처리</vt:lpstr>
      <vt:lpstr>X,Y 구분 및 train선정 기준</vt:lpstr>
      <vt:lpstr>2. 모델 생성 및 학습</vt:lpstr>
      <vt:lpstr>모델 학습</vt:lpstr>
      <vt:lpstr>모델 소개</vt:lpstr>
      <vt:lpstr>모델 소개</vt:lpstr>
      <vt:lpstr>로컬 레이어 구성</vt:lpstr>
      <vt:lpstr>3. 모델 요약 및 평가</vt:lpstr>
      <vt:lpstr>Multilayer Perceptron</vt:lpstr>
      <vt:lpstr>PowerPoint 프레젠테이션</vt:lpstr>
      <vt:lpstr>PowerPoint 프레젠테이션</vt:lpstr>
      <vt:lpstr>Oversampling Data</vt:lpstr>
      <vt:lpstr>Multilayer Perceptron</vt:lpstr>
      <vt:lpstr>PowerPoint 프레젠테이션</vt:lpstr>
      <vt:lpstr>결과 요약 비교</vt:lpstr>
      <vt:lpstr>Tensorboard</vt:lpstr>
      <vt:lpstr>Tensorboard</vt:lpstr>
      <vt:lpstr>4. 에이블 모델 컬렉션</vt:lpstr>
      <vt:lpstr>Model 1</vt:lpstr>
      <vt:lpstr>범주형 변수 개별 학습 </vt:lpstr>
      <vt:lpstr>7레이어 분석 모델</vt:lpstr>
      <vt:lpstr>이상으로 발표를 마칩니다. 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 Master title style</dc:title>
  <dc:creator/>
  <cp:lastModifiedBy/>
  <cp:revision>175</cp:revision>
  <dcterms:created xsi:type="dcterms:W3CDTF">2017-08-01T15:40:51Z</dcterms:created>
  <dcterms:modified xsi:type="dcterms:W3CDTF">2022-02-11T07:38:06Z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0x010100E76DC8A70391454488AD61F88F3B4A13</vt:lpwstr>
  </property>
</Properties>
</file>