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58" r:id="rId5"/>
    <p:sldId id="259" r:id="rId6"/>
    <p:sldId id="268" r:id="rId7"/>
    <p:sldId id="262" r:id="rId8"/>
    <p:sldId id="263" r:id="rId9"/>
    <p:sldId id="266" r:id="rId10"/>
    <p:sldId id="267" r:id="rId11"/>
    <p:sldId id="265" r:id="rId12"/>
    <p:sldId id="264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5DD"/>
    <a:srgbClr val="8F578B"/>
    <a:srgbClr val="47298B"/>
    <a:srgbClr val="E8785A"/>
    <a:srgbClr val="FF8225"/>
    <a:srgbClr val="5DD5FF"/>
    <a:srgbClr val="00217E"/>
    <a:srgbClr val="600000"/>
    <a:srgbClr val="FF2549"/>
    <a:srgbClr val="FF0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26" y="-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2" y="980765"/>
            <a:ext cx="8015750" cy="181405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8428" y="3322076"/>
            <a:ext cx="8001000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E8785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3" y="312827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5" y="1437968"/>
            <a:ext cx="8244349" cy="33110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490" y="539273"/>
            <a:ext cx="644992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E8785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23" y="1312606"/>
            <a:ext cx="6474543" cy="350862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7" y="301139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1127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E8785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8367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1127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E8785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8367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935" y="1012742"/>
            <a:ext cx="8037871" cy="1762431"/>
          </a:xfrm>
        </p:spPr>
        <p:txBody>
          <a:bodyPr>
            <a:normAutofit/>
          </a:bodyPr>
          <a:lstStyle/>
          <a:p>
            <a:r>
              <a:rPr lang="en-US" dirty="0"/>
              <a:t>KT </a:t>
            </a:r>
            <a:r>
              <a:rPr lang="ko-KR" altLang="en-US" dirty="0" err="1"/>
              <a:t>에이블스쿨</a:t>
            </a:r>
            <a:br>
              <a:rPr lang="en-US" dirty="0"/>
            </a:br>
            <a:r>
              <a:rPr lang="ko-KR" altLang="en-US" dirty="0"/>
              <a:t>미니프로젝트 </a:t>
            </a:r>
            <a:br>
              <a:rPr lang="en-US" altLang="ko-KR" dirty="0"/>
            </a:br>
            <a:r>
              <a:rPr lang="ko-KR" altLang="en-US" dirty="0"/>
              <a:t>포트폴리오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554" y="3756740"/>
            <a:ext cx="7986252" cy="730043"/>
          </a:xfrm>
        </p:spPr>
        <p:txBody>
          <a:bodyPr>
            <a:normAutofit/>
          </a:bodyPr>
          <a:lstStyle/>
          <a:p>
            <a:r>
              <a:rPr lang="en-US" sz="2400" dirty="0"/>
              <a:t>1.26~1.28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성과물 </a:t>
            </a:r>
            <a:r>
              <a:rPr lang="en-US" altLang="ko-KR" dirty="0"/>
              <a:t>– </a:t>
            </a:r>
            <a:r>
              <a:rPr lang="ko-KR" altLang="en-US" dirty="0"/>
              <a:t>조별 과제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0490" y="1419397"/>
            <a:ext cx="5780422" cy="3508626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분석한 성과물들을 바탕으로 비즈니스 인사이트를 제시하여 데이터에 기반한 합리적인 의사결정 지원</a:t>
            </a:r>
            <a:endParaRPr lang="en-US" altLang="ko-KR" sz="1600" dirty="0"/>
          </a:p>
          <a:p>
            <a:r>
              <a:rPr lang="ko-KR" altLang="en-US" sz="1600" dirty="0"/>
              <a:t>데이터에 기반한 통계와 모델 예측을 통해 현재 상태를 파악하고</a:t>
            </a:r>
            <a:r>
              <a:rPr lang="en-US" altLang="ko-KR" sz="1600" dirty="0"/>
              <a:t>, </a:t>
            </a:r>
            <a:r>
              <a:rPr lang="ko-KR" altLang="en-US" sz="1600" dirty="0"/>
              <a:t>미래를 위한 사업 방향성 제시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633FAA-2053-47E5-87C9-AE3512639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473" y="2754589"/>
            <a:ext cx="3282456" cy="18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72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결산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2" y="1519660"/>
            <a:ext cx="8244349" cy="3311013"/>
          </a:xfrm>
        </p:spPr>
        <p:txBody>
          <a:bodyPr anchor="ctr">
            <a:normAutofit/>
          </a:bodyPr>
          <a:lstStyle/>
          <a:p>
            <a:r>
              <a:rPr lang="ko-KR" altLang="en-US" sz="2200" dirty="0"/>
              <a:t>주석</a:t>
            </a:r>
            <a:r>
              <a:rPr lang="en-US" altLang="ko-KR" sz="2200" dirty="0"/>
              <a:t>, </a:t>
            </a:r>
            <a:r>
              <a:rPr lang="ko-KR" altLang="en-US" sz="2200" dirty="0"/>
              <a:t>중간 설명과 같은 세부적인 마감은 이전 프로젝트 대비 상당히 개선됨</a:t>
            </a:r>
            <a:endParaRPr lang="en-US" altLang="ko-KR" sz="2200" dirty="0"/>
          </a:p>
          <a:p>
            <a:r>
              <a:rPr lang="ko-KR" altLang="en-US" sz="2200" dirty="0"/>
              <a:t>다만</a:t>
            </a:r>
            <a:r>
              <a:rPr lang="en-US" altLang="ko-KR" sz="2200" dirty="0"/>
              <a:t>, </a:t>
            </a:r>
            <a:r>
              <a:rPr lang="ko-KR" altLang="en-US" sz="2200" dirty="0"/>
              <a:t>시간 관리를 위해 일부 항목 및 변수에 대해서만 선택적으로 깊이 있는 분석을 진행했음에도 불구하고</a:t>
            </a:r>
            <a:r>
              <a:rPr lang="en-US" altLang="ko-KR" sz="2200" dirty="0"/>
              <a:t>, </a:t>
            </a:r>
            <a:r>
              <a:rPr lang="ko-KR" altLang="en-US" sz="2200" dirty="0"/>
              <a:t>시간 문제가 완전히 해결되지 않은 모습을 보임</a:t>
            </a:r>
            <a:endParaRPr lang="en-US" altLang="ko-KR" sz="2200" dirty="0"/>
          </a:p>
          <a:p>
            <a:r>
              <a:rPr lang="ko-KR" altLang="en-US" sz="2200" dirty="0"/>
              <a:t>모델 내에서 변수 별 가중치에 대한 설명이 부족한 점은 보완해야 할 필요가 있음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34267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5641" y="1046532"/>
            <a:ext cx="5443075" cy="725349"/>
          </a:xfrm>
        </p:spPr>
        <p:txBody>
          <a:bodyPr>
            <a:norm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잘 했지만 더 잘 해야 해</a:t>
            </a:r>
            <a:r>
              <a:rPr lang="en-US" altLang="ko-KR" dirty="0"/>
              <a:t>!”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5641" y="2142499"/>
            <a:ext cx="5443075" cy="23494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200" dirty="0"/>
              <a:t> 이번 프로젝트에서는 내실을 다지고 디테일한 완성도를 높이는 것을 목표로 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세부적인 완성도와 가독성은 크게 향상되었으나 필수 과제 수행 과정에서 시간이 많이 걸린 만큼 기본적인 코딩을 빠르고 정확하게 진행해야 할 필요가 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다만 코딩 과정에서 입력해야 할 메서드 문구를 몰라서  헤맨 적은 거의 없음을 고려하면</a:t>
            </a:r>
            <a:r>
              <a:rPr lang="en-US" altLang="ko-KR" sz="1200" dirty="0"/>
              <a:t>, </a:t>
            </a:r>
            <a:r>
              <a:rPr lang="ko-KR" altLang="en-US" sz="1200" dirty="0"/>
              <a:t>장문의 코드를 관리하고 처리하는 과정에서 발생한 비효율적인 동작들을 최소화하는 것이 관건일 것입니다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그 밖에도</a:t>
            </a:r>
            <a:r>
              <a:rPr lang="en-US" altLang="ko-KR" sz="1200" dirty="0"/>
              <a:t> </a:t>
            </a:r>
            <a:r>
              <a:rPr lang="ko-KR" altLang="en-US" sz="1200" dirty="0"/>
              <a:t>모델 내에서 가중치 별 상관관계에 대한 자세한 분석과 설명이 있었다면 보다 훌륭한 성과물이 나오지 않았을까 하는 아쉬움도 있습니다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ko-KR" altLang="en-US" sz="1200" dirty="0"/>
              <a:t>다음 프로젝트에서는 장문의 코드와 다량의 결과물들을 효율적으로 관리하고</a:t>
            </a:r>
            <a:r>
              <a:rPr lang="en-US" altLang="ko-KR" sz="1200" dirty="0"/>
              <a:t>, </a:t>
            </a:r>
            <a:r>
              <a:rPr lang="ko-KR" altLang="en-US" sz="1200" dirty="0"/>
              <a:t>원하는 형태의 결과물들을 빠르게 구현할 수 있도록 하는 것을 목표로 하여 진행하려 합니다</a:t>
            </a:r>
            <a:r>
              <a:rPr lang="en-US" altLang="ko-KR" sz="1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282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소개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2" y="1519660"/>
            <a:ext cx="8244349" cy="3311013"/>
          </a:xfrm>
        </p:spPr>
        <p:txBody>
          <a:bodyPr anchor="ctr">
            <a:normAutofit/>
          </a:bodyPr>
          <a:lstStyle/>
          <a:p>
            <a:r>
              <a:rPr lang="ko-KR" altLang="en-US" sz="2200" dirty="0"/>
              <a:t>제한된 일정 내에서 비즈니스적으로 유의미한 결론 도출을 목적으로 함</a:t>
            </a:r>
            <a:endParaRPr lang="en-US" sz="2200" dirty="0"/>
          </a:p>
          <a:p>
            <a:r>
              <a:rPr lang="ko-KR" altLang="en-US" sz="2200" dirty="0" err="1"/>
              <a:t>파이썬</a:t>
            </a:r>
            <a:r>
              <a:rPr lang="ko-KR" altLang="en-US" sz="2200" dirty="0"/>
              <a:t> 기반 </a:t>
            </a:r>
            <a:r>
              <a:rPr lang="ko-KR" altLang="en-US" sz="2200" dirty="0" err="1"/>
              <a:t>머신러닝</a:t>
            </a:r>
            <a:r>
              <a:rPr lang="ko-KR" altLang="en-US" sz="2200" dirty="0"/>
              <a:t> 분석</a:t>
            </a:r>
            <a:endParaRPr lang="en-US" altLang="ko-KR" sz="2200" dirty="0"/>
          </a:p>
          <a:p>
            <a:r>
              <a:rPr lang="en-US" sz="2200" dirty="0"/>
              <a:t>3</a:t>
            </a:r>
            <a:r>
              <a:rPr lang="ko-KR" altLang="en-US" sz="2200" dirty="0"/>
              <a:t>일 동안 </a:t>
            </a:r>
            <a:r>
              <a:rPr lang="en-US" altLang="ko-KR" sz="2200" dirty="0"/>
              <a:t>5</a:t>
            </a:r>
            <a:r>
              <a:rPr lang="ko-KR" altLang="en-US" sz="2200" dirty="0"/>
              <a:t>가지 종류의 데이터를 주제로 분석 진행</a:t>
            </a:r>
            <a:endParaRPr lang="en-US" altLang="ko-KR" sz="2200" dirty="0"/>
          </a:p>
          <a:p>
            <a:r>
              <a:rPr lang="ko-KR" altLang="en-US" sz="2200" dirty="0"/>
              <a:t>개인 과제 수행 이후</a:t>
            </a:r>
            <a:r>
              <a:rPr lang="en-US" altLang="ko-KR" sz="2200" dirty="0"/>
              <a:t>, </a:t>
            </a:r>
            <a:r>
              <a:rPr lang="ko-KR" altLang="en-US" sz="2200" dirty="0"/>
              <a:t>개인 과제물을 바탕으로 조별 과제 수행</a:t>
            </a:r>
            <a:endParaRPr lang="en-US" altLang="ko-KR" sz="2200" dirty="0"/>
          </a:p>
          <a:p>
            <a:r>
              <a:rPr lang="ko-KR" altLang="en-US" sz="2200" dirty="0"/>
              <a:t>기본적으로 주어진 과제가 있지만</a:t>
            </a:r>
            <a:r>
              <a:rPr lang="en-US" altLang="ko-KR" sz="2200" dirty="0"/>
              <a:t>,</a:t>
            </a:r>
            <a:r>
              <a:rPr lang="ko-KR" altLang="en-US" sz="2200" dirty="0"/>
              <a:t> 자신의 아이디어를 제시하여 데이터 인사이트에 도움이 될 만한 결과를 도출하는 것이 관건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목표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2" y="1519660"/>
            <a:ext cx="8244349" cy="3311013"/>
          </a:xfrm>
        </p:spPr>
        <p:txBody>
          <a:bodyPr anchor="ctr">
            <a:normAutofit/>
          </a:bodyPr>
          <a:lstStyle/>
          <a:p>
            <a:r>
              <a:rPr lang="ko-KR" altLang="en-US" sz="2200" dirty="0"/>
              <a:t>이번 프로젝트에서는 이전에 진행했던 프로젝트에서 발견된 문제점들을 개선하는 것에 집중</a:t>
            </a:r>
            <a:endParaRPr lang="en-US" altLang="ko-KR" sz="2200" dirty="0"/>
          </a:p>
          <a:p>
            <a:r>
              <a:rPr lang="ko-KR" altLang="en-US" sz="2200" dirty="0"/>
              <a:t>직전에 실습한 프로젝트에서는 기초적인 내용 및 세부 주석이 부실했고</a:t>
            </a:r>
            <a:r>
              <a:rPr lang="en-US" altLang="ko-KR" sz="2200" dirty="0"/>
              <a:t>, </a:t>
            </a:r>
            <a:r>
              <a:rPr lang="ko-KR" altLang="en-US" sz="2200" dirty="0"/>
              <a:t>제한된 시간 안에 지나치게 많은 사항들을 처리하려 하다 보니 심도 있는 분석이 부족하다는 문제점 발생</a:t>
            </a:r>
            <a:endParaRPr lang="en-US" altLang="ko-KR" sz="2200" dirty="0"/>
          </a:p>
          <a:p>
            <a:r>
              <a:rPr lang="ko-KR" altLang="en-US" sz="2200" dirty="0"/>
              <a:t>따라서</a:t>
            </a:r>
            <a:r>
              <a:rPr lang="en-US" altLang="ko-KR" sz="2200" dirty="0"/>
              <a:t>, </a:t>
            </a:r>
            <a:r>
              <a:rPr lang="ko-KR" altLang="en-US" sz="2200" dirty="0"/>
              <a:t>이번 프로젝트에서는 시간 관리</a:t>
            </a:r>
            <a:r>
              <a:rPr lang="en-US" altLang="ko-KR" sz="2200" dirty="0"/>
              <a:t>, </a:t>
            </a:r>
            <a:r>
              <a:rPr lang="ko-KR" altLang="en-US" sz="2200" dirty="0"/>
              <a:t>세부 마감 개선</a:t>
            </a:r>
            <a:r>
              <a:rPr lang="en-US" altLang="ko-KR" sz="2200" dirty="0"/>
              <a:t>, </a:t>
            </a:r>
            <a:r>
              <a:rPr lang="ko-KR" altLang="en-US" sz="2200" dirty="0"/>
              <a:t>깊이 있는 전처리를 목표로 함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7413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성과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57948" y="1903658"/>
            <a:ext cx="1766376" cy="517563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데이터 분석</a:t>
            </a:r>
            <a:endParaRPr lang="en-US" sz="1800" dirty="0"/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B8754457-7BF1-4282-8877-5F0277A4FEDA}"/>
              </a:ext>
            </a:extLst>
          </p:cNvPr>
          <p:cNvSpPr/>
          <p:nvPr/>
        </p:nvSpPr>
        <p:spPr>
          <a:xfrm>
            <a:off x="357948" y="1834923"/>
            <a:ext cx="1869959" cy="661322"/>
          </a:xfrm>
          <a:prstGeom prst="frame">
            <a:avLst/>
          </a:prstGeom>
          <a:solidFill>
            <a:srgbClr val="C055DD"/>
          </a:solidFill>
          <a:ln>
            <a:solidFill>
              <a:srgbClr val="47298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85BDB90-34A1-434C-A2B5-A7ED2228B7FC}"/>
              </a:ext>
            </a:extLst>
          </p:cNvPr>
          <p:cNvSpPr txBox="1">
            <a:spLocks/>
          </p:cNvSpPr>
          <p:nvPr/>
        </p:nvSpPr>
        <p:spPr>
          <a:xfrm>
            <a:off x="472520" y="2757333"/>
            <a:ext cx="1651805" cy="482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E8785A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변수 별 가중치 파악</a:t>
            </a:r>
            <a:endParaRPr lang="en-US" sz="1800" dirty="0"/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EA3F46D2-3F9E-4ACC-B414-B7F7727290D1}"/>
              </a:ext>
            </a:extLst>
          </p:cNvPr>
          <p:cNvSpPr/>
          <p:nvPr/>
        </p:nvSpPr>
        <p:spPr>
          <a:xfrm>
            <a:off x="357948" y="2647256"/>
            <a:ext cx="1869959" cy="661322"/>
          </a:xfrm>
          <a:prstGeom prst="frame">
            <a:avLst/>
          </a:prstGeom>
          <a:solidFill>
            <a:srgbClr val="C055DD"/>
          </a:solidFill>
          <a:ln>
            <a:solidFill>
              <a:srgbClr val="47298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754CA06-B5F8-42DC-93BD-A13640ABB921}"/>
              </a:ext>
            </a:extLst>
          </p:cNvPr>
          <p:cNvSpPr txBox="1">
            <a:spLocks/>
          </p:cNvSpPr>
          <p:nvPr/>
        </p:nvSpPr>
        <p:spPr>
          <a:xfrm>
            <a:off x="2556807" y="1903658"/>
            <a:ext cx="1766376" cy="517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E8785A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/>
              <a:t>머신러닝</a:t>
            </a:r>
            <a:endParaRPr lang="en-US" sz="1800" dirty="0"/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19D8CE59-E73D-43E1-BDEE-4D98FB874A29}"/>
              </a:ext>
            </a:extLst>
          </p:cNvPr>
          <p:cNvSpPr/>
          <p:nvPr/>
        </p:nvSpPr>
        <p:spPr>
          <a:xfrm>
            <a:off x="2556807" y="1834923"/>
            <a:ext cx="1869959" cy="661322"/>
          </a:xfrm>
          <a:prstGeom prst="frame">
            <a:avLst/>
          </a:prstGeom>
          <a:solidFill>
            <a:srgbClr val="C055DD"/>
          </a:solidFill>
          <a:ln>
            <a:solidFill>
              <a:srgbClr val="47298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BD632BE-0476-42B5-9EDB-79AA6E7AF888}"/>
              </a:ext>
            </a:extLst>
          </p:cNvPr>
          <p:cNvSpPr txBox="1">
            <a:spLocks/>
          </p:cNvSpPr>
          <p:nvPr/>
        </p:nvSpPr>
        <p:spPr>
          <a:xfrm>
            <a:off x="4811883" y="1942984"/>
            <a:ext cx="1722009" cy="478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E8785A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모델 분석 및 비교</a:t>
            </a:r>
            <a:endParaRPr lang="en-US" sz="2000" dirty="0"/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F0D27E61-CAE1-467C-88E6-3538561C98DE}"/>
              </a:ext>
            </a:extLst>
          </p:cNvPr>
          <p:cNvSpPr/>
          <p:nvPr/>
        </p:nvSpPr>
        <p:spPr>
          <a:xfrm>
            <a:off x="4755664" y="1834923"/>
            <a:ext cx="1869959" cy="661322"/>
          </a:xfrm>
          <a:prstGeom prst="frame">
            <a:avLst/>
          </a:prstGeom>
          <a:solidFill>
            <a:srgbClr val="C055DD"/>
          </a:solidFill>
          <a:ln>
            <a:solidFill>
              <a:srgbClr val="47298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6263DF80-CC57-4A50-A331-3E6A71F24D55}"/>
              </a:ext>
            </a:extLst>
          </p:cNvPr>
          <p:cNvSpPr txBox="1">
            <a:spLocks/>
          </p:cNvSpPr>
          <p:nvPr/>
        </p:nvSpPr>
        <p:spPr>
          <a:xfrm>
            <a:off x="2671378" y="2757333"/>
            <a:ext cx="1651805" cy="482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E8785A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결과 요약 및 시각화</a:t>
            </a:r>
            <a:endParaRPr lang="en-US" sz="1800" dirty="0"/>
          </a:p>
        </p:txBody>
      </p:sp>
      <p:sp>
        <p:nvSpPr>
          <p:cNvPr id="25" name="액자 24">
            <a:extLst>
              <a:ext uri="{FF2B5EF4-FFF2-40B4-BE49-F238E27FC236}">
                <a16:creationId xmlns:a16="http://schemas.microsoft.com/office/drawing/2014/main" id="{DF6CFF92-315E-49A9-AA90-8D8A202EC710}"/>
              </a:ext>
            </a:extLst>
          </p:cNvPr>
          <p:cNvSpPr/>
          <p:nvPr/>
        </p:nvSpPr>
        <p:spPr>
          <a:xfrm>
            <a:off x="2556806" y="2647256"/>
            <a:ext cx="1869959" cy="661322"/>
          </a:xfrm>
          <a:prstGeom prst="frame">
            <a:avLst/>
          </a:prstGeom>
          <a:solidFill>
            <a:srgbClr val="C055DD"/>
          </a:solidFill>
          <a:ln>
            <a:solidFill>
              <a:srgbClr val="47298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3AC8002-245A-4C2D-A993-AFDCE5F43640}"/>
              </a:ext>
            </a:extLst>
          </p:cNvPr>
          <p:cNvSpPr txBox="1">
            <a:spLocks/>
          </p:cNvSpPr>
          <p:nvPr/>
        </p:nvSpPr>
        <p:spPr>
          <a:xfrm>
            <a:off x="472520" y="3569666"/>
            <a:ext cx="1651805" cy="482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E8785A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chemeClr val="accent5">
                    <a:lumMod val="75000"/>
                  </a:schemeClr>
                </a:solidFill>
              </a:rPr>
              <a:t>발표자료 구성 기획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액자 26">
            <a:extLst>
              <a:ext uri="{FF2B5EF4-FFF2-40B4-BE49-F238E27FC236}">
                <a16:creationId xmlns:a16="http://schemas.microsoft.com/office/drawing/2014/main" id="{C18652E4-6CC8-4C07-9844-E8C252B4C230}"/>
              </a:ext>
            </a:extLst>
          </p:cNvPr>
          <p:cNvSpPr/>
          <p:nvPr/>
        </p:nvSpPr>
        <p:spPr>
          <a:xfrm>
            <a:off x="357948" y="3459589"/>
            <a:ext cx="1869959" cy="661322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279B8582-AC05-46D2-A084-24CFF1968CAD}"/>
              </a:ext>
            </a:extLst>
          </p:cNvPr>
          <p:cNvSpPr txBox="1">
            <a:spLocks/>
          </p:cNvSpPr>
          <p:nvPr/>
        </p:nvSpPr>
        <p:spPr>
          <a:xfrm>
            <a:off x="2671378" y="3569666"/>
            <a:ext cx="1651805" cy="482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E8785A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chemeClr val="accent5">
                    <a:lumMod val="75000"/>
                  </a:schemeClr>
                </a:solidFill>
              </a:rPr>
              <a:t>조별 성과물에 기여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액자 28">
            <a:extLst>
              <a:ext uri="{FF2B5EF4-FFF2-40B4-BE49-F238E27FC236}">
                <a16:creationId xmlns:a16="http://schemas.microsoft.com/office/drawing/2014/main" id="{38AFF622-2340-4A24-A2CE-1C079F430D6D}"/>
              </a:ext>
            </a:extLst>
          </p:cNvPr>
          <p:cNvSpPr/>
          <p:nvPr/>
        </p:nvSpPr>
        <p:spPr>
          <a:xfrm>
            <a:off x="2556806" y="3459589"/>
            <a:ext cx="1869959" cy="661322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0B18667-7511-4923-8931-6C935336981E}"/>
              </a:ext>
            </a:extLst>
          </p:cNvPr>
          <p:cNvSpPr txBox="1">
            <a:spLocks/>
          </p:cNvSpPr>
          <p:nvPr/>
        </p:nvSpPr>
        <p:spPr>
          <a:xfrm>
            <a:off x="7069094" y="1945000"/>
            <a:ext cx="1651805" cy="482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E8785A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모델 성능 개선</a:t>
            </a:r>
            <a:endParaRPr lang="en-US" sz="1800" dirty="0"/>
          </a:p>
        </p:txBody>
      </p:sp>
      <p:sp>
        <p:nvSpPr>
          <p:cNvPr id="31" name="액자 30">
            <a:extLst>
              <a:ext uri="{FF2B5EF4-FFF2-40B4-BE49-F238E27FC236}">
                <a16:creationId xmlns:a16="http://schemas.microsoft.com/office/drawing/2014/main" id="{B10D8755-A9EB-438E-821E-114DC6EF96F2}"/>
              </a:ext>
            </a:extLst>
          </p:cNvPr>
          <p:cNvSpPr/>
          <p:nvPr/>
        </p:nvSpPr>
        <p:spPr>
          <a:xfrm>
            <a:off x="6954522" y="1834923"/>
            <a:ext cx="1869959" cy="661322"/>
          </a:xfrm>
          <a:prstGeom prst="frame">
            <a:avLst/>
          </a:prstGeom>
          <a:solidFill>
            <a:srgbClr val="C055DD"/>
          </a:solidFill>
          <a:ln>
            <a:solidFill>
              <a:srgbClr val="47298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92AB8E1E-A8C8-42B5-A6D6-78A79E8FD73E}"/>
              </a:ext>
            </a:extLst>
          </p:cNvPr>
          <p:cNvSpPr txBox="1">
            <a:spLocks/>
          </p:cNvSpPr>
          <p:nvPr/>
        </p:nvSpPr>
        <p:spPr>
          <a:xfrm>
            <a:off x="4870236" y="3569666"/>
            <a:ext cx="1651805" cy="482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E8785A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chemeClr val="accent5">
                    <a:lumMod val="75000"/>
                  </a:schemeClr>
                </a:solidFill>
              </a:rPr>
              <a:t>비즈니스 인사이트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액자 32">
            <a:extLst>
              <a:ext uri="{FF2B5EF4-FFF2-40B4-BE49-F238E27FC236}">
                <a16:creationId xmlns:a16="http://schemas.microsoft.com/office/drawing/2014/main" id="{1B650078-E793-418B-B43A-08DFF94A78E0}"/>
              </a:ext>
            </a:extLst>
          </p:cNvPr>
          <p:cNvSpPr/>
          <p:nvPr/>
        </p:nvSpPr>
        <p:spPr>
          <a:xfrm>
            <a:off x="4755664" y="3459589"/>
            <a:ext cx="1869959" cy="661322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성과물 </a:t>
            </a:r>
            <a:r>
              <a:rPr lang="en-US" altLang="ko-KR" dirty="0"/>
              <a:t>– </a:t>
            </a:r>
            <a:r>
              <a:rPr lang="ko-KR" altLang="en-US" dirty="0"/>
              <a:t>개인 과제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0490" y="1419397"/>
            <a:ext cx="5780422" cy="3508626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데이터를 조회한 후 이를 바탕으로 </a:t>
            </a:r>
            <a:r>
              <a:rPr lang="ko-KR" altLang="en-US" sz="1600" dirty="0" err="1"/>
              <a:t>머신러닝</a:t>
            </a:r>
            <a:r>
              <a:rPr lang="ko-KR" altLang="en-US" sz="1600" dirty="0"/>
              <a:t> 진행</a:t>
            </a:r>
            <a:endParaRPr lang="en-US" altLang="ko-KR" sz="1600" dirty="0"/>
          </a:p>
          <a:p>
            <a:r>
              <a:rPr lang="en-US" sz="1600" dirty="0"/>
              <a:t>Decision Tree, </a:t>
            </a:r>
            <a:r>
              <a:rPr lang="ko-KR" altLang="en-US" sz="1600" dirty="0"/>
              <a:t>선형회귀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XGBoost</a:t>
            </a:r>
            <a:r>
              <a:rPr lang="en-US" altLang="ko-KR" sz="1600" dirty="0"/>
              <a:t> </a:t>
            </a:r>
            <a:r>
              <a:rPr lang="ko-KR" altLang="en-US" sz="1600" dirty="0"/>
              <a:t>등 다양한 알고리즘 사용</a:t>
            </a:r>
            <a:endParaRPr lang="en-US" altLang="ko-KR" sz="1600" dirty="0"/>
          </a:p>
          <a:p>
            <a:r>
              <a:rPr lang="ko-KR" altLang="en-US" sz="1600" dirty="0"/>
              <a:t>사용한 알고리즘들의 점수</a:t>
            </a:r>
            <a:r>
              <a:rPr lang="en-US" altLang="ko-KR" sz="1600" dirty="0"/>
              <a:t>(R2 Score, </a:t>
            </a:r>
            <a:r>
              <a:rPr lang="ko-KR" altLang="en-US" sz="1600" dirty="0"/>
              <a:t>정확도</a:t>
            </a:r>
            <a:r>
              <a:rPr lang="en-US" altLang="ko-KR" sz="1600" dirty="0"/>
              <a:t>)</a:t>
            </a:r>
            <a:r>
              <a:rPr lang="ko-KR" altLang="en-US" sz="1600" dirty="0"/>
              <a:t>를 산출하여 알고리즘 간 점수 비교</a:t>
            </a:r>
            <a:endParaRPr 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82689D-11C6-4078-B285-9A7CDACD4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84" y="3111911"/>
            <a:ext cx="2771028" cy="17093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88FF2E-6C64-47B3-A9EF-63E779EFE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90" y="3113544"/>
            <a:ext cx="2579489" cy="170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성과물 </a:t>
            </a:r>
            <a:r>
              <a:rPr lang="en-US" altLang="ko-KR" dirty="0"/>
              <a:t>– </a:t>
            </a:r>
            <a:r>
              <a:rPr lang="ko-KR" altLang="en-US" dirty="0"/>
              <a:t>개인 과제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0490" y="1419397"/>
            <a:ext cx="5780422" cy="3508626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알고리즘 내에서 변수들 간 가중치를 조회하여</a:t>
            </a:r>
            <a:r>
              <a:rPr lang="en-US" altLang="ko-KR" sz="1600" dirty="0"/>
              <a:t>, </a:t>
            </a:r>
            <a:r>
              <a:rPr lang="ko-KR" altLang="en-US" sz="1600" dirty="0"/>
              <a:t>어떤 독립변수가 종속변수에 큰 상관관계를 보이는지 확인</a:t>
            </a:r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B92335F-66C8-45F9-AA78-FF0A4AAE3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19" y="2253710"/>
            <a:ext cx="3746564" cy="256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86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성과물 </a:t>
            </a:r>
            <a:r>
              <a:rPr lang="en-US" altLang="ko-KR" dirty="0"/>
              <a:t>– </a:t>
            </a:r>
            <a:r>
              <a:rPr lang="ko-KR" altLang="en-US" dirty="0"/>
              <a:t>개인 과제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0490" y="1419397"/>
            <a:ext cx="5780422" cy="3508626"/>
          </a:xfrm>
        </p:spPr>
        <p:txBody>
          <a:bodyPr>
            <a:noAutofit/>
          </a:bodyPr>
          <a:lstStyle/>
          <a:p>
            <a:r>
              <a:rPr lang="ko-KR" altLang="en-US" sz="1600" dirty="0" err="1"/>
              <a:t>머신러닝을</a:t>
            </a:r>
            <a:r>
              <a:rPr lang="ko-KR" altLang="en-US" sz="1600" dirty="0"/>
              <a:t> 진행하는 과정에서 종속변수의 데이터 사이즈에 따른 정밀도 및 재현도 하락 문제 발생</a:t>
            </a:r>
            <a:endParaRPr lang="en-US" altLang="ko-KR" sz="1600" dirty="0"/>
          </a:p>
          <a:p>
            <a:r>
              <a:rPr lang="ko-KR" altLang="en-US" sz="1600" dirty="0"/>
              <a:t>이에 대해 표본 수가 적은 종속변수에 </a:t>
            </a:r>
            <a:r>
              <a:rPr lang="ko-KR" altLang="en-US" sz="1600" dirty="0" err="1"/>
              <a:t>오버샘플링을</a:t>
            </a:r>
            <a:r>
              <a:rPr lang="ko-KR" altLang="en-US" sz="1600" dirty="0"/>
              <a:t> 적용하여</a:t>
            </a:r>
            <a:r>
              <a:rPr lang="en-US" altLang="ko-KR" sz="1600" dirty="0"/>
              <a:t> </a:t>
            </a:r>
            <a:r>
              <a:rPr lang="ko-KR" altLang="en-US" sz="1600" dirty="0"/>
              <a:t>표본 수를 비슷하게 맞춘 후</a:t>
            </a:r>
            <a:r>
              <a:rPr lang="en-US" altLang="ko-KR" sz="1600" dirty="0"/>
              <a:t> </a:t>
            </a:r>
            <a:r>
              <a:rPr lang="ko-KR" altLang="en-US" sz="1600" dirty="0"/>
              <a:t>모델링 진행</a:t>
            </a:r>
            <a:endParaRPr lang="en-US" altLang="ko-KR" sz="1600" dirty="0"/>
          </a:p>
          <a:p>
            <a:r>
              <a:rPr lang="ko-KR" altLang="en-US" sz="1600" dirty="0"/>
              <a:t>그 결과 정확도가 하락하지 않으면서 정밀도와 재현도가 대폭 상승</a:t>
            </a:r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E81DE9-7BC6-4E76-88C2-2B933BA8F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196" y="3170837"/>
            <a:ext cx="2402803" cy="175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3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성과물 </a:t>
            </a:r>
            <a:r>
              <a:rPr lang="en-US" altLang="ko-KR" dirty="0"/>
              <a:t>– </a:t>
            </a:r>
            <a:r>
              <a:rPr lang="ko-KR" altLang="en-US" dirty="0"/>
              <a:t>개인 과제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0490" y="1419397"/>
            <a:ext cx="5780422" cy="3508626"/>
          </a:xfrm>
        </p:spPr>
        <p:txBody>
          <a:bodyPr>
            <a:noAutofit/>
          </a:bodyPr>
          <a:lstStyle/>
          <a:p>
            <a:r>
              <a:rPr lang="ko-KR" altLang="en-US" sz="1600" dirty="0" err="1"/>
              <a:t>오버샘플링이</a:t>
            </a:r>
            <a:r>
              <a:rPr lang="ko-KR" altLang="en-US" sz="1600" dirty="0"/>
              <a:t> 모델 성능에 직접적인 영향을 주는지 확인하는 실험 진행</a:t>
            </a:r>
            <a:endParaRPr lang="en-US" altLang="ko-KR" sz="1600" dirty="0"/>
          </a:p>
          <a:p>
            <a:r>
              <a:rPr lang="ko-KR" altLang="en-US" sz="1600" dirty="0"/>
              <a:t>원본 데이터와 </a:t>
            </a:r>
            <a:r>
              <a:rPr lang="ko-KR" altLang="en-US" sz="1600" dirty="0" err="1"/>
              <a:t>오버샘플링한</a:t>
            </a:r>
            <a:r>
              <a:rPr lang="ko-KR" altLang="en-US" sz="1600" dirty="0"/>
              <a:t> 데이터로 각각 모델링한 후 그 모델들을 </a:t>
            </a:r>
            <a:r>
              <a:rPr lang="en-US" altLang="ko-KR" sz="1600" dirty="0" err="1"/>
              <a:t>RandomSearchCV</a:t>
            </a:r>
            <a:r>
              <a:rPr lang="ko-KR" altLang="en-US" sz="1600" dirty="0"/>
              <a:t>를 이용해 튜닝 진행</a:t>
            </a:r>
            <a:endParaRPr lang="en-US" altLang="ko-KR" sz="1600" dirty="0"/>
          </a:p>
          <a:p>
            <a:r>
              <a:rPr lang="ko-KR" altLang="en-US" sz="1600" dirty="0"/>
              <a:t>그 결과 후자의 튜닝의 성능 향상폭이 더 높았고</a:t>
            </a:r>
            <a:r>
              <a:rPr lang="en-US" altLang="ko-KR" sz="1600" dirty="0"/>
              <a:t>, </a:t>
            </a:r>
            <a:r>
              <a:rPr lang="ko-KR" altLang="en-US" sz="1600" dirty="0"/>
              <a:t>보다 유의미한 결과가 도출됨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3826A1-B564-4AC7-9F5F-D43DFF03C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24" y="3141897"/>
            <a:ext cx="2031896" cy="15399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811FF7-B5D9-4578-A054-B1F2BDD46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014" y="3141897"/>
            <a:ext cx="2031897" cy="1539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F95AE1-749B-4882-862A-CC51F34B6616}"/>
              </a:ext>
            </a:extLst>
          </p:cNvPr>
          <p:cNvSpPr txBox="1"/>
          <p:nvPr/>
        </p:nvSpPr>
        <p:spPr>
          <a:xfrm>
            <a:off x="1611573" y="4681802"/>
            <a:ext cx="36108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좌 </a:t>
            </a:r>
            <a:r>
              <a:rPr lang="en-US" altLang="ko-KR" sz="800" dirty="0"/>
              <a:t>: </a:t>
            </a:r>
            <a:r>
              <a:rPr lang="ko-KR" altLang="en-US" sz="800" dirty="0" err="1"/>
              <a:t>오버샘플링</a:t>
            </a:r>
            <a:r>
              <a:rPr lang="ko-KR" altLang="en-US" sz="800" dirty="0"/>
              <a:t> 하지 않은 데이터</a:t>
            </a:r>
            <a:r>
              <a:rPr lang="en-US" altLang="ko-KR" sz="800" dirty="0"/>
              <a:t>, </a:t>
            </a:r>
            <a:r>
              <a:rPr lang="ko-KR" altLang="en-US" sz="800" dirty="0"/>
              <a:t>우 </a:t>
            </a:r>
            <a:r>
              <a:rPr lang="en-US" altLang="ko-KR" sz="800" dirty="0"/>
              <a:t>: </a:t>
            </a:r>
            <a:r>
              <a:rPr lang="ko-KR" altLang="en-US" sz="800" dirty="0" err="1"/>
              <a:t>오버샘플링</a:t>
            </a:r>
            <a:r>
              <a:rPr lang="ko-KR" altLang="en-US" sz="800" dirty="0"/>
              <a:t> 한 데이터</a:t>
            </a:r>
          </a:p>
        </p:txBody>
      </p:sp>
    </p:spTree>
    <p:extLst>
      <p:ext uri="{BB962C8B-B14F-4D97-AF65-F5344CB8AC3E}">
        <p14:creationId xmlns:p14="http://schemas.microsoft.com/office/powerpoint/2010/main" val="1995524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성과물 </a:t>
            </a:r>
            <a:r>
              <a:rPr lang="en-US" altLang="ko-KR" dirty="0"/>
              <a:t>– </a:t>
            </a:r>
            <a:r>
              <a:rPr lang="ko-KR" altLang="en-US" dirty="0"/>
              <a:t>조별 과제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0490" y="1419397"/>
            <a:ext cx="5780422" cy="3508626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프로젝트의 취지에 따라 사업제안서에서 아이디어를 얻어 발표 자료의 테마와 목차 제시</a:t>
            </a:r>
            <a:endParaRPr lang="en-US" altLang="ko-KR" sz="1600" dirty="0"/>
          </a:p>
          <a:p>
            <a:r>
              <a:rPr lang="ko-KR" altLang="en-US" sz="1600" dirty="0"/>
              <a:t>개인 과제에서 </a:t>
            </a:r>
            <a:r>
              <a:rPr lang="ko-KR" altLang="en-US" sz="1600" dirty="0" err="1"/>
              <a:t>오버샘플링</a:t>
            </a:r>
            <a:r>
              <a:rPr lang="ko-KR" altLang="en-US" sz="1600" dirty="0"/>
              <a:t> 여부에 따른 모델 성능 차이를 비교한 부분이 조별 과제 내용에 수록됨</a:t>
            </a:r>
            <a:endParaRPr lang="en-US" altLang="ko-KR" sz="1600" dirty="0"/>
          </a:p>
          <a:p>
            <a:r>
              <a:rPr lang="ko-KR" altLang="en-US" sz="1600" dirty="0"/>
              <a:t>수록된 개인 과제물 자료는 발표 자료의 전문성을 강화하면서 다른 조원들의 자료들과 조화를 이룰 수 있도록 구성</a:t>
            </a:r>
            <a:endParaRPr lang="en-US" altLang="ko-KR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E7AAE70-DE11-4C01-ACA8-E47255567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780" y="3647736"/>
            <a:ext cx="1984306" cy="11178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E8655B1-266C-4420-9FF4-4B1ABBAB9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59" y="3657600"/>
            <a:ext cx="1984306" cy="111280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82D45A0-D9A8-4055-A28A-3CEF848864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61890"/>
            <a:ext cx="1945543" cy="108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14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Application>Microsoft Office PowerPoint</Application>
  <PresentationFormat>화면 슬라이드 쇼(16:9)</PresentationFormat>
  <Paragraphs>52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Calibri</vt:lpstr>
      <vt:lpstr>Office Theme</vt:lpstr>
      <vt:lpstr>KT 에이블스쿨 미니프로젝트  포트폴리오</vt:lpstr>
      <vt:lpstr>프로젝트 소개</vt:lpstr>
      <vt:lpstr>프로젝트 목표</vt:lpstr>
      <vt:lpstr>프로젝트 성과</vt:lpstr>
      <vt:lpstr>프로젝트 성과물 – 개인 과제</vt:lpstr>
      <vt:lpstr>프로젝트 성과물 – 개인 과제</vt:lpstr>
      <vt:lpstr>프로젝트 성과물 – 개인 과제</vt:lpstr>
      <vt:lpstr>프로젝트 성과물 – 개인 과제</vt:lpstr>
      <vt:lpstr>프로젝트 성과물 – 조별 과제</vt:lpstr>
      <vt:lpstr>프로젝트 성과물 – 조별 과제</vt:lpstr>
      <vt:lpstr>프로젝트 결산</vt:lpstr>
      <vt:lpstr>“잘 했지만 더 잘 해야 해!”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2022-02-05T02:19:45Z</dcterms:modified>
</cp:coreProperties>
</file>