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0"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b-engines.com/en/ranking"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hyperlink" Target="https://www.mysql.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ostgresql.org/"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sql-server/sql-server-downloads" TargetMode="External"/><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olumn-oriented_DBM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89213" y="1519707"/>
            <a:ext cx="8915399" cy="2047741"/>
          </a:xfrm>
        </p:spPr>
        <p:txBody>
          <a:bodyPr>
            <a:normAutofit/>
          </a:bodyPr>
          <a:lstStyle/>
          <a:p>
            <a:r>
              <a:rPr lang="fr-FR" dirty="0" smtClean="0"/>
              <a:t>Les 3 </a:t>
            </a:r>
            <a:r>
              <a:rPr lang="fr-FR" dirty="0"/>
              <a:t>SGBDR relationnels bien </a:t>
            </a:r>
            <a:r>
              <a:rPr lang="fr-FR" dirty="0" smtClean="0"/>
              <a:t>connus:</a:t>
            </a:r>
            <a:endParaRPr lang="fr-FR" dirty="0"/>
          </a:p>
        </p:txBody>
      </p:sp>
      <p:sp>
        <p:nvSpPr>
          <p:cNvPr id="3" name="Sous-titre 2"/>
          <p:cNvSpPr>
            <a:spLocks noGrp="1"/>
          </p:cNvSpPr>
          <p:nvPr>
            <p:ph type="subTitle" idx="1"/>
          </p:nvPr>
        </p:nvSpPr>
        <p:spPr>
          <a:xfrm>
            <a:off x="4533363" y="3567448"/>
            <a:ext cx="6971249" cy="1486208"/>
          </a:xfrm>
        </p:spPr>
        <p:txBody>
          <a:bodyPr/>
          <a:lstStyle/>
          <a:p>
            <a:r>
              <a:rPr lang="fr-FR" b="1" dirty="0" smtClean="0"/>
              <a:t>MySQL - </a:t>
            </a:r>
            <a:r>
              <a:rPr lang="fr-FR" b="1" dirty="0" err="1"/>
              <a:t>PostgreSQL</a:t>
            </a:r>
            <a:r>
              <a:rPr lang="fr-FR" b="1" dirty="0"/>
              <a:t> -</a:t>
            </a:r>
            <a:r>
              <a:rPr lang="fr-FR" b="1" dirty="0" smtClean="0"/>
              <a:t> </a:t>
            </a:r>
            <a:r>
              <a:rPr lang="fr-FR" b="1" dirty="0"/>
              <a:t>SQL Server</a:t>
            </a:r>
            <a:br>
              <a:rPr lang="fr-FR" b="1" dirty="0"/>
            </a:br>
            <a:endParaRPr lang="fr-FR" dirty="0"/>
          </a:p>
        </p:txBody>
      </p:sp>
    </p:spTree>
    <p:extLst>
      <p:ext uri="{BB962C8B-B14F-4D97-AF65-F5344CB8AC3E}">
        <p14:creationId xmlns:p14="http://schemas.microsoft.com/office/powerpoint/2010/main" val="257608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611232"/>
            <a:ext cx="8911687" cy="1280890"/>
          </a:xfrm>
        </p:spPr>
        <p:txBody>
          <a:bodyPr/>
          <a:lstStyle/>
          <a:p>
            <a:r>
              <a:rPr lang="fr-FR" dirty="0" smtClean="0"/>
              <a:t>Introduction</a:t>
            </a:r>
            <a:endParaRPr lang="fr-FR" dirty="0"/>
          </a:p>
        </p:txBody>
      </p:sp>
      <p:sp>
        <p:nvSpPr>
          <p:cNvPr id="3" name="Rectangle 2"/>
          <p:cNvSpPr/>
          <p:nvPr/>
        </p:nvSpPr>
        <p:spPr>
          <a:xfrm>
            <a:off x="2592924" y="1892122"/>
            <a:ext cx="8341239" cy="1754326"/>
          </a:xfrm>
          <a:prstGeom prst="rect">
            <a:avLst/>
          </a:prstGeom>
        </p:spPr>
        <p:txBody>
          <a:bodyPr wrap="square">
            <a:spAutoFit/>
          </a:bodyPr>
          <a:lstStyle/>
          <a:p>
            <a:r>
              <a:rPr lang="fr-FR" dirty="0">
                <a:solidFill>
                  <a:srgbClr val="252525"/>
                </a:solidFill>
                <a:latin typeface="GothamPro"/>
              </a:rPr>
              <a:t>Le choix entre les bases de données SQL et non SQL se résume généralement à des différences de structure. Cependant, lorsque nous examinons plusieurs solutions SQL, les critères sont beaucoup plus faussés. Nous examinerons maintenant les aspects plus précisément et analyserons la fonctionnalité sous-jacente. Nous examinerons les trois bases de données relationnelles les plus populaires : MySQL vs </a:t>
            </a:r>
            <a:r>
              <a:rPr lang="fr-FR" dirty="0" err="1">
                <a:solidFill>
                  <a:srgbClr val="252525"/>
                </a:solidFill>
                <a:latin typeface="GothamPro"/>
              </a:rPr>
              <a:t>Postgresql</a:t>
            </a:r>
            <a:r>
              <a:rPr lang="fr-FR" dirty="0">
                <a:solidFill>
                  <a:srgbClr val="252525"/>
                </a:solidFill>
                <a:latin typeface="GothamPro"/>
              </a:rPr>
              <a:t> vs SQL Server.</a:t>
            </a:r>
            <a:endParaRPr lang="fr-FR" dirty="0"/>
          </a:p>
        </p:txBody>
      </p:sp>
    </p:spTree>
    <p:extLst>
      <p:ext uri="{BB962C8B-B14F-4D97-AF65-F5344CB8AC3E}">
        <p14:creationId xmlns:p14="http://schemas.microsoft.com/office/powerpoint/2010/main" val="208642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446087"/>
            <a:ext cx="3505199" cy="1152525"/>
          </a:xfrm>
        </p:spPr>
        <p:txBody>
          <a:bodyPr>
            <a:normAutofit/>
          </a:bodyPr>
          <a:lstStyle/>
          <a:p>
            <a:r>
              <a:rPr lang="fr-FR" sz="2400" b="1" dirty="0" smtClean="0"/>
              <a:t>MySQL</a:t>
            </a:r>
            <a:r>
              <a:rPr lang="fr-FR" sz="2400" dirty="0"/>
              <a:t/>
            </a:r>
            <a:br>
              <a:rPr lang="fr-FR" sz="2400" dirty="0"/>
            </a:br>
            <a:endParaRPr lang="fr-FR" sz="2400"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8382" y="1598613"/>
            <a:ext cx="3622743" cy="3238500"/>
          </a:xfrm>
        </p:spPr>
      </p:pic>
      <p:sp>
        <p:nvSpPr>
          <p:cNvPr id="4" name="Espace réservé du texte 3"/>
          <p:cNvSpPr>
            <a:spLocks noGrp="1"/>
          </p:cNvSpPr>
          <p:nvPr>
            <p:ph type="body" sz="half" idx="2"/>
          </p:nvPr>
        </p:nvSpPr>
        <p:spPr>
          <a:xfrm>
            <a:off x="2176530" y="1598613"/>
            <a:ext cx="4816698" cy="4262436"/>
          </a:xfrm>
        </p:spPr>
        <p:txBody>
          <a:bodyPr/>
          <a:lstStyle/>
          <a:p>
            <a:r>
              <a:rPr lang="fr-FR" sz="1600" dirty="0"/>
              <a:t>MySQL se trouve être l'une des bases de données les plus populaires, selon </a:t>
            </a:r>
            <a:r>
              <a:rPr lang="fr-FR" sz="1600" dirty="0">
                <a:hlinkClick r:id="rId3"/>
              </a:rPr>
              <a:t>DB </a:t>
            </a:r>
            <a:r>
              <a:rPr lang="fr-FR" sz="1600" dirty="0" err="1">
                <a:hlinkClick r:id="rId3"/>
              </a:rPr>
              <a:t>Engines</a:t>
            </a:r>
            <a:r>
              <a:rPr lang="fr-FR" sz="1600" dirty="0">
                <a:hlinkClick r:id="rId3"/>
              </a:rPr>
              <a:t> </a:t>
            </a:r>
            <a:r>
              <a:rPr lang="fr-FR" sz="1600" dirty="0" err="1">
                <a:hlinkClick r:id="rId3"/>
              </a:rPr>
              <a:t>Ranking</a:t>
            </a:r>
            <a:r>
              <a:rPr lang="fr-FR" sz="1600" dirty="0"/>
              <a:t> . C'est un leader incontesté parmi les solutions SQL, utilisées par Google, LinkedIn, Amazon, </a:t>
            </a:r>
            <a:r>
              <a:rPr lang="fr-FR" sz="1600" dirty="0" err="1"/>
              <a:t>Netflix</a:t>
            </a:r>
            <a:r>
              <a:rPr lang="fr-FR" sz="1600" dirty="0"/>
              <a:t>, </a:t>
            </a:r>
            <a:r>
              <a:rPr lang="fr-FR" sz="1600" dirty="0" err="1"/>
              <a:t>Twitter</a:t>
            </a:r>
            <a:r>
              <a:rPr lang="fr-FR" sz="1600" dirty="0"/>
              <a:t> et autres. </a:t>
            </a:r>
            <a:r>
              <a:rPr lang="fr-FR" sz="1600" dirty="0">
                <a:hlinkClick r:id="rId4"/>
              </a:rPr>
              <a:t>La popularité de MySQL</a:t>
            </a:r>
            <a:r>
              <a:rPr lang="fr-FR" sz="1600" dirty="0"/>
              <a:t> a beaucoup augmenté car les équipes préfèrent de plus en plus les solutions open source aux solutions commerciales.</a:t>
            </a:r>
          </a:p>
          <a:p>
            <a:r>
              <a:rPr lang="fr-FR" sz="1600" b="1" dirty="0"/>
              <a:t>Prix</a:t>
            </a:r>
            <a:r>
              <a:rPr lang="fr-FR" sz="1600" dirty="0"/>
              <a:t> ​​: la solution de base de données est développée par Oracle et dispose d'outils supplémentaires payants ; la fonctionnalité de base est accessible gratuitement.</a:t>
            </a:r>
          </a:p>
          <a:p>
            <a:r>
              <a:rPr lang="fr-FR" sz="1600" b="1" dirty="0"/>
              <a:t>Langage</a:t>
            </a:r>
            <a:r>
              <a:rPr lang="fr-FR" sz="1600" dirty="0"/>
              <a:t> : MySQL est écrit en C++ ; la gestion de la base de données se fait avec </a:t>
            </a:r>
            <a:r>
              <a:rPr lang="fr-FR" sz="1600" dirty="0" err="1"/>
              <a:t>Structured</a:t>
            </a:r>
            <a:r>
              <a:rPr lang="fr-FR" sz="1600" dirty="0"/>
              <a:t> </a:t>
            </a:r>
            <a:r>
              <a:rPr lang="fr-FR" sz="1600" dirty="0" err="1"/>
              <a:t>Query</a:t>
            </a:r>
            <a:r>
              <a:rPr lang="fr-FR" sz="1600" dirty="0"/>
              <a:t> </a:t>
            </a:r>
            <a:r>
              <a:rPr lang="fr-FR" sz="1600" dirty="0" err="1"/>
              <a:t>Language</a:t>
            </a:r>
            <a:r>
              <a:rPr lang="fr-FR" sz="1600" dirty="0"/>
              <a:t>.</a:t>
            </a:r>
          </a:p>
          <a:p>
            <a:endParaRPr lang="fr-FR" dirty="0"/>
          </a:p>
        </p:txBody>
      </p:sp>
    </p:spTree>
    <p:extLst>
      <p:ext uri="{BB962C8B-B14F-4D97-AF65-F5344CB8AC3E}">
        <p14:creationId xmlns:p14="http://schemas.microsoft.com/office/powerpoint/2010/main" val="271682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04367" y="188508"/>
            <a:ext cx="3119391" cy="976312"/>
          </a:xfrm>
        </p:spPr>
        <p:txBody>
          <a:bodyPr/>
          <a:lstStyle/>
          <a:p>
            <a:r>
              <a:rPr lang="fr-FR" sz="2400" b="1" dirty="0" err="1"/>
              <a:t>PostgreSQL</a:t>
            </a:r>
            <a:endParaRPr lang="fr-FR" sz="24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9899" y="2034381"/>
            <a:ext cx="3792314" cy="2238375"/>
          </a:xfrm>
        </p:spPr>
      </p:pic>
      <p:sp>
        <p:nvSpPr>
          <p:cNvPr id="4" name="Espace réservé du texte 3"/>
          <p:cNvSpPr>
            <a:spLocks noGrp="1"/>
          </p:cNvSpPr>
          <p:nvPr>
            <p:ph type="body" sz="half" idx="2"/>
          </p:nvPr>
        </p:nvSpPr>
        <p:spPr>
          <a:xfrm>
            <a:off x="2692243" y="1495582"/>
            <a:ext cx="4455532" cy="4428700"/>
          </a:xfrm>
        </p:spPr>
        <p:txBody>
          <a:bodyPr>
            <a:normAutofit/>
          </a:bodyPr>
          <a:lstStyle/>
          <a:p>
            <a:r>
              <a:rPr lang="fr-FR" sz="1600" u="sng" dirty="0">
                <a:hlinkClick r:id="rId3"/>
              </a:rPr>
              <a:t>Une base de données relationnelle</a:t>
            </a:r>
            <a:r>
              <a:rPr lang="fr-FR" sz="1600" dirty="0"/>
              <a:t> éprouvée et reconnue pour sa prise en charge de nombreux types de données, son stockage intuitif de données sans schéma et ses fonctionnalités riches. Certains développeurs vont même jusqu'à prétendre qu'il s'agit de la base de données open source la plus avancée du marché. Nous n'irions pas aussi loin, mais c'est certainement une solution hautement universelle.</a:t>
            </a:r>
          </a:p>
          <a:p>
            <a:r>
              <a:rPr lang="fr-FR" sz="1600" b="1" dirty="0"/>
              <a:t>Prix</a:t>
            </a:r>
            <a:r>
              <a:rPr lang="fr-FR" sz="1600" dirty="0"/>
              <a:t> ​​: open-source</a:t>
            </a:r>
          </a:p>
          <a:p>
            <a:r>
              <a:rPr lang="fr-FR" sz="1600" b="1" dirty="0"/>
              <a:t>Langue</a:t>
            </a:r>
            <a:r>
              <a:rPr lang="fr-FR" sz="1600" dirty="0"/>
              <a:t> : C</a:t>
            </a:r>
          </a:p>
        </p:txBody>
      </p:sp>
    </p:spTree>
    <p:extLst>
      <p:ext uri="{BB962C8B-B14F-4D97-AF65-F5344CB8AC3E}">
        <p14:creationId xmlns:p14="http://schemas.microsoft.com/office/powerpoint/2010/main" val="346537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71990" y="561998"/>
            <a:ext cx="3222422" cy="976312"/>
          </a:xfrm>
        </p:spPr>
        <p:txBody>
          <a:bodyPr>
            <a:normAutofit/>
          </a:bodyPr>
          <a:lstStyle/>
          <a:p>
            <a:r>
              <a:rPr lang="fr-FR" sz="2400" b="1" dirty="0"/>
              <a:t>serveur SQL</a:t>
            </a:r>
            <a:br>
              <a:rPr lang="fr-FR" sz="2400" b="1" dirty="0"/>
            </a:br>
            <a:endParaRPr lang="fr-FR" sz="2400"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83392" y="2073500"/>
            <a:ext cx="2781836" cy="1890232"/>
          </a:xfrm>
        </p:spPr>
      </p:pic>
      <p:sp>
        <p:nvSpPr>
          <p:cNvPr id="4" name="Espace réservé du texte 3"/>
          <p:cNvSpPr>
            <a:spLocks noGrp="1"/>
          </p:cNvSpPr>
          <p:nvPr>
            <p:ph type="body" sz="half" idx="2"/>
          </p:nvPr>
        </p:nvSpPr>
        <p:spPr>
          <a:xfrm>
            <a:off x="2356834" y="1422400"/>
            <a:ext cx="6040191" cy="4836732"/>
          </a:xfrm>
        </p:spPr>
        <p:txBody>
          <a:bodyPr>
            <a:normAutofit lnSpcReduction="10000"/>
          </a:bodyPr>
          <a:lstStyle/>
          <a:p>
            <a:r>
              <a:rPr lang="fr-FR" sz="1700" dirty="0"/>
              <a:t>Contrairement à </a:t>
            </a:r>
            <a:r>
              <a:rPr lang="fr-FR" sz="1700" dirty="0" err="1"/>
              <a:t>Postgresql</a:t>
            </a:r>
            <a:r>
              <a:rPr lang="fr-FR" sz="1700" dirty="0"/>
              <a:t> vs MySQL, SQL Server est une solution commerciale. Il est préféré par les entreprises qui gèrent régulièrement des charges de travail importantes. Il est également considéré comme l'un des systèmes les plus compatibles avec les services Windows.</a:t>
            </a:r>
          </a:p>
          <a:p>
            <a:r>
              <a:rPr lang="fr-FR" sz="1700" dirty="0"/>
              <a:t>L'infrastructure SQL Server comprend de nombreux outils supplémentaires, tels que des services de création de rapports, des systèmes d'intégration et des analyses. Pour les entreprises qui gèrent plusieurs équipes, ces outils font une grande différence dans le travail quotidien.</a:t>
            </a:r>
          </a:p>
          <a:p>
            <a:r>
              <a:rPr lang="fr-FR" sz="1700" b="1" dirty="0"/>
              <a:t>Prix</a:t>
            </a:r>
            <a:r>
              <a:rPr lang="fr-FR" sz="1700" dirty="0"/>
              <a:t> ​​: la base de données a une </a:t>
            </a:r>
            <a:r>
              <a:rPr lang="fr-FR" sz="1700" u="sng" dirty="0">
                <a:hlinkClick r:id="rId3"/>
              </a:rPr>
              <a:t>édition gratuite</a:t>
            </a:r>
            <a:r>
              <a:rPr lang="fr-FR" sz="1700" dirty="0"/>
              <a:t> pour les développeurs et les petites entreprises mais ne prend en charge qu'un seul processeur, 1 Go de mémoire maximale utilisée par le moteur de base de données et une taille de base de données maximale de 10 Go.</a:t>
            </a:r>
          </a:p>
          <a:p>
            <a:r>
              <a:rPr lang="fr-FR" sz="1700" dirty="0"/>
              <a:t>. Pour un serveur, les utilisateurs doivent payer 931 $.</a:t>
            </a:r>
          </a:p>
          <a:p>
            <a:endParaRPr lang="fr-FR" dirty="0"/>
          </a:p>
        </p:txBody>
      </p:sp>
    </p:spTree>
    <p:extLst>
      <p:ext uri="{BB962C8B-B14F-4D97-AF65-F5344CB8AC3E}">
        <p14:creationId xmlns:p14="http://schemas.microsoft.com/office/powerpoint/2010/main" val="292150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546836"/>
            <a:ext cx="8911687" cy="1280890"/>
          </a:xfrm>
        </p:spPr>
        <p:txBody>
          <a:bodyPr>
            <a:normAutofit fontScale="90000"/>
          </a:bodyPr>
          <a:lstStyle/>
          <a:p>
            <a:r>
              <a:rPr lang="fr-FR" b="1" dirty="0"/>
              <a:t>Comparaison côte à côte des outils SQL</a:t>
            </a:r>
            <a:br>
              <a:rPr lang="fr-FR" b="1" dirty="0"/>
            </a:br>
            <a:endParaRPr lang="fr-FR" dirty="0"/>
          </a:p>
        </p:txBody>
      </p:sp>
      <p:sp>
        <p:nvSpPr>
          <p:cNvPr id="3" name="Espace réservé du contenu 2"/>
          <p:cNvSpPr>
            <a:spLocks noGrp="1"/>
          </p:cNvSpPr>
          <p:nvPr>
            <p:ph idx="1"/>
          </p:nvPr>
        </p:nvSpPr>
        <p:spPr>
          <a:xfrm>
            <a:off x="2585499" y="1571223"/>
            <a:ext cx="8915400" cy="4481848"/>
          </a:xfrm>
        </p:spPr>
        <p:txBody>
          <a:bodyPr/>
          <a:lstStyle/>
          <a:p>
            <a:r>
              <a:rPr lang="fr-FR" dirty="0"/>
              <a:t>Dans cette comparaison, nous allons examiner les fonctionnalités des trois bases de données SQL les plus populaires, examiner leurs cas d'utilisation, leurs avantages et leurs inconvénients respectifs. Tout d'abord, nous allons commencer par explorer les fonctionnalités en profondeur.</a:t>
            </a:r>
          </a:p>
          <a:p>
            <a:r>
              <a:rPr lang="fr-FR" b="1" dirty="0"/>
              <a:t>Modifications des données</a:t>
            </a:r>
          </a:p>
          <a:p>
            <a:pPr marL="0" indent="0">
              <a:buNone/>
            </a:pPr>
            <a:r>
              <a:rPr lang="fr-FR" dirty="0"/>
              <a:t>Ici, nous évaluons la facilité avec laquelle les données peuvent être modifiées et la base de données défragmentée. La priorité clé est la flexibilité, la sécurité et la convivialité des systèmes.</a:t>
            </a:r>
          </a:p>
          <a:p>
            <a:r>
              <a:rPr lang="fr-FR" b="1" dirty="0"/>
              <a:t>Mises à jour des lignes</a:t>
            </a:r>
            <a:endParaRPr lang="fr-FR" dirty="0"/>
          </a:p>
          <a:p>
            <a:pPr marL="0" indent="0">
              <a:buNone/>
            </a:pPr>
            <a:r>
              <a:rPr lang="fr-FR" dirty="0"/>
              <a:t>Ce critère fait référence aux algorithmes qu'une base de données utilise pour mettre à jour son contenu, sa vitesse et son efficacité.</a:t>
            </a:r>
          </a:p>
          <a:p>
            <a:endParaRPr lang="fr-FR" dirty="0"/>
          </a:p>
        </p:txBody>
      </p:sp>
    </p:spTree>
    <p:extLst>
      <p:ext uri="{BB962C8B-B14F-4D97-AF65-F5344CB8AC3E}">
        <p14:creationId xmlns:p14="http://schemas.microsoft.com/office/powerpoint/2010/main" val="418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8044" y="1203125"/>
            <a:ext cx="9208395" cy="2564805"/>
          </a:xfrm>
          <a:prstGeom prst="rect">
            <a:avLst/>
          </a:prstGeom>
        </p:spPr>
        <p:txBody>
          <a:bodyPr wrap="square">
            <a:spAutoFit/>
          </a:bodyPr>
          <a:lstStyle/>
          <a:p>
            <a:pPr marL="285750" indent="-285750">
              <a:spcAft>
                <a:spcPts val="1990"/>
              </a:spcAft>
              <a:buFont typeface="Wingdings" panose="05000000000000000000" pitchFamily="2" charset="2"/>
              <a:buChar char="Ø"/>
            </a:pPr>
            <a:r>
              <a:rPr lang="fr-FR" dirty="0">
                <a:solidFill>
                  <a:srgbClr val="252525"/>
                </a:solidFill>
                <a:latin typeface="Helvetica" panose="020B0604020202020204" pitchFamily="34" charset="0"/>
                <a:ea typeface="Times New Roman" panose="02020603050405020304" pitchFamily="18" charset="0"/>
              </a:rPr>
              <a:t>Dans le cas de MySQL </a:t>
            </a:r>
            <a:r>
              <a:rPr lang="fr-FR" b="1" dirty="0">
                <a:solidFill>
                  <a:srgbClr val="252525"/>
                </a:solidFill>
                <a:latin typeface="Helvetica" panose="020B0604020202020204" pitchFamily="34" charset="0"/>
                <a:ea typeface="Times New Roman" panose="02020603050405020304" pitchFamily="18" charset="0"/>
              </a:rPr>
              <a:t>, une solution</a:t>
            </a:r>
            <a:r>
              <a:rPr lang="fr-FR" dirty="0">
                <a:solidFill>
                  <a:srgbClr val="252525"/>
                </a:solidFill>
                <a:latin typeface="Helvetica" panose="020B0604020202020204" pitchFamily="34" charset="0"/>
                <a:ea typeface="Times New Roman" panose="02020603050405020304" pitchFamily="18" charset="0"/>
              </a:rPr>
              <a:t> met automatiquement à jour les données vers le stockage de restauration. En cas de problème, les développeurs peuvent toujours revenir à la version précédente.</a:t>
            </a:r>
            <a:endParaRPr lang="fr-FR" sz="1600" dirty="0">
              <a:latin typeface="Times New Roman" panose="02020603050405020304" pitchFamily="18" charset="0"/>
              <a:ea typeface="Times New Roman" panose="02020603050405020304" pitchFamily="18" charset="0"/>
            </a:endParaRPr>
          </a:p>
          <a:p>
            <a:pPr marL="285750" indent="-285750">
              <a:spcAft>
                <a:spcPts val="1990"/>
              </a:spcAft>
              <a:buFont typeface="Wingdings" panose="05000000000000000000" pitchFamily="2" charset="2"/>
              <a:buChar char="Ø"/>
            </a:pPr>
            <a:r>
              <a:rPr lang="fr-FR" b="1" dirty="0" err="1">
                <a:solidFill>
                  <a:srgbClr val="252525"/>
                </a:solidFill>
                <a:latin typeface="Helvetica" panose="020B0604020202020204" pitchFamily="34" charset="0"/>
                <a:ea typeface="Times New Roman" panose="02020603050405020304" pitchFamily="18" charset="0"/>
              </a:rPr>
              <a:t>PostgreSQL</a:t>
            </a:r>
            <a:r>
              <a:rPr lang="fr-FR" dirty="0">
                <a:solidFill>
                  <a:srgbClr val="252525"/>
                </a:solidFill>
                <a:latin typeface="Helvetica" panose="020B0604020202020204" pitchFamily="34" charset="0"/>
                <a:ea typeface="Times New Roman" panose="02020603050405020304" pitchFamily="18" charset="0"/>
              </a:rPr>
              <a:t> : les développeurs insèrent une nouvelle colonne et ligne afin de mettre à jour la base de données. Toutes les lignes mises à jour ont des identifiants uniques. Cela multiplie le nombre de colonnes et de lignes et augmente la taille de la base de données, mais à son tour, les développeurs bénéficient d'une meilleure lisibilité</a:t>
            </a:r>
            <a:r>
              <a:rPr lang="fr-FR" dirty="0" smtClean="0">
                <a:solidFill>
                  <a:srgbClr val="252525"/>
                </a:solidFill>
                <a:latin typeface="Helvetica" panose="020B0604020202020204" pitchFamily="34" charset="0"/>
                <a:ea typeface="Times New Roman" panose="02020603050405020304" pitchFamily="18" charset="0"/>
              </a:rPr>
              <a:t>.</a:t>
            </a:r>
            <a:endParaRPr lang="fr-FR"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9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2287" y="1025511"/>
            <a:ext cx="8937937" cy="3769622"/>
          </a:xfrm>
          <a:prstGeom prst="rect">
            <a:avLst/>
          </a:prstGeom>
        </p:spPr>
        <p:txBody>
          <a:bodyPr wrap="square">
            <a:spAutoFit/>
          </a:bodyPr>
          <a:lstStyle/>
          <a:p>
            <a:pPr marL="285750" indent="-285750">
              <a:spcAft>
                <a:spcPts val="1990"/>
              </a:spcAft>
              <a:buFont typeface="Wingdings" panose="05000000000000000000" pitchFamily="2" charset="2"/>
              <a:buChar char="Ø"/>
            </a:pPr>
            <a:r>
              <a:rPr lang="fr-FR" b="1" dirty="0">
                <a:solidFill>
                  <a:srgbClr val="252525"/>
                </a:solidFill>
                <a:latin typeface="Helvetica" panose="020B0604020202020204" pitchFamily="34" charset="0"/>
                <a:ea typeface="Times New Roman" panose="02020603050405020304" pitchFamily="18" charset="0"/>
              </a:rPr>
              <a:t>SQL Server :</a:t>
            </a:r>
            <a:r>
              <a:rPr lang="fr-FR" dirty="0">
                <a:solidFill>
                  <a:srgbClr val="252525"/>
                </a:solidFill>
                <a:latin typeface="Helvetica" panose="020B0604020202020204" pitchFamily="34" charset="0"/>
                <a:ea typeface="Times New Roman" panose="02020603050405020304" pitchFamily="18" charset="0"/>
              </a:rPr>
              <a:t> la base de données dispose de trois moteurs qui sont responsables des mises à jour des lignes. Le magasin ROW gère les informations sur toutes les mises à jour de lignes précédentes, les ID et le contenu modifié. Le moteur en mémoire permet d'analyser la qualité d'une base de données mise à jour avec un ramasse-miettes. La base de </a:t>
            </a:r>
            <a:r>
              <a:rPr lang="fr-FR" u="sng" dirty="0">
                <a:solidFill>
                  <a:srgbClr val="3F60FA"/>
                </a:solidFill>
                <a:latin typeface="Helvetica" panose="020B0604020202020204" pitchFamily="34" charset="0"/>
                <a:ea typeface="Times New Roman" panose="02020603050405020304" pitchFamily="18" charset="0"/>
                <a:hlinkClick r:id="rId2"/>
              </a:rPr>
              <a:t>données</a:t>
            </a:r>
            <a:r>
              <a:rPr lang="fr-FR" dirty="0">
                <a:solidFill>
                  <a:srgbClr val="252525"/>
                </a:solidFill>
                <a:latin typeface="Helvetica" panose="020B0604020202020204" pitchFamily="34" charset="0"/>
                <a:ea typeface="Times New Roman" panose="02020603050405020304" pitchFamily="18" charset="0"/>
              </a:rPr>
              <a:t> de stockage de colonnes permet de stocker les mises à jour dans des colonnes, comme dans les bases de données pilotées par colonnes.</a:t>
            </a:r>
            <a:endParaRPr lang="fr-FR" sz="1600" dirty="0">
              <a:latin typeface="Times New Roman" panose="02020603050405020304" pitchFamily="18" charset="0"/>
              <a:ea typeface="Times New Roman" panose="02020603050405020304" pitchFamily="18" charset="0"/>
            </a:endParaRPr>
          </a:p>
          <a:p>
            <a:pPr>
              <a:lnSpc>
                <a:spcPct val="107000"/>
              </a:lnSpc>
              <a:spcAft>
                <a:spcPts val="800"/>
              </a:spcAft>
            </a:pPr>
            <a:r>
              <a:rPr lang="fr-FR" dirty="0" smtClean="0">
                <a:solidFill>
                  <a:srgbClr val="252525"/>
                </a:solidFill>
                <a:latin typeface="Helvetica" panose="020B0604020202020204" pitchFamily="34" charset="0"/>
                <a:ea typeface="Calibri" panose="020F0502020204030204" pitchFamily="34" charset="0"/>
                <a:cs typeface="Arial" panose="020B0604020202020204" pitchFamily="34" charset="0"/>
              </a:rPr>
              <a:t>Parmi ces trois, SQL Server offre peut-être le plus de flexibilité et d'efficacité, car il permet de surveiller les lignes et les colonnes mises à jour, de collecter les erreurs et d'automatiser le processus. La différence entre SQL Server et MySQL et </a:t>
            </a:r>
            <a:r>
              <a:rPr lang="fr-FR" dirty="0" err="1" smtClean="0">
                <a:solidFill>
                  <a:srgbClr val="252525"/>
                </a:solidFill>
                <a:latin typeface="Helvetica" panose="020B0604020202020204" pitchFamily="34" charset="0"/>
                <a:ea typeface="Calibri" panose="020F0502020204030204" pitchFamily="34" charset="0"/>
                <a:cs typeface="Arial" panose="020B0604020202020204" pitchFamily="34" charset="0"/>
              </a:rPr>
              <a:t>Postgresql</a:t>
            </a:r>
            <a:r>
              <a:rPr lang="fr-FR" dirty="0" smtClean="0">
                <a:solidFill>
                  <a:srgbClr val="252525"/>
                </a:solidFill>
                <a:latin typeface="Helvetica" panose="020B0604020202020204" pitchFamily="34" charset="0"/>
                <a:ea typeface="Calibri" panose="020F0502020204030204" pitchFamily="34" charset="0"/>
                <a:cs typeface="Arial" panose="020B0604020202020204" pitchFamily="34" charset="0"/>
              </a:rPr>
              <a:t> réside principalement dans la personnalisation des positions – SQL Server offre bien plus que les autres.</a:t>
            </a:r>
            <a:endParaRPr lang="fr-FR" sz="14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24231586"/>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48</TotalTime>
  <Words>116</Words>
  <Application>Microsoft Office PowerPoint</Application>
  <PresentationFormat>Grand écran</PresentationFormat>
  <Paragraphs>27</Paragraphs>
  <Slides>8</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vt:i4>
      </vt:variant>
    </vt:vector>
  </HeadingPairs>
  <TitlesOfParts>
    <vt:vector size="17" baseType="lpstr">
      <vt:lpstr>Arial</vt:lpstr>
      <vt:lpstr>Calibri</vt:lpstr>
      <vt:lpstr>Century Gothic</vt:lpstr>
      <vt:lpstr>GothamPro</vt:lpstr>
      <vt:lpstr>Helvetica</vt:lpstr>
      <vt:lpstr>Times New Roman</vt:lpstr>
      <vt:lpstr>Wingdings</vt:lpstr>
      <vt:lpstr>Wingdings 3</vt:lpstr>
      <vt:lpstr>Brin</vt:lpstr>
      <vt:lpstr>Les 3 SGBDR relationnels bien connus:</vt:lpstr>
      <vt:lpstr>Introduction</vt:lpstr>
      <vt:lpstr>MySQL </vt:lpstr>
      <vt:lpstr>PostgreSQL</vt:lpstr>
      <vt:lpstr>serveur SQL </vt:lpstr>
      <vt:lpstr>Comparaison côte à côte des outils SQL </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3 SGBDR relationnels bien connus:</dc:title>
  <dc:creator>ASUS</dc:creator>
  <cp:lastModifiedBy>ASUS</cp:lastModifiedBy>
  <cp:revision>4</cp:revision>
  <dcterms:created xsi:type="dcterms:W3CDTF">2022-03-12T21:01:07Z</dcterms:created>
  <dcterms:modified xsi:type="dcterms:W3CDTF">2022-03-12T21:49:20Z</dcterms:modified>
</cp:coreProperties>
</file>