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58" r:id="rId3"/>
    <p:sldId id="261" r:id="rId4"/>
    <p:sldId id="262" r:id="rId5"/>
    <p:sldId id="263" r:id="rId6"/>
    <p:sldId id="264" r:id="rId7"/>
    <p:sldId id="268" r:id="rId8"/>
    <p:sldId id="272" r:id="rId9"/>
    <p:sldId id="273" r:id="rId10"/>
    <p:sldId id="267" r:id="rId11"/>
    <p:sldId id="274" r:id="rId12"/>
    <p:sldId id="269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7E6E6"/>
    <a:srgbClr val="8FAADC"/>
    <a:srgbClr val="F7F7F7"/>
    <a:srgbClr val="000000"/>
    <a:srgbClr val="6DB1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SKKU Double major students</a:t>
            </a:r>
          </a:p>
        </c:rich>
      </c:tx>
      <c:layout>
        <c:manualLayout>
          <c:xMode val="edge"/>
          <c:yMode val="edge"/>
          <c:x val="0.15305537620951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Double major students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 Major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5-4926-B203-0885635A94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 students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 Major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5-4926-B203-0885635A9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31"/>
        <c:axId val="1174565216"/>
        <c:axId val="1174565632"/>
      </c:barChart>
      <c:catAx>
        <c:axId val="117456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pPr>
            <a:endParaRPr lang="ko-KR"/>
          </a:p>
        </c:txPr>
        <c:crossAx val="1174565632"/>
        <c:crosses val="autoZero"/>
        <c:auto val="1"/>
        <c:lblAlgn val="ctr"/>
        <c:lblOffset val="100"/>
        <c:noMultiLvlLbl val="0"/>
      </c:catAx>
      <c:valAx>
        <c:axId val="117456563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45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38B5-26CA-4863-81F4-4F7B7C0BDDCE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E0488-922B-41B6-BECC-0AD87F4FB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F9C2C-B7C0-47A9-A9CD-8642DC87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01AB4-8C33-4376-94D2-74F881EC6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DF8D-2BA7-463F-89BE-BED527A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CE603-7FD0-4763-B896-BDCCD8B9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91C92-1BE4-4374-A8D0-C952102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14C6-8846-425C-BD7F-826EDC3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38EBF-E292-4A54-BEDD-82F53F6B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5535-C2E4-44BC-BBB1-389F9887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49D2A-10C6-477D-A2D8-389BCFF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215F-2390-4E40-A5BA-9BF42C08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2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7F038-CB6A-40B4-A9DE-AACBA2B4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B065D-5B56-425F-BDE9-2F247440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3E285-B4B0-451F-B9FA-535D6598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65CDF-7E7D-49D3-8E49-CEC50641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588F0-946F-4032-AFD2-723FBBF2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ECAE-1262-45BF-9606-7AE2E974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6073-6065-4830-AE62-3481EAC8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8CD78-CE66-4172-8315-E2BB6EC7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3144-59B7-49D1-918D-9A2F0A02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41DC9-A101-4EA9-A1A4-201B720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6C8-BE21-4A32-BF09-C6A66CA4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5FB7A-D277-4F83-8962-4D4B4F56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27BAE-89C9-4363-994C-2458614F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60F1F-13F6-42CA-95A0-581CE378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1E79E-A542-408E-A912-D4E58C99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2356-B479-43E8-A1FA-4F7ABE66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47E55-9983-456C-A821-0BB53239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8FB3E-6A33-41E5-832C-E03FB373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36B86-0C81-4473-8306-8C06228B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A6D1E-4B85-4637-9B3B-796AB0AB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98561-9329-44C6-8C3F-24A9BA9F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060A-7BBA-48AA-A0F8-39B2283A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7128-8A73-4BA4-9726-951B789A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03BE3-F1CF-4DCA-99FA-60F57C529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E7F50-48C4-4EFB-82D1-E70DE9B04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07576-296A-4489-8D10-26A7A416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2BD10-CC66-4187-A67D-B29FC4B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3EC2D-87A4-4231-9F29-62306B21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5899-6779-4693-9D00-EB73BC34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1ADCD-C7EB-4F19-909F-B247B19C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658EF-D866-42DA-9D53-994F5F20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B2A35C-95FC-4160-ADE2-165C0E2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A5AD8-92D3-4A0B-9104-4F62D96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F9D1A-6776-48D4-B285-7C30BBF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0AAC5-CE97-4E8D-8437-FCC59DD4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B64C0-54B7-46C3-A79D-9DAFEBEE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B853-36C8-4E56-B0C9-FA15F17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13C1D-7D33-47B2-9AD3-51E92898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2430C-F568-4BE3-BC3F-9B33AED4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FE6B0-F042-4609-8AA0-7E29649D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30DA3-8935-4145-A0E2-9EA34440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47D7-CB6F-42F9-8BD2-1C225A9C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9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2ECB-4DFB-4519-A1E2-37987E13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27ACB-6B62-408D-BB5A-F5008E7E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8EBB5-F430-4238-B16D-3F1486A4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8D37E-F822-44A7-86EC-251B4EB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54C6-459A-4E75-96E5-8476433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1E679-378A-4384-9C81-D66847B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F967F0-A6AD-44C7-8AC1-C07F541E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A38BD-76BF-4D50-A553-C62A60BF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C080B-D3DE-42A2-93F6-AA7B5AFE3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505-3585-463E-BA21-A7C8111B74F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5E0A-3B17-4D49-87A1-C8D1279FE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FDDE2-89E2-4E0F-BD76-438292BC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14BD64-8B58-4562-9682-8D9DDE02ADF1}"/>
              </a:ext>
            </a:extLst>
          </p:cNvPr>
          <p:cNvSpPr/>
          <p:nvPr/>
        </p:nvSpPr>
        <p:spPr>
          <a:xfrm>
            <a:off x="3845558" y="1212298"/>
            <a:ext cx="4320280" cy="43202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0D736-61F0-4A69-8D3C-FE45E38B9575}"/>
              </a:ext>
            </a:extLst>
          </p:cNvPr>
          <p:cNvSpPr txBox="1"/>
          <p:nvPr/>
        </p:nvSpPr>
        <p:spPr>
          <a:xfrm>
            <a:off x="3692596" y="4543960"/>
            <a:ext cx="462620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200" b="0" i="0">
                <a:solidFill>
                  <a:srgbClr val="000000"/>
                </a:solidFill>
                <a:effectLst/>
                <a:latin typeface="대한민국독도" panose="02000000000000000000" pitchFamily="2" charset="-127"/>
                <a:ea typeface="대한민국독도" panose="02000000000000000000" pitchFamily="2" charset="-127"/>
              </a:rPr>
              <a:t>Finding friends for the same purpose</a:t>
            </a:r>
          </a:p>
          <a:p>
            <a:pPr algn="ctr"/>
            <a:r>
              <a:rPr lang="en-US" altLang="ko-KR" sz="32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at close distance</a:t>
            </a:r>
            <a:endParaRPr lang="ko-KR" altLang="en-US" sz="32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509B0-E6D2-46E4-9D67-3154BA3C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01" b="92637" l="7037" r="92736">
                        <a14:foregroundMark x1="32690" y1="10926" x2="39047" y2="49644"/>
                        <a14:foregroundMark x1="39047" y1="49644" x2="39160" y2="50119"/>
                        <a14:foregroundMark x1="69353" y1="15914" x2="72304" y2="81473"/>
                        <a14:foregroundMark x1="72304" y1="81473" x2="73326" y2="86698"/>
                        <a14:foregroundMark x1="92849" y1="50119" x2="90806" y2="55582"/>
                        <a14:foregroundMark x1="55619" y1="91686" x2="68899" y2="84798"/>
                        <a14:foregroundMark x1="68672" y1="8076" x2="69580" y2="26128"/>
                        <a14:foregroundMark x1="25653" y1="92874" x2="28944" y2="66983"/>
                        <a14:foregroundMark x1="15323" y1="44656" x2="25653" y2="68884"/>
                        <a14:foregroundMark x1="25653" y1="68884" x2="25653" y2="68884"/>
                        <a14:foregroundMark x1="37457" y1="86936" x2="33598" y2="79810"/>
                        <a14:foregroundMark x1="84904" y1="76960" x2="87741" y2="69596"/>
                        <a14:foregroundMark x1="7037" y1="59857" x2="7037" y2="59857"/>
                        <a14:foregroundMark x1="7037" y1="59857" x2="7037" y2="59857"/>
                        <a14:foregroundMark x1="87968" y1="71971" x2="75823" y2="71021"/>
                        <a14:foregroundMark x1="9875" y1="59620" x2="9875" y2="59620"/>
                      </a14:backgroundRemoval>
                    </a14:imgEffect>
                  </a14:imgLayer>
                </a14:imgProps>
              </a:ext>
            </a:extLst>
          </a:blip>
          <a:srcRect t="2503" b="-1"/>
          <a:stretch/>
        </p:blipFill>
        <p:spPr>
          <a:xfrm>
            <a:off x="4253715" y="2903455"/>
            <a:ext cx="3684570" cy="171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FBED6-A02D-426B-AE92-D9DBCE91763D}"/>
              </a:ext>
            </a:extLst>
          </p:cNvPr>
          <p:cNvSpPr txBox="1"/>
          <p:nvPr/>
        </p:nvSpPr>
        <p:spPr>
          <a:xfrm>
            <a:off x="5089153" y="1887792"/>
            <a:ext cx="201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유생찾기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E991E4-C4FD-4940-A308-6F8F18AA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10" y="204614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8091EE-AF7D-4446-AA07-C6685DB3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70" b="89670" l="7260" r="92740">
                        <a14:foregroundMark x1="7260" y1="47692" x2="43376" y2="64615"/>
                        <a14:foregroundMark x1="92740" y1="59780" x2="80036" y2="62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086" y="457605"/>
            <a:ext cx="4313588" cy="3562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5B176-C7E3-4744-87AB-0F1C6A9D53BF}"/>
              </a:ext>
            </a:extLst>
          </p:cNvPr>
          <p:cNvSpPr txBox="1"/>
          <p:nvPr/>
        </p:nvSpPr>
        <p:spPr>
          <a:xfrm>
            <a:off x="5697524" y="6416981"/>
            <a:ext cx="79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Team 7</a:t>
            </a:r>
            <a:endParaRPr lang="ko-KR" altLang="en-US" sz="6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BDDD3-5582-45E4-BBC6-4CA641FD1E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218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Market status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7E05D-FAA1-4FFC-A8B0-183F55C4A029}"/>
              </a:ext>
            </a:extLst>
          </p:cNvPr>
          <p:cNvSpPr txBox="1"/>
          <p:nvPr/>
        </p:nvSpPr>
        <p:spPr>
          <a:xfrm>
            <a:off x="1986617" y="3270192"/>
            <a:ext cx="834982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There was no community in SKKU that could actually make friends by doing social work.</a:t>
            </a:r>
            <a:endParaRPr lang="ko-KR" altLang="en-US" sz="1800" dirty="0">
              <a:latin typeface="Noto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E8311-203D-4F08-98A4-9326A52B86D0}"/>
              </a:ext>
            </a:extLst>
          </p:cNvPr>
          <p:cNvSpPr txBox="1"/>
          <p:nvPr/>
        </p:nvSpPr>
        <p:spPr>
          <a:xfrm>
            <a:off x="5421488" y="726426"/>
            <a:ext cx="134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Everytime “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55921-844F-4DD5-81DB-AFA1460993C5}"/>
              </a:ext>
            </a:extLst>
          </p:cNvPr>
          <p:cNvSpPr txBox="1"/>
          <p:nvPr/>
        </p:nvSpPr>
        <p:spPr>
          <a:xfrm>
            <a:off x="7587160" y="590449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SKKUTER” 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CE2498-A33F-4723-9C08-83347E2C8D34}"/>
              </a:ext>
            </a:extLst>
          </p:cNvPr>
          <p:cNvCxnSpPr>
            <a:cxnSpLocks/>
          </p:cNvCxnSpPr>
          <p:nvPr/>
        </p:nvCxnSpPr>
        <p:spPr>
          <a:xfrm flipV="1">
            <a:off x="4318250" y="2582944"/>
            <a:ext cx="989041" cy="14668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97A6BC-F51A-48AC-80D5-2A92C3FA7110}"/>
              </a:ext>
            </a:extLst>
          </p:cNvPr>
          <p:cNvSpPr txBox="1"/>
          <p:nvPr/>
        </p:nvSpPr>
        <p:spPr>
          <a:xfrm>
            <a:off x="2859229" y="5862228"/>
            <a:ext cx="2918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Kakao open-chatting room ” 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A5B16-B3C2-4BD7-83B9-A740C6869585}"/>
              </a:ext>
            </a:extLst>
          </p:cNvPr>
          <p:cNvCxnSpPr>
            <a:cxnSpLocks/>
          </p:cNvCxnSpPr>
          <p:nvPr/>
        </p:nvCxnSpPr>
        <p:spPr>
          <a:xfrm>
            <a:off x="6790758" y="2605485"/>
            <a:ext cx="1082992" cy="14643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2F1EB32-9D31-457A-B375-0252FE355D38}"/>
              </a:ext>
            </a:extLst>
          </p:cNvPr>
          <p:cNvCxnSpPr>
            <a:cxnSpLocks/>
          </p:cNvCxnSpPr>
          <p:nvPr/>
        </p:nvCxnSpPr>
        <p:spPr>
          <a:xfrm>
            <a:off x="5093393" y="5014169"/>
            <a:ext cx="21362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D7B81EC-BE75-408A-BC48-40BA2B57B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0" b="66013"/>
          <a:stretch/>
        </p:blipFill>
        <p:spPr>
          <a:xfrm>
            <a:off x="5206572" y="1158379"/>
            <a:ext cx="1778856" cy="1789200"/>
          </a:xfrm>
          <a:prstGeom prst="flowChartConnector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FA9FA73-DF9F-454E-8F88-CFC0ED02A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94" b="59921"/>
          <a:stretch/>
        </p:blipFill>
        <p:spPr>
          <a:xfrm>
            <a:off x="3349462" y="4069809"/>
            <a:ext cx="1789200" cy="1789327"/>
          </a:xfrm>
          <a:prstGeom prst="flowChartConnector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786FCDD-8B37-4FD0-B342-BE41C027B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2" r="36476" b="20486"/>
          <a:stretch/>
        </p:blipFill>
        <p:spPr>
          <a:xfrm>
            <a:off x="7242919" y="4078911"/>
            <a:ext cx="1800525" cy="17892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8943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1902952" y="3090065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2</a:t>
            </a:r>
            <a:endParaRPr lang="ko-KR" altLang="en-US" sz="24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3051723" y="3009378"/>
            <a:ext cx="286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 &amp; Methods</a:t>
            </a:r>
            <a:endParaRPr lang="ko-KR" altLang="en-US" sz="28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54D25-4EBF-48BC-8D34-9F34D87CA4F5}"/>
              </a:ext>
            </a:extLst>
          </p:cNvPr>
          <p:cNvSpPr txBox="1"/>
          <p:nvPr/>
        </p:nvSpPr>
        <p:spPr>
          <a:xfrm>
            <a:off x="6926243" y="2140388"/>
            <a:ext cx="80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2E06A-4AA6-4266-AF68-346A46166217}"/>
              </a:ext>
            </a:extLst>
          </p:cNvPr>
          <p:cNvSpPr txBox="1"/>
          <p:nvPr/>
        </p:nvSpPr>
        <p:spPr>
          <a:xfrm>
            <a:off x="6926243" y="2967359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Methods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AB0C7-63BF-4C51-9EB8-DAD4711D7F27}"/>
              </a:ext>
            </a:extLst>
          </p:cNvPr>
          <p:cNvSpPr/>
          <p:nvPr/>
        </p:nvSpPr>
        <p:spPr>
          <a:xfrm>
            <a:off x="6415656" y="2170841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CCB690-F129-4610-96BD-C1D915FA2A9D}"/>
              </a:ext>
            </a:extLst>
          </p:cNvPr>
          <p:cNvSpPr/>
          <p:nvPr/>
        </p:nvSpPr>
        <p:spPr>
          <a:xfrm>
            <a:off x="6415656" y="3001439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5168B5-3AC7-4010-B162-EE2578815703}"/>
              </a:ext>
            </a:extLst>
          </p:cNvPr>
          <p:cNvCxnSpPr>
            <a:cxnSpLocks/>
          </p:cNvCxnSpPr>
          <p:nvPr/>
        </p:nvCxnSpPr>
        <p:spPr>
          <a:xfrm>
            <a:off x="6079580" y="2194772"/>
            <a:ext cx="0" cy="24216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974E4A-BD50-451A-806F-6C1E978A23CA}"/>
              </a:ext>
            </a:extLst>
          </p:cNvPr>
          <p:cNvSpPr txBox="1"/>
          <p:nvPr/>
        </p:nvSpPr>
        <p:spPr>
          <a:xfrm>
            <a:off x="7684611" y="3532598"/>
            <a:ext cx="2314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System structure</a:t>
            </a:r>
          </a:p>
          <a:p>
            <a:endParaRPr lang="en-US" altLang="ko-KR" sz="20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Development tools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E1F292-EF74-43E5-85F8-DF040A0A666C}"/>
              </a:ext>
            </a:extLst>
          </p:cNvPr>
          <p:cNvSpPr/>
          <p:nvPr/>
        </p:nvSpPr>
        <p:spPr>
          <a:xfrm>
            <a:off x="7310245" y="358174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289586-BB2A-4435-8855-3CCAFD267364}"/>
              </a:ext>
            </a:extLst>
          </p:cNvPr>
          <p:cNvSpPr/>
          <p:nvPr/>
        </p:nvSpPr>
        <p:spPr>
          <a:xfrm>
            <a:off x="7325995" y="4179685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9697BA-1FD6-414A-8D5E-44F400AA2AA1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581631" y="3333388"/>
            <a:ext cx="0" cy="1283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1988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67FEA-AC6F-44F4-8DCD-6762C786A549}"/>
              </a:ext>
            </a:extLst>
          </p:cNvPr>
          <p:cNvSpPr txBox="1"/>
          <p:nvPr/>
        </p:nvSpPr>
        <p:spPr>
          <a:xfrm>
            <a:off x="1518014" y="2839167"/>
            <a:ext cx="915597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easier and more enjoyable to make friends with same purpose in SKKU.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 descr="텍스트, 여왕, 명함, 봉투이(가) 표시된 사진&#10;&#10;자동 생성된 설명">
            <a:extLst>
              <a:ext uri="{FF2B5EF4-FFF2-40B4-BE49-F238E27FC236}">
                <a16:creationId xmlns:a16="http://schemas.microsoft.com/office/drawing/2014/main" id="{F60CEFBB-2107-44ED-AFEC-D042B4AC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2" y="3869277"/>
            <a:ext cx="2558295" cy="110926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358D3C-8B3F-4B43-8F37-A87670809880}"/>
              </a:ext>
            </a:extLst>
          </p:cNvPr>
          <p:cNvCxnSpPr/>
          <p:nvPr/>
        </p:nvCxnSpPr>
        <p:spPr>
          <a:xfrm>
            <a:off x="2077375" y="2785050"/>
            <a:ext cx="7457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2D3393-4C36-4960-B3DA-98896AEF5CDA}"/>
              </a:ext>
            </a:extLst>
          </p:cNvPr>
          <p:cNvCxnSpPr>
            <a:cxnSpLocks/>
          </p:cNvCxnSpPr>
          <p:nvPr/>
        </p:nvCxnSpPr>
        <p:spPr>
          <a:xfrm>
            <a:off x="3383872" y="2783990"/>
            <a:ext cx="1756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C35AE2-2B3D-40F7-ADB8-CD132A1C6C34}"/>
              </a:ext>
            </a:extLst>
          </p:cNvPr>
          <p:cNvCxnSpPr>
            <a:cxnSpLocks/>
          </p:cNvCxnSpPr>
          <p:nvPr/>
        </p:nvCxnSpPr>
        <p:spPr>
          <a:xfrm>
            <a:off x="7735410" y="3309252"/>
            <a:ext cx="1756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A6FA55-9DC8-4F4B-9E6A-24054BA3F8F0}"/>
              </a:ext>
            </a:extLst>
          </p:cNvPr>
          <p:cNvCxnSpPr/>
          <p:nvPr/>
        </p:nvCxnSpPr>
        <p:spPr>
          <a:xfrm flipV="1">
            <a:off x="2450237" y="2236761"/>
            <a:ext cx="0" cy="5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5B4FF9-7173-4939-9067-DFCE14666F5B}"/>
              </a:ext>
            </a:extLst>
          </p:cNvPr>
          <p:cNvCxnSpPr/>
          <p:nvPr/>
        </p:nvCxnSpPr>
        <p:spPr>
          <a:xfrm flipV="1">
            <a:off x="4272378" y="2236761"/>
            <a:ext cx="0" cy="5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DF0F91-43B8-4847-B928-D6D1D206A28F}"/>
              </a:ext>
            </a:extLst>
          </p:cNvPr>
          <p:cNvCxnSpPr/>
          <p:nvPr/>
        </p:nvCxnSpPr>
        <p:spPr>
          <a:xfrm>
            <a:off x="2450237" y="2236761"/>
            <a:ext cx="182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4BF118-21CB-481C-BDE8-95DD6345A161}"/>
              </a:ext>
            </a:extLst>
          </p:cNvPr>
          <p:cNvSpPr txBox="1"/>
          <p:nvPr/>
        </p:nvSpPr>
        <p:spPr>
          <a:xfrm>
            <a:off x="1231761" y="1712045"/>
            <a:ext cx="4520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6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r</a:t>
            </a:r>
            <a:r>
              <a:rPr lang="en-US" altLang="ko-KR" sz="1600" b="0" i="0" u="none" strike="noStrike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ecommends a friend who is close to you</a:t>
            </a:r>
            <a:endParaRPr lang="en-US" altLang="ko-KR" sz="1600" b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38AC59-2193-4F55-A000-BBADCC82D964}"/>
              </a:ext>
            </a:extLst>
          </p:cNvPr>
          <p:cNvCxnSpPr/>
          <p:nvPr/>
        </p:nvCxnSpPr>
        <p:spPr>
          <a:xfrm>
            <a:off x="8179452" y="3309252"/>
            <a:ext cx="0" cy="191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51ADCF-A712-4B4E-B073-C80D6696C6A4}"/>
              </a:ext>
            </a:extLst>
          </p:cNvPr>
          <p:cNvCxnSpPr/>
          <p:nvPr/>
        </p:nvCxnSpPr>
        <p:spPr>
          <a:xfrm>
            <a:off x="8179452" y="5237827"/>
            <a:ext cx="87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EF6D8D-35BE-448D-997C-39C6CE3408F2}"/>
              </a:ext>
            </a:extLst>
          </p:cNvPr>
          <p:cNvSpPr txBox="1"/>
          <p:nvPr/>
        </p:nvSpPr>
        <p:spPr>
          <a:xfrm>
            <a:off x="8366210" y="3841682"/>
            <a:ext cx="374102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Lunch at 1 o’clock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study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Looking for team members in SE clas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 can ask for help. </a:t>
            </a:r>
          </a:p>
          <a:p>
            <a:r>
              <a:rPr lang="en-US" altLang="ko-KR" sz="1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Who can lend me a calculator?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4A9E9C2-D17E-40B6-8828-B9B753F8E6DA}"/>
              </a:ext>
            </a:extLst>
          </p:cNvPr>
          <p:cNvSpPr/>
          <p:nvPr/>
        </p:nvSpPr>
        <p:spPr>
          <a:xfrm>
            <a:off x="9491709" y="3477960"/>
            <a:ext cx="1036408" cy="28965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51331CB-A9C2-46E7-BB88-1A77964D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5949" y1="48649" x2="75949" y2="48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756" y="2710828"/>
            <a:ext cx="471743" cy="4418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3549CC-9623-40A8-99EA-30826C52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5949" y1="48649" x2="75949" y2="48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18539" y="2710828"/>
            <a:ext cx="471705" cy="4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2725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Detailed goals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22B26-C870-4679-94B6-615889F47A99}"/>
              </a:ext>
            </a:extLst>
          </p:cNvPr>
          <p:cNvSpPr txBox="1"/>
          <p:nvPr/>
        </p:nvSpPr>
        <p:spPr>
          <a:xfrm>
            <a:off x="1561589" y="1219557"/>
            <a:ext cx="915597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is easier and more enjoyable to make friends with same purpose in SKKU.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14BCB2E-FF52-47DB-9774-0AD96109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5949" y1="48649" x2="75949" y2="48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331" y="1091218"/>
            <a:ext cx="471743" cy="4418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02553D2-BAF2-4B49-BEC6-E75EBC1B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5949" y1="48649" x2="75949" y2="48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62114" y="1091218"/>
            <a:ext cx="471705" cy="4418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D5D22E-5E7F-491E-9C9E-D048F455767D}"/>
              </a:ext>
            </a:extLst>
          </p:cNvPr>
          <p:cNvSpPr txBox="1"/>
          <p:nvPr/>
        </p:nvSpPr>
        <p:spPr>
          <a:xfrm>
            <a:off x="4742889" y="3569237"/>
            <a:ext cx="29007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You can set your own profile.</a:t>
            </a:r>
            <a:endParaRPr lang="en-US" altLang="ko-KR" b="0">
              <a:effectLst/>
              <a:latin typeface="Noto San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841F0-463B-4381-B54D-9C05C7A083EB}"/>
              </a:ext>
            </a:extLst>
          </p:cNvPr>
          <p:cNvSpPr txBox="1"/>
          <p:nvPr/>
        </p:nvSpPr>
        <p:spPr>
          <a:xfrm>
            <a:off x="3072338" y="3031234"/>
            <a:ext cx="6400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It recommends a friend who is close to you and suits your purpose.</a:t>
            </a:r>
            <a:endParaRPr lang="en-US" altLang="ko-KR" b="0">
              <a:effectLst/>
              <a:latin typeface="Noto Sa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443522-4F17-4785-ABE8-05AA1128A6AC}"/>
              </a:ext>
            </a:extLst>
          </p:cNvPr>
          <p:cNvSpPr txBox="1"/>
          <p:nvPr/>
        </p:nvSpPr>
        <p:spPr>
          <a:xfrm>
            <a:off x="2837320" y="4124766"/>
            <a:ext cx="71021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You can manage your friends list by requesting, accepting, blocking friends.</a:t>
            </a:r>
            <a:endParaRPr lang="ko-KR" altLang="en-US">
              <a:latin typeface="Noto San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541E84-F7A3-4C34-B7A8-8F74CC9EBBE0}"/>
              </a:ext>
            </a:extLst>
          </p:cNvPr>
          <p:cNvSpPr txBox="1"/>
          <p:nvPr/>
        </p:nvSpPr>
        <p:spPr>
          <a:xfrm>
            <a:off x="4252404" y="4679790"/>
            <a:ext cx="36753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You can chat with your added friends.</a:t>
            </a:r>
            <a:endParaRPr lang="ko-KR" altLang="en-US">
              <a:latin typeface="Noto San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F2166-18D4-4994-8386-F87C812F0F5C}"/>
              </a:ext>
            </a:extLst>
          </p:cNvPr>
          <p:cNvSpPr txBox="1"/>
          <p:nvPr/>
        </p:nvSpPr>
        <p:spPr>
          <a:xfrm>
            <a:off x="3912833" y="5234814"/>
            <a:ext cx="44321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You can share your location with your friends.</a:t>
            </a:r>
            <a:endParaRPr lang="en-US" altLang="ko-KR" b="0">
              <a:effectLst/>
              <a:latin typeface="Noto San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F751E2-7702-4BDE-B01C-AC383EF5A3B8}"/>
              </a:ext>
            </a:extLst>
          </p:cNvPr>
          <p:cNvSpPr txBox="1"/>
          <p:nvPr/>
        </p:nvSpPr>
        <p:spPr>
          <a:xfrm>
            <a:off x="3449880" y="5790343"/>
            <a:ext cx="53478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Noto Sans"/>
              </a:rPr>
              <a:t>You can easily know the location of the school building.</a:t>
            </a:r>
            <a:endParaRPr lang="en-US" altLang="ko-KR" b="0">
              <a:effectLst/>
              <a:latin typeface="Noto San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F96C0-B642-4A57-9DDD-597C540E2FF6}"/>
              </a:ext>
            </a:extLst>
          </p:cNvPr>
          <p:cNvSpPr txBox="1"/>
          <p:nvPr/>
        </p:nvSpPr>
        <p:spPr>
          <a:xfrm>
            <a:off x="2970245" y="2462510"/>
            <a:ext cx="66049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You can look at friends who are looking for friends in close proximity.</a:t>
            </a:r>
            <a:endParaRPr lang="ko-KR" altLang="en-US">
              <a:latin typeface="Noto Sa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E51508-D832-4BAA-90F6-4498541A3F2A}"/>
              </a:ext>
            </a:extLst>
          </p:cNvPr>
          <p:cNvSpPr txBox="1"/>
          <p:nvPr/>
        </p:nvSpPr>
        <p:spPr>
          <a:xfrm>
            <a:off x="5017322" y="1903750"/>
            <a:ext cx="23519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Map-based application</a:t>
            </a:r>
            <a:endParaRPr lang="ko-KR" altLang="en-US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652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547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Methods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System structure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5435FE-AA7B-4FC5-89CA-D818F9E5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81200"/>
            <a:ext cx="9277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547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Methods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System structure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11FD1-28CA-403C-986A-63B5DC2F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84" y="1206630"/>
            <a:ext cx="8166632" cy="49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263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Methods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Frontend tools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931AA-8661-4173-9189-D421260EF892}"/>
              </a:ext>
            </a:extLst>
          </p:cNvPr>
          <p:cNvSpPr/>
          <p:nvPr/>
        </p:nvSpPr>
        <p:spPr>
          <a:xfrm>
            <a:off x="356231" y="3019680"/>
            <a:ext cx="2061107" cy="69882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 Tools </a:t>
            </a:r>
          </a:p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our APP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3DC6AFD5-3779-49B2-B968-CC001856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67" y="1553671"/>
            <a:ext cx="1300399" cy="13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954981F5-A860-49AE-8F86-EBD8F8B7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97" y="1609307"/>
            <a:ext cx="1171114" cy="11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7D23C493-7370-4E0E-BA2E-013FDDA8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46" y="3426216"/>
            <a:ext cx="1812297" cy="20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36CCF-099C-4DE1-8DC6-5C8BF3784C17}"/>
              </a:ext>
            </a:extLst>
          </p:cNvPr>
          <p:cNvSpPr txBox="1"/>
          <p:nvPr/>
        </p:nvSpPr>
        <p:spPr>
          <a:xfrm>
            <a:off x="4559587" y="5240583"/>
            <a:ext cx="2304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Android Studio(XML) 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012CB-DFC9-48B4-B237-E30A04615A8C}"/>
              </a:ext>
            </a:extLst>
          </p:cNvPr>
          <p:cNvSpPr txBox="1"/>
          <p:nvPr/>
        </p:nvSpPr>
        <p:spPr>
          <a:xfrm>
            <a:off x="4739830" y="2885106"/>
            <a:ext cx="1943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Adobe Photoshop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68BE-2D15-4F41-A10E-ABAE39E0CCE1}"/>
              </a:ext>
            </a:extLst>
          </p:cNvPr>
          <p:cNvSpPr txBox="1"/>
          <p:nvPr/>
        </p:nvSpPr>
        <p:spPr>
          <a:xfrm>
            <a:off x="7738663" y="2885106"/>
            <a:ext cx="113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Adobe Xd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9DB737F2-6FCD-4B36-9732-02F69A9E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7714" y1="42714" x2="57714" y2="42714"/>
                        <a14:foregroundMark x1="76143" y1="31571" x2="76143" y2="31571"/>
                        <a14:foregroundMark x1="75571" y1="43571" x2="75571" y2="43571"/>
                        <a14:foregroundMark x1="74286" y1="51857" x2="74286" y2="51857"/>
                        <a14:foregroundMark x1="21143" y1="78571" x2="21143" y2="78571"/>
                        <a14:foregroundMark x1="26429" y1="84143" x2="26429" y2="84143"/>
                        <a14:foregroundMark x1="36857" y1="80714" x2="36857" y2="80714"/>
                        <a14:foregroundMark x1="44286" y1="82000" x2="44286" y2="82000"/>
                        <a14:foregroundMark x1="48143" y1="82000" x2="48143" y2="82000"/>
                        <a14:foregroundMark x1="61714" y1="81286" x2="61714" y2="81286"/>
                        <a14:foregroundMark x1="64429" y1="84143" x2="64429" y2="84143"/>
                        <a14:foregroundMark x1="73000" y1="84429" x2="73000" y2="84429"/>
                        <a14:foregroundMark x1="77429" y1="82286" x2="77429" y2="82286"/>
                        <a14:foregroundMark x1="82286" y1="84429" x2="82286" y2="84429"/>
                        <a14:foregroundMark x1="77286" y1="76143" x2="77286" y2="76143"/>
                        <a14:backgroundMark x1="50429" y1="80143" x2="50429" y2="80143"/>
                        <a14:backgroundMark x1="34714" y1="79857" x2="34714" y2="79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77" y="1416980"/>
            <a:ext cx="1555767" cy="155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35F5E8-05E9-48F4-931B-1D36DE2EF7F2}"/>
              </a:ext>
            </a:extLst>
          </p:cNvPr>
          <p:cNvSpPr txBox="1"/>
          <p:nvPr/>
        </p:nvSpPr>
        <p:spPr>
          <a:xfrm>
            <a:off x="9831264" y="288510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 OvenApp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E8E29E-FAB0-48BA-9F8E-8F1547289089}"/>
              </a:ext>
            </a:extLst>
          </p:cNvPr>
          <p:cNvCxnSpPr>
            <a:stCxn id="10" idx="3"/>
          </p:cNvCxnSpPr>
          <p:nvPr/>
        </p:nvCxnSpPr>
        <p:spPr>
          <a:xfrm flipV="1">
            <a:off x="2417338" y="3369090"/>
            <a:ext cx="750735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3881B2-D733-4766-AA46-0F4FF537474D}"/>
              </a:ext>
            </a:extLst>
          </p:cNvPr>
          <p:cNvCxnSpPr>
            <a:cxnSpLocks/>
          </p:cNvCxnSpPr>
          <p:nvPr/>
        </p:nvCxnSpPr>
        <p:spPr>
          <a:xfrm>
            <a:off x="3180707" y="2320991"/>
            <a:ext cx="0" cy="20570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4ACE982-7333-443A-BB14-E43581A439BF}"/>
              </a:ext>
            </a:extLst>
          </p:cNvPr>
          <p:cNvCxnSpPr/>
          <p:nvPr/>
        </p:nvCxnSpPr>
        <p:spPr>
          <a:xfrm>
            <a:off x="3168073" y="2318327"/>
            <a:ext cx="114530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2DB7AC-A060-4B06-8602-349E99BB427D}"/>
              </a:ext>
            </a:extLst>
          </p:cNvPr>
          <p:cNvCxnSpPr/>
          <p:nvPr/>
        </p:nvCxnSpPr>
        <p:spPr>
          <a:xfrm>
            <a:off x="3168072" y="4378038"/>
            <a:ext cx="114530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AB25-3B0A-4C29-BF49-F7EBA7ED1B01}"/>
              </a:ext>
            </a:extLst>
          </p:cNvPr>
          <p:cNvSpPr txBox="1"/>
          <p:nvPr/>
        </p:nvSpPr>
        <p:spPr>
          <a:xfrm>
            <a:off x="3134999" y="1978442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"/>
              </a:rPr>
              <a:t>UI/UX design</a:t>
            </a:r>
            <a:endParaRPr lang="ko-KR" altLang="en-US" sz="1600">
              <a:latin typeface="Noto San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86A7-CE2A-40E0-97C7-62766D6A9DC0}"/>
              </a:ext>
            </a:extLst>
          </p:cNvPr>
          <p:cNvSpPr txBox="1"/>
          <p:nvPr/>
        </p:nvSpPr>
        <p:spPr>
          <a:xfrm>
            <a:off x="3180707" y="4393697"/>
            <a:ext cx="1123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"/>
              </a:rPr>
              <a:t>Application</a:t>
            </a:r>
            <a:endParaRPr lang="ko-KR" altLang="en-US" sz="160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735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18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Goals &amp; Methods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Methods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Backend tools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931AA-8661-4173-9189-D421260EF892}"/>
              </a:ext>
            </a:extLst>
          </p:cNvPr>
          <p:cNvSpPr/>
          <p:nvPr/>
        </p:nvSpPr>
        <p:spPr>
          <a:xfrm>
            <a:off x="356231" y="3019680"/>
            <a:ext cx="2061107" cy="69882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 Tools </a:t>
            </a:r>
          </a:p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our APP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012CB-DFC9-48B4-B237-E30A04615A8C}"/>
              </a:ext>
            </a:extLst>
          </p:cNvPr>
          <p:cNvSpPr txBox="1"/>
          <p:nvPr/>
        </p:nvSpPr>
        <p:spPr>
          <a:xfrm>
            <a:off x="3991690" y="2885106"/>
            <a:ext cx="2318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Android Studio(Java) </a:t>
            </a:r>
          </a:p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Noto Sans"/>
                <a:ea typeface="나눔스퀘어 ExtraBold" panose="020B0600000101010101" pitchFamily="50" charset="-127"/>
              </a:rPr>
              <a:t>Application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68BE-2D15-4F41-A10E-ABAE39E0CCE1}"/>
              </a:ext>
            </a:extLst>
          </p:cNvPr>
          <p:cNvSpPr txBox="1"/>
          <p:nvPr/>
        </p:nvSpPr>
        <p:spPr>
          <a:xfrm>
            <a:off x="4600292" y="5240583"/>
            <a:ext cx="1239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</a:p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Noto Sans"/>
                <a:ea typeface="나눔스퀘어 ExtraBold" panose="020B0600000101010101" pitchFamily="50" charset="-127"/>
              </a:rPr>
              <a:t>Open source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5F5E8-05E9-48F4-931B-1D36DE2EF7F2}"/>
              </a:ext>
            </a:extLst>
          </p:cNvPr>
          <p:cNvSpPr txBox="1"/>
          <p:nvPr/>
        </p:nvSpPr>
        <p:spPr>
          <a:xfrm>
            <a:off x="8642156" y="2885106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Noto Sans"/>
                <a:ea typeface="나눔스퀘어 ExtraBold" panose="020B0600000101010101" pitchFamily="50" charset="-127"/>
              </a:rPr>
              <a:t>DBMS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4CC5C9A-C3FA-4531-BA9F-19F798A7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53" y="972647"/>
            <a:ext cx="1958926" cy="21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F70EA9D9-FD2B-4C8F-8190-EE8D126D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50" y="1437733"/>
            <a:ext cx="1327238" cy="13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605E47-2462-4604-800E-5E838E03EB1B}"/>
              </a:ext>
            </a:extLst>
          </p:cNvPr>
          <p:cNvSpPr txBox="1"/>
          <p:nvPr/>
        </p:nvSpPr>
        <p:spPr>
          <a:xfrm>
            <a:off x="7605718" y="2884187"/>
            <a:ext cx="1036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Firebase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AA5EC-DE07-4E57-9C8E-9AFFDB55995F}"/>
              </a:ext>
            </a:extLst>
          </p:cNvPr>
          <p:cNvSpPr txBox="1"/>
          <p:nvPr/>
        </p:nvSpPr>
        <p:spPr>
          <a:xfrm>
            <a:off x="9269170" y="2884187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SQLite Database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9EC4D6DA-87B5-471E-9E2F-320CB6AC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585" y="1543693"/>
            <a:ext cx="1430775" cy="14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1C2F6F-F99D-4632-9C9D-EDDD032A37C3}"/>
              </a:ext>
            </a:extLst>
          </p:cNvPr>
          <p:cNvSpPr txBox="1"/>
          <p:nvPr/>
        </p:nvSpPr>
        <p:spPr>
          <a:xfrm>
            <a:off x="8750833" y="5240583"/>
            <a:ext cx="721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Noto Sans"/>
                <a:ea typeface="나눔스퀘어 ExtraBold" panose="020B0600000101010101" pitchFamily="50" charset="-127"/>
              </a:rPr>
              <a:t>Server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Noto Sans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65510-681D-435B-8A57-5986511B4355}"/>
              </a:ext>
            </a:extLst>
          </p:cNvPr>
          <p:cNvSpPr txBox="1"/>
          <p:nvPr/>
        </p:nvSpPr>
        <p:spPr>
          <a:xfrm>
            <a:off x="7692785" y="523463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9AC13-F913-4745-960B-25952E9F0AE2}"/>
              </a:ext>
            </a:extLst>
          </p:cNvPr>
          <p:cNvSpPr txBox="1"/>
          <p:nvPr/>
        </p:nvSpPr>
        <p:spPr>
          <a:xfrm>
            <a:off x="9725688" y="5234637"/>
            <a:ext cx="640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AWS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17E1FC6C-F6CA-4B29-BD80-180008B7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03" y="4160750"/>
            <a:ext cx="1305182" cy="7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F8F3827B-D625-482E-9882-445C4054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54" y="4206221"/>
            <a:ext cx="1209098" cy="7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>
            <a:extLst>
              <a:ext uri="{FF2B5EF4-FFF2-40B4-BE49-F238E27FC236}">
                <a16:creationId xmlns:a16="http://schemas.microsoft.com/office/drawing/2014/main" id="{D2C9E94E-2115-4FDC-BDA4-028DE871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18" y="3861201"/>
            <a:ext cx="1237726" cy="123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8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1902952" y="3090065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3</a:t>
            </a:r>
            <a:endParaRPr lang="ko-KR" altLang="en-US" sz="24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3051723" y="3009378"/>
            <a:ext cx="282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Team &amp; Strategy</a:t>
            </a:r>
            <a:endParaRPr lang="ko-KR" altLang="en-US" sz="28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54D25-4EBF-48BC-8D34-9F34D87CA4F5}"/>
              </a:ext>
            </a:extLst>
          </p:cNvPr>
          <p:cNvSpPr txBox="1"/>
          <p:nvPr/>
        </p:nvSpPr>
        <p:spPr>
          <a:xfrm>
            <a:off x="6926243" y="2140388"/>
            <a:ext cx="19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Team formation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2E06A-4AA6-4266-AF68-346A46166217}"/>
              </a:ext>
            </a:extLst>
          </p:cNvPr>
          <p:cNvSpPr txBox="1"/>
          <p:nvPr/>
        </p:nvSpPr>
        <p:spPr>
          <a:xfrm>
            <a:off x="6926243" y="3144914"/>
            <a:ext cx="3446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Planning strategy - Schedule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AB0C7-63BF-4C51-9EB8-DAD4711D7F27}"/>
              </a:ext>
            </a:extLst>
          </p:cNvPr>
          <p:cNvSpPr/>
          <p:nvPr/>
        </p:nvSpPr>
        <p:spPr>
          <a:xfrm>
            <a:off x="6415656" y="2170841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CCB690-F129-4610-96BD-C1D915FA2A9D}"/>
              </a:ext>
            </a:extLst>
          </p:cNvPr>
          <p:cNvSpPr/>
          <p:nvPr/>
        </p:nvSpPr>
        <p:spPr>
          <a:xfrm>
            <a:off x="6415656" y="317899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5168B5-3AC7-4010-B162-EE2578815703}"/>
              </a:ext>
            </a:extLst>
          </p:cNvPr>
          <p:cNvCxnSpPr>
            <a:cxnSpLocks/>
          </p:cNvCxnSpPr>
          <p:nvPr/>
        </p:nvCxnSpPr>
        <p:spPr>
          <a:xfrm>
            <a:off x="6079580" y="2194772"/>
            <a:ext cx="0" cy="24216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F5FB6B-FAD8-455E-BCAB-292171BBB990}"/>
              </a:ext>
            </a:extLst>
          </p:cNvPr>
          <p:cNvSpPr txBox="1"/>
          <p:nvPr/>
        </p:nvSpPr>
        <p:spPr>
          <a:xfrm>
            <a:off x="6944574" y="4153067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Quantative evaluation of goals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DA2074-7E57-4721-89B6-00115CD34944}"/>
              </a:ext>
            </a:extLst>
          </p:cNvPr>
          <p:cNvSpPr/>
          <p:nvPr/>
        </p:nvSpPr>
        <p:spPr>
          <a:xfrm>
            <a:off x="6433987" y="4187147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1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24784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formation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714924-3EC6-4A1D-958E-23DA5AAE9DF1}"/>
              </a:ext>
            </a:extLst>
          </p:cNvPr>
          <p:cNvGrpSpPr/>
          <p:nvPr/>
        </p:nvGrpSpPr>
        <p:grpSpPr>
          <a:xfrm>
            <a:off x="7808058" y="4300621"/>
            <a:ext cx="2037828" cy="1870879"/>
            <a:chOff x="5598047" y="3358321"/>
            <a:chExt cx="994323" cy="87822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8D0F2CE-DD18-4620-B82E-A102A5BF8E47}"/>
                </a:ext>
              </a:extLst>
            </p:cNvPr>
            <p:cNvSpPr/>
            <p:nvPr/>
          </p:nvSpPr>
          <p:spPr>
            <a:xfrm>
              <a:off x="5598047" y="3368517"/>
              <a:ext cx="886379" cy="840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692A299-95B1-4B25-B943-4E28AAB0D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047" y="3358321"/>
              <a:ext cx="994323" cy="878225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D2D71-C992-4B02-AFD5-ABF75BBD1C57}"/>
              </a:ext>
            </a:extLst>
          </p:cNvPr>
          <p:cNvGrpSpPr/>
          <p:nvPr/>
        </p:nvGrpSpPr>
        <p:grpSpPr>
          <a:xfrm>
            <a:off x="8439236" y="2903402"/>
            <a:ext cx="1212281" cy="1291788"/>
            <a:chOff x="7660817" y="1581169"/>
            <a:chExt cx="886379" cy="103017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B75DD5B-3EEF-4A32-8159-A8594B539BA1}"/>
                </a:ext>
              </a:extLst>
            </p:cNvPr>
            <p:cNvSpPr/>
            <p:nvPr/>
          </p:nvSpPr>
          <p:spPr>
            <a:xfrm>
              <a:off x="7660817" y="1676217"/>
              <a:ext cx="886379" cy="840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7BBD0E-96FA-43D0-94A9-5BEAA017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739" y="1581169"/>
              <a:ext cx="859457" cy="103017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C20A9B-184A-48F7-8F71-859B35D4D988}"/>
              </a:ext>
            </a:extLst>
          </p:cNvPr>
          <p:cNvGrpSpPr/>
          <p:nvPr/>
        </p:nvGrpSpPr>
        <p:grpSpPr>
          <a:xfrm>
            <a:off x="6965566" y="1206630"/>
            <a:ext cx="1858131" cy="1652502"/>
            <a:chOff x="3546990" y="1629969"/>
            <a:chExt cx="911046" cy="86776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31494F-AB0B-4925-9E12-FF51EF789420}"/>
                </a:ext>
              </a:extLst>
            </p:cNvPr>
            <p:cNvSpPr/>
            <p:nvPr/>
          </p:nvSpPr>
          <p:spPr>
            <a:xfrm>
              <a:off x="3546990" y="1657657"/>
              <a:ext cx="886379" cy="840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DB263B0-537F-4200-BA0A-00BE4982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08" y="1629969"/>
              <a:ext cx="886828" cy="84007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0BEDED-352F-42D4-A210-09CD5DE758A9}"/>
              </a:ext>
            </a:extLst>
          </p:cNvPr>
          <p:cNvSpPr txBox="1"/>
          <p:nvPr/>
        </p:nvSpPr>
        <p:spPr>
          <a:xfrm>
            <a:off x="1780990" y="1274956"/>
            <a:ext cx="1008112" cy="33855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7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D884DF9-0616-4D20-A667-C07B87478C3C}"/>
              </a:ext>
            </a:extLst>
          </p:cNvPr>
          <p:cNvCxnSpPr/>
          <p:nvPr/>
        </p:nvCxnSpPr>
        <p:spPr>
          <a:xfrm>
            <a:off x="2861110" y="1444233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19DA4E-2BD1-460F-81A6-E84F1984959A}"/>
              </a:ext>
            </a:extLst>
          </p:cNvPr>
          <p:cNvCxnSpPr/>
          <p:nvPr/>
        </p:nvCxnSpPr>
        <p:spPr>
          <a:xfrm>
            <a:off x="3077134" y="1444233"/>
            <a:ext cx="0" cy="1702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3408A1-CED0-44B1-A7B1-4CCDF3BAFD33}"/>
              </a:ext>
            </a:extLst>
          </p:cNvPr>
          <p:cNvCxnSpPr/>
          <p:nvPr/>
        </p:nvCxnSpPr>
        <p:spPr>
          <a:xfrm>
            <a:off x="3073905" y="314716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C2F28B-B927-48C3-9D1F-1046743B5769}"/>
              </a:ext>
            </a:extLst>
          </p:cNvPr>
          <p:cNvSpPr txBox="1"/>
          <p:nvPr/>
        </p:nvSpPr>
        <p:spPr>
          <a:xfrm>
            <a:off x="3365166" y="1274956"/>
            <a:ext cx="115212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Designer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FC5A8-7294-4621-8ED8-B63A68B9B1D7}"/>
              </a:ext>
            </a:extLst>
          </p:cNvPr>
          <p:cNvSpPr txBox="1"/>
          <p:nvPr/>
        </p:nvSpPr>
        <p:spPr>
          <a:xfrm>
            <a:off x="3365166" y="2977887"/>
            <a:ext cx="1296144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Developer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B95C4B-52A7-4CD8-AF20-E2CFDC8BD26C}"/>
              </a:ext>
            </a:extLst>
          </p:cNvPr>
          <p:cNvCxnSpPr/>
          <p:nvPr/>
        </p:nvCxnSpPr>
        <p:spPr>
          <a:xfrm>
            <a:off x="4589302" y="1444233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07F013-B730-47AE-91B1-5E5A1ECB93F2}"/>
              </a:ext>
            </a:extLst>
          </p:cNvPr>
          <p:cNvSpPr txBox="1"/>
          <p:nvPr/>
        </p:nvSpPr>
        <p:spPr>
          <a:xfrm>
            <a:off x="5093358" y="1274956"/>
            <a:ext cx="1728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UX/UI Designer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AB703EDB-D1A4-45C1-A921-F6F34EC19921}"/>
              </a:ext>
            </a:extLst>
          </p:cNvPr>
          <p:cNvSpPr/>
          <p:nvPr/>
        </p:nvSpPr>
        <p:spPr>
          <a:xfrm>
            <a:off x="6965566" y="1421373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2EC9E1B-1719-477F-8AE2-23F4B9307B12}"/>
              </a:ext>
            </a:extLst>
          </p:cNvPr>
          <p:cNvSpPr/>
          <p:nvPr/>
        </p:nvSpPr>
        <p:spPr>
          <a:xfrm>
            <a:off x="6965565" y="2211060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B584E-0FE3-4A9D-9A9C-4F493E78EF23}"/>
              </a:ext>
            </a:extLst>
          </p:cNvPr>
          <p:cNvSpPr txBox="1"/>
          <p:nvPr/>
        </p:nvSpPr>
        <p:spPr>
          <a:xfrm>
            <a:off x="7034443" y="12903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길은지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A8CCB1-75DC-495C-8538-37745413F2D3}"/>
              </a:ext>
            </a:extLst>
          </p:cNvPr>
          <p:cNvSpPr txBox="1"/>
          <p:nvPr/>
        </p:nvSpPr>
        <p:spPr>
          <a:xfrm>
            <a:off x="7025162" y="20670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김혜영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C2B81C-242A-4BC7-88EA-3D5C779BA0FE}"/>
              </a:ext>
            </a:extLst>
          </p:cNvPr>
          <p:cNvCxnSpPr/>
          <p:nvPr/>
        </p:nvCxnSpPr>
        <p:spPr>
          <a:xfrm>
            <a:off x="4733318" y="3147164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0285E0-8DC4-475F-A1DE-EB85866FCFFA}"/>
              </a:ext>
            </a:extLst>
          </p:cNvPr>
          <p:cNvSpPr txBox="1"/>
          <p:nvPr/>
        </p:nvSpPr>
        <p:spPr>
          <a:xfrm>
            <a:off x="5240506" y="2976938"/>
            <a:ext cx="237313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Developer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959CD-5E66-4B0C-A97A-B3F1B3DCA659}"/>
              </a:ext>
            </a:extLst>
          </p:cNvPr>
          <p:cNvSpPr txBox="1"/>
          <p:nvPr/>
        </p:nvSpPr>
        <p:spPr>
          <a:xfrm>
            <a:off x="5240506" y="4238027"/>
            <a:ext cx="186907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 Developer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BF1B67-C8B6-4D7E-8E4F-23B8AF31448A}"/>
              </a:ext>
            </a:extLst>
          </p:cNvPr>
          <p:cNvCxnSpPr/>
          <p:nvPr/>
        </p:nvCxnSpPr>
        <p:spPr>
          <a:xfrm>
            <a:off x="4733318" y="4407304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7DBD21C-9A4F-4923-B658-28F9BF59423D}"/>
              </a:ext>
            </a:extLst>
          </p:cNvPr>
          <p:cNvCxnSpPr/>
          <p:nvPr/>
        </p:nvCxnSpPr>
        <p:spPr>
          <a:xfrm>
            <a:off x="4733318" y="5667444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8B5C54-1A3A-4BF0-9B12-9DF35843900C}"/>
              </a:ext>
            </a:extLst>
          </p:cNvPr>
          <p:cNvSpPr txBox="1"/>
          <p:nvPr/>
        </p:nvSpPr>
        <p:spPr>
          <a:xfrm>
            <a:off x="5237375" y="5498167"/>
            <a:ext cx="216023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Developer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CA106-891E-4BF2-AB73-675B25DC8D4B}"/>
              </a:ext>
            </a:extLst>
          </p:cNvPr>
          <p:cNvCxnSpPr/>
          <p:nvPr/>
        </p:nvCxnSpPr>
        <p:spPr>
          <a:xfrm>
            <a:off x="4733318" y="314716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0358D43F-2E3C-4040-9F88-6A8369ADE351}"/>
              </a:ext>
            </a:extLst>
          </p:cNvPr>
          <p:cNvSpPr/>
          <p:nvPr/>
        </p:nvSpPr>
        <p:spPr>
          <a:xfrm>
            <a:off x="7731254" y="3124304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0A05527-87D9-4AAA-9619-673299A3721C}"/>
              </a:ext>
            </a:extLst>
          </p:cNvPr>
          <p:cNvSpPr/>
          <p:nvPr/>
        </p:nvSpPr>
        <p:spPr>
          <a:xfrm>
            <a:off x="7731254" y="3723228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A4947B-AF59-4CE8-A7A0-B4C37F02D8A7}"/>
              </a:ext>
            </a:extLst>
          </p:cNvPr>
          <p:cNvSpPr txBox="1"/>
          <p:nvPr/>
        </p:nvSpPr>
        <p:spPr>
          <a:xfrm>
            <a:off x="7829662" y="29923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박거량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8DAE1-F9D9-42F3-A6E5-99EEA8F1F1CE}"/>
              </a:ext>
            </a:extLst>
          </p:cNvPr>
          <p:cNvSpPr txBox="1"/>
          <p:nvPr/>
        </p:nvSpPr>
        <p:spPr>
          <a:xfrm>
            <a:off x="7822402" y="35921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서지원</a:t>
            </a: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D5DE2F12-3E88-4401-9012-C644349E9DBB}"/>
              </a:ext>
            </a:extLst>
          </p:cNvPr>
          <p:cNvSpPr/>
          <p:nvPr/>
        </p:nvSpPr>
        <p:spPr>
          <a:xfrm>
            <a:off x="7279887" y="4407304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19B6C5-4B66-4CC0-8460-2B78DE41C899}"/>
              </a:ext>
            </a:extLst>
          </p:cNvPr>
          <p:cNvSpPr txBox="1"/>
          <p:nvPr/>
        </p:nvSpPr>
        <p:spPr>
          <a:xfrm>
            <a:off x="7365592" y="427627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석은주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628641BA-51C6-4DE4-80F9-6B4438B21F34}"/>
              </a:ext>
            </a:extLst>
          </p:cNvPr>
          <p:cNvSpPr/>
          <p:nvPr/>
        </p:nvSpPr>
        <p:spPr>
          <a:xfrm>
            <a:off x="7574916" y="5667444"/>
            <a:ext cx="45719" cy="457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6BD3C-B595-497F-AEF6-04BAA40C95B4}"/>
              </a:ext>
            </a:extLst>
          </p:cNvPr>
          <p:cNvSpPr txBox="1"/>
          <p:nvPr/>
        </p:nvSpPr>
        <p:spPr>
          <a:xfrm>
            <a:off x="7685646" y="55364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장혜준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835511-1950-404C-8517-062E3413C547}"/>
              </a:ext>
            </a:extLst>
          </p:cNvPr>
          <p:cNvSpPr txBox="1"/>
          <p:nvPr/>
        </p:nvSpPr>
        <p:spPr>
          <a:xfrm>
            <a:off x="7039264" y="1562988"/>
            <a:ext cx="26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UX/UI Designer 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Design our 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DDC9AB-B7B4-4AC0-B2E4-6A3F85590D15}"/>
              </a:ext>
            </a:extLst>
          </p:cNvPr>
          <p:cNvSpPr txBox="1"/>
          <p:nvPr/>
        </p:nvSpPr>
        <p:spPr>
          <a:xfrm>
            <a:off x="7039264" y="2355076"/>
            <a:ext cx="26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UX/UI Designer 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HTML/CSS Expert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6E21E8-FAA3-491C-93B1-907E5366D884}"/>
              </a:ext>
            </a:extLst>
          </p:cNvPr>
          <p:cNvSpPr txBox="1"/>
          <p:nvPr/>
        </p:nvSpPr>
        <p:spPr>
          <a:xfrm>
            <a:off x="7829662" y="3867244"/>
            <a:ext cx="2662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Develop whole part of 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A0B10F-9A04-4E30-B638-1AC7D8A726EB}"/>
              </a:ext>
            </a:extLst>
          </p:cNvPr>
          <p:cNvSpPr txBox="1"/>
          <p:nvPr/>
        </p:nvSpPr>
        <p:spPr>
          <a:xfrm>
            <a:off x="7365592" y="4515316"/>
            <a:ext cx="284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Control and manage our server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Connect server and app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Team leader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C395E0-2A94-417F-A443-40683F55DC6B}"/>
              </a:ext>
            </a:extLst>
          </p:cNvPr>
          <p:cNvSpPr txBox="1"/>
          <p:nvPr/>
        </p:nvSpPr>
        <p:spPr>
          <a:xfrm>
            <a:off x="7673484" y="5811460"/>
            <a:ext cx="26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Manage our database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Connect database and app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90838-4BAE-46EF-8047-BC96CAAD5640}"/>
              </a:ext>
            </a:extLst>
          </p:cNvPr>
          <p:cNvSpPr txBox="1"/>
          <p:nvPr/>
        </p:nvSpPr>
        <p:spPr>
          <a:xfrm>
            <a:off x="7829662" y="32469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Develop app about GPS service</a:t>
            </a:r>
          </a:p>
        </p:txBody>
      </p:sp>
    </p:spTree>
    <p:extLst>
      <p:ext uri="{BB962C8B-B14F-4D97-AF65-F5344CB8AC3E}">
        <p14:creationId xmlns:p14="http://schemas.microsoft.com/office/powerpoint/2010/main" val="6811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1A1685-4B39-47AF-ADC6-8DC3C7723AB6}"/>
              </a:ext>
            </a:extLst>
          </p:cNvPr>
          <p:cNvSpPr/>
          <p:nvPr/>
        </p:nvSpPr>
        <p:spPr>
          <a:xfrm>
            <a:off x="0" y="-19664"/>
            <a:ext cx="12192000" cy="6877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71ED3-1E8E-4BF7-8254-D3DA98CAE51B}"/>
              </a:ext>
            </a:extLst>
          </p:cNvPr>
          <p:cNvSpPr/>
          <p:nvPr/>
        </p:nvSpPr>
        <p:spPr>
          <a:xfrm>
            <a:off x="75413" y="65987"/>
            <a:ext cx="12038029" cy="672131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9EBD1-83AC-4F5E-B33F-72C10B86FF5A}"/>
              </a:ext>
            </a:extLst>
          </p:cNvPr>
          <p:cNvSpPr/>
          <p:nvPr/>
        </p:nvSpPr>
        <p:spPr>
          <a:xfrm>
            <a:off x="740620" y="575037"/>
            <a:ext cx="1575230" cy="4336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CONTENTS</a:t>
            </a:r>
            <a:endParaRPr lang="ko-KR" altLang="en-US" sz="28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41165D-5DB4-45C8-9F4B-86B53FFD15F3}"/>
              </a:ext>
            </a:extLst>
          </p:cNvPr>
          <p:cNvSpPr/>
          <p:nvPr/>
        </p:nvSpPr>
        <p:spPr>
          <a:xfrm>
            <a:off x="2945003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1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B6DB66-7B91-4F72-8671-BC3BACDAA755}"/>
              </a:ext>
            </a:extLst>
          </p:cNvPr>
          <p:cNvSpPr/>
          <p:nvPr/>
        </p:nvSpPr>
        <p:spPr>
          <a:xfrm>
            <a:off x="4666302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2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2F1E4A-3596-4EA1-8228-8D1CE8E9A22A}"/>
              </a:ext>
            </a:extLst>
          </p:cNvPr>
          <p:cNvSpPr/>
          <p:nvPr/>
        </p:nvSpPr>
        <p:spPr>
          <a:xfrm>
            <a:off x="6403860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3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07BB9F-35C9-4A2D-A2CE-B0E83FF446A1}"/>
              </a:ext>
            </a:extLst>
          </p:cNvPr>
          <p:cNvSpPr/>
          <p:nvPr/>
        </p:nvSpPr>
        <p:spPr>
          <a:xfrm>
            <a:off x="8141418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4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1AFCF-3D92-4348-AB09-49867EB79119}"/>
              </a:ext>
            </a:extLst>
          </p:cNvPr>
          <p:cNvSpPr txBox="1"/>
          <p:nvPr/>
        </p:nvSpPr>
        <p:spPr>
          <a:xfrm>
            <a:off x="2761355" y="371791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Overview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4BB48D-74EC-4459-82A8-18D387AD6676}"/>
              </a:ext>
            </a:extLst>
          </p:cNvPr>
          <p:cNvSpPr txBox="1"/>
          <p:nvPr/>
        </p:nvSpPr>
        <p:spPr>
          <a:xfrm>
            <a:off x="4083447" y="3713110"/>
            <a:ext cx="2027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Goals &amp; Methods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A58D7-1A8A-4797-B659-9CA762829E9E}"/>
              </a:ext>
            </a:extLst>
          </p:cNvPr>
          <p:cNvSpPr txBox="1"/>
          <p:nvPr/>
        </p:nvSpPr>
        <p:spPr>
          <a:xfrm>
            <a:off x="6086071" y="3713110"/>
            <a:ext cx="2011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Team &amp; Strategy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673A3-5900-4AD9-9D39-66F230750CA4}"/>
              </a:ext>
            </a:extLst>
          </p:cNvPr>
          <p:cNvSpPr txBox="1"/>
          <p:nvPr/>
        </p:nvSpPr>
        <p:spPr>
          <a:xfrm>
            <a:off x="8120734" y="3717913"/>
            <a:ext cx="165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Plan &amp; Effect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B5C176-7052-4097-8956-C11B3716505F}"/>
              </a:ext>
            </a:extLst>
          </p:cNvPr>
          <p:cNvCxnSpPr>
            <a:cxnSpLocks/>
          </p:cNvCxnSpPr>
          <p:nvPr/>
        </p:nvCxnSpPr>
        <p:spPr>
          <a:xfrm>
            <a:off x="2281083" y="3399504"/>
            <a:ext cx="762983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A32C096-FAFB-47E6-9005-DE6A2060E296}"/>
              </a:ext>
            </a:extLst>
          </p:cNvPr>
          <p:cNvSpPr/>
          <p:nvPr/>
        </p:nvSpPr>
        <p:spPr>
          <a:xfrm>
            <a:off x="3392497" y="3339172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1164CB-0BD9-4419-9832-FBD6564DC1AA}"/>
              </a:ext>
            </a:extLst>
          </p:cNvPr>
          <p:cNvSpPr/>
          <p:nvPr/>
        </p:nvSpPr>
        <p:spPr>
          <a:xfrm>
            <a:off x="5126488" y="3350049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10EE80-505F-411F-BF6C-B298C2C16B26}"/>
              </a:ext>
            </a:extLst>
          </p:cNvPr>
          <p:cNvSpPr/>
          <p:nvPr/>
        </p:nvSpPr>
        <p:spPr>
          <a:xfrm>
            <a:off x="6864046" y="3334730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E1CBBB-CD9E-4936-9C7A-29FF84D3C8D1}"/>
              </a:ext>
            </a:extLst>
          </p:cNvPr>
          <p:cNvSpPr/>
          <p:nvPr/>
        </p:nvSpPr>
        <p:spPr>
          <a:xfrm>
            <a:off x="8601605" y="3341798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7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947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 strategy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Schedule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1" name="내용 개체 틀 3">
            <a:extLst>
              <a:ext uri="{FF2B5EF4-FFF2-40B4-BE49-F238E27FC236}">
                <a16:creationId xmlns:a16="http://schemas.microsoft.com/office/drawing/2014/main" id="{EB918356-F3E0-4799-9A62-D331BD0A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324415"/>
              </p:ext>
            </p:extLst>
          </p:nvPr>
        </p:nvGraphicFramePr>
        <p:xfrm>
          <a:off x="672472" y="1788113"/>
          <a:ext cx="10883147" cy="336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8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Contents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Time Line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4/5</a:t>
                      </a:r>
                      <a:r>
                        <a:rPr lang="en-US" altLang="ko-KR" sz="1000" baseline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~4/11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4/12 ~</a:t>
                      </a:r>
                      <a:r>
                        <a:rPr lang="en-US" altLang="ko-KR" sz="1000" baseline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4/18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4/19 ~ 4/25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4/26 ~ 5/2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5/3 ~ 5/9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5/10 ~ 5/16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5/17 ~ 5/23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5/24 ~ 5/30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5/31 ~ 6/6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6/7 ~ 6/13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Requirement Specification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UX / UI Design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Implement - Component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Implement - Integration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Making a test plan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Code Review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Testing</a:t>
                      </a:r>
                      <a:endParaRPr lang="ko-KR" altLang="en-US" sz="12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7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3819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 strategy 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Schedule</a:t>
            </a:r>
            <a:endParaRPr lang="ko-KR" altLang="en-US" sz="240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2E0E0A-AA83-4FE8-B9E1-8D39962E1E73}"/>
              </a:ext>
            </a:extLst>
          </p:cNvPr>
          <p:cNvSpPr/>
          <p:nvPr/>
        </p:nvSpPr>
        <p:spPr>
          <a:xfrm>
            <a:off x="3626284" y="1726168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Requirement</a:t>
            </a:r>
          </a:p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Specification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029596-6DAA-4E8C-8E5A-7AB40F5DE644}"/>
              </a:ext>
            </a:extLst>
          </p:cNvPr>
          <p:cNvSpPr/>
          <p:nvPr/>
        </p:nvSpPr>
        <p:spPr>
          <a:xfrm>
            <a:off x="5350309" y="1726168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Unit Model</a:t>
            </a:r>
          </a:p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Specification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D4CE56-9000-47A2-A1C2-F2F18A8E2FB4}"/>
              </a:ext>
            </a:extLst>
          </p:cNvPr>
          <p:cNvSpPr/>
          <p:nvPr/>
        </p:nvSpPr>
        <p:spPr>
          <a:xfrm>
            <a:off x="7074334" y="1726168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Unit Model</a:t>
            </a:r>
          </a:p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Development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C86E85-5F44-4B33-AD30-8BB07FE47C0F}"/>
              </a:ext>
            </a:extLst>
          </p:cNvPr>
          <p:cNvSpPr/>
          <p:nvPr/>
        </p:nvSpPr>
        <p:spPr>
          <a:xfrm>
            <a:off x="3626284" y="4127825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 Plan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9E87C2-B001-4ECB-BEF1-A385FBCBF4D2}"/>
              </a:ext>
            </a:extLst>
          </p:cNvPr>
          <p:cNvSpPr/>
          <p:nvPr/>
        </p:nvSpPr>
        <p:spPr>
          <a:xfrm>
            <a:off x="5350309" y="4127825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Integration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164AB1-E60D-4EF6-A95F-0876DD0A1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78" y="1846981"/>
            <a:ext cx="425588" cy="52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0D6243-E3D3-48CC-ACD8-1CEBC95A2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46" y="1846980"/>
            <a:ext cx="425588" cy="52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5DAE1-F02A-4C3C-B97B-BCB33D41BB26}"/>
              </a:ext>
            </a:extLst>
          </p:cNvPr>
          <p:cNvSpPr txBox="1"/>
          <p:nvPr/>
        </p:nvSpPr>
        <p:spPr>
          <a:xfrm>
            <a:off x="3970463" y="248816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~4/25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2749B-032A-48E8-8B7A-7F45AAE05D5A}"/>
              </a:ext>
            </a:extLst>
          </p:cNvPr>
          <p:cNvSpPr txBox="1"/>
          <p:nvPr/>
        </p:nvSpPr>
        <p:spPr>
          <a:xfrm>
            <a:off x="5694488" y="248816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~5/16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31E24-93D0-4342-BB92-7ADF9444EE0F}"/>
              </a:ext>
            </a:extLst>
          </p:cNvPr>
          <p:cNvSpPr txBox="1"/>
          <p:nvPr/>
        </p:nvSpPr>
        <p:spPr>
          <a:xfrm>
            <a:off x="7405814" y="248816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~5/23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ED24E-C54B-4DFF-A74B-7AA66CCD03B7}"/>
              </a:ext>
            </a:extLst>
          </p:cNvPr>
          <p:cNvSpPr txBox="1"/>
          <p:nvPr/>
        </p:nvSpPr>
        <p:spPr>
          <a:xfrm>
            <a:off x="3970463" y="488982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~5/30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BE057-5124-46F9-BD93-BC06EC1E319F}"/>
              </a:ext>
            </a:extLst>
          </p:cNvPr>
          <p:cNvSpPr txBox="1"/>
          <p:nvPr/>
        </p:nvSpPr>
        <p:spPr>
          <a:xfrm>
            <a:off x="5694488" y="488982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~5/30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D32453-EE90-4C9A-889C-63EA2F127C4F}"/>
              </a:ext>
            </a:extLst>
          </p:cNvPr>
          <p:cNvSpPr/>
          <p:nvPr/>
        </p:nvSpPr>
        <p:spPr>
          <a:xfrm>
            <a:off x="7074334" y="4147746"/>
            <a:ext cx="1301750" cy="762000"/>
          </a:xfrm>
          <a:prstGeom prst="roundRect">
            <a:avLst/>
          </a:prstGeom>
          <a:solidFill>
            <a:srgbClr val="7A8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Verification/</a:t>
            </a:r>
          </a:p>
          <a:p>
            <a:pPr algn="ct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Validation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645E53-E381-4853-9D04-6E317C390E17}"/>
              </a:ext>
            </a:extLst>
          </p:cNvPr>
          <p:cNvSpPr txBox="1"/>
          <p:nvPr/>
        </p:nvSpPr>
        <p:spPr>
          <a:xfrm>
            <a:off x="7418513" y="49097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~6/13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6C89C7-37C6-4B65-B192-4063708C2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78" y="4294989"/>
            <a:ext cx="418895" cy="462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07B09E-9FCD-4A29-B8CC-8BAAE591C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95" y="4294989"/>
            <a:ext cx="418895" cy="462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FC5B20-190A-46EC-BCA1-72D86C81F925}"/>
              </a:ext>
            </a:extLst>
          </p:cNvPr>
          <p:cNvCxnSpPr>
            <a:cxnSpLocks/>
          </p:cNvCxnSpPr>
          <p:nvPr/>
        </p:nvCxnSpPr>
        <p:spPr>
          <a:xfrm flipH="1">
            <a:off x="4239674" y="2933265"/>
            <a:ext cx="3434735" cy="9910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0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886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 strategy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Demonstration Process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42983-379C-4475-BED8-5AEC8B81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15" y="1326448"/>
            <a:ext cx="2248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218932-8FEA-490F-87D2-6852BE5583B0}"/>
              </a:ext>
            </a:extLst>
          </p:cNvPr>
          <p:cNvGrpSpPr/>
          <p:nvPr/>
        </p:nvGrpSpPr>
        <p:grpSpPr>
          <a:xfrm>
            <a:off x="1733261" y="2316791"/>
            <a:ext cx="2557463" cy="1981200"/>
            <a:chOff x="266700" y="2438400"/>
            <a:chExt cx="3409950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1742CDF8-3D55-479D-B1E6-03783E98E2F2}"/>
                </a:ext>
              </a:extLst>
            </p:cNvPr>
            <p:cNvSpPr/>
            <p:nvPr/>
          </p:nvSpPr>
          <p:spPr>
            <a:xfrm>
              <a:off x="266700" y="2438400"/>
              <a:ext cx="3409950" cy="19812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9FD27-0DE9-4D4B-96F9-A6B77B918AC2}"/>
                </a:ext>
              </a:extLst>
            </p:cNvPr>
            <p:cNvSpPr txBox="1"/>
            <p:nvPr/>
          </p:nvSpPr>
          <p:spPr>
            <a:xfrm>
              <a:off x="1428750" y="3198167"/>
              <a:ext cx="188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 Testing</a:t>
              </a:r>
              <a:endPara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CC2277-4E00-47FF-BD39-FEFA2DBFD232}"/>
              </a:ext>
            </a:extLst>
          </p:cNvPr>
          <p:cNvGrpSpPr/>
          <p:nvPr/>
        </p:nvGrpSpPr>
        <p:grpSpPr>
          <a:xfrm>
            <a:off x="3790661" y="2316791"/>
            <a:ext cx="2557463" cy="1981200"/>
            <a:chOff x="3009900" y="2438400"/>
            <a:chExt cx="3409950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D7EA6669-72B8-4617-A46F-53DCE2771128}"/>
                </a:ext>
              </a:extLst>
            </p:cNvPr>
            <p:cNvSpPr/>
            <p:nvPr/>
          </p:nvSpPr>
          <p:spPr>
            <a:xfrm>
              <a:off x="3009900" y="2438400"/>
              <a:ext cx="3409950" cy="19812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90A89F-5CF2-406E-AC84-F3F1C2AE829F}"/>
                </a:ext>
              </a:extLst>
            </p:cNvPr>
            <p:cNvSpPr txBox="1"/>
            <p:nvPr/>
          </p:nvSpPr>
          <p:spPr>
            <a:xfrm>
              <a:off x="4194916" y="3013500"/>
              <a:ext cx="1815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Integration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Testing</a:t>
              </a:r>
              <a:endPara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9670D2-38EB-4E41-8518-80D3F2037293}"/>
              </a:ext>
            </a:extLst>
          </p:cNvPr>
          <p:cNvGrpSpPr/>
          <p:nvPr/>
        </p:nvGrpSpPr>
        <p:grpSpPr>
          <a:xfrm>
            <a:off x="5848061" y="2316791"/>
            <a:ext cx="2557463" cy="1981200"/>
            <a:chOff x="5753100" y="2438400"/>
            <a:chExt cx="3409950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E9F0F754-2B62-4D0C-A2AF-5DEA2395B7F3}"/>
                </a:ext>
              </a:extLst>
            </p:cNvPr>
            <p:cNvSpPr/>
            <p:nvPr/>
          </p:nvSpPr>
          <p:spPr>
            <a:xfrm>
              <a:off x="5753100" y="2438400"/>
              <a:ext cx="3409950" cy="1981200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8F0D06-5E24-40C1-B4D3-44FA6E79F461}"/>
                </a:ext>
              </a:extLst>
            </p:cNvPr>
            <p:cNvSpPr txBox="1"/>
            <p:nvPr/>
          </p:nvSpPr>
          <p:spPr>
            <a:xfrm>
              <a:off x="7120284" y="3013500"/>
              <a:ext cx="1342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System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Testing</a:t>
              </a:r>
              <a:endPara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47D971-0B77-471B-BB5E-6431B000FB8B}"/>
              </a:ext>
            </a:extLst>
          </p:cNvPr>
          <p:cNvGrpSpPr/>
          <p:nvPr/>
        </p:nvGrpSpPr>
        <p:grpSpPr>
          <a:xfrm>
            <a:off x="7905461" y="2316791"/>
            <a:ext cx="2557463" cy="1981200"/>
            <a:chOff x="8496300" y="2438400"/>
            <a:chExt cx="3409950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D38B6589-3DE1-4D17-ABA1-347CD7474FE9}"/>
                </a:ext>
              </a:extLst>
            </p:cNvPr>
            <p:cNvSpPr/>
            <p:nvPr/>
          </p:nvSpPr>
          <p:spPr>
            <a:xfrm>
              <a:off x="8496300" y="2438400"/>
              <a:ext cx="3409950" cy="198120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E3325F-1C16-4C1A-8E26-A00C97A2A55D}"/>
                </a:ext>
              </a:extLst>
            </p:cNvPr>
            <p:cNvSpPr txBox="1"/>
            <p:nvPr/>
          </p:nvSpPr>
          <p:spPr>
            <a:xfrm>
              <a:off x="9817814" y="2828833"/>
              <a:ext cx="1913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User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Acceptance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Testing</a:t>
              </a:r>
              <a:endPara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1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623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 strategy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Quantative evaluation of goals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5C3AB0-EF04-4179-A0BF-EB81C90CB949}"/>
              </a:ext>
            </a:extLst>
          </p:cNvPr>
          <p:cNvSpPr/>
          <p:nvPr/>
        </p:nvSpPr>
        <p:spPr>
          <a:xfrm>
            <a:off x="2115128" y="2443735"/>
            <a:ext cx="8118764" cy="424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E8E846-A428-4CA2-87F1-7DDBF6979331}"/>
              </a:ext>
            </a:extLst>
          </p:cNvPr>
          <p:cNvCxnSpPr>
            <a:cxnSpLocks/>
          </p:cNvCxnSpPr>
          <p:nvPr/>
        </p:nvCxnSpPr>
        <p:spPr>
          <a:xfrm>
            <a:off x="5560291" y="2443735"/>
            <a:ext cx="0" cy="2506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B57285-13AD-4CF4-A78F-963ED0BCD68B}"/>
              </a:ext>
            </a:extLst>
          </p:cNvPr>
          <p:cNvCxnSpPr/>
          <p:nvPr/>
        </p:nvCxnSpPr>
        <p:spPr>
          <a:xfrm>
            <a:off x="8197273" y="2457592"/>
            <a:ext cx="0" cy="2506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0B652D-72E5-400B-9534-6EEAF855E8FC}"/>
              </a:ext>
            </a:extLst>
          </p:cNvPr>
          <p:cNvCxnSpPr>
            <a:cxnSpLocks/>
          </p:cNvCxnSpPr>
          <p:nvPr/>
        </p:nvCxnSpPr>
        <p:spPr>
          <a:xfrm>
            <a:off x="10233892" y="1974831"/>
            <a:ext cx="0" cy="29758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C0E5F9-0C81-408E-BF0A-0F62B98E07BD}"/>
              </a:ext>
            </a:extLst>
          </p:cNvPr>
          <p:cNvCxnSpPr>
            <a:cxnSpLocks/>
          </p:cNvCxnSpPr>
          <p:nvPr/>
        </p:nvCxnSpPr>
        <p:spPr>
          <a:xfrm>
            <a:off x="2115128" y="1988688"/>
            <a:ext cx="0" cy="29758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9A5F0C-2F74-4010-B1EF-D38C28BCEA45}"/>
              </a:ext>
            </a:extLst>
          </p:cNvPr>
          <p:cNvCxnSpPr/>
          <p:nvPr/>
        </p:nvCxnSpPr>
        <p:spPr>
          <a:xfrm flipV="1">
            <a:off x="2115128" y="4950685"/>
            <a:ext cx="8118764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B8A2EF-AFCB-4265-A76E-4E5334C749AA}"/>
              </a:ext>
            </a:extLst>
          </p:cNvPr>
          <p:cNvCxnSpPr/>
          <p:nvPr/>
        </p:nvCxnSpPr>
        <p:spPr>
          <a:xfrm flipV="1">
            <a:off x="2115128" y="3367065"/>
            <a:ext cx="8118764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015185-481C-4699-8F8D-8C48CC78BCFB}"/>
              </a:ext>
            </a:extLst>
          </p:cNvPr>
          <p:cNvCxnSpPr/>
          <p:nvPr/>
        </p:nvCxnSpPr>
        <p:spPr>
          <a:xfrm flipV="1">
            <a:off x="2115128" y="3879379"/>
            <a:ext cx="8118764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13B184F-ECE6-47E2-B5BF-067A51A03F77}"/>
              </a:ext>
            </a:extLst>
          </p:cNvPr>
          <p:cNvCxnSpPr/>
          <p:nvPr/>
        </p:nvCxnSpPr>
        <p:spPr>
          <a:xfrm flipV="1">
            <a:off x="2115128" y="4403304"/>
            <a:ext cx="8118764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4CE751-E0A7-4AF4-9429-9C4AF7046466}"/>
              </a:ext>
            </a:extLst>
          </p:cNvPr>
          <p:cNvSpPr txBox="1"/>
          <p:nvPr/>
        </p:nvSpPr>
        <p:spPr>
          <a:xfrm>
            <a:off x="-2369128" y="2496952"/>
            <a:ext cx="1244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 indicator</a:t>
            </a:r>
            <a:endParaRPr lang="ko-KR" altLang="en-US" sz="1600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FD631-F3A5-40BC-8456-EBE08936D746}"/>
              </a:ext>
            </a:extLst>
          </p:cNvPr>
          <p:cNvSpPr txBox="1"/>
          <p:nvPr/>
        </p:nvSpPr>
        <p:spPr>
          <a:xfrm>
            <a:off x="-2957946" y="2958730"/>
            <a:ext cx="13623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Easy to understand document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991B5-48B6-4335-978B-C8956C16092B}"/>
              </a:ext>
            </a:extLst>
          </p:cNvPr>
          <p:cNvSpPr txBox="1"/>
          <p:nvPr/>
        </p:nvSpPr>
        <p:spPr>
          <a:xfrm>
            <a:off x="-3103418" y="3449030"/>
            <a:ext cx="13914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Location service accuracy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39CB9E-664C-452C-A065-E17E23B8AB08}"/>
              </a:ext>
            </a:extLst>
          </p:cNvPr>
          <p:cNvSpPr txBox="1"/>
          <p:nvPr/>
        </p:nvSpPr>
        <p:spPr>
          <a:xfrm>
            <a:off x="-3140364" y="3975314"/>
            <a:ext cx="13988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User-friendly</a:t>
            </a:r>
            <a:r>
              <a:rPr lang="en-US" altLang="ko-KR" sz="1600" baseline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UI/UX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AADC02-B072-436A-AD0D-0DF7618CD35F}"/>
              </a:ext>
            </a:extLst>
          </p:cNvPr>
          <p:cNvSpPr txBox="1"/>
          <p:nvPr/>
        </p:nvSpPr>
        <p:spPr>
          <a:xfrm>
            <a:off x="-3103418" y="4514231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Expert verification/review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5AC007-6DE3-4D72-9F8B-9F02D2CDC9B5}"/>
              </a:ext>
            </a:extLst>
          </p:cNvPr>
          <p:cNvSpPr txBox="1"/>
          <p:nvPr/>
        </p:nvSpPr>
        <p:spPr>
          <a:xfrm>
            <a:off x="-127000" y="2496950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 achievement rate</a:t>
            </a:r>
            <a:endParaRPr lang="ko-KR" altLang="en-US" sz="1600" b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BF9DBA-8B98-445A-9CA9-2366A422ECE6}"/>
              </a:ext>
            </a:extLst>
          </p:cNvPr>
          <p:cNvSpPr txBox="1"/>
          <p:nvPr/>
        </p:nvSpPr>
        <p:spPr>
          <a:xfrm>
            <a:off x="8553664" y="2499213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Importance</a:t>
            </a:r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5E5D9-9F13-4A74-80D2-CA33855BC883}"/>
              </a:ext>
            </a:extLst>
          </p:cNvPr>
          <p:cNvSpPr txBox="1"/>
          <p:nvPr/>
        </p:nvSpPr>
        <p:spPr>
          <a:xfrm>
            <a:off x="-127000" y="2942333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</a:t>
            </a:r>
            <a:r>
              <a:rPr lang="en-US" altLang="ko-KR" sz="1600" baseline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90%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AD014B-C0DB-42B0-86B9-0940CBE1D30B}"/>
              </a:ext>
            </a:extLst>
          </p:cNvPr>
          <p:cNvSpPr txBox="1"/>
          <p:nvPr/>
        </p:nvSpPr>
        <p:spPr>
          <a:xfrm>
            <a:off x="-127000" y="3458495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 95%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D540-E107-4071-9787-454DDA3EF15E}"/>
              </a:ext>
            </a:extLst>
          </p:cNvPr>
          <p:cNvSpPr txBox="1"/>
          <p:nvPr/>
        </p:nvSpPr>
        <p:spPr>
          <a:xfrm>
            <a:off x="-127000" y="3976895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 80</a:t>
            </a:r>
            <a:r>
              <a:rPr lang="en-US" altLang="ko-KR" sz="1600" baseline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F2DAE3-A3A9-4636-B5A7-71E9D384CE6F}"/>
              </a:ext>
            </a:extLst>
          </p:cNvPr>
          <p:cNvSpPr txBox="1"/>
          <p:nvPr/>
        </p:nvSpPr>
        <p:spPr>
          <a:xfrm>
            <a:off x="-127000" y="4514229"/>
            <a:ext cx="1400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 85%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4CF47F-6D71-4597-8635-D54125E8D182}"/>
              </a:ext>
            </a:extLst>
          </p:cNvPr>
          <p:cNvSpPr txBox="1"/>
          <p:nvPr/>
        </p:nvSpPr>
        <p:spPr>
          <a:xfrm>
            <a:off x="2833254" y="2941385"/>
            <a:ext cx="1285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68B18C-8D0C-4DE7-9DDC-511A3D2E9B35}"/>
              </a:ext>
            </a:extLst>
          </p:cNvPr>
          <p:cNvSpPr txBox="1"/>
          <p:nvPr/>
        </p:nvSpPr>
        <p:spPr>
          <a:xfrm>
            <a:off x="2812471" y="3458495"/>
            <a:ext cx="1285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2119FB-2F59-4FFD-B4E2-B57EF4601DFB}"/>
              </a:ext>
            </a:extLst>
          </p:cNvPr>
          <p:cNvSpPr txBox="1"/>
          <p:nvPr/>
        </p:nvSpPr>
        <p:spPr>
          <a:xfrm>
            <a:off x="2807852" y="3958416"/>
            <a:ext cx="1285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421A75-899F-48F6-8A27-909A50780F95}"/>
              </a:ext>
            </a:extLst>
          </p:cNvPr>
          <p:cNvSpPr txBox="1"/>
          <p:nvPr/>
        </p:nvSpPr>
        <p:spPr>
          <a:xfrm>
            <a:off x="2807852" y="4491891"/>
            <a:ext cx="1285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C8FCA7-3355-4BAB-B5E6-0DFFFA0C4705}"/>
              </a:ext>
            </a:extLst>
          </p:cNvPr>
          <p:cNvCxnSpPr/>
          <p:nvPr/>
        </p:nvCxnSpPr>
        <p:spPr>
          <a:xfrm flipV="1">
            <a:off x="2115128" y="1974831"/>
            <a:ext cx="8118764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6E7DE9-EF23-4A2F-86BC-2E622733C723}"/>
              </a:ext>
            </a:extLst>
          </p:cNvPr>
          <p:cNvSpPr txBox="1"/>
          <p:nvPr/>
        </p:nvSpPr>
        <p:spPr>
          <a:xfrm>
            <a:off x="-251690" y="2060496"/>
            <a:ext cx="1285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Quantative evaluation of goals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8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886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&amp; Strategy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 strategy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Acheivements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BA38551-47A4-4738-814A-97649226E25B}"/>
              </a:ext>
            </a:extLst>
          </p:cNvPr>
          <p:cNvSpPr/>
          <p:nvPr/>
        </p:nvSpPr>
        <p:spPr>
          <a:xfrm>
            <a:off x="2015231" y="1642370"/>
            <a:ext cx="8362765" cy="143818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8A80764-71B9-4E2F-940F-5B88E5B0D8E6}"/>
              </a:ext>
            </a:extLst>
          </p:cNvPr>
          <p:cNvSpPr/>
          <p:nvPr/>
        </p:nvSpPr>
        <p:spPr>
          <a:xfrm>
            <a:off x="2167630" y="3939065"/>
            <a:ext cx="8362765" cy="143818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6BE0D-40F7-4E28-88DA-31D204463811}"/>
              </a:ext>
            </a:extLst>
          </p:cNvPr>
          <p:cNvSpPr/>
          <p:nvPr/>
        </p:nvSpPr>
        <p:spPr>
          <a:xfrm>
            <a:off x="2167630" y="1757779"/>
            <a:ext cx="1207363" cy="1207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E38B3-4621-4CBB-A899-7EC8B874610E}"/>
              </a:ext>
            </a:extLst>
          </p:cNvPr>
          <p:cNvSpPr/>
          <p:nvPr/>
        </p:nvSpPr>
        <p:spPr>
          <a:xfrm>
            <a:off x="2364419" y="4054474"/>
            <a:ext cx="1207363" cy="1207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4230F80-1072-4D35-8766-FB5FDBDE2FA4}"/>
              </a:ext>
            </a:extLst>
          </p:cNvPr>
          <p:cNvGrpSpPr/>
          <p:nvPr/>
        </p:nvGrpSpPr>
        <p:grpSpPr>
          <a:xfrm>
            <a:off x="2294055" y="1963895"/>
            <a:ext cx="926171" cy="795131"/>
            <a:chOff x="600080" y="1073025"/>
            <a:chExt cx="3971920" cy="340995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ACB2F8B-8381-4F1A-9B21-548C548C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7" y="1073025"/>
              <a:ext cx="3286125" cy="3409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AD0988-E52D-4618-A108-63946960DA64}"/>
                </a:ext>
              </a:extLst>
            </p:cNvPr>
            <p:cNvSpPr txBox="1"/>
            <p:nvPr/>
          </p:nvSpPr>
          <p:spPr>
            <a:xfrm>
              <a:off x="600080" y="1854671"/>
              <a:ext cx="3971920" cy="82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altLang="ko-KR" dirty="0"/>
              </a:b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4101D26-30A4-45AD-9ACD-DF7D3C41A91F}"/>
              </a:ext>
            </a:extLst>
          </p:cNvPr>
          <p:cNvSpPr txBox="1"/>
          <p:nvPr/>
        </p:nvSpPr>
        <p:spPr>
          <a:xfrm>
            <a:off x="3426608" y="2176794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Detailed and easy to understand document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6DD2E61-3442-4AD8-824B-3A620D1E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51" y="4282934"/>
            <a:ext cx="796076" cy="79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3A9CB18-49CB-4659-A8AE-B6966AF12DEA}"/>
              </a:ext>
            </a:extLst>
          </p:cNvPr>
          <p:cNvSpPr txBox="1"/>
          <p:nvPr/>
        </p:nvSpPr>
        <p:spPr>
          <a:xfrm>
            <a:off x="3571782" y="4473489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Application with market competitiveness</a:t>
            </a:r>
            <a:endParaRPr lang="ko-KR" altLang="en-US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5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2311327" y="3054553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4</a:t>
            </a:r>
            <a:endParaRPr lang="ko-KR" altLang="en-US" sz="24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3460098" y="2973866"/>
            <a:ext cx="2219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Plan &amp; Effect</a:t>
            </a:r>
            <a:endParaRPr lang="ko-KR" altLang="en-US" sz="28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B499D-8695-4F81-9356-753D7F90CC78}"/>
              </a:ext>
            </a:extLst>
          </p:cNvPr>
          <p:cNvSpPr txBox="1"/>
          <p:nvPr/>
        </p:nvSpPr>
        <p:spPr>
          <a:xfrm>
            <a:off x="7139307" y="2602029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Application Plan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853A7-5B03-41F4-BEFC-770EEE120B0E}"/>
              </a:ext>
            </a:extLst>
          </p:cNvPr>
          <p:cNvSpPr txBox="1"/>
          <p:nvPr/>
        </p:nvSpPr>
        <p:spPr>
          <a:xfrm>
            <a:off x="7139307" y="3429000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Benefit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D70546-E22B-4F5F-A4F5-AE4FE100CEF3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834171-9D4C-4A44-9FC8-8A6430228416}"/>
              </a:ext>
            </a:extLst>
          </p:cNvPr>
          <p:cNvSpPr/>
          <p:nvPr/>
        </p:nvSpPr>
        <p:spPr>
          <a:xfrm>
            <a:off x="6628720" y="346308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32F422-0022-487A-ADC5-314C5C05F1CE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886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 &amp; Effect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Plan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93;p20">
            <a:extLst>
              <a:ext uri="{FF2B5EF4-FFF2-40B4-BE49-F238E27FC236}">
                <a16:creationId xmlns:a16="http://schemas.microsoft.com/office/drawing/2014/main" id="{B1FCF8CD-E37B-408D-8619-34B094936503}"/>
              </a:ext>
            </a:extLst>
          </p:cNvPr>
          <p:cNvSpPr txBox="1"/>
          <p:nvPr/>
        </p:nvSpPr>
        <p:spPr>
          <a:xfrm>
            <a:off x="1873645" y="1443902"/>
            <a:ext cx="430521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It can be extended to a platform </a:t>
            </a:r>
            <a:r>
              <a:rPr lang="en-US" sz="160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that receives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advertising fees.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Examples include nearby restaurants, </a:t>
            </a:r>
            <a:r>
              <a:rPr lang="en-US" sz="160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and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      dormitory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나눔스퀘어 Light" panose="020B0600000101010101" pitchFamily="50" charset="-127"/>
                <a:cs typeface="Arial"/>
                <a:sym typeface="Arial"/>
              </a:rPr>
              <a:t>refrigerator providers.</a:t>
            </a:r>
          </a:p>
        </p:txBody>
      </p:sp>
      <p:sp>
        <p:nvSpPr>
          <p:cNvPr id="16" name="Google Shape;193;p20">
            <a:extLst>
              <a:ext uri="{FF2B5EF4-FFF2-40B4-BE49-F238E27FC236}">
                <a16:creationId xmlns:a16="http://schemas.microsoft.com/office/drawing/2014/main" id="{8BCE1528-D230-4347-8EA6-DB43B2DDCB7F}"/>
              </a:ext>
            </a:extLst>
          </p:cNvPr>
          <p:cNvSpPr txBox="1"/>
          <p:nvPr/>
        </p:nvSpPr>
        <p:spPr>
          <a:xfrm>
            <a:off x="7686007" y="1443902"/>
            <a:ext cx="422235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Beyond making friends, it can be extended to a community app.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Such as finding team project members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,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      finding </a:t>
            </a:r>
            <a:r>
              <a:rPr lang="en-US" sz="1600" dirty="0">
                <a:solidFill>
                  <a:srgbClr val="665741"/>
                </a:solidFill>
                <a:latin typeface="Noto Sans"/>
              </a:rPr>
              <a:t>p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eople to eat </a:t>
            </a:r>
            <a:r>
              <a:rPr lang="en-US" sz="1600" dirty="0">
                <a:solidFill>
                  <a:srgbClr val="665741"/>
                </a:solidFill>
                <a:latin typeface="Noto Sans"/>
              </a:rPr>
              <a:t>t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ogether.</a:t>
            </a:r>
          </a:p>
        </p:txBody>
      </p:sp>
      <p:sp>
        <p:nvSpPr>
          <p:cNvPr id="17" name="Google Shape;193;p20">
            <a:extLst>
              <a:ext uri="{FF2B5EF4-FFF2-40B4-BE49-F238E27FC236}">
                <a16:creationId xmlns:a16="http://schemas.microsoft.com/office/drawing/2014/main" id="{B6BC04F2-8831-4292-A957-080BCDF9BC19}"/>
              </a:ext>
            </a:extLst>
          </p:cNvPr>
          <p:cNvSpPr txBox="1"/>
          <p:nvPr/>
        </p:nvSpPr>
        <p:spPr>
          <a:xfrm>
            <a:off x="1873645" y="4033959"/>
            <a:ext cx="422235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It can be extended to a platform that 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can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      promote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events in the school.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The school can increase the rate of 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student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      participation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in events.</a:t>
            </a:r>
          </a:p>
        </p:txBody>
      </p:sp>
      <p:sp>
        <p:nvSpPr>
          <p:cNvPr id="18" name="Google Shape;193;p20">
            <a:extLst>
              <a:ext uri="{FF2B5EF4-FFF2-40B4-BE49-F238E27FC236}">
                <a16:creationId xmlns:a16="http://schemas.microsoft.com/office/drawing/2014/main" id="{6B57E7F9-5821-48BC-A936-AC30BD57E924}"/>
              </a:ext>
            </a:extLst>
          </p:cNvPr>
          <p:cNvSpPr txBox="1"/>
          <p:nvPr/>
        </p:nvSpPr>
        <p:spPr>
          <a:xfrm>
            <a:off x="7531603" y="4032468"/>
            <a:ext cx="437675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You can easily find your destination 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by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       displaying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the building number.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Expandable to </a:t>
            </a:r>
            <a:r>
              <a:rPr lang="en-US" sz="1600" dirty="0">
                <a:solidFill>
                  <a:srgbClr val="665741"/>
                </a:solidFill>
                <a:latin typeface="Noto Sans"/>
              </a:rPr>
              <a:t>platform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that guides restaurants and nearby </a:t>
            </a:r>
            <a:r>
              <a:rPr lang="en-US" sz="1600" dirty="0">
                <a:solidFill>
                  <a:srgbClr val="665741"/>
                </a:solidFill>
                <a:latin typeface="Noto Sans"/>
              </a:rPr>
              <a:t>trail.</a:t>
            </a:r>
            <a:endParaRPr lang="en-US" sz="1600" dirty="0">
              <a:solidFill>
                <a:srgbClr val="665741"/>
              </a:solidFill>
              <a:latin typeface="Noto Sans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16;p16">
            <a:extLst>
              <a:ext uri="{FF2B5EF4-FFF2-40B4-BE49-F238E27FC236}">
                <a16:creationId xmlns:a16="http://schemas.microsoft.com/office/drawing/2014/main" id="{88E32AFB-7278-45FD-A4B7-4A08026AE5A2}"/>
              </a:ext>
            </a:extLst>
          </p:cNvPr>
          <p:cNvSpPr/>
          <p:nvPr/>
        </p:nvSpPr>
        <p:spPr>
          <a:xfrm>
            <a:off x="404172" y="1596000"/>
            <a:ext cx="1389118" cy="1389118"/>
          </a:xfrm>
          <a:prstGeom prst="ellipse">
            <a:avLst/>
          </a:prstGeom>
          <a:solidFill>
            <a:srgbClr val="A4D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952D2DA-79DA-4592-A78C-FC665E04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5" y="1838645"/>
            <a:ext cx="809187" cy="6610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E2CDC9-6E93-4EA8-ABE7-D3716E829F78}"/>
              </a:ext>
            </a:extLst>
          </p:cNvPr>
          <p:cNvSpPr txBox="1"/>
          <p:nvPr/>
        </p:nvSpPr>
        <p:spPr>
          <a:xfrm>
            <a:off x="508539" y="2500895"/>
            <a:ext cx="160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Advertisement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Google Shape;116;p16">
            <a:extLst>
              <a:ext uri="{FF2B5EF4-FFF2-40B4-BE49-F238E27FC236}">
                <a16:creationId xmlns:a16="http://schemas.microsoft.com/office/drawing/2014/main" id="{E17E8D14-3F45-4F64-A179-D0B32BFE5167}"/>
              </a:ext>
            </a:extLst>
          </p:cNvPr>
          <p:cNvSpPr/>
          <p:nvPr/>
        </p:nvSpPr>
        <p:spPr>
          <a:xfrm>
            <a:off x="6237632" y="1541646"/>
            <a:ext cx="1389600" cy="1389600"/>
          </a:xfrm>
          <a:prstGeom prst="ellipse">
            <a:avLst/>
          </a:prstGeom>
          <a:solidFill>
            <a:srgbClr val="F86F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16;p16">
            <a:extLst>
              <a:ext uri="{FF2B5EF4-FFF2-40B4-BE49-F238E27FC236}">
                <a16:creationId xmlns:a16="http://schemas.microsoft.com/office/drawing/2014/main" id="{A59088A1-3E4D-430D-A187-016E2E326E98}"/>
              </a:ext>
            </a:extLst>
          </p:cNvPr>
          <p:cNvSpPr/>
          <p:nvPr/>
        </p:nvSpPr>
        <p:spPr>
          <a:xfrm>
            <a:off x="6237632" y="4044735"/>
            <a:ext cx="1389600" cy="1389600"/>
          </a:xfrm>
          <a:prstGeom prst="ellipse">
            <a:avLst/>
          </a:prstGeom>
          <a:solidFill>
            <a:srgbClr val="A4D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16;p16">
            <a:extLst>
              <a:ext uri="{FF2B5EF4-FFF2-40B4-BE49-F238E27FC236}">
                <a16:creationId xmlns:a16="http://schemas.microsoft.com/office/drawing/2014/main" id="{076C9B7C-4B84-4FBF-8486-E56C235CE8D4}"/>
              </a:ext>
            </a:extLst>
          </p:cNvPr>
          <p:cNvSpPr/>
          <p:nvPr/>
        </p:nvSpPr>
        <p:spPr>
          <a:xfrm>
            <a:off x="404172" y="4065587"/>
            <a:ext cx="1389600" cy="1389600"/>
          </a:xfrm>
          <a:prstGeom prst="ellipse">
            <a:avLst/>
          </a:prstGeom>
          <a:solidFill>
            <a:srgbClr val="F86F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01C0BCB-EDB9-446F-9376-1B045A5397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397" y="4261229"/>
            <a:ext cx="719101" cy="7006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1FC725-959B-4DEC-86BC-0E82965E5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333" y="4220147"/>
            <a:ext cx="815812" cy="7827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37D703-5C49-4711-B77C-31ECE8CF5142}"/>
              </a:ext>
            </a:extLst>
          </p:cNvPr>
          <p:cNvSpPr txBox="1"/>
          <p:nvPr/>
        </p:nvSpPr>
        <p:spPr>
          <a:xfrm>
            <a:off x="780581" y="500744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School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84E635-459F-4D82-94D4-E4D015523448}"/>
              </a:ext>
            </a:extLst>
          </p:cNvPr>
          <p:cNvSpPr txBox="1"/>
          <p:nvPr/>
        </p:nvSpPr>
        <p:spPr>
          <a:xfrm>
            <a:off x="6354837" y="2475220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Community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4EB9E5-FDDA-480D-9049-0D91B20207DC}"/>
              </a:ext>
            </a:extLst>
          </p:cNvPr>
          <p:cNvSpPr txBox="1"/>
          <p:nvPr/>
        </p:nvSpPr>
        <p:spPr>
          <a:xfrm>
            <a:off x="6645322" y="500294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Maps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76F01A3-ED9A-424C-8A47-9ABD8509B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876" y="1680454"/>
            <a:ext cx="983111" cy="7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81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932813" y="233983"/>
            <a:ext cx="886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 &amp; Effect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Benefit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624017"/>
            <a:ext cx="12192000" cy="25258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6;p16">
            <a:extLst>
              <a:ext uri="{FF2B5EF4-FFF2-40B4-BE49-F238E27FC236}">
                <a16:creationId xmlns:a16="http://schemas.microsoft.com/office/drawing/2014/main" id="{BF31467E-5795-4F29-A47D-5381EAEF9D1B}"/>
              </a:ext>
            </a:extLst>
          </p:cNvPr>
          <p:cNvSpPr/>
          <p:nvPr/>
        </p:nvSpPr>
        <p:spPr>
          <a:xfrm>
            <a:off x="1211972" y="1309601"/>
            <a:ext cx="1389600" cy="1389600"/>
          </a:xfrm>
          <a:prstGeom prst="ellipse">
            <a:avLst/>
          </a:prstGeom>
          <a:solidFill>
            <a:srgbClr val="A4D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6;p16">
            <a:extLst>
              <a:ext uri="{FF2B5EF4-FFF2-40B4-BE49-F238E27FC236}">
                <a16:creationId xmlns:a16="http://schemas.microsoft.com/office/drawing/2014/main" id="{AF2A12AC-1F5F-4A88-8639-642F6E527C9F}"/>
              </a:ext>
            </a:extLst>
          </p:cNvPr>
          <p:cNvSpPr/>
          <p:nvPr/>
        </p:nvSpPr>
        <p:spPr>
          <a:xfrm>
            <a:off x="1211972" y="2852160"/>
            <a:ext cx="1389600" cy="1389600"/>
          </a:xfrm>
          <a:prstGeom prst="ellipse">
            <a:avLst/>
          </a:prstGeom>
          <a:solidFill>
            <a:srgbClr val="F86F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93;p20">
            <a:extLst>
              <a:ext uri="{FF2B5EF4-FFF2-40B4-BE49-F238E27FC236}">
                <a16:creationId xmlns:a16="http://schemas.microsoft.com/office/drawing/2014/main" id="{2B073724-AE18-48C6-A51F-FA24FAF66546}"/>
              </a:ext>
            </a:extLst>
          </p:cNvPr>
          <p:cNvSpPr txBox="1"/>
          <p:nvPr/>
        </p:nvSpPr>
        <p:spPr>
          <a:xfrm>
            <a:off x="2910806" y="1515477"/>
            <a:ext cx="883430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It provides an opportunity to meet new people for various purposes.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Starting with a chat, you can make new friends relatively easily, and you can even meet face-to-face with them.</a:t>
            </a:r>
          </a:p>
        </p:txBody>
      </p:sp>
      <p:sp>
        <p:nvSpPr>
          <p:cNvPr id="38" name="Google Shape;193;p20">
            <a:extLst>
              <a:ext uri="{FF2B5EF4-FFF2-40B4-BE49-F238E27FC236}">
                <a16:creationId xmlns:a16="http://schemas.microsoft.com/office/drawing/2014/main" id="{E585F932-452E-460A-954C-0B96D4BF089C}"/>
              </a:ext>
            </a:extLst>
          </p:cNvPr>
          <p:cNvSpPr txBox="1"/>
          <p:nvPr/>
        </p:nvSpPr>
        <p:spPr>
          <a:xfrm>
            <a:off x="2910806" y="3138516"/>
            <a:ext cx="88343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Has a friend recommendation algorithm that can match people with similar purposes.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Business can be expanded to various fields based on the user database in the school.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CB743-E841-4FF1-8E21-D3A216CE5D85}"/>
              </a:ext>
            </a:extLst>
          </p:cNvPr>
          <p:cNvSpPr txBox="1"/>
          <p:nvPr/>
        </p:nvSpPr>
        <p:spPr>
          <a:xfrm>
            <a:off x="1545551" y="214851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Social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7463AE-F099-43CA-AAAF-E4BEB09D0CEF}"/>
              </a:ext>
            </a:extLst>
          </p:cNvPr>
          <p:cNvSpPr txBox="1"/>
          <p:nvPr/>
        </p:nvSpPr>
        <p:spPr>
          <a:xfrm>
            <a:off x="1385863" y="3776716"/>
            <a:ext cx="1078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Technical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Google Shape;116;p16">
            <a:extLst>
              <a:ext uri="{FF2B5EF4-FFF2-40B4-BE49-F238E27FC236}">
                <a16:creationId xmlns:a16="http://schemas.microsoft.com/office/drawing/2014/main" id="{0C479497-D9EC-4163-9974-81DC387C92A2}"/>
              </a:ext>
            </a:extLst>
          </p:cNvPr>
          <p:cNvSpPr/>
          <p:nvPr/>
        </p:nvSpPr>
        <p:spPr>
          <a:xfrm>
            <a:off x="1192098" y="4340394"/>
            <a:ext cx="1389600" cy="1389600"/>
          </a:xfrm>
          <a:prstGeom prst="ellipse">
            <a:avLst/>
          </a:prstGeom>
          <a:solidFill>
            <a:srgbClr val="A4D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93;p20">
            <a:extLst>
              <a:ext uri="{FF2B5EF4-FFF2-40B4-BE49-F238E27FC236}">
                <a16:creationId xmlns:a16="http://schemas.microsoft.com/office/drawing/2014/main" id="{340B1808-60DA-45FB-A81A-C6D6784A74B8}"/>
              </a:ext>
            </a:extLst>
          </p:cNvPr>
          <p:cNvSpPr txBox="1"/>
          <p:nvPr/>
        </p:nvSpPr>
        <p:spPr>
          <a:xfrm>
            <a:off x="2910806" y="4497878"/>
            <a:ext cx="883430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You start by chatting first, so you can 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easily start to talk </a:t>
            </a: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to people without going out.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It saves time </a:t>
            </a: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to find opportunities in various ways to make friends and various interactions can arise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5741"/>
              </a:buClr>
              <a:buSzPts val="2000"/>
            </a:pPr>
            <a:r>
              <a:rPr lang="en-US" sz="1600">
                <a:solidFill>
                  <a:srgbClr val="665741"/>
                </a:solidFill>
                <a:latin typeface="Noto Sans"/>
                <a:ea typeface="Arial"/>
                <a:cs typeface="Arial"/>
                <a:sym typeface="Arial"/>
              </a:rPr>
              <a:t>      from new relationship building. It also can delvelop into a team member of a valuable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82AA7-A2BB-4CC4-BD12-58C4779D6B1E}"/>
              </a:ext>
            </a:extLst>
          </p:cNvPr>
          <p:cNvSpPr txBox="1"/>
          <p:nvPr/>
        </p:nvSpPr>
        <p:spPr>
          <a:xfrm>
            <a:off x="1297557" y="52522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Economical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2968C1E-93D9-4D2C-92B9-4AB498F7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72" y="4609204"/>
            <a:ext cx="739029" cy="7125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538B2E0-B36F-4409-9DE4-D6F76FFA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03" y="1515477"/>
            <a:ext cx="870738" cy="67724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862AB86-FDFF-4BDA-99B6-023203DE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53" y="3138516"/>
            <a:ext cx="704037" cy="6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14BD64-8B58-4562-9682-8D9DDE02ADF1}"/>
              </a:ext>
            </a:extLst>
          </p:cNvPr>
          <p:cNvSpPr/>
          <p:nvPr/>
        </p:nvSpPr>
        <p:spPr>
          <a:xfrm>
            <a:off x="3845558" y="1212298"/>
            <a:ext cx="4320280" cy="43202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509B0-E6D2-46E4-9D67-3154BA3C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01" b="92637" l="7037" r="92736">
                        <a14:foregroundMark x1="32690" y1="10926" x2="39047" y2="49644"/>
                        <a14:foregroundMark x1="39047" y1="49644" x2="39160" y2="50119"/>
                        <a14:foregroundMark x1="69353" y1="15914" x2="72304" y2="81473"/>
                        <a14:foregroundMark x1="72304" y1="81473" x2="73326" y2="86698"/>
                        <a14:foregroundMark x1="92849" y1="50119" x2="90806" y2="55582"/>
                        <a14:foregroundMark x1="55619" y1="91686" x2="68899" y2="84798"/>
                        <a14:foregroundMark x1="68672" y1="8076" x2="69580" y2="26128"/>
                        <a14:foregroundMark x1="25653" y1="92874" x2="28944" y2="66983"/>
                        <a14:foregroundMark x1="15323" y1="44656" x2="25653" y2="68884"/>
                        <a14:foregroundMark x1="25653" y1="68884" x2="25653" y2="68884"/>
                        <a14:foregroundMark x1="37457" y1="86936" x2="33598" y2="79810"/>
                        <a14:foregroundMark x1="84904" y1="76960" x2="87741" y2="69596"/>
                        <a14:foregroundMark x1="7037" y1="59857" x2="7037" y2="59857"/>
                        <a14:foregroundMark x1="7037" y1="59857" x2="7037" y2="59857"/>
                        <a14:foregroundMark x1="87968" y1="71971" x2="75823" y2="71021"/>
                        <a14:foregroundMark x1="9875" y1="59620" x2="9875" y2="59620"/>
                      </a14:backgroundRemoval>
                    </a14:imgEffect>
                  </a14:imgLayer>
                </a14:imgProps>
              </a:ext>
            </a:extLst>
          </a:blip>
          <a:srcRect t="2503" b="-1"/>
          <a:stretch/>
        </p:blipFill>
        <p:spPr>
          <a:xfrm>
            <a:off x="4253715" y="2903455"/>
            <a:ext cx="3684570" cy="171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FBED6-A02D-426B-AE92-D9DBCE91763D}"/>
              </a:ext>
            </a:extLst>
          </p:cNvPr>
          <p:cNvSpPr txBox="1"/>
          <p:nvPr/>
        </p:nvSpPr>
        <p:spPr>
          <a:xfrm>
            <a:off x="4778436" y="1887792"/>
            <a:ext cx="2479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Thank you</a:t>
            </a:r>
            <a:endParaRPr lang="ko-KR" altLang="en-US" sz="6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E991E4-C4FD-4940-A308-6F8F18AA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10" y="204614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8091EE-AF7D-4446-AA07-C6685DB3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70" b="89670" l="7260" r="92740">
                        <a14:foregroundMark x1="7260" y1="47692" x2="43376" y2="64615"/>
                        <a14:foregroundMark x1="92740" y1="59780" x2="80036" y2="62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086" y="457605"/>
            <a:ext cx="4313588" cy="3562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5B176-C7E3-4744-87AB-0F1C6A9D53BF}"/>
              </a:ext>
            </a:extLst>
          </p:cNvPr>
          <p:cNvSpPr txBox="1"/>
          <p:nvPr/>
        </p:nvSpPr>
        <p:spPr>
          <a:xfrm>
            <a:off x="5697524" y="6416981"/>
            <a:ext cx="79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Team 7</a:t>
            </a:r>
            <a:endParaRPr lang="ko-KR" altLang="en-US" sz="6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BDDD3-5582-45E4-BBC6-4CA641FD1E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305626" y="302792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1</a:t>
            </a:r>
            <a:endParaRPr lang="ko-KR" altLang="en-US" sz="24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164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Overview</a:t>
            </a:r>
            <a:endParaRPr lang="ko-KR" altLang="en-US" sz="28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54D25-4EBF-48BC-8D34-9F34D87CA4F5}"/>
              </a:ext>
            </a:extLst>
          </p:cNvPr>
          <p:cNvSpPr txBox="1"/>
          <p:nvPr/>
        </p:nvSpPr>
        <p:spPr>
          <a:xfrm>
            <a:off x="7139307" y="2602029"/>
            <a:ext cx="1541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Background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2E06A-4AA6-4266-AF68-346A46166217}"/>
              </a:ext>
            </a:extLst>
          </p:cNvPr>
          <p:cNvSpPr txBox="1"/>
          <p:nvPr/>
        </p:nvSpPr>
        <p:spPr>
          <a:xfrm>
            <a:off x="7139307" y="3429000"/>
            <a:ext cx="178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Market Status</a:t>
            </a:r>
            <a:endParaRPr lang="ko-KR" altLang="en-US" sz="2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AB0C7-63BF-4C51-9EB8-DAD4711D7F27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CCB690-F129-4610-96BD-C1D915FA2A9D}"/>
              </a:ext>
            </a:extLst>
          </p:cNvPr>
          <p:cNvSpPr/>
          <p:nvPr/>
        </p:nvSpPr>
        <p:spPr>
          <a:xfrm>
            <a:off x="6628720" y="346308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5168B5-3AC7-4010-B162-EE2578815703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1917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2671795" y="6184279"/>
            <a:ext cx="87634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Noto Sans"/>
                <a:ea typeface="나눔스퀘어 Bold" panose="020B0600000101010101" pitchFamily="50" charset="-127"/>
              </a:rPr>
              <a:t>In college, we </a:t>
            </a:r>
            <a:r>
              <a:rPr lang="en-US" altLang="ko-KR" sz="2000">
                <a:latin typeface="Noto Sans"/>
                <a:ea typeface="나눔스퀘어 Bold" panose="020B0600000101010101" pitchFamily="50" charset="-127"/>
              </a:rPr>
              <a:t>don’t have a lot of opportunities</a:t>
            </a:r>
            <a:r>
              <a:rPr lang="en-US" altLang="ko-KR" sz="1600">
                <a:latin typeface="Noto Sans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Noto Sans"/>
                <a:ea typeface="나눔스퀘어 Bold" panose="020B0600000101010101" pitchFamily="50" charset="-127"/>
              </a:rPr>
              <a:t>to make new friends</a:t>
            </a:r>
            <a:r>
              <a:rPr lang="en-US" altLang="ko-KR" sz="1800">
                <a:latin typeface="Noto Sans"/>
                <a:ea typeface="나눔스퀘어 Bold" panose="020B0600000101010101" pitchFamily="50" charset="-127"/>
              </a:rPr>
              <a:t>.</a:t>
            </a:r>
            <a:endParaRPr lang="ko-KR" altLang="en-US" sz="180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5F28BC3F-461B-4FE1-BA15-765AA76F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96" y="1481161"/>
            <a:ext cx="1786199" cy="1486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8A2361-34D5-4AC3-BA93-C753E6E6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75" y1="29568" x2="25875" y2="29568"/>
                        <a14:foregroundMark x1="43375" y1="17608" x2="43375" y2="17608"/>
                        <a14:foregroundMark x1="60125" y1="20432" x2="60125" y2="20432"/>
                        <a14:foregroundMark x1="76375" y1="49502" x2="76375" y2="49502"/>
                        <a14:foregroundMark x1="79000" y1="31229" x2="79000" y2="31229"/>
                        <a14:foregroundMark x1="85000" y1="61960" x2="85000" y2="61960"/>
                        <a14:foregroundMark x1="51500" y1="73422" x2="51500" y2="73422"/>
                        <a14:foregroundMark x1="52375" y1="61462" x2="52375" y2="61462"/>
                        <a14:foregroundMark x1="18500" y1="68771" x2="18500" y2="687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60" y="3573855"/>
            <a:ext cx="2200599" cy="1655951"/>
          </a:xfrm>
          <a:prstGeom prst="rect">
            <a:avLst/>
          </a:prstGeom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F7E9BFDA-3776-4C69-9792-832F1515C588}"/>
              </a:ext>
            </a:extLst>
          </p:cNvPr>
          <p:cNvSpPr/>
          <p:nvPr/>
        </p:nvSpPr>
        <p:spPr>
          <a:xfrm>
            <a:off x="4588497" y="1630836"/>
            <a:ext cx="5017416" cy="499621"/>
          </a:xfrm>
          <a:prstGeom prst="wedgeRoundRectCallout">
            <a:avLst>
              <a:gd name="adj1" fmla="val 49998"/>
              <a:gd name="adj2" fmla="val 1002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F53D68CA-4CB9-42D6-A0F4-08D2AC5998BA}"/>
              </a:ext>
            </a:extLst>
          </p:cNvPr>
          <p:cNvSpPr/>
          <p:nvPr/>
        </p:nvSpPr>
        <p:spPr>
          <a:xfrm>
            <a:off x="4588497" y="2479491"/>
            <a:ext cx="5017416" cy="499621"/>
          </a:xfrm>
          <a:prstGeom prst="wedgeRoundRectCallout">
            <a:avLst>
              <a:gd name="adj1" fmla="val -48828"/>
              <a:gd name="adj2" fmla="val 738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26CF2-BDEC-4879-8564-BBE01CF3E1BA}"/>
              </a:ext>
            </a:extLst>
          </p:cNvPr>
          <p:cNvSpPr txBox="1"/>
          <p:nvPr/>
        </p:nvSpPr>
        <p:spPr>
          <a:xfrm>
            <a:off x="4588497" y="1715448"/>
            <a:ext cx="6103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Who do I do with 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team project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endParaRPr lang="en-US" altLang="ko-KR" sz="180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80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 can I 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make my group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CCF4F50-794F-4815-8E1E-4A3563F9D578}"/>
              </a:ext>
            </a:extLst>
          </p:cNvPr>
          <p:cNvSpPr/>
          <p:nvPr/>
        </p:nvSpPr>
        <p:spPr>
          <a:xfrm>
            <a:off x="4588497" y="3762499"/>
            <a:ext cx="5017416" cy="499621"/>
          </a:xfrm>
          <a:prstGeom prst="wedgeRoundRectCallout">
            <a:avLst>
              <a:gd name="adj1" fmla="val 49998"/>
              <a:gd name="adj2" fmla="val 1002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DA78C47D-C8CB-4E57-A04F-A34EF3A5A5AA}"/>
              </a:ext>
            </a:extLst>
          </p:cNvPr>
          <p:cNvSpPr/>
          <p:nvPr/>
        </p:nvSpPr>
        <p:spPr>
          <a:xfrm>
            <a:off x="4588497" y="4611154"/>
            <a:ext cx="5017416" cy="499621"/>
          </a:xfrm>
          <a:prstGeom prst="wedgeRoundRectCallout">
            <a:avLst>
              <a:gd name="adj1" fmla="val -48828"/>
              <a:gd name="adj2" fmla="val 738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7003E-4CE4-4861-96EE-27EE4D48FA0B}"/>
              </a:ext>
            </a:extLst>
          </p:cNvPr>
          <p:cNvSpPr txBox="1"/>
          <p:nvPr/>
        </p:nvSpPr>
        <p:spPr>
          <a:xfrm>
            <a:off x="4588497" y="3843592"/>
            <a:ext cx="690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need friends to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eat lunch together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 can I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my lunch mate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3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1917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202836"/>
            <a:ext cx="12192000" cy="655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2216651" y="6322211"/>
            <a:ext cx="875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There are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Noto Sans"/>
              </a:rPr>
              <a:t>many reasons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why there is not enough opportunity to make friends.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DCDA0-0F30-439D-B206-4F305277E6AA}"/>
              </a:ext>
            </a:extLst>
          </p:cNvPr>
          <p:cNvSpPr/>
          <p:nvPr/>
        </p:nvSpPr>
        <p:spPr>
          <a:xfrm>
            <a:off x="188536" y="1083833"/>
            <a:ext cx="3898204" cy="490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A2738E-667A-4298-A10C-731E122D197F}"/>
              </a:ext>
            </a:extLst>
          </p:cNvPr>
          <p:cNvSpPr/>
          <p:nvPr/>
        </p:nvSpPr>
        <p:spPr>
          <a:xfrm>
            <a:off x="254523" y="1757851"/>
            <a:ext cx="3770723" cy="417161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9CED0-4E56-4981-9481-F52DA9B79D0C}"/>
              </a:ext>
            </a:extLst>
          </p:cNvPr>
          <p:cNvSpPr txBox="1"/>
          <p:nvPr/>
        </p:nvSpPr>
        <p:spPr>
          <a:xfrm>
            <a:off x="301217" y="4781749"/>
            <a:ext cx="36486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are a lot of double major students in SKKU.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Therefore, there is not enough opportunity to make new departments, and even new campus friends.</a:t>
            </a:r>
            <a:endParaRPr lang="ko-KR" altLang="en-US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1ADDB-B6DA-4D9E-BF19-BE0BEB8D0E4E}"/>
              </a:ext>
            </a:extLst>
          </p:cNvPr>
          <p:cNvSpPr txBox="1"/>
          <p:nvPr/>
        </p:nvSpPr>
        <p:spPr>
          <a:xfrm>
            <a:off x="710698" y="1268203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 major students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F0F5DE-D721-4526-AE38-4BB50E424899}"/>
              </a:ext>
            </a:extLst>
          </p:cNvPr>
          <p:cNvSpPr/>
          <p:nvPr/>
        </p:nvSpPr>
        <p:spPr>
          <a:xfrm>
            <a:off x="378749" y="1277008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943C1D-3070-4A4B-A821-8AA20E3587EE}"/>
              </a:ext>
            </a:extLst>
          </p:cNvPr>
          <p:cNvSpPr/>
          <p:nvPr/>
        </p:nvSpPr>
        <p:spPr>
          <a:xfrm>
            <a:off x="4192353" y="1083833"/>
            <a:ext cx="3898204" cy="490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980FDF-6CF5-4A30-A2F7-58629AFD9594}"/>
              </a:ext>
            </a:extLst>
          </p:cNvPr>
          <p:cNvSpPr/>
          <p:nvPr/>
        </p:nvSpPr>
        <p:spPr>
          <a:xfrm>
            <a:off x="4258340" y="1757851"/>
            <a:ext cx="3770723" cy="417161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D93B1-2B30-423F-BC39-CBFF93DE9B5D}"/>
              </a:ext>
            </a:extLst>
          </p:cNvPr>
          <p:cNvSpPr txBox="1"/>
          <p:nvPr/>
        </p:nvSpPr>
        <p:spPr>
          <a:xfrm>
            <a:off x="4317148" y="4783000"/>
            <a:ext cx="36486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the case of most of the male students, friends are scattered when they come back from the army </a:t>
            </a:r>
            <a:r>
              <a:rPr lang="en-US" altLang="ko-KR" sz="14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ecause the timing is different.</a:t>
            </a:r>
            <a:endParaRPr lang="ko-KR" altLang="en-US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9FAD5-36B5-4C88-93ED-5DB5B99234EF}"/>
              </a:ext>
            </a:extLst>
          </p:cNvPr>
          <p:cNvSpPr txBox="1"/>
          <p:nvPr/>
        </p:nvSpPr>
        <p:spPr>
          <a:xfrm>
            <a:off x="4714515" y="126820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Military matters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6842A5F-4082-4C93-BF0E-0CB6FAFABF6F}"/>
              </a:ext>
            </a:extLst>
          </p:cNvPr>
          <p:cNvSpPr/>
          <p:nvPr/>
        </p:nvSpPr>
        <p:spPr>
          <a:xfrm>
            <a:off x="4382566" y="1277008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082142-BFFD-4C4C-8745-A7040669437E}"/>
              </a:ext>
            </a:extLst>
          </p:cNvPr>
          <p:cNvSpPr/>
          <p:nvPr/>
        </p:nvSpPr>
        <p:spPr>
          <a:xfrm>
            <a:off x="8188182" y="1083833"/>
            <a:ext cx="3898204" cy="490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30A791-8DCC-481C-84ED-F6293AD968D9}"/>
              </a:ext>
            </a:extLst>
          </p:cNvPr>
          <p:cNvSpPr/>
          <p:nvPr/>
        </p:nvSpPr>
        <p:spPr>
          <a:xfrm>
            <a:off x="8254169" y="1757851"/>
            <a:ext cx="3770723" cy="417161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0E61C-03CF-4EC7-B426-3D17715F13E9}"/>
              </a:ext>
            </a:extLst>
          </p:cNvPr>
          <p:cNvSpPr txBox="1"/>
          <p:nvPr/>
        </p:nvSpPr>
        <p:spPr>
          <a:xfrm>
            <a:off x="8325572" y="4875325"/>
            <a:ext cx="36486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As students go up to the senior year, </a:t>
            </a:r>
            <a:r>
              <a:rPr lang="en-US" altLang="ko-KR" sz="14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they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have a significantly lower chance of making friends than they did in your freshman year.</a:t>
            </a:r>
            <a:endParaRPr lang="ko-KR" altLang="en-US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614392-B1A8-46C5-8D04-5A12FBC392AE}"/>
              </a:ext>
            </a:extLst>
          </p:cNvPr>
          <p:cNvSpPr txBox="1"/>
          <p:nvPr/>
        </p:nvSpPr>
        <p:spPr>
          <a:xfrm>
            <a:off x="8710344" y="1268203"/>
            <a:ext cx="128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Senior year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BAE666-B97D-4109-9606-F56597EB5F4E}"/>
              </a:ext>
            </a:extLst>
          </p:cNvPr>
          <p:cNvSpPr/>
          <p:nvPr/>
        </p:nvSpPr>
        <p:spPr>
          <a:xfrm>
            <a:off x="8378395" y="1277008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23D44D81-9EA1-4BF0-932D-236A8A846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392923"/>
              </p:ext>
            </p:extLst>
          </p:nvPr>
        </p:nvGraphicFramePr>
        <p:xfrm>
          <a:off x="285105" y="2241249"/>
          <a:ext cx="3723404" cy="221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E314B1D7-5C48-4A76-9BD2-4601FF6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4" b="89972" l="9936" r="89904">
                        <a14:foregroundMark x1="49679" y1="5508" x2="64583" y2="24294"/>
                        <a14:foregroundMark x1="64583" y1="24294" x2="65865" y2="27684"/>
                        <a14:foregroundMark x1="52885" y1="2684" x2="52885" y2="2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1362" y="2407931"/>
            <a:ext cx="1525991" cy="17314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1B9FA5D-0560-4DEE-9066-82064872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4" b="89972" l="9936" r="89904">
                        <a14:foregroundMark x1="49679" y1="5508" x2="64583" y2="24294"/>
                        <a14:foregroundMark x1="64583" y1="24294" x2="65865" y2="27684"/>
                        <a14:foregroundMark x1="52885" y1="2684" x2="52885" y2="2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2927" y="2804316"/>
            <a:ext cx="1525991" cy="17314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DCB69D4-53A0-4ADB-BAA8-37E7053BC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4" b="89972" l="9936" r="89904">
                        <a14:foregroundMark x1="49679" y1="5508" x2="64583" y2="24294"/>
                        <a14:foregroundMark x1="64583" y1="24294" x2="65865" y2="27684"/>
                        <a14:foregroundMark x1="52885" y1="2684" x2="52885" y2="2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7252" y="2778735"/>
            <a:ext cx="1525991" cy="173141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BF60A2-C9DE-49C9-A770-A552B33259EC}"/>
              </a:ext>
            </a:extLst>
          </p:cNvPr>
          <p:cNvCxnSpPr>
            <a:cxnSpLocks/>
          </p:cNvCxnSpPr>
          <p:nvPr/>
        </p:nvCxnSpPr>
        <p:spPr>
          <a:xfrm>
            <a:off x="9350391" y="2643197"/>
            <a:ext cx="1524755" cy="145760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84D00A-B396-4069-99BE-833CDD72A57A}"/>
              </a:ext>
            </a:extLst>
          </p:cNvPr>
          <p:cNvCxnSpPr>
            <a:cxnSpLocks/>
          </p:cNvCxnSpPr>
          <p:nvPr/>
        </p:nvCxnSpPr>
        <p:spPr>
          <a:xfrm>
            <a:off x="9052483" y="4305670"/>
            <a:ext cx="2088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BAEBB8-17A7-4D97-B5B2-2563076E9A6F}"/>
              </a:ext>
            </a:extLst>
          </p:cNvPr>
          <p:cNvCxnSpPr>
            <a:cxnSpLocks/>
          </p:cNvCxnSpPr>
          <p:nvPr/>
        </p:nvCxnSpPr>
        <p:spPr>
          <a:xfrm flipV="1">
            <a:off x="9204883" y="2343705"/>
            <a:ext cx="0" cy="2114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1917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6202836"/>
            <a:ext cx="12192000" cy="655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3114117" y="6330362"/>
            <a:ext cx="641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Students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Noto Sans"/>
              </a:rPr>
              <a:t>want to interact with friends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"/>
              </a:rPr>
              <a:t>for various reasons.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C2432DE-5A24-4628-86D9-1B3D95471FED}"/>
              </a:ext>
            </a:extLst>
          </p:cNvPr>
          <p:cNvSpPr/>
          <p:nvPr/>
        </p:nvSpPr>
        <p:spPr>
          <a:xfrm>
            <a:off x="2139885" y="1339389"/>
            <a:ext cx="738664" cy="7386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0AE710-0486-4524-97AB-2902E7DDA754}"/>
              </a:ext>
            </a:extLst>
          </p:cNvPr>
          <p:cNvSpPr/>
          <p:nvPr/>
        </p:nvSpPr>
        <p:spPr>
          <a:xfrm>
            <a:off x="3223966" y="1392926"/>
            <a:ext cx="6884711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362E47F-21ED-4419-AF2F-284A2FEBC8AC}"/>
              </a:ext>
            </a:extLst>
          </p:cNvPr>
          <p:cNvSpPr/>
          <p:nvPr/>
        </p:nvSpPr>
        <p:spPr>
          <a:xfrm>
            <a:off x="3223966" y="2839547"/>
            <a:ext cx="6884711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7A8312-F30C-4341-9EFD-CEAC1902808D}"/>
              </a:ext>
            </a:extLst>
          </p:cNvPr>
          <p:cNvSpPr/>
          <p:nvPr/>
        </p:nvSpPr>
        <p:spPr>
          <a:xfrm>
            <a:off x="3223966" y="4290737"/>
            <a:ext cx="6884711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61E0EB-E64E-40FC-AE43-2D4499331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01" b="92637" l="7037" r="92736">
                        <a14:foregroundMark x1="32690" y1="10926" x2="39047" y2="49644"/>
                        <a14:foregroundMark x1="39047" y1="49644" x2="39160" y2="50119"/>
                        <a14:foregroundMark x1="69353" y1="15914" x2="72304" y2="81473"/>
                        <a14:foregroundMark x1="72304" y1="81473" x2="73326" y2="86698"/>
                        <a14:foregroundMark x1="92849" y1="50119" x2="90806" y2="55582"/>
                        <a14:foregroundMark x1="55619" y1="91686" x2="68899" y2="84798"/>
                        <a14:foregroundMark x1="68672" y1="8076" x2="69580" y2="26128"/>
                        <a14:foregroundMark x1="25653" y1="92874" x2="28944" y2="66983"/>
                        <a14:foregroundMark x1="15323" y1="44656" x2="25653" y2="68884"/>
                        <a14:foregroundMark x1="25653" y1="68884" x2="25653" y2="68884"/>
                        <a14:foregroundMark x1="37457" y1="86936" x2="33598" y2="79810"/>
                        <a14:foregroundMark x1="84904" y1="76960" x2="87741" y2="69596"/>
                        <a14:foregroundMark x1="7037" y1="59857" x2="7037" y2="59857"/>
                        <a14:foregroundMark x1="7037" y1="59857" x2="7037" y2="59857"/>
                        <a14:foregroundMark x1="87968" y1="71971" x2="75823" y2="71021"/>
                        <a14:foregroundMark x1="9875" y1="59620" x2="9875" y2="59620"/>
                      </a14:backgroundRemoval>
                    </a14:imgEffect>
                  </a14:imgLayer>
                </a14:imgProps>
              </a:ext>
            </a:extLst>
          </a:blip>
          <a:srcRect t="2503" r="50000" b="-1"/>
          <a:stretch/>
        </p:blipFill>
        <p:spPr>
          <a:xfrm>
            <a:off x="2139884" y="1473358"/>
            <a:ext cx="638829" cy="59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D17F8-4C53-40E8-AD58-C79406543818}"/>
              </a:ext>
            </a:extLst>
          </p:cNvPr>
          <p:cNvSpPr txBox="1"/>
          <p:nvPr/>
        </p:nvSpPr>
        <p:spPr>
          <a:xfrm>
            <a:off x="1778696" y="2125188"/>
            <a:ext cx="1489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26, Male</a:t>
            </a:r>
          </a:p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Computer Science </a:t>
            </a:r>
            <a:endParaRPr lang="ko-KR" altLang="en-US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B49BAF-17A6-4EDC-B963-6767BB9F1A24}"/>
              </a:ext>
            </a:extLst>
          </p:cNvPr>
          <p:cNvSpPr/>
          <p:nvPr/>
        </p:nvSpPr>
        <p:spPr>
          <a:xfrm>
            <a:off x="2139885" y="2772979"/>
            <a:ext cx="738664" cy="7386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E607A7D-5025-41F2-848C-15D93ED0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01" b="92637" l="7037" r="92736">
                        <a14:foregroundMark x1="32690" y1="10926" x2="39047" y2="49644"/>
                        <a14:foregroundMark x1="39047" y1="49644" x2="39160" y2="50119"/>
                        <a14:foregroundMark x1="69353" y1="15914" x2="72304" y2="81473"/>
                        <a14:foregroundMark x1="72304" y1="81473" x2="73326" y2="86698"/>
                        <a14:foregroundMark x1="92849" y1="50119" x2="90806" y2="55582"/>
                        <a14:foregroundMark x1="55619" y1="91686" x2="68899" y2="84798"/>
                        <a14:foregroundMark x1="68672" y1="8076" x2="69580" y2="26128"/>
                        <a14:foregroundMark x1="25653" y1="92874" x2="28944" y2="66983"/>
                        <a14:foregroundMark x1="15323" y1="44656" x2="25653" y2="68884"/>
                        <a14:foregroundMark x1="25653" y1="68884" x2="25653" y2="68884"/>
                        <a14:foregroundMark x1="37457" y1="86936" x2="33598" y2="79810"/>
                        <a14:foregroundMark x1="84904" y1="76960" x2="87741" y2="69596"/>
                        <a14:foregroundMark x1="7037" y1="59857" x2="7037" y2="59857"/>
                        <a14:foregroundMark x1="7037" y1="59857" x2="7037" y2="59857"/>
                        <a14:foregroundMark x1="87968" y1="71971" x2="75823" y2="71021"/>
                        <a14:foregroundMark x1="9875" y1="59620" x2="9875" y2="59620"/>
                      </a14:backgroundRemoval>
                    </a14:imgEffect>
                  </a14:imgLayer>
                </a14:imgProps>
              </a:ext>
            </a:extLst>
          </a:blip>
          <a:srcRect l="50001" t="1341" r="1869" b="2977"/>
          <a:stretch/>
        </p:blipFill>
        <p:spPr>
          <a:xfrm>
            <a:off x="2263613" y="2891370"/>
            <a:ext cx="614936" cy="5841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06478A-7E01-4A9E-A3FC-91F787209693}"/>
              </a:ext>
            </a:extLst>
          </p:cNvPr>
          <p:cNvSpPr txBox="1"/>
          <p:nvPr/>
        </p:nvSpPr>
        <p:spPr>
          <a:xfrm>
            <a:off x="1659376" y="3537066"/>
            <a:ext cx="1728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23, Female</a:t>
            </a:r>
          </a:p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Economics &amp; Software</a:t>
            </a:r>
            <a:endParaRPr lang="ko-KR" altLang="en-US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B0AA87-92C3-48D1-AADE-E2BBCAA27D9B}"/>
              </a:ext>
            </a:extLst>
          </p:cNvPr>
          <p:cNvSpPr/>
          <p:nvPr/>
        </p:nvSpPr>
        <p:spPr>
          <a:xfrm>
            <a:off x="2139885" y="4256701"/>
            <a:ext cx="738664" cy="7386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6EA452-5751-4C16-A9E2-F4F77A8B874F}"/>
              </a:ext>
            </a:extLst>
          </p:cNvPr>
          <p:cNvSpPr txBox="1"/>
          <p:nvPr/>
        </p:nvSpPr>
        <p:spPr>
          <a:xfrm>
            <a:off x="1778696" y="5042500"/>
            <a:ext cx="1489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22, Female</a:t>
            </a:r>
          </a:p>
          <a:p>
            <a:pPr algn="ctr"/>
            <a:r>
              <a:rPr lang="en-US" altLang="ko-KR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Mathematics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1BB0C09-FB9D-4ABF-97A8-283D3E11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01" b="92637" l="7037" r="92736">
                        <a14:foregroundMark x1="32690" y1="10926" x2="39047" y2="49644"/>
                        <a14:foregroundMark x1="39047" y1="49644" x2="39160" y2="50119"/>
                        <a14:foregroundMark x1="69353" y1="15914" x2="72304" y2="81473"/>
                        <a14:foregroundMark x1="72304" y1="81473" x2="73326" y2="86698"/>
                        <a14:foregroundMark x1="92849" y1="50119" x2="90806" y2="55582"/>
                        <a14:foregroundMark x1="55619" y1="91686" x2="68899" y2="84798"/>
                        <a14:foregroundMark x1="68672" y1="8076" x2="69580" y2="26128"/>
                        <a14:foregroundMark x1="25653" y1="92874" x2="28944" y2="66983"/>
                        <a14:foregroundMark x1="15323" y1="44656" x2="25653" y2="68884"/>
                        <a14:foregroundMark x1="25653" y1="68884" x2="25653" y2="68884"/>
                        <a14:foregroundMark x1="37457" y1="86936" x2="33598" y2="79810"/>
                        <a14:foregroundMark x1="84904" y1="76960" x2="87741" y2="69596"/>
                        <a14:foregroundMark x1="7037" y1="59857" x2="7037" y2="59857"/>
                        <a14:foregroundMark x1="7037" y1="59857" x2="7037" y2="59857"/>
                        <a14:foregroundMark x1="87968" y1="71971" x2="75823" y2="71021"/>
                        <a14:foregroundMark x1="9875" y1="59620" x2="9875" y2="59620"/>
                      </a14:backgroundRemoval>
                    </a14:imgEffect>
                  </a14:imgLayer>
                </a14:imgProps>
              </a:ext>
            </a:extLst>
          </a:blip>
          <a:srcRect l="50001" t="1341" r="1869" b="2977"/>
          <a:stretch/>
        </p:blipFill>
        <p:spPr>
          <a:xfrm>
            <a:off x="2291027" y="4362823"/>
            <a:ext cx="614936" cy="5841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57097A-9EDB-45EA-9863-799DCED5F6D1}"/>
              </a:ext>
            </a:extLst>
          </p:cNvPr>
          <p:cNvSpPr txBox="1"/>
          <p:nvPr/>
        </p:nvSpPr>
        <p:spPr>
          <a:xfrm>
            <a:off x="3387451" y="4340716"/>
            <a:ext cx="6103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 I was a freshman, I didn't do much in my department or club activities, so I hardly made friends. I need a friend to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 on campus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eat together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A8CAD2-9B8D-45F9-B303-6A409976AB08}"/>
              </a:ext>
            </a:extLst>
          </p:cNvPr>
          <p:cNvSpPr txBox="1"/>
          <p:nvPr/>
        </p:nvSpPr>
        <p:spPr>
          <a:xfrm>
            <a:off x="3387451" y="2882917"/>
            <a:ext cx="6103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 department changed and the campus changed as I majored in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 major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I need a friend to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take classes together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share information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A friend who can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eat with me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too.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CA7DC6-D969-4802-B477-29B086C0B092}"/>
              </a:ext>
            </a:extLst>
          </p:cNvPr>
          <p:cNvSpPr txBox="1"/>
          <p:nvPr/>
        </p:nvSpPr>
        <p:spPr>
          <a:xfrm>
            <a:off x="3387451" y="1434627"/>
            <a:ext cx="6103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don't have many chances to make friends because I'm in the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senior year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I need a friend to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share career concerns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work on a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together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0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218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Market status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7013359" y="18605"/>
            <a:ext cx="517864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165AE-B24B-4176-A38F-572725D75C7C}"/>
              </a:ext>
            </a:extLst>
          </p:cNvPr>
          <p:cNvSpPr txBox="1"/>
          <p:nvPr/>
        </p:nvSpPr>
        <p:spPr>
          <a:xfrm>
            <a:off x="2695193" y="6103871"/>
            <a:ext cx="15424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Everytime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78858-510F-4AE0-8828-6A4EDBE5ADEF}"/>
              </a:ext>
            </a:extLst>
          </p:cNvPr>
          <p:cNvSpPr txBox="1"/>
          <p:nvPr/>
        </p:nvSpPr>
        <p:spPr>
          <a:xfrm>
            <a:off x="7315214" y="2270124"/>
            <a:ext cx="4600427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description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Community accessible to the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entire students, </a:t>
            </a:r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ultiple bulletins formed.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Sharing: O</a:t>
            </a:r>
            <a:b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CAN find information about school life </a:t>
            </a:r>
          </a:p>
          <a:p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B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ut there is a limit to getting the answers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you want because there are so many users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so many articles are posted in real time,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 the posting is pushed back to new posting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Promoting friendship with friends with the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 purpose: X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NOT easy to form friendship freely </a:t>
            </a:r>
          </a:p>
          <a:p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A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nonymity and various topics are posted.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27B21E-088B-4EA0-9279-6CF54209D835}"/>
              </a:ext>
            </a:extLst>
          </p:cNvPr>
          <p:cNvSpPr/>
          <p:nvPr/>
        </p:nvSpPr>
        <p:spPr>
          <a:xfrm>
            <a:off x="7295178" y="1447165"/>
            <a:ext cx="4583144" cy="446213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FE8137-37CB-4671-929F-FA55F336DDA9}"/>
              </a:ext>
            </a:extLst>
          </p:cNvPr>
          <p:cNvCxnSpPr/>
          <p:nvPr/>
        </p:nvCxnSpPr>
        <p:spPr>
          <a:xfrm>
            <a:off x="7295178" y="2082932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458E27-B472-4942-86E0-B03221487FDC}"/>
              </a:ext>
            </a:extLst>
          </p:cNvPr>
          <p:cNvCxnSpPr/>
          <p:nvPr/>
        </p:nvCxnSpPr>
        <p:spPr>
          <a:xfrm>
            <a:off x="7302229" y="2961148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024905-711B-4B5E-B8B6-8843C77F5149}"/>
              </a:ext>
            </a:extLst>
          </p:cNvPr>
          <p:cNvSpPr txBox="1"/>
          <p:nvPr/>
        </p:nvSpPr>
        <p:spPr>
          <a:xfrm>
            <a:off x="9030770" y="16106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A5208A-1539-4D75-A704-90AEBCC241DC}"/>
              </a:ext>
            </a:extLst>
          </p:cNvPr>
          <p:cNvCxnSpPr/>
          <p:nvPr/>
        </p:nvCxnSpPr>
        <p:spPr>
          <a:xfrm>
            <a:off x="7302229" y="4674495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9343FAC-AA90-4E94-B0DA-EDA95BA90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96"/>
          <a:stretch/>
        </p:blipFill>
        <p:spPr>
          <a:xfrm>
            <a:off x="1041155" y="1608376"/>
            <a:ext cx="2078587" cy="4044431"/>
          </a:xfrm>
          <a:prstGeom prst="round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EE344A-AC71-4A17-8903-9ED43F9F4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96" b="96739" l="2869" r="93443">
                        <a14:foregroundMark x1="36066" y1="5000" x2="36066" y2="5000"/>
                        <a14:foregroundMark x1="31557" y1="5217" x2="59016" y2="3696"/>
                        <a14:foregroundMark x1="63525" y1="5217" x2="63525" y2="5217"/>
                        <a14:foregroundMark x1="63525" y1="5217" x2="72131" y2="3913"/>
                        <a14:foregroundMark x1="93443" y1="31087" x2="93443" y2="31087"/>
                        <a14:foregroundMark x1="93443" y1="44348" x2="93852" y2="36522"/>
                        <a14:foregroundMark x1="93033" y1="64783" x2="93033" y2="45870"/>
                        <a14:foregroundMark x1="5295" y1="77826" x2="5328" y2="78696"/>
                        <a14:foregroundMark x1="5287" y1="77609" x2="5295" y2="77826"/>
                        <a14:foregroundMark x1="5274" y1="77256" x2="5287" y2="77609"/>
                        <a14:foregroundMark x1="4098" y1="46304" x2="5072" y2="71947"/>
                        <a14:foregroundMark x1="2869" y1="86957" x2="2869" y2="86957"/>
                        <a14:foregroundMark x1="2869" y1="86957" x2="5719" y2="89364"/>
                        <a14:foregroundMark x1="16731" y1="96496" x2="17533" y2="96551"/>
                        <a14:foregroundMark x1="3689" y1="15000" x2="3689" y2="15000"/>
                        <a14:foregroundMark x1="3689" y1="20217" x2="3689" y2="20217"/>
                        <a14:foregroundMark x1="4098" y1="24565" x2="4098" y2="24565"/>
                        <a14:foregroundMark x1="89060" y1="93937" x2="88556" y2="94130"/>
                        <a14:foregroundMark x1="81557" y1="96304" x2="84426" y2="96522"/>
                        <a14:foregroundMark x1="90215" y1="94565" x2="89754" y2="95217"/>
                        <a14:foregroundMark x1="90523" y1="94130" x2="90215" y2="94565"/>
                        <a14:foregroundMark x1="90676" y1="93913" x2="90523" y2="94130"/>
                        <a14:foregroundMark x1="90984" y1="93478" x2="90676" y2="93913"/>
                        <a14:backgroundMark x1="25820" y1="13043" x2="52049" y2="34348"/>
                        <a14:backgroundMark x1="85246" y1="10435" x2="65574" y2="31087"/>
                        <a14:backgroundMark x1="10246" y1="93696" x2="10246" y2="93696"/>
                        <a14:backgroundMark x1="9016" y1="93478" x2="10246" y2="87391"/>
                        <a14:backgroundMark x1="13115" y1="95000" x2="11066" y2="85870"/>
                        <a14:backgroundMark x1="6148" y1="77609" x2="6148" y2="77609"/>
                        <a14:backgroundMark x1="5738" y1="78696" x2="5738" y2="78696"/>
                        <a14:backgroundMark x1="80568" y1="90470" x2="79508" y2="89783"/>
                        <a14:backgroundMark x1="81557" y1="13478" x2="81967" y2="31304"/>
                        <a14:backgroundMark x1="16803" y1="8043" x2="18852" y2="31522"/>
                        <a14:backgroundMark x1="11885" y1="24565" x2="11885" y2="28478"/>
                        <a14:backgroundMark x1="11885" y1="21739" x2="11885" y2="24565"/>
                        <a14:backgroundMark x1="11885" y1="20217" x2="11885" y2="21739"/>
                        <a14:backgroundMark x1="83607" y1="18261" x2="84836" y2="27174"/>
                        <a14:backgroundMark x1="13115" y1="15435" x2="13115" y2="15435"/>
                        <a14:backgroundMark x1="13115" y1="15435" x2="13115" y2="15435"/>
                        <a14:backgroundMark x1="82066" y1="94892" x2="13934" y2="93478"/>
                        <a14:backgroundMark x1="13934" y1="93478" x2="9836" y2="92391"/>
                        <a14:backgroundMark x1="7377" y1="89130" x2="12295" y2="93696"/>
                        <a14:backgroundMark x1="11885" y1="94783" x2="11885" y2="94783"/>
                        <a14:backgroundMark x1="5738" y1="89348" x2="8607" y2="89348"/>
                        <a14:backgroundMark x1="12959" y1="20217" x2="13934" y2="22609"/>
                        <a14:backgroundMark x1="10833" y1="15000" x2="12959" y2="20217"/>
                        <a14:backgroundMark x1="10656" y1="14565" x2="10833" y2="15000"/>
                        <a14:backgroundMark x1="9836" y1="93696" x2="13115" y2="93913"/>
                        <a14:backgroundMark x1="5328" y1="77826" x2="5328" y2="77826"/>
                        <a14:backgroundMark x1="6148" y1="78696" x2="5738" y2="73043"/>
                        <a14:backgroundMark x1="86475" y1="95217" x2="86475" y2="95217"/>
                        <a14:backgroundMark x1="89055" y1="93111" x2="89754" y2="92826"/>
                        <a14:backgroundMark x1="90309" y1="91970" x2="89449" y2="93186"/>
                        <a14:backgroundMark x1="88934" y1="93913" x2="88934" y2="93913"/>
                        <a14:backgroundMark x1="88115" y1="94565" x2="88115" y2="94565"/>
                        <a14:backgroundMark x1="89344" y1="94130" x2="89344" y2="94130"/>
                        <a14:backgroundMark x1="88934" y1="93913" x2="88934" y2="93913"/>
                        <a14:backgroundMark x1="89344" y1="93913" x2="89344" y2="93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975" y="1439842"/>
            <a:ext cx="2324100" cy="438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2034E2-3926-4945-98E8-69425B30EB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996"/>
          <a:stretch/>
        </p:blipFill>
        <p:spPr>
          <a:xfrm>
            <a:off x="3857295" y="1608375"/>
            <a:ext cx="2038203" cy="4044431"/>
          </a:xfrm>
          <a:prstGeom prst="round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A12674-E6FC-4BC2-B5AE-DBEED868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96" b="96739" l="2869" r="93443">
                        <a14:foregroundMark x1="36066" y1="5000" x2="36066" y2="5000"/>
                        <a14:foregroundMark x1="31557" y1="5217" x2="59016" y2="3696"/>
                        <a14:foregroundMark x1="63525" y1="5217" x2="63525" y2="5217"/>
                        <a14:foregroundMark x1="63525" y1="5217" x2="72131" y2="3913"/>
                        <a14:foregroundMark x1="93443" y1="31087" x2="93443" y2="31087"/>
                        <a14:foregroundMark x1="93443" y1="44348" x2="93852" y2="36522"/>
                        <a14:foregroundMark x1="93033" y1="64783" x2="93033" y2="45870"/>
                        <a14:foregroundMark x1="5295" y1="77826" x2="5328" y2="78696"/>
                        <a14:foregroundMark x1="5287" y1="77609" x2="5295" y2="77826"/>
                        <a14:foregroundMark x1="5274" y1="77256" x2="5287" y2="77609"/>
                        <a14:foregroundMark x1="4098" y1="46304" x2="5072" y2="71947"/>
                        <a14:foregroundMark x1="2869" y1="86957" x2="2869" y2="86957"/>
                        <a14:foregroundMark x1="2869" y1="86957" x2="5719" y2="89364"/>
                        <a14:foregroundMark x1="16731" y1="96496" x2="17533" y2="96551"/>
                        <a14:foregroundMark x1="3689" y1="15000" x2="3689" y2="15000"/>
                        <a14:foregroundMark x1="3689" y1="20217" x2="3689" y2="20217"/>
                        <a14:foregroundMark x1="4098" y1="24565" x2="4098" y2="24565"/>
                        <a14:foregroundMark x1="89060" y1="93937" x2="88556" y2="94130"/>
                        <a14:foregroundMark x1="81557" y1="96304" x2="84426" y2="96522"/>
                        <a14:foregroundMark x1="90215" y1="94565" x2="89754" y2="95217"/>
                        <a14:foregroundMark x1="90523" y1="94130" x2="90215" y2="94565"/>
                        <a14:foregroundMark x1="90676" y1="93913" x2="90523" y2="94130"/>
                        <a14:foregroundMark x1="90984" y1="93478" x2="90676" y2="93913"/>
                        <a14:backgroundMark x1="25820" y1="13043" x2="52049" y2="34348"/>
                        <a14:backgroundMark x1="85246" y1="10435" x2="65574" y2="31087"/>
                        <a14:backgroundMark x1="10246" y1="93696" x2="10246" y2="93696"/>
                        <a14:backgroundMark x1="9016" y1="93478" x2="10246" y2="87391"/>
                        <a14:backgroundMark x1="13115" y1="95000" x2="11066" y2="85870"/>
                        <a14:backgroundMark x1="6148" y1="77609" x2="6148" y2="77609"/>
                        <a14:backgroundMark x1="5738" y1="78696" x2="5738" y2="78696"/>
                        <a14:backgroundMark x1="80568" y1="90470" x2="79508" y2="89783"/>
                        <a14:backgroundMark x1="81557" y1="13478" x2="81967" y2="31304"/>
                        <a14:backgroundMark x1="16803" y1="8043" x2="18852" y2="31522"/>
                        <a14:backgroundMark x1="11885" y1="24565" x2="11885" y2="28478"/>
                        <a14:backgroundMark x1="11885" y1="21739" x2="11885" y2="24565"/>
                        <a14:backgroundMark x1="11885" y1="20217" x2="11885" y2="21739"/>
                        <a14:backgroundMark x1="83607" y1="18261" x2="84836" y2="27174"/>
                        <a14:backgroundMark x1="13115" y1="15435" x2="13115" y2="15435"/>
                        <a14:backgroundMark x1="13115" y1="15435" x2="13115" y2="15435"/>
                        <a14:backgroundMark x1="82066" y1="94892" x2="13934" y2="93478"/>
                        <a14:backgroundMark x1="13934" y1="93478" x2="9836" y2="92391"/>
                        <a14:backgroundMark x1="7377" y1="89130" x2="12295" y2="93696"/>
                        <a14:backgroundMark x1="11885" y1="94783" x2="11885" y2="94783"/>
                        <a14:backgroundMark x1="5738" y1="89348" x2="8607" y2="89348"/>
                        <a14:backgroundMark x1="12959" y1="20217" x2="13934" y2="22609"/>
                        <a14:backgroundMark x1="10833" y1="15000" x2="12959" y2="20217"/>
                        <a14:backgroundMark x1="10656" y1="14565" x2="10833" y2="15000"/>
                        <a14:backgroundMark x1="9836" y1="93696" x2="13115" y2="93913"/>
                        <a14:backgroundMark x1="5328" y1="77826" x2="5328" y2="77826"/>
                        <a14:backgroundMark x1="6148" y1="78696" x2="5738" y2="73043"/>
                        <a14:backgroundMark x1="86475" y1="95217" x2="86475" y2="95217"/>
                        <a14:backgroundMark x1="89055" y1="93111" x2="89754" y2="92826"/>
                        <a14:backgroundMark x1="90309" y1="91970" x2="89449" y2="93186"/>
                        <a14:backgroundMark x1="88934" y1="93913" x2="88934" y2="93913"/>
                        <a14:backgroundMark x1="88115" y1="94565" x2="88115" y2="94565"/>
                        <a14:backgroundMark x1="89344" y1="94130" x2="89344" y2="94130"/>
                        <a14:backgroundMark x1="88934" y1="93913" x2="88934" y2="93913"/>
                        <a14:backgroundMark x1="89344" y1="93913" x2="89344" y2="93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1900" y="1439842"/>
            <a:ext cx="2324100" cy="438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6F440-D3D0-4309-B5DB-8CDA44EA9F7A}"/>
              </a:ext>
            </a:extLst>
          </p:cNvPr>
          <p:cNvSpPr txBox="1"/>
          <p:nvPr/>
        </p:nvSpPr>
        <p:spPr>
          <a:xfrm>
            <a:off x="2584199" y="970913"/>
            <a:ext cx="972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Noto Sans"/>
              </a:rPr>
              <a:t>There are three kinds of communities to connect with students in SKKU.</a:t>
            </a:r>
            <a:endParaRPr lang="ko-KR" altLang="en-US" sz="18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435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218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Market status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7013359" y="18605"/>
            <a:ext cx="517864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165AE-B24B-4176-A38F-572725D75C7C}"/>
              </a:ext>
            </a:extLst>
          </p:cNvPr>
          <p:cNvSpPr txBox="1"/>
          <p:nvPr/>
        </p:nvSpPr>
        <p:spPr>
          <a:xfrm>
            <a:off x="1804634" y="6103871"/>
            <a:ext cx="33450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Kakao open-chatting room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9A39-9E42-4DFB-9290-D2FD6A3A7629}"/>
              </a:ext>
            </a:extLst>
          </p:cNvPr>
          <p:cNvSpPr txBox="1"/>
          <p:nvPr/>
        </p:nvSpPr>
        <p:spPr>
          <a:xfrm>
            <a:off x="9030770" y="16106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6B1BD-85C6-4583-98DC-E5FCAFC935D2}"/>
              </a:ext>
            </a:extLst>
          </p:cNvPr>
          <p:cNvSpPr txBox="1"/>
          <p:nvPr/>
        </p:nvSpPr>
        <p:spPr>
          <a:xfrm>
            <a:off x="7404964" y="2281912"/>
            <a:ext cx="447335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Description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Group chat composed of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 same department or club.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Sharing: O</a:t>
            </a:r>
            <a:b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Compared to Everytime, it is easier to share </a:t>
            </a:r>
          </a:p>
          <a:p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specific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information among the same groups</a:t>
            </a:r>
            <a:endParaRPr lang="en-US" altLang="ko-KR" sz="160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Promoting friendship with friends with the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 purpose: </a:t>
            </a:r>
            <a:r>
              <a:rPr lang="en-US" altLang="ko-KR" sz="16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Usually anonymous</a:t>
            </a:r>
            <a:endParaRPr lang="en-US" altLang="ko-KR" sz="160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Short-answer Q&amp;A </a:t>
            </a:r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form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rather than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long-term conversation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Realistically, it is difficult to form a friendship.</a:t>
            </a: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CEBCF-1FD1-47E2-9D10-DFE123CCFC81}"/>
              </a:ext>
            </a:extLst>
          </p:cNvPr>
          <p:cNvSpPr/>
          <p:nvPr/>
        </p:nvSpPr>
        <p:spPr>
          <a:xfrm>
            <a:off x="7295178" y="1447165"/>
            <a:ext cx="4583144" cy="42147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DC03C1-4873-4764-8BB3-D4A39240567E}"/>
              </a:ext>
            </a:extLst>
          </p:cNvPr>
          <p:cNvCxnSpPr/>
          <p:nvPr/>
        </p:nvCxnSpPr>
        <p:spPr>
          <a:xfrm>
            <a:off x="7295178" y="2082932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A95CD1-0DFF-45A5-897F-2638C4B937C9}"/>
              </a:ext>
            </a:extLst>
          </p:cNvPr>
          <p:cNvCxnSpPr/>
          <p:nvPr/>
        </p:nvCxnSpPr>
        <p:spPr>
          <a:xfrm>
            <a:off x="7302229" y="2961148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F1880D-8D2D-472F-97A5-B5B568C2A72D}"/>
              </a:ext>
            </a:extLst>
          </p:cNvPr>
          <p:cNvSpPr txBox="1"/>
          <p:nvPr/>
        </p:nvSpPr>
        <p:spPr>
          <a:xfrm>
            <a:off x="9030770" y="16106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674041-545A-4888-BD58-329003A696F4}"/>
              </a:ext>
            </a:extLst>
          </p:cNvPr>
          <p:cNvCxnSpPr/>
          <p:nvPr/>
        </p:nvCxnSpPr>
        <p:spPr>
          <a:xfrm>
            <a:off x="7302229" y="3898648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638325D-2D3E-445F-80AC-9A8850F3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70"/>
          <a:stretch/>
        </p:blipFill>
        <p:spPr>
          <a:xfrm>
            <a:off x="1150231" y="1578162"/>
            <a:ext cx="2135844" cy="4083728"/>
          </a:xfrm>
          <a:prstGeom prst="roundRect">
            <a:avLst>
              <a:gd name="adj" fmla="val 6691"/>
            </a:avLst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7813EF-84FC-4A2C-B857-6A02A137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6"/>
          <a:stretch/>
        </p:blipFill>
        <p:spPr>
          <a:xfrm>
            <a:off x="3864034" y="1601768"/>
            <a:ext cx="2122075" cy="4083728"/>
          </a:xfrm>
          <a:prstGeom prst="roundRect">
            <a:avLst>
              <a:gd name="adj" fmla="val 13320"/>
            </a:avLst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EE344A-AC71-4A17-8903-9ED43F9F4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96" b="96739" l="2869" r="93443">
                        <a14:foregroundMark x1="36066" y1="5000" x2="36066" y2="5000"/>
                        <a14:foregroundMark x1="31557" y1="5217" x2="59016" y2="3696"/>
                        <a14:foregroundMark x1="63525" y1="5217" x2="63525" y2="5217"/>
                        <a14:foregroundMark x1="63525" y1="5217" x2="72131" y2="3913"/>
                        <a14:foregroundMark x1="93443" y1="31087" x2="93443" y2="31087"/>
                        <a14:foregroundMark x1="93443" y1="44348" x2="93852" y2="36522"/>
                        <a14:foregroundMark x1="93033" y1="64783" x2="93033" y2="45870"/>
                        <a14:foregroundMark x1="5295" y1="77826" x2="5328" y2="78696"/>
                        <a14:foregroundMark x1="5287" y1="77609" x2="5295" y2="77826"/>
                        <a14:foregroundMark x1="5274" y1="77256" x2="5287" y2="77609"/>
                        <a14:foregroundMark x1="4098" y1="46304" x2="5072" y2="71947"/>
                        <a14:foregroundMark x1="2869" y1="86957" x2="2869" y2="86957"/>
                        <a14:foregroundMark x1="2869" y1="86957" x2="5719" y2="89364"/>
                        <a14:foregroundMark x1="16731" y1="96496" x2="17533" y2="96551"/>
                        <a14:foregroundMark x1="3689" y1="15000" x2="3689" y2="15000"/>
                        <a14:foregroundMark x1="3689" y1="20217" x2="3689" y2="20217"/>
                        <a14:foregroundMark x1="4098" y1="24565" x2="4098" y2="24565"/>
                        <a14:foregroundMark x1="89060" y1="93937" x2="88556" y2="94130"/>
                        <a14:foregroundMark x1="81557" y1="96304" x2="84426" y2="96522"/>
                        <a14:foregroundMark x1="90215" y1="94565" x2="89754" y2="95217"/>
                        <a14:foregroundMark x1="90523" y1="94130" x2="90215" y2="94565"/>
                        <a14:foregroundMark x1="90676" y1="93913" x2="90523" y2="94130"/>
                        <a14:foregroundMark x1="90984" y1="93478" x2="90676" y2="93913"/>
                        <a14:backgroundMark x1="25820" y1="13043" x2="52049" y2="34348"/>
                        <a14:backgroundMark x1="85246" y1="10435" x2="65574" y2="31087"/>
                        <a14:backgroundMark x1="10246" y1="93696" x2="10246" y2="93696"/>
                        <a14:backgroundMark x1="9016" y1="93478" x2="10246" y2="87391"/>
                        <a14:backgroundMark x1="13115" y1="95000" x2="11066" y2="85870"/>
                        <a14:backgroundMark x1="6148" y1="77609" x2="6148" y2="77609"/>
                        <a14:backgroundMark x1="5738" y1="78696" x2="5738" y2="78696"/>
                        <a14:backgroundMark x1="80568" y1="90470" x2="79508" y2="89783"/>
                        <a14:backgroundMark x1="81557" y1="13478" x2="81967" y2="31304"/>
                        <a14:backgroundMark x1="16803" y1="8043" x2="18852" y2="31522"/>
                        <a14:backgroundMark x1="11885" y1="24565" x2="11885" y2="28478"/>
                        <a14:backgroundMark x1="11885" y1="21739" x2="11885" y2="24565"/>
                        <a14:backgroundMark x1="11885" y1="20217" x2="11885" y2="21739"/>
                        <a14:backgroundMark x1="83607" y1="18261" x2="84836" y2="27174"/>
                        <a14:backgroundMark x1="13115" y1="15435" x2="13115" y2="15435"/>
                        <a14:backgroundMark x1="13115" y1="15435" x2="13115" y2="15435"/>
                        <a14:backgroundMark x1="82066" y1="94892" x2="13934" y2="93478"/>
                        <a14:backgroundMark x1="13934" y1="93478" x2="9836" y2="92391"/>
                        <a14:backgroundMark x1="7377" y1="89130" x2="12295" y2="93696"/>
                        <a14:backgroundMark x1="11885" y1="94783" x2="11885" y2="94783"/>
                        <a14:backgroundMark x1="5738" y1="89348" x2="8607" y2="89348"/>
                        <a14:backgroundMark x1="12959" y1="20217" x2="13934" y2="22609"/>
                        <a14:backgroundMark x1="10833" y1="15000" x2="12959" y2="20217"/>
                        <a14:backgroundMark x1="10656" y1="14565" x2="10833" y2="15000"/>
                        <a14:backgroundMark x1="9836" y1="93696" x2="13115" y2="93913"/>
                        <a14:backgroundMark x1="5328" y1="77826" x2="5328" y2="77826"/>
                        <a14:backgroundMark x1="6148" y1="78696" x2="5738" y2="73043"/>
                        <a14:backgroundMark x1="86475" y1="95217" x2="86475" y2="95217"/>
                        <a14:backgroundMark x1="89055" y1="93111" x2="89754" y2="92826"/>
                        <a14:backgroundMark x1="90309" y1="91970" x2="89449" y2="93186"/>
                        <a14:backgroundMark x1="88934" y1="93913" x2="88934" y2="93913"/>
                        <a14:backgroundMark x1="88115" y1="94565" x2="88115" y2="94565"/>
                        <a14:backgroundMark x1="89344" y1="94130" x2="89344" y2="94130"/>
                        <a14:backgroundMark x1="88934" y1="93913" x2="88934" y2="93913"/>
                        <a14:backgroundMark x1="89344" y1="93913" x2="89344" y2="93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103" y="1447165"/>
            <a:ext cx="2324100" cy="438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A12674-E6FC-4BC2-B5AE-DBEED868A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96" b="96739" l="2869" r="93443">
                        <a14:foregroundMark x1="36066" y1="5000" x2="36066" y2="5000"/>
                        <a14:foregroundMark x1="31557" y1="5217" x2="59016" y2="3696"/>
                        <a14:foregroundMark x1="63525" y1="5217" x2="63525" y2="5217"/>
                        <a14:foregroundMark x1="63525" y1="5217" x2="72131" y2="3913"/>
                        <a14:foregroundMark x1="93443" y1="31087" x2="93443" y2="31087"/>
                        <a14:foregroundMark x1="93443" y1="44348" x2="93852" y2="36522"/>
                        <a14:foregroundMark x1="93033" y1="64783" x2="93033" y2="45870"/>
                        <a14:foregroundMark x1="5295" y1="77826" x2="5328" y2="78696"/>
                        <a14:foregroundMark x1="5287" y1="77609" x2="5295" y2="77826"/>
                        <a14:foregroundMark x1="5274" y1="77256" x2="5287" y2="77609"/>
                        <a14:foregroundMark x1="4098" y1="46304" x2="5072" y2="71947"/>
                        <a14:foregroundMark x1="2869" y1="86957" x2="2869" y2="86957"/>
                        <a14:foregroundMark x1="2869" y1="86957" x2="5719" y2="89364"/>
                        <a14:foregroundMark x1="16731" y1="96496" x2="17533" y2="96551"/>
                        <a14:foregroundMark x1="3689" y1="15000" x2="3689" y2="15000"/>
                        <a14:foregroundMark x1="3689" y1="20217" x2="3689" y2="20217"/>
                        <a14:foregroundMark x1="4098" y1="24565" x2="4098" y2="24565"/>
                        <a14:foregroundMark x1="89060" y1="93937" x2="88556" y2="94130"/>
                        <a14:foregroundMark x1="81557" y1="96304" x2="84426" y2="96522"/>
                        <a14:foregroundMark x1="90215" y1="94565" x2="89754" y2="95217"/>
                        <a14:foregroundMark x1="90523" y1="94130" x2="90215" y2="94565"/>
                        <a14:foregroundMark x1="90676" y1="93913" x2="90523" y2="94130"/>
                        <a14:foregroundMark x1="90984" y1="93478" x2="90676" y2="93913"/>
                        <a14:backgroundMark x1="25820" y1="13043" x2="52049" y2="34348"/>
                        <a14:backgroundMark x1="85246" y1="10435" x2="65574" y2="31087"/>
                        <a14:backgroundMark x1="10246" y1="93696" x2="10246" y2="93696"/>
                        <a14:backgroundMark x1="9016" y1="93478" x2="10246" y2="87391"/>
                        <a14:backgroundMark x1="13115" y1="95000" x2="11066" y2="85870"/>
                        <a14:backgroundMark x1="6148" y1="77609" x2="6148" y2="77609"/>
                        <a14:backgroundMark x1="5738" y1="78696" x2="5738" y2="78696"/>
                        <a14:backgroundMark x1="80568" y1="90470" x2="79508" y2="89783"/>
                        <a14:backgroundMark x1="81557" y1="13478" x2="81967" y2="31304"/>
                        <a14:backgroundMark x1="16803" y1="8043" x2="18852" y2="31522"/>
                        <a14:backgroundMark x1="11885" y1="24565" x2="11885" y2="28478"/>
                        <a14:backgroundMark x1="11885" y1="21739" x2="11885" y2="24565"/>
                        <a14:backgroundMark x1="11885" y1="20217" x2="11885" y2="21739"/>
                        <a14:backgroundMark x1="83607" y1="18261" x2="84836" y2="27174"/>
                        <a14:backgroundMark x1="13115" y1="15435" x2="13115" y2="15435"/>
                        <a14:backgroundMark x1="13115" y1="15435" x2="13115" y2="15435"/>
                        <a14:backgroundMark x1="82066" y1="94892" x2="13934" y2="93478"/>
                        <a14:backgroundMark x1="13934" y1="93478" x2="9836" y2="92391"/>
                        <a14:backgroundMark x1="7377" y1="89130" x2="12295" y2="93696"/>
                        <a14:backgroundMark x1="11885" y1="94783" x2="11885" y2="94783"/>
                        <a14:backgroundMark x1="5738" y1="89348" x2="8607" y2="89348"/>
                        <a14:backgroundMark x1="12959" y1="20217" x2="13934" y2="22609"/>
                        <a14:backgroundMark x1="10833" y1="15000" x2="12959" y2="20217"/>
                        <a14:backgroundMark x1="10656" y1="14565" x2="10833" y2="15000"/>
                        <a14:backgroundMark x1="9836" y1="93696" x2="13115" y2="93913"/>
                        <a14:backgroundMark x1="5328" y1="77826" x2="5328" y2="77826"/>
                        <a14:backgroundMark x1="6148" y1="78696" x2="5738" y2="73043"/>
                        <a14:backgroundMark x1="86475" y1="95217" x2="86475" y2="95217"/>
                        <a14:backgroundMark x1="89055" y1="93111" x2="89754" y2="92826"/>
                        <a14:backgroundMark x1="90309" y1="91970" x2="89449" y2="93186"/>
                        <a14:backgroundMark x1="88934" y1="93913" x2="88934" y2="93913"/>
                        <a14:backgroundMark x1="88115" y1="94565" x2="88115" y2="94565"/>
                        <a14:backgroundMark x1="89344" y1="94130" x2="89344" y2="94130"/>
                        <a14:backgroundMark x1="88934" y1="93913" x2="88934" y2="93913"/>
                        <a14:backgroundMark x1="89344" y1="93913" x2="89344" y2="93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778" y="1457598"/>
            <a:ext cx="2324100" cy="4381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8842BD-1476-4312-833D-BFCE8F213D58}"/>
              </a:ext>
            </a:extLst>
          </p:cNvPr>
          <p:cNvSpPr txBox="1"/>
          <p:nvPr/>
        </p:nvSpPr>
        <p:spPr>
          <a:xfrm>
            <a:off x="2584199" y="970913"/>
            <a:ext cx="972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Noto Sans"/>
              </a:rPr>
              <a:t>There are three kinds of communities to connect with students in SKKU.</a:t>
            </a:r>
            <a:endParaRPr lang="ko-KR" altLang="en-US" sz="18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9875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820132" y="233983"/>
            <a:ext cx="218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Market status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7013359" y="18605"/>
            <a:ext cx="517864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165AE-B24B-4176-A38F-572725D75C7C}"/>
              </a:ext>
            </a:extLst>
          </p:cNvPr>
          <p:cNvSpPr txBox="1"/>
          <p:nvPr/>
        </p:nvSpPr>
        <p:spPr>
          <a:xfrm>
            <a:off x="2771543" y="6103871"/>
            <a:ext cx="14702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SKKUTER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F8AAC-A18D-4708-8FAF-34D3BBFBCF2F}"/>
              </a:ext>
            </a:extLst>
          </p:cNvPr>
          <p:cNvSpPr txBox="1"/>
          <p:nvPr/>
        </p:nvSpPr>
        <p:spPr>
          <a:xfrm>
            <a:off x="9030770" y="181483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4FB06-DCDA-4227-871E-DEE29ADE3C36}"/>
              </a:ext>
            </a:extLst>
          </p:cNvPr>
          <p:cNvSpPr/>
          <p:nvPr/>
        </p:nvSpPr>
        <p:spPr>
          <a:xfrm>
            <a:off x="7295178" y="1651353"/>
            <a:ext cx="4583144" cy="36219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2E3F48-4003-42E8-9689-74CD9506B711}"/>
              </a:ext>
            </a:extLst>
          </p:cNvPr>
          <p:cNvCxnSpPr/>
          <p:nvPr/>
        </p:nvCxnSpPr>
        <p:spPr>
          <a:xfrm>
            <a:off x="7295178" y="2287119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ED22ADD-1E0A-4B37-B8EE-CE432EE32F6D}"/>
              </a:ext>
            </a:extLst>
          </p:cNvPr>
          <p:cNvCxnSpPr/>
          <p:nvPr/>
        </p:nvCxnSpPr>
        <p:spPr>
          <a:xfrm>
            <a:off x="7302229" y="3058801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8FAC52-F591-4641-AD5B-7ACBA1B4201B}"/>
              </a:ext>
            </a:extLst>
          </p:cNvPr>
          <p:cNvSpPr txBox="1"/>
          <p:nvPr/>
        </p:nvSpPr>
        <p:spPr>
          <a:xfrm>
            <a:off x="9030770" y="181483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D926-3BAE-48AA-B786-480A82E63D80}"/>
              </a:ext>
            </a:extLst>
          </p:cNvPr>
          <p:cNvCxnSpPr/>
          <p:nvPr/>
        </p:nvCxnSpPr>
        <p:spPr>
          <a:xfrm>
            <a:off x="7302229" y="4102835"/>
            <a:ext cx="45831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140930-7563-4A8A-9907-6A932FC9D25F}"/>
              </a:ext>
            </a:extLst>
          </p:cNvPr>
          <p:cNvSpPr txBox="1"/>
          <p:nvPr/>
        </p:nvSpPr>
        <p:spPr>
          <a:xfrm>
            <a:off x="7407135" y="2440844"/>
            <a:ext cx="44534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description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Communities accessible to current students and graduates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Sharing: O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 accessibility due to web page access required, consequently activation failed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Promoting friendship with friends with the </a:t>
            </a:r>
          </a:p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 purpose: </a:t>
            </a:r>
            <a:r>
              <a:rPr lang="en-US" altLang="ko-KR" sz="16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is practically difficult for current students, not graduates, to find friends</a:t>
            </a:r>
            <a:b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endParaRPr lang="ko-KR" altLang="en-US" sz="16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6AC8BB-55BA-4404-9D84-5109552F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7" y="1534768"/>
            <a:ext cx="6072606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CCF543-74B0-4B3E-A983-D0C83F5FAB51}"/>
              </a:ext>
            </a:extLst>
          </p:cNvPr>
          <p:cNvSpPr txBox="1"/>
          <p:nvPr/>
        </p:nvSpPr>
        <p:spPr>
          <a:xfrm>
            <a:off x="2584199" y="962035"/>
            <a:ext cx="972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Noto Sans"/>
              </a:rPr>
              <a:t>There are three kinds of communities to connect with students in SKKU.</a:t>
            </a:r>
            <a:endParaRPr lang="ko-KR" altLang="en-US" sz="18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6065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1464</Words>
  <Application>Microsoft Office PowerPoint</Application>
  <PresentationFormat>와이드스크린</PresentationFormat>
  <Paragraphs>336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12롯데마트행복Medium</vt:lpstr>
      <vt:lpstr>Noto Sans</vt:lpstr>
      <vt:lpstr>나눔스퀘어 Bold</vt:lpstr>
      <vt:lpstr>나눔스퀘어 ExtraBold</vt:lpstr>
      <vt:lpstr>나눔스퀘어 Light</vt:lpstr>
      <vt:lpstr>대한민국독도</vt:lpstr>
      <vt:lpstr>맑은 고딕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 은지</dc:creator>
  <cp:lastModifiedBy>길 은지</cp:lastModifiedBy>
  <cp:revision>50</cp:revision>
  <dcterms:created xsi:type="dcterms:W3CDTF">2021-04-03T11:17:49Z</dcterms:created>
  <dcterms:modified xsi:type="dcterms:W3CDTF">2021-04-04T05:58:25Z</dcterms:modified>
</cp:coreProperties>
</file>