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07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3.png"/><Relationship Id="rId5" Type="http://schemas.openxmlformats.org/officeDocument/2006/relationships/image" Target="../media/image10.png"/><Relationship Id="rId10" Type="http://schemas.openxmlformats.org/officeDocument/2006/relationships/hyperlink" Target="https://gamma.app" TargetMode="External"/><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098" y="2326838"/>
            <a:ext cx="5054203" cy="3575923"/>
          </a:xfrm>
          <a:prstGeom prst="rect">
            <a:avLst/>
          </a:prstGeom>
        </p:spPr>
      </p:pic>
      <p:sp>
        <p:nvSpPr>
          <p:cNvPr id="6" name="Text 2"/>
          <p:cNvSpPr/>
          <p:nvPr/>
        </p:nvSpPr>
        <p:spPr>
          <a:xfrm>
            <a:off x="6091238" y="1332071"/>
            <a:ext cx="7934325" cy="1490663"/>
          </a:xfrm>
          <a:prstGeom prst="rect">
            <a:avLst/>
          </a:prstGeom>
          <a:noFill/>
          <a:ln/>
        </p:spPr>
        <p:txBody>
          <a:bodyPr wrap="square" rtlCol="0" anchor="t"/>
          <a:lstStyle/>
          <a:p>
            <a:pPr marL="0" indent="0">
              <a:lnSpc>
                <a:spcPts val="5868"/>
              </a:lnSpc>
              <a:buNone/>
            </a:pPr>
            <a:r>
              <a:rPr lang="en-US" sz="4695" b="1" dirty="0">
                <a:solidFill>
                  <a:srgbClr val="3B4540"/>
                </a:solidFill>
                <a:latin typeface="Fraunces" pitchFamily="34" charset="0"/>
                <a:ea typeface="Fraunces" pitchFamily="34" charset="-122"/>
                <a:cs typeface="Fraunces" pitchFamily="34" charset="-120"/>
              </a:rPr>
              <a:t>Introduction to Foreign Direct Investment (FDI)</a:t>
            </a:r>
            <a:endParaRPr lang="en-US" sz="4695" dirty="0"/>
          </a:p>
        </p:txBody>
      </p:sp>
      <p:sp>
        <p:nvSpPr>
          <p:cNvPr id="7" name="Text 3"/>
          <p:cNvSpPr/>
          <p:nvPr/>
        </p:nvSpPr>
        <p:spPr>
          <a:xfrm>
            <a:off x="6091238" y="3081933"/>
            <a:ext cx="7934325" cy="3318986"/>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Foreign Direct Investment (FDI) is an investment made by a firm or individual in one country into business interests located in another country. It typically involves acquiring a lasting interest in or gaining significant influence over a company in the foreign country. FDI can take various forms, such as establishing new operations, acquiring existing businesses, or entering into joint ventures with local firms. FDI is a crucial driver of globalization, facilitating the flow of capital, technology, and expertise across borders. It plays a vital role in the economic development of both the investing and host countries, promoting integration into the global economy. However, it also involves challenges and risks that require careful management to ensure mutual benefits. Foreign Direct Investment (FDI) lies at the heart of globalization and serves as an important conduit for the transfer of capital, goods, services, and information across economies. Measuring FDI helps us better understand how countries are interconnected and integrated into today’s global economy.</a:t>
            </a:r>
            <a:endParaRPr lang="en-US" sz="1361" dirty="0"/>
          </a:p>
        </p:txBody>
      </p:sp>
      <p:sp>
        <p:nvSpPr>
          <p:cNvPr id="8" name="Shape 4"/>
          <p:cNvSpPr/>
          <p:nvPr/>
        </p:nvSpPr>
        <p:spPr>
          <a:xfrm>
            <a:off x="6091238" y="6608088"/>
            <a:ext cx="276463" cy="276463"/>
          </a:xfrm>
          <a:prstGeom prst="roundRect">
            <a:avLst>
              <a:gd name="adj" fmla="val 33071643"/>
            </a:avLst>
          </a:prstGeom>
          <a:solidFill>
            <a:srgbClr val="E1AB30"/>
          </a:solidFill>
          <a:ln w="7620">
            <a:solidFill>
              <a:srgbClr val="FFFFFF"/>
            </a:solidFill>
            <a:prstDash val="solid"/>
          </a:ln>
        </p:spPr>
      </p:sp>
      <p:sp>
        <p:nvSpPr>
          <p:cNvPr id="9" name="Text 5"/>
          <p:cNvSpPr/>
          <p:nvPr/>
        </p:nvSpPr>
        <p:spPr>
          <a:xfrm>
            <a:off x="6163508" y="6697504"/>
            <a:ext cx="131802" cy="97512"/>
          </a:xfrm>
          <a:prstGeom prst="rect">
            <a:avLst/>
          </a:prstGeom>
          <a:noFill/>
          <a:ln/>
        </p:spPr>
        <p:txBody>
          <a:bodyPr wrap="none" rtlCol="0" anchor="t"/>
          <a:lstStyle/>
          <a:p>
            <a:pPr marL="0" indent="0" algn="ctr">
              <a:lnSpc>
                <a:spcPts val="768"/>
              </a:lnSpc>
              <a:buNone/>
            </a:pPr>
            <a:r>
              <a:rPr lang="en-US" sz="768" dirty="0">
                <a:solidFill>
                  <a:srgbClr val="3C3838"/>
                </a:solidFill>
                <a:latin typeface="Nobile" pitchFamily="34" charset="0"/>
                <a:ea typeface="Nobile" pitchFamily="34" charset="-122"/>
                <a:cs typeface="Nobile" pitchFamily="34" charset="-120"/>
              </a:rPr>
              <a:t>CK</a:t>
            </a:r>
            <a:endParaRPr lang="en-US" sz="768" dirty="0"/>
          </a:p>
        </p:txBody>
      </p:sp>
      <p:sp>
        <p:nvSpPr>
          <p:cNvPr id="10" name="Text 6"/>
          <p:cNvSpPr/>
          <p:nvPr/>
        </p:nvSpPr>
        <p:spPr>
          <a:xfrm>
            <a:off x="6454021" y="6595229"/>
            <a:ext cx="1714738" cy="302300"/>
          </a:xfrm>
          <a:prstGeom prst="rect">
            <a:avLst/>
          </a:prstGeom>
          <a:noFill/>
          <a:ln/>
        </p:spPr>
        <p:txBody>
          <a:bodyPr wrap="none" rtlCol="0" anchor="t"/>
          <a:lstStyle/>
          <a:p>
            <a:pPr marL="0" indent="0" algn="l">
              <a:lnSpc>
                <a:spcPts val="2381"/>
              </a:lnSpc>
              <a:buNone/>
            </a:pPr>
            <a:r>
              <a:rPr lang="en-US" sz="1701" b="1" dirty="0">
                <a:solidFill>
                  <a:srgbClr val="405449"/>
                </a:solidFill>
                <a:latin typeface="Nobile" pitchFamily="34" charset="0"/>
                <a:ea typeface="Nobile" pitchFamily="34" charset="-122"/>
                <a:cs typeface="Nobile" pitchFamily="34" charset="-120"/>
              </a:rPr>
              <a:t>by Chethan Km</a:t>
            </a:r>
            <a:endParaRPr lang="en-US" sz="1701" dirty="0"/>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308146"/>
          </a:xfrm>
          <a:prstGeom prst="rect">
            <a:avLst/>
          </a:prstGeom>
        </p:spPr>
      </p:pic>
      <p:pic>
        <p:nvPicPr>
          <p:cNvPr id="5" name="Image 1" descr="preencoded.png"/>
          <p:cNvPicPr>
            <a:picLocks noChangeAspect="1"/>
          </p:cNvPicPr>
          <p:nvPr/>
        </p:nvPicPr>
        <p:blipFill>
          <a:blip r:embed="rId4"/>
          <a:stretch>
            <a:fillRect/>
          </a:stretch>
        </p:blipFill>
        <p:spPr>
          <a:xfrm>
            <a:off x="6073735" y="230743"/>
            <a:ext cx="2482810" cy="1846659"/>
          </a:xfrm>
          <a:prstGeom prst="rect">
            <a:avLst/>
          </a:prstGeom>
        </p:spPr>
      </p:pic>
      <p:sp>
        <p:nvSpPr>
          <p:cNvPr id="6" name="Text 2"/>
          <p:cNvSpPr/>
          <p:nvPr/>
        </p:nvSpPr>
        <p:spPr>
          <a:xfrm>
            <a:off x="2271832" y="2961203"/>
            <a:ext cx="4616291" cy="576977"/>
          </a:xfrm>
          <a:prstGeom prst="rect">
            <a:avLst/>
          </a:prstGeom>
          <a:noFill/>
          <a:ln/>
        </p:spPr>
        <p:txBody>
          <a:bodyPr wrap="none" rtlCol="0" anchor="t"/>
          <a:lstStyle/>
          <a:p>
            <a:pPr marL="0" indent="0">
              <a:lnSpc>
                <a:spcPts val="4544"/>
              </a:lnSpc>
              <a:buNone/>
            </a:pPr>
            <a:r>
              <a:rPr lang="en-US" sz="3635" b="1" dirty="0">
                <a:solidFill>
                  <a:srgbClr val="3B4540"/>
                </a:solidFill>
                <a:latin typeface="Fraunces" pitchFamily="34" charset="0"/>
                <a:ea typeface="Fraunces" pitchFamily="34" charset="-122"/>
                <a:cs typeface="Fraunces" pitchFamily="34" charset="-120"/>
              </a:rPr>
              <a:t>Benefits of FDI</a:t>
            </a:r>
            <a:endParaRPr lang="en-US" sz="3635" dirty="0"/>
          </a:p>
        </p:txBody>
      </p:sp>
      <p:sp>
        <p:nvSpPr>
          <p:cNvPr id="7" name="Shape 3"/>
          <p:cNvSpPr/>
          <p:nvPr/>
        </p:nvSpPr>
        <p:spPr>
          <a:xfrm>
            <a:off x="2271832" y="4022765"/>
            <a:ext cx="415409" cy="415409"/>
          </a:xfrm>
          <a:prstGeom prst="roundRect">
            <a:avLst>
              <a:gd name="adj" fmla="val 40006"/>
            </a:avLst>
          </a:prstGeom>
          <a:solidFill>
            <a:srgbClr val="E8F3E8"/>
          </a:solidFill>
          <a:ln/>
        </p:spPr>
      </p:sp>
      <p:sp>
        <p:nvSpPr>
          <p:cNvPr id="8" name="Text 4"/>
          <p:cNvSpPr/>
          <p:nvPr/>
        </p:nvSpPr>
        <p:spPr>
          <a:xfrm>
            <a:off x="2410420" y="4091940"/>
            <a:ext cx="138232" cy="276939"/>
          </a:xfrm>
          <a:prstGeom prst="rect">
            <a:avLst/>
          </a:prstGeom>
          <a:noFill/>
          <a:ln/>
        </p:spPr>
        <p:txBody>
          <a:bodyPr wrap="none" rtlCol="0" anchor="t"/>
          <a:lstStyle/>
          <a:p>
            <a:pPr marL="0" indent="0" algn="ctr">
              <a:lnSpc>
                <a:spcPts val="2181"/>
              </a:lnSpc>
              <a:buNone/>
            </a:pPr>
            <a:r>
              <a:rPr lang="en-US" sz="2181" b="1" dirty="0">
                <a:solidFill>
                  <a:srgbClr val="405449"/>
                </a:solidFill>
                <a:latin typeface="Fraunces" pitchFamily="34" charset="0"/>
                <a:ea typeface="Fraunces" pitchFamily="34" charset="-122"/>
                <a:cs typeface="Fraunces" pitchFamily="34" charset="-120"/>
              </a:rPr>
              <a:t>1</a:t>
            </a:r>
            <a:endParaRPr lang="en-US" sz="2181" dirty="0"/>
          </a:p>
        </p:txBody>
      </p:sp>
      <p:sp>
        <p:nvSpPr>
          <p:cNvPr id="9" name="Text 5"/>
          <p:cNvSpPr/>
          <p:nvPr/>
        </p:nvSpPr>
        <p:spPr>
          <a:xfrm>
            <a:off x="2871788" y="4022765"/>
            <a:ext cx="4115276" cy="288488"/>
          </a:xfrm>
          <a:prstGeom prst="rect">
            <a:avLst/>
          </a:prstGeom>
          <a:noFill/>
          <a:ln/>
        </p:spPr>
        <p:txBody>
          <a:bodyPr wrap="none" rtlCol="0" anchor="t"/>
          <a:lstStyle/>
          <a:p>
            <a:pPr marL="0" indent="0">
              <a:lnSpc>
                <a:spcPts val="2272"/>
              </a:lnSpc>
              <a:buNone/>
            </a:pPr>
            <a:r>
              <a:rPr lang="en-US" sz="1817" b="1" dirty="0">
                <a:solidFill>
                  <a:srgbClr val="405449"/>
                </a:solidFill>
                <a:latin typeface="Fraunces" pitchFamily="34" charset="0"/>
                <a:ea typeface="Fraunces" pitchFamily="34" charset="-122"/>
                <a:cs typeface="Fraunces" pitchFamily="34" charset="-120"/>
              </a:rPr>
              <a:t>Economic growth and development</a:t>
            </a:r>
            <a:endParaRPr lang="en-US" sz="1817" dirty="0"/>
          </a:p>
        </p:txBody>
      </p:sp>
      <p:sp>
        <p:nvSpPr>
          <p:cNvPr id="10" name="Text 6"/>
          <p:cNvSpPr/>
          <p:nvPr/>
        </p:nvSpPr>
        <p:spPr>
          <a:xfrm>
            <a:off x="2871788" y="4421981"/>
            <a:ext cx="4351139" cy="886182"/>
          </a:xfrm>
          <a:prstGeom prst="rect">
            <a:avLst/>
          </a:prstGeom>
          <a:noFill/>
          <a:ln/>
        </p:spPr>
        <p:txBody>
          <a:bodyPr wrap="square" rtlCol="0" anchor="t"/>
          <a:lstStyle/>
          <a:p>
            <a:pPr marL="0" indent="0">
              <a:lnSpc>
                <a:spcPts val="2326"/>
              </a:lnSpc>
              <a:buNone/>
            </a:pPr>
            <a:r>
              <a:rPr lang="en-US" sz="1454" dirty="0">
                <a:solidFill>
                  <a:srgbClr val="405449"/>
                </a:solidFill>
                <a:latin typeface="Nobile" pitchFamily="34" charset="0"/>
                <a:ea typeface="Nobile" pitchFamily="34" charset="-122"/>
                <a:cs typeface="Nobile" pitchFamily="34" charset="-120"/>
              </a:rPr>
              <a:t>FDI can stimulate economic growth and development by providing access to new markets, technologies, and capital.</a:t>
            </a:r>
            <a:endParaRPr lang="en-US" sz="1454" dirty="0"/>
          </a:p>
        </p:txBody>
      </p:sp>
      <p:sp>
        <p:nvSpPr>
          <p:cNvPr id="11" name="Shape 7"/>
          <p:cNvSpPr/>
          <p:nvPr/>
        </p:nvSpPr>
        <p:spPr>
          <a:xfrm>
            <a:off x="7407473" y="4022765"/>
            <a:ext cx="415409" cy="415409"/>
          </a:xfrm>
          <a:prstGeom prst="roundRect">
            <a:avLst>
              <a:gd name="adj" fmla="val 40006"/>
            </a:avLst>
          </a:prstGeom>
          <a:solidFill>
            <a:srgbClr val="E8F3E8"/>
          </a:solidFill>
          <a:ln/>
        </p:spPr>
      </p:sp>
      <p:sp>
        <p:nvSpPr>
          <p:cNvPr id="12" name="Text 8"/>
          <p:cNvSpPr/>
          <p:nvPr/>
        </p:nvSpPr>
        <p:spPr>
          <a:xfrm>
            <a:off x="7524631" y="4091940"/>
            <a:ext cx="180975" cy="276939"/>
          </a:xfrm>
          <a:prstGeom prst="rect">
            <a:avLst/>
          </a:prstGeom>
          <a:noFill/>
          <a:ln/>
        </p:spPr>
        <p:txBody>
          <a:bodyPr wrap="none" rtlCol="0" anchor="t"/>
          <a:lstStyle/>
          <a:p>
            <a:pPr marL="0" indent="0" algn="ctr">
              <a:lnSpc>
                <a:spcPts val="2181"/>
              </a:lnSpc>
              <a:buNone/>
            </a:pPr>
            <a:r>
              <a:rPr lang="en-US" sz="2181" b="1" dirty="0">
                <a:solidFill>
                  <a:srgbClr val="405449"/>
                </a:solidFill>
                <a:latin typeface="Fraunces" pitchFamily="34" charset="0"/>
                <a:ea typeface="Fraunces" pitchFamily="34" charset="-122"/>
                <a:cs typeface="Fraunces" pitchFamily="34" charset="-120"/>
              </a:rPr>
              <a:t>2</a:t>
            </a:r>
            <a:endParaRPr lang="en-US" sz="2181" dirty="0"/>
          </a:p>
        </p:txBody>
      </p:sp>
      <p:sp>
        <p:nvSpPr>
          <p:cNvPr id="13" name="Text 9"/>
          <p:cNvSpPr/>
          <p:nvPr/>
        </p:nvSpPr>
        <p:spPr>
          <a:xfrm>
            <a:off x="8007429" y="4022765"/>
            <a:ext cx="4195643" cy="288488"/>
          </a:xfrm>
          <a:prstGeom prst="rect">
            <a:avLst/>
          </a:prstGeom>
          <a:noFill/>
          <a:ln/>
        </p:spPr>
        <p:txBody>
          <a:bodyPr wrap="none" rtlCol="0" anchor="t"/>
          <a:lstStyle/>
          <a:p>
            <a:pPr marL="0" indent="0">
              <a:lnSpc>
                <a:spcPts val="2272"/>
              </a:lnSpc>
              <a:buNone/>
            </a:pPr>
            <a:r>
              <a:rPr lang="en-US" sz="1817" b="1" dirty="0">
                <a:solidFill>
                  <a:srgbClr val="405449"/>
                </a:solidFill>
                <a:latin typeface="Fraunces" pitchFamily="34" charset="0"/>
                <a:ea typeface="Fraunces" pitchFamily="34" charset="-122"/>
                <a:cs typeface="Fraunces" pitchFamily="34" charset="-120"/>
              </a:rPr>
              <a:t>Technology transfer and innovation</a:t>
            </a:r>
            <a:endParaRPr lang="en-US" sz="1817" dirty="0"/>
          </a:p>
        </p:txBody>
      </p:sp>
      <p:sp>
        <p:nvSpPr>
          <p:cNvPr id="14" name="Text 10"/>
          <p:cNvSpPr/>
          <p:nvPr/>
        </p:nvSpPr>
        <p:spPr>
          <a:xfrm>
            <a:off x="8007429" y="4421981"/>
            <a:ext cx="4351139" cy="1181576"/>
          </a:xfrm>
          <a:prstGeom prst="rect">
            <a:avLst/>
          </a:prstGeom>
          <a:noFill/>
          <a:ln/>
        </p:spPr>
        <p:txBody>
          <a:bodyPr wrap="square" rtlCol="0" anchor="t"/>
          <a:lstStyle/>
          <a:p>
            <a:pPr marL="0" indent="0">
              <a:lnSpc>
                <a:spcPts val="2326"/>
              </a:lnSpc>
              <a:buNone/>
            </a:pPr>
            <a:r>
              <a:rPr lang="en-US" sz="1454" dirty="0">
                <a:solidFill>
                  <a:srgbClr val="405449"/>
                </a:solidFill>
                <a:latin typeface="Nobile" pitchFamily="34" charset="0"/>
                <a:ea typeface="Nobile" pitchFamily="34" charset="-122"/>
                <a:cs typeface="Nobile" pitchFamily="34" charset="-120"/>
              </a:rPr>
              <a:t>FDI can facilitate the transfer of technology and innovation from developed to developing countries, leading to increased productivity and competitiveness.</a:t>
            </a:r>
            <a:endParaRPr lang="en-US" sz="1454" dirty="0"/>
          </a:p>
        </p:txBody>
      </p:sp>
      <p:sp>
        <p:nvSpPr>
          <p:cNvPr id="15" name="Shape 11"/>
          <p:cNvSpPr/>
          <p:nvPr/>
        </p:nvSpPr>
        <p:spPr>
          <a:xfrm>
            <a:off x="2271832" y="5995749"/>
            <a:ext cx="415409" cy="415409"/>
          </a:xfrm>
          <a:prstGeom prst="roundRect">
            <a:avLst>
              <a:gd name="adj" fmla="val 40006"/>
            </a:avLst>
          </a:prstGeom>
          <a:solidFill>
            <a:srgbClr val="E8F3E8"/>
          </a:solidFill>
          <a:ln/>
        </p:spPr>
      </p:sp>
      <p:sp>
        <p:nvSpPr>
          <p:cNvPr id="16" name="Text 12"/>
          <p:cNvSpPr/>
          <p:nvPr/>
        </p:nvSpPr>
        <p:spPr>
          <a:xfrm>
            <a:off x="2395895" y="6064925"/>
            <a:ext cx="167283" cy="276939"/>
          </a:xfrm>
          <a:prstGeom prst="rect">
            <a:avLst/>
          </a:prstGeom>
          <a:noFill/>
          <a:ln/>
        </p:spPr>
        <p:txBody>
          <a:bodyPr wrap="none" rtlCol="0" anchor="t"/>
          <a:lstStyle/>
          <a:p>
            <a:pPr marL="0" indent="0" algn="ctr">
              <a:lnSpc>
                <a:spcPts val="2181"/>
              </a:lnSpc>
              <a:buNone/>
            </a:pPr>
            <a:r>
              <a:rPr lang="en-US" sz="2181" b="1" dirty="0">
                <a:solidFill>
                  <a:srgbClr val="405449"/>
                </a:solidFill>
                <a:latin typeface="Fraunces" pitchFamily="34" charset="0"/>
                <a:ea typeface="Fraunces" pitchFamily="34" charset="-122"/>
                <a:cs typeface="Fraunces" pitchFamily="34" charset="-120"/>
              </a:rPr>
              <a:t>3</a:t>
            </a:r>
            <a:endParaRPr lang="en-US" sz="2181" dirty="0"/>
          </a:p>
        </p:txBody>
      </p:sp>
      <p:sp>
        <p:nvSpPr>
          <p:cNvPr id="17" name="Text 13"/>
          <p:cNvSpPr/>
          <p:nvPr/>
        </p:nvSpPr>
        <p:spPr>
          <a:xfrm>
            <a:off x="2871788" y="5995749"/>
            <a:ext cx="3296126" cy="288488"/>
          </a:xfrm>
          <a:prstGeom prst="rect">
            <a:avLst/>
          </a:prstGeom>
          <a:noFill/>
          <a:ln/>
        </p:spPr>
        <p:txBody>
          <a:bodyPr wrap="none" rtlCol="0" anchor="t"/>
          <a:lstStyle/>
          <a:p>
            <a:pPr marL="0" indent="0">
              <a:lnSpc>
                <a:spcPts val="2272"/>
              </a:lnSpc>
              <a:buNone/>
            </a:pPr>
            <a:r>
              <a:rPr lang="en-US" sz="1817" b="1" dirty="0">
                <a:solidFill>
                  <a:srgbClr val="405449"/>
                </a:solidFill>
                <a:latin typeface="Fraunces" pitchFamily="34" charset="0"/>
                <a:ea typeface="Fraunces" pitchFamily="34" charset="-122"/>
                <a:cs typeface="Fraunces" pitchFamily="34" charset="-120"/>
              </a:rPr>
              <a:t>Infrastructure development</a:t>
            </a:r>
            <a:endParaRPr lang="en-US" sz="1817" dirty="0"/>
          </a:p>
        </p:txBody>
      </p:sp>
      <p:sp>
        <p:nvSpPr>
          <p:cNvPr id="18" name="Text 14"/>
          <p:cNvSpPr/>
          <p:nvPr/>
        </p:nvSpPr>
        <p:spPr>
          <a:xfrm>
            <a:off x="2871788" y="6394966"/>
            <a:ext cx="4351139" cy="1181576"/>
          </a:xfrm>
          <a:prstGeom prst="rect">
            <a:avLst/>
          </a:prstGeom>
          <a:noFill/>
          <a:ln/>
        </p:spPr>
        <p:txBody>
          <a:bodyPr wrap="square" rtlCol="0" anchor="t"/>
          <a:lstStyle/>
          <a:p>
            <a:pPr marL="0" indent="0">
              <a:lnSpc>
                <a:spcPts val="2326"/>
              </a:lnSpc>
              <a:buNone/>
            </a:pPr>
            <a:r>
              <a:rPr lang="en-US" sz="1454" dirty="0">
                <a:solidFill>
                  <a:srgbClr val="405449"/>
                </a:solidFill>
                <a:latin typeface="Nobile" pitchFamily="34" charset="0"/>
                <a:ea typeface="Nobile" pitchFamily="34" charset="-122"/>
                <a:cs typeface="Nobile" pitchFamily="34" charset="-120"/>
              </a:rPr>
              <a:t>FDI can contribute to the development of infrastructure, such as transportation, energy, and telecommunications, which are essential for economic growth.</a:t>
            </a:r>
            <a:endParaRPr lang="en-US" sz="1454" dirty="0"/>
          </a:p>
        </p:txBody>
      </p:sp>
      <p:sp>
        <p:nvSpPr>
          <p:cNvPr id="19" name="Shape 15"/>
          <p:cNvSpPr/>
          <p:nvPr/>
        </p:nvSpPr>
        <p:spPr>
          <a:xfrm>
            <a:off x="7407473" y="5995749"/>
            <a:ext cx="415409" cy="415409"/>
          </a:xfrm>
          <a:prstGeom prst="roundRect">
            <a:avLst>
              <a:gd name="adj" fmla="val 40006"/>
            </a:avLst>
          </a:prstGeom>
          <a:solidFill>
            <a:srgbClr val="E8F3E8"/>
          </a:solidFill>
          <a:ln/>
        </p:spPr>
      </p:sp>
      <p:sp>
        <p:nvSpPr>
          <p:cNvPr id="20" name="Text 16"/>
          <p:cNvSpPr/>
          <p:nvPr/>
        </p:nvSpPr>
        <p:spPr>
          <a:xfrm>
            <a:off x="7521059" y="6064925"/>
            <a:ext cx="188119" cy="276939"/>
          </a:xfrm>
          <a:prstGeom prst="rect">
            <a:avLst/>
          </a:prstGeom>
          <a:noFill/>
          <a:ln/>
        </p:spPr>
        <p:txBody>
          <a:bodyPr wrap="none" rtlCol="0" anchor="t"/>
          <a:lstStyle/>
          <a:p>
            <a:pPr marL="0" indent="0" algn="ctr">
              <a:lnSpc>
                <a:spcPts val="2181"/>
              </a:lnSpc>
              <a:buNone/>
            </a:pPr>
            <a:r>
              <a:rPr lang="en-US" sz="2181" b="1" dirty="0">
                <a:solidFill>
                  <a:srgbClr val="405449"/>
                </a:solidFill>
                <a:latin typeface="Fraunces" pitchFamily="34" charset="0"/>
                <a:ea typeface="Fraunces" pitchFamily="34" charset="-122"/>
                <a:cs typeface="Fraunces" pitchFamily="34" charset="-120"/>
              </a:rPr>
              <a:t>4</a:t>
            </a:r>
            <a:endParaRPr lang="en-US" sz="2181" dirty="0"/>
          </a:p>
        </p:txBody>
      </p:sp>
      <p:sp>
        <p:nvSpPr>
          <p:cNvPr id="21" name="Text 17"/>
          <p:cNvSpPr/>
          <p:nvPr/>
        </p:nvSpPr>
        <p:spPr>
          <a:xfrm>
            <a:off x="8007429" y="5995749"/>
            <a:ext cx="3719512" cy="288488"/>
          </a:xfrm>
          <a:prstGeom prst="rect">
            <a:avLst/>
          </a:prstGeom>
          <a:noFill/>
          <a:ln/>
        </p:spPr>
        <p:txBody>
          <a:bodyPr wrap="none" rtlCol="0" anchor="t"/>
          <a:lstStyle/>
          <a:p>
            <a:pPr marL="0" indent="0">
              <a:lnSpc>
                <a:spcPts val="2272"/>
              </a:lnSpc>
              <a:buNone/>
            </a:pPr>
            <a:r>
              <a:rPr lang="en-US" sz="1817" b="1" dirty="0">
                <a:solidFill>
                  <a:srgbClr val="405449"/>
                </a:solidFill>
                <a:latin typeface="Fraunces" pitchFamily="34" charset="0"/>
                <a:ea typeface="Fraunces" pitchFamily="34" charset="-122"/>
                <a:cs typeface="Fraunces" pitchFamily="34" charset="-120"/>
              </a:rPr>
              <a:t>Access to international markets</a:t>
            </a:r>
            <a:endParaRPr lang="en-US" sz="1817" dirty="0"/>
          </a:p>
        </p:txBody>
      </p:sp>
      <p:sp>
        <p:nvSpPr>
          <p:cNvPr id="22" name="Text 18"/>
          <p:cNvSpPr/>
          <p:nvPr/>
        </p:nvSpPr>
        <p:spPr>
          <a:xfrm>
            <a:off x="8007429" y="6394966"/>
            <a:ext cx="4351139" cy="886182"/>
          </a:xfrm>
          <a:prstGeom prst="rect">
            <a:avLst/>
          </a:prstGeom>
          <a:noFill/>
          <a:ln/>
        </p:spPr>
        <p:txBody>
          <a:bodyPr wrap="square" rtlCol="0" anchor="t"/>
          <a:lstStyle/>
          <a:p>
            <a:pPr marL="0" indent="0">
              <a:lnSpc>
                <a:spcPts val="2326"/>
              </a:lnSpc>
              <a:buNone/>
            </a:pPr>
            <a:r>
              <a:rPr lang="en-US" sz="1454" dirty="0">
                <a:solidFill>
                  <a:srgbClr val="405449"/>
                </a:solidFill>
                <a:latin typeface="Nobile" pitchFamily="34" charset="0"/>
                <a:ea typeface="Nobile" pitchFamily="34" charset="-122"/>
                <a:cs typeface="Nobile" pitchFamily="34" charset="-120"/>
              </a:rPr>
              <a:t>FDI can provide companies with access to new international markets, expanding their customer base and sales opportunities.</a:t>
            </a:r>
            <a:endParaRPr lang="en-US" sz="1454"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434233"/>
            <a:ext cx="5054322" cy="3361134"/>
          </a:xfrm>
          <a:prstGeom prst="rect">
            <a:avLst/>
          </a:prstGeom>
        </p:spPr>
      </p:pic>
      <p:sp>
        <p:nvSpPr>
          <p:cNvPr id="6" name="Text 2"/>
          <p:cNvSpPr/>
          <p:nvPr/>
        </p:nvSpPr>
        <p:spPr>
          <a:xfrm>
            <a:off x="604837" y="965954"/>
            <a:ext cx="4320540" cy="540068"/>
          </a:xfrm>
          <a:prstGeom prst="rect">
            <a:avLst/>
          </a:prstGeom>
          <a:noFill/>
          <a:ln/>
        </p:spPr>
        <p:txBody>
          <a:bodyPr wrap="none" rtlCol="0" anchor="t"/>
          <a:lstStyle/>
          <a:p>
            <a:pPr marL="0" indent="0">
              <a:lnSpc>
                <a:spcPts val="4253"/>
              </a:lnSpc>
              <a:buNone/>
            </a:pPr>
            <a:r>
              <a:rPr lang="en-US" sz="3402" b="1" dirty="0">
                <a:solidFill>
                  <a:srgbClr val="3B4540"/>
                </a:solidFill>
                <a:latin typeface="Fraunces" pitchFamily="34" charset="0"/>
                <a:ea typeface="Fraunces" pitchFamily="34" charset="-122"/>
                <a:cs typeface="Fraunces" pitchFamily="34" charset="-120"/>
              </a:rPr>
              <a:t>Insights</a:t>
            </a:r>
            <a:endParaRPr lang="en-US" sz="3402" dirty="0"/>
          </a:p>
        </p:txBody>
      </p:sp>
      <p:sp>
        <p:nvSpPr>
          <p:cNvPr id="7" name="Shape 3"/>
          <p:cNvSpPr/>
          <p:nvPr/>
        </p:nvSpPr>
        <p:spPr>
          <a:xfrm>
            <a:off x="604837" y="1765221"/>
            <a:ext cx="7934325" cy="5498425"/>
          </a:xfrm>
          <a:prstGeom prst="roundRect">
            <a:avLst>
              <a:gd name="adj" fmla="val 2829"/>
            </a:avLst>
          </a:prstGeom>
          <a:noFill/>
          <a:ln w="7620">
            <a:solidFill>
              <a:srgbClr val="000000">
                <a:alpha val="8000"/>
              </a:srgbClr>
            </a:solidFill>
            <a:prstDash val="solid"/>
          </a:ln>
        </p:spPr>
      </p:sp>
      <p:sp>
        <p:nvSpPr>
          <p:cNvPr id="8" name="Shape 4"/>
          <p:cNvSpPr/>
          <p:nvPr/>
        </p:nvSpPr>
        <p:spPr>
          <a:xfrm>
            <a:off x="612458" y="1772841"/>
            <a:ext cx="7918252" cy="498991"/>
          </a:xfrm>
          <a:prstGeom prst="rect">
            <a:avLst/>
          </a:prstGeom>
          <a:solidFill>
            <a:srgbClr val="FFFFFF">
              <a:alpha val="4000"/>
            </a:srgbClr>
          </a:solidFill>
          <a:ln/>
        </p:spPr>
      </p:sp>
      <p:sp>
        <p:nvSpPr>
          <p:cNvPr id="9" name="Text 5"/>
          <p:cNvSpPr/>
          <p:nvPr/>
        </p:nvSpPr>
        <p:spPr>
          <a:xfrm>
            <a:off x="786051" y="1884045"/>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Sector</a:t>
            </a:r>
            <a:endParaRPr lang="en-US" sz="1361" dirty="0"/>
          </a:p>
        </p:txBody>
      </p:sp>
      <p:sp>
        <p:nvSpPr>
          <p:cNvPr id="10" name="Text 6"/>
          <p:cNvSpPr/>
          <p:nvPr/>
        </p:nvSpPr>
        <p:spPr>
          <a:xfrm>
            <a:off x="3429000" y="1884045"/>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FDI Share (%)</a:t>
            </a:r>
            <a:endParaRPr lang="en-US" sz="1361" dirty="0"/>
          </a:p>
        </p:txBody>
      </p:sp>
      <p:sp>
        <p:nvSpPr>
          <p:cNvPr id="11" name="Text 7"/>
          <p:cNvSpPr/>
          <p:nvPr/>
        </p:nvSpPr>
        <p:spPr>
          <a:xfrm>
            <a:off x="6068139" y="1884045"/>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Reason for FDI</a:t>
            </a:r>
            <a:endParaRPr lang="en-US" sz="1361" dirty="0"/>
          </a:p>
        </p:txBody>
      </p:sp>
      <p:sp>
        <p:nvSpPr>
          <p:cNvPr id="12" name="Shape 8"/>
          <p:cNvSpPr/>
          <p:nvPr/>
        </p:nvSpPr>
        <p:spPr>
          <a:xfrm>
            <a:off x="612458" y="2271832"/>
            <a:ext cx="7918252" cy="1052155"/>
          </a:xfrm>
          <a:prstGeom prst="rect">
            <a:avLst/>
          </a:prstGeom>
          <a:solidFill>
            <a:srgbClr val="000000">
              <a:alpha val="4000"/>
            </a:srgbClr>
          </a:solidFill>
          <a:ln/>
        </p:spPr>
      </p:sp>
      <p:sp>
        <p:nvSpPr>
          <p:cNvPr id="13" name="Text 9"/>
          <p:cNvSpPr/>
          <p:nvPr/>
        </p:nvSpPr>
        <p:spPr>
          <a:xfrm>
            <a:off x="786051" y="2383036"/>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Services</a:t>
            </a:r>
            <a:endParaRPr lang="en-US" sz="1361" dirty="0"/>
          </a:p>
        </p:txBody>
      </p:sp>
      <p:sp>
        <p:nvSpPr>
          <p:cNvPr id="14" name="Text 10"/>
          <p:cNvSpPr/>
          <p:nvPr/>
        </p:nvSpPr>
        <p:spPr>
          <a:xfrm>
            <a:off x="3429000" y="2383036"/>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18%</a:t>
            </a:r>
            <a:endParaRPr lang="en-US" sz="1361" dirty="0"/>
          </a:p>
        </p:txBody>
      </p:sp>
      <p:sp>
        <p:nvSpPr>
          <p:cNvPr id="15" name="Text 11"/>
          <p:cNvSpPr/>
          <p:nvPr/>
        </p:nvSpPr>
        <p:spPr>
          <a:xfrm>
            <a:off x="6068139" y="2383036"/>
            <a:ext cx="2289810" cy="829747"/>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Outsourcing, urbanization, government regulations, thriving startup ecosystem</a:t>
            </a:r>
            <a:endParaRPr lang="en-US" sz="1361" dirty="0"/>
          </a:p>
        </p:txBody>
      </p:sp>
      <p:sp>
        <p:nvSpPr>
          <p:cNvPr id="16" name="Shape 12"/>
          <p:cNvSpPr/>
          <p:nvPr/>
        </p:nvSpPr>
        <p:spPr>
          <a:xfrm>
            <a:off x="612458" y="3323987"/>
            <a:ext cx="7918252" cy="1052155"/>
          </a:xfrm>
          <a:prstGeom prst="rect">
            <a:avLst/>
          </a:prstGeom>
          <a:solidFill>
            <a:srgbClr val="FFFFFF">
              <a:alpha val="4000"/>
            </a:srgbClr>
          </a:solidFill>
          <a:ln/>
        </p:spPr>
      </p:sp>
      <p:sp>
        <p:nvSpPr>
          <p:cNvPr id="17" name="Text 13"/>
          <p:cNvSpPr/>
          <p:nvPr/>
        </p:nvSpPr>
        <p:spPr>
          <a:xfrm>
            <a:off x="786051" y="3435191"/>
            <a:ext cx="2289810" cy="553164"/>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Computer Software and Hardware</a:t>
            </a:r>
            <a:endParaRPr lang="en-US" sz="1361" dirty="0"/>
          </a:p>
        </p:txBody>
      </p:sp>
      <p:sp>
        <p:nvSpPr>
          <p:cNvPr id="18" name="Text 14"/>
          <p:cNvSpPr/>
          <p:nvPr/>
        </p:nvSpPr>
        <p:spPr>
          <a:xfrm>
            <a:off x="3429000" y="3435191"/>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7%</a:t>
            </a:r>
            <a:endParaRPr lang="en-US" sz="1361" dirty="0"/>
          </a:p>
        </p:txBody>
      </p:sp>
      <p:sp>
        <p:nvSpPr>
          <p:cNvPr id="19" name="Text 15"/>
          <p:cNvSpPr/>
          <p:nvPr/>
        </p:nvSpPr>
        <p:spPr>
          <a:xfrm>
            <a:off x="6068139" y="3435191"/>
            <a:ext cx="2289810" cy="829747"/>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Interlinking with telecommunications and service sector</a:t>
            </a:r>
            <a:endParaRPr lang="en-US" sz="1361" dirty="0"/>
          </a:p>
        </p:txBody>
      </p:sp>
      <p:sp>
        <p:nvSpPr>
          <p:cNvPr id="20" name="Shape 16"/>
          <p:cNvSpPr/>
          <p:nvPr/>
        </p:nvSpPr>
        <p:spPr>
          <a:xfrm>
            <a:off x="612458" y="4376142"/>
            <a:ext cx="7918252" cy="775573"/>
          </a:xfrm>
          <a:prstGeom prst="rect">
            <a:avLst/>
          </a:prstGeom>
          <a:solidFill>
            <a:srgbClr val="000000">
              <a:alpha val="4000"/>
            </a:srgbClr>
          </a:solidFill>
          <a:ln/>
        </p:spPr>
      </p:sp>
      <p:sp>
        <p:nvSpPr>
          <p:cNvPr id="21" name="Text 17"/>
          <p:cNvSpPr/>
          <p:nvPr/>
        </p:nvSpPr>
        <p:spPr>
          <a:xfrm>
            <a:off x="786051" y="4487347"/>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Construction Development</a:t>
            </a:r>
            <a:endParaRPr lang="en-US" sz="1361" dirty="0"/>
          </a:p>
        </p:txBody>
      </p:sp>
      <p:sp>
        <p:nvSpPr>
          <p:cNvPr id="22" name="Text 18"/>
          <p:cNvSpPr/>
          <p:nvPr/>
        </p:nvSpPr>
        <p:spPr>
          <a:xfrm>
            <a:off x="3429000" y="4487347"/>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6%</a:t>
            </a:r>
            <a:endParaRPr lang="en-US" sz="1361" dirty="0"/>
          </a:p>
        </p:txBody>
      </p:sp>
      <p:sp>
        <p:nvSpPr>
          <p:cNvPr id="23" name="Text 19"/>
          <p:cNvSpPr/>
          <p:nvPr/>
        </p:nvSpPr>
        <p:spPr>
          <a:xfrm>
            <a:off x="6068139" y="4487347"/>
            <a:ext cx="2289810" cy="553164"/>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Infrastructure development, urbanization</a:t>
            </a:r>
            <a:endParaRPr lang="en-US" sz="1361" dirty="0"/>
          </a:p>
        </p:txBody>
      </p:sp>
      <p:sp>
        <p:nvSpPr>
          <p:cNvPr id="24" name="Shape 20"/>
          <p:cNvSpPr/>
          <p:nvPr/>
        </p:nvSpPr>
        <p:spPr>
          <a:xfrm>
            <a:off x="612458" y="5151715"/>
            <a:ext cx="7918252" cy="1052155"/>
          </a:xfrm>
          <a:prstGeom prst="rect">
            <a:avLst/>
          </a:prstGeom>
          <a:solidFill>
            <a:srgbClr val="FFFFFF">
              <a:alpha val="4000"/>
            </a:srgbClr>
          </a:solidFill>
          <a:ln/>
        </p:spPr>
      </p:sp>
      <p:sp>
        <p:nvSpPr>
          <p:cNvPr id="25" name="Text 21"/>
          <p:cNvSpPr/>
          <p:nvPr/>
        </p:nvSpPr>
        <p:spPr>
          <a:xfrm>
            <a:off x="786051" y="5262920"/>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Telecommunications</a:t>
            </a:r>
            <a:endParaRPr lang="en-US" sz="1361" dirty="0"/>
          </a:p>
        </p:txBody>
      </p:sp>
      <p:sp>
        <p:nvSpPr>
          <p:cNvPr id="26" name="Text 22"/>
          <p:cNvSpPr/>
          <p:nvPr/>
        </p:nvSpPr>
        <p:spPr>
          <a:xfrm>
            <a:off x="3429000" y="5262920"/>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7%</a:t>
            </a:r>
            <a:endParaRPr lang="en-US" sz="1361" dirty="0"/>
          </a:p>
        </p:txBody>
      </p:sp>
      <p:sp>
        <p:nvSpPr>
          <p:cNvPr id="27" name="Text 23"/>
          <p:cNvSpPr/>
          <p:nvPr/>
        </p:nvSpPr>
        <p:spPr>
          <a:xfrm>
            <a:off x="6068139" y="5262920"/>
            <a:ext cx="2289810" cy="829747"/>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Growing demand for mobile and internet services</a:t>
            </a:r>
            <a:endParaRPr lang="en-US" sz="1361" dirty="0"/>
          </a:p>
        </p:txBody>
      </p:sp>
      <p:sp>
        <p:nvSpPr>
          <p:cNvPr id="28" name="Shape 24"/>
          <p:cNvSpPr/>
          <p:nvPr/>
        </p:nvSpPr>
        <p:spPr>
          <a:xfrm>
            <a:off x="612458" y="6203871"/>
            <a:ext cx="7918252" cy="1052155"/>
          </a:xfrm>
          <a:prstGeom prst="rect">
            <a:avLst/>
          </a:prstGeom>
          <a:solidFill>
            <a:srgbClr val="000000">
              <a:alpha val="4000"/>
            </a:srgbClr>
          </a:solidFill>
          <a:ln/>
        </p:spPr>
      </p:sp>
      <p:sp>
        <p:nvSpPr>
          <p:cNvPr id="29" name="Text 25"/>
          <p:cNvSpPr/>
          <p:nvPr/>
        </p:nvSpPr>
        <p:spPr>
          <a:xfrm>
            <a:off x="786051" y="6315075"/>
            <a:ext cx="228981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Automobiles</a:t>
            </a:r>
            <a:endParaRPr lang="en-US" sz="1361" dirty="0"/>
          </a:p>
        </p:txBody>
      </p:sp>
      <p:sp>
        <p:nvSpPr>
          <p:cNvPr id="30" name="Text 26"/>
          <p:cNvSpPr/>
          <p:nvPr/>
        </p:nvSpPr>
        <p:spPr>
          <a:xfrm>
            <a:off x="3429000" y="6315075"/>
            <a:ext cx="2286000" cy="276582"/>
          </a:xfrm>
          <a:prstGeom prst="rect">
            <a:avLst/>
          </a:prstGeom>
          <a:noFill/>
          <a:ln/>
        </p:spPr>
        <p:txBody>
          <a:bodyPr wrap="non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5%</a:t>
            </a:r>
            <a:endParaRPr lang="en-US" sz="1361" dirty="0"/>
          </a:p>
        </p:txBody>
      </p:sp>
      <p:sp>
        <p:nvSpPr>
          <p:cNvPr id="31" name="Text 27"/>
          <p:cNvSpPr/>
          <p:nvPr/>
        </p:nvSpPr>
        <p:spPr>
          <a:xfrm>
            <a:off x="6068139" y="6315075"/>
            <a:ext cx="2289810" cy="829747"/>
          </a:xfrm>
          <a:prstGeom prst="rect">
            <a:avLst/>
          </a:prstGeom>
          <a:noFill/>
          <a:ln/>
        </p:spPr>
        <p:txBody>
          <a:bodyPr wrap="square" rtlCol="0" anchor="t"/>
          <a:lstStyle/>
          <a:p>
            <a:pPr marL="0" indent="0">
              <a:lnSpc>
                <a:spcPts val="2177"/>
              </a:lnSpc>
              <a:buNone/>
            </a:pPr>
            <a:r>
              <a:rPr lang="en-US" sz="1361" dirty="0">
                <a:solidFill>
                  <a:srgbClr val="405449"/>
                </a:solidFill>
                <a:latin typeface="Nobile" pitchFamily="34" charset="0"/>
                <a:ea typeface="Nobile" pitchFamily="34" charset="-122"/>
                <a:cs typeface="Nobile" pitchFamily="34" charset="-120"/>
              </a:rPr>
              <a:t>Growing middle class, increasing demand for vehicles</a:t>
            </a:r>
            <a:endParaRPr lang="en-US" sz="1361" dirty="0"/>
          </a:p>
        </p:txBody>
      </p:sp>
      <p:pic>
        <p:nvPicPr>
          <p:cNvPr id="3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965954" y="641747"/>
            <a:ext cx="6099929" cy="726400"/>
          </a:xfrm>
          <a:prstGeom prst="rect">
            <a:avLst/>
          </a:prstGeom>
          <a:noFill/>
          <a:ln/>
        </p:spPr>
        <p:txBody>
          <a:bodyPr wrap="none" rtlCol="0" anchor="t"/>
          <a:lstStyle/>
          <a:p>
            <a:pPr marL="0" indent="0">
              <a:lnSpc>
                <a:spcPts val="5720"/>
              </a:lnSpc>
              <a:buNone/>
            </a:pPr>
            <a:r>
              <a:rPr lang="en-US" sz="4576" b="1" dirty="0">
                <a:solidFill>
                  <a:srgbClr val="3B4540"/>
                </a:solidFill>
                <a:latin typeface="Fraunces" pitchFamily="34" charset="0"/>
                <a:ea typeface="Fraunces" pitchFamily="34" charset="-122"/>
                <a:cs typeface="Fraunces" pitchFamily="34" charset="-120"/>
              </a:rPr>
              <a:t>Insights (Continued)</a:t>
            </a:r>
            <a:endParaRPr lang="en-US" sz="4576" dirty="0"/>
          </a:p>
        </p:txBody>
      </p:sp>
      <p:sp>
        <p:nvSpPr>
          <p:cNvPr id="5" name="Text 3"/>
          <p:cNvSpPr/>
          <p:nvPr/>
        </p:nvSpPr>
        <p:spPr>
          <a:xfrm>
            <a:off x="965954" y="1949172"/>
            <a:ext cx="2905720" cy="363260"/>
          </a:xfrm>
          <a:prstGeom prst="rect">
            <a:avLst/>
          </a:prstGeom>
          <a:noFill/>
          <a:ln/>
        </p:spPr>
        <p:txBody>
          <a:bodyPr wrap="none" rtlCol="0" anchor="t"/>
          <a:lstStyle/>
          <a:p>
            <a:pPr marL="0" indent="0">
              <a:lnSpc>
                <a:spcPts val="2860"/>
              </a:lnSpc>
              <a:buNone/>
            </a:pPr>
            <a:r>
              <a:rPr lang="en-US" sz="2288" b="1" dirty="0">
                <a:solidFill>
                  <a:srgbClr val="3B4540"/>
                </a:solidFill>
                <a:latin typeface="Fraunces" pitchFamily="34" charset="0"/>
                <a:ea typeface="Fraunces" pitchFamily="34" charset="-122"/>
                <a:cs typeface="Fraunces" pitchFamily="34" charset="-120"/>
              </a:rPr>
              <a:t>FDI Trends</a:t>
            </a:r>
            <a:endParaRPr lang="en-US" sz="2288" dirty="0"/>
          </a:p>
        </p:txBody>
      </p:sp>
      <p:sp>
        <p:nvSpPr>
          <p:cNvPr id="6" name="Text 4"/>
          <p:cNvSpPr/>
          <p:nvPr/>
        </p:nvSpPr>
        <p:spPr>
          <a:xfrm>
            <a:off x="965954" y="2544842"/>
            <a:ext cx="3854172" cy="4833818"/>
          </a:xfrm>
          <a:prstGeom prst="rect">
            <a:avLst/>
          </a:prstGeom>
          <a:noFill/>
          <a:ln/>
        </p:spPr>
        <p:txBody>
          <a:bodyPr wrap="square" rtlCol="0" anchor="t"/>
          <a:lstStyle/>
          <a:p>
            <a:pPr marL="0" indent="0">
              <a:lnSpc>
                <a:spcPts val="2929"/>
              </a:lnSpc>
              <a:buNone/>
            </a:pPr>
            <a:r>
              <a:rPr lang="en-US" sz="1830" dirty="0">
                <a:solidFill>
                  <a:srgbClr val="405449"/>
                </a:solidFill>
                <a:latin typeface="Nobile" pitchFamily="34" charset="0"/>
                <a:ea typeface="Nobile" pitchFamily="34" charset="-122"/>
                <a:cs typeface="Nobile" pitchFamily="34" charset="-120"/>
              </a:rPr>
              <a:t>Total FDI over the 17 years amounts to approximately 3.3 lakh million dollars. FDI in India increased gradually until 2008 but declined afterward, possibly due to the global financial crisis of 2007–2008. FDI further declined in 2012–2013, potentially due to scandals such as the 2G spectrum scam, coal allocation scam, retrospective taxation, declining GDP growth, high inflation, and interest rates.</a:t>
            </a:r>
            <a:endParaRPr lang="en-US" sz="1830" dirty="0"/>
          </a:p>
        </p:txBody>
      </p:sp>
      <p:sp>
        <p:nvSpPr>
          <p:cNvPr id="7" name="Text 5"/>
          <p:cNvSpPr/>
          <p:nvPr/>
        </p:nvSpPr>
        <p:spPr>
          <a:xfrm>
            <a:off x="5394960" y="1949172"/>
            <a:ext cx="3046095" cy="363260"/>
          </a:xfrm>
          <a:prstGeom prst="rect">
            <a:avLst/>
          </a:prstGeom>
          <a:noFill/>
          <a:ln/>
        </p:spPr>
        <p:txBody>
          <a:bodyPr wrap="none" rtlCol="0" anchor="t"/>
          <a:lstStyle/>
          <a:p>
            <a:pPr marL="0" indent="0">
              <a:lnSpc>
                <a:spcPts val="2860"/>
              </a:lnSpc>
              <a:buNone/>
            </a:pPr>
            <a:r>
              <a:rPr lang="en-US" sz="2288" b="1" dirty="0">
                <a:solidFill>
                  <a:srgbClr val="3B4540"/>
                </a:solidFill>
                <a:latin typeface="Fraunces" pitchFamily="34" charset="0"/>
                <a:ea typeface="Fraunces" pitchFamily="34" charset="-122"/>
                <a:cs typeface="Fraunces" pitchFamily="34" charset="-120"/>
              </a:rPr>
              <a:t>Low Interest Sectors</a:t>
            </a:r>
            <a:endParaRPr lang="en-US" sz="2288" dirty="0"/>
          </a:p>
        </p:txBody>
      </p:sp>
      <p:sp>
        <p:nvSpPr>
          <p:cNvPr id="8" name="Text 6"/>
          <p:cNvSpPr/>
          <p:nvPr/>
        </p:nvSpPr>
        <p:spPr>
          <a:xfrm>
            <a:off x="5394960" y="2544842"/>
            <a:ext cx="3854172" cy="3718322"/>
          </a:xfrm>
          <a:prstGeom prst="rect">
            <a:avLst/>
          </a:prstGeom>
          <a:noFill/>
          <a:ln/>
        </p:spPr>
        <p:txBody>
          <a:bodyPr wrap="square" rtlCol="0" anchor="t"/>
          <a:lstStyle/>
          <a:p>
            <a:pPr marL="0" indent="0">
              <a:lnSpc>
                <a:spcPts val="2929"/>
              </a:lnSpc>
              <a:buNone/>
            </a:pPr>
            <a:r>
              <a:rPr lang="en-US" sz="1830" dirty="0">
                <a:solidFill>
                  <a:srgbClr val="405449"/>
                </a:solidFill>
                <a:latin typeface="Nobile" pitchFamily="34" charset="0"/>
                <a:ea typeface="Nobile" pitchFamily="34" charset="-122"/>
                <a:cs typeface="Nobile" pitchFamily="34" charset="-120"/>
              </a:rPr>
              <a:t>The Mathematical Surveying and Drawing Instruments sector has recorded zero FDI over the 17 years. There is very low interest in sectors like Coir, Defense Industries, Mathematical Surveying and Drawing Instruments, and Coal Production. Around 28 to 30 sectors receive 1% or less of total FDI.</a:t>
            </a:r>
            <a:endParaRPr lang="en-US" sz="1830" dirty="0"/>
          </a:p>
        </p:txBody>
      </p:sp>
      <p:sp>
        <p:nvSpPr>
          <p:cNvPr id="9" name="Text 7"/>
          <p:cNvSpPr/>
          <p:nvPr/>
        </p:nvSpPr>
        <p:spPr>
          <a:xfrm>
            <a:off x="9823966" y="1949172"/>
            <a:ext cx="2905720" cy="363260"/>
          </a:xfrm>
          <a:prstGeom prst="rect">
            <a:avLst/>
          </a:prstGeom>
          <a:noFill/>
          <a:ln/>
        </p:spPr>
        <p:txBody>
          <a:bodyPr wrap="none" rtlCol="0" anchor="t"/>
          <a:lstStyle/>
          <a:p>
            <a:pPr marL="0" indent="0">
              <a:lnSpc>
                <a:spcPts val="2860"/>
              </a:lnSpc>
              <a:buNone/>
            </a:pPr>
            <a:r>
              <a:rPr lang="en-US" sz="2288" b="1" dirty="0">
                <a:solidFill>
                  <a:srgbClr val="3B4540"/>
                </a:solidFill>
                <a:latin typeface="Fraunces" pitchFamily="34" charset="0"/>
                <a:ea typeface="Fraunces" pitchFamily="34" charset="-122"/>
                <a:cs typeface="Fraunces" pitchFamily="34" charset="-120"/>
              </a:rPr>
              <a:t>Significant Sectors</a:t>
            </a:r>
            <a:endParaRPr lang="en-US" sz="2288" dirty="0"/>
          </a:p>
        </p:txBody>
      </p:sp>
      <p:sp>
        <p:nvSpPr>
          <p:cNvPr id="10" name="Text 8"/>
          <p:cNvSpPr/>
          <p:nvPr/>
        </p:nvSpPr>
        <p:spPr>
          <a:xfrm>
            <a:off x="9823966" y="2544842"/>
            <a:ext cx="3854172" cy="4461986"/>
          </a:xfrm>
          <a:prstGeom prst="rect">
            <a:avLst/>
          </a:prstGeom>
          <a:noFill/>
          <a:ln/>
        </p:spPr>
        <p:txBody>
          <a:bodyPr wrap="square" rtlCol="0" anchor="t"/>
          <a:lstStyle/>
          <a:p>
            <a:pPr marL="0" indent="0">
              <a:lnSpc>
                <a:spcPts val="2929"/>
              </a:lnSpc>
              <a:buNone/>
            </a:pPr>
            <a:r>
              <a:rPr lang="en-US" sz="1830" dirty="0">
                <a:solidFill>
                  <a:srgbClr val="405449"/>
                </a:solidFill>
                <a:latin typeface="Nobile" pitchFamily="34" charset="0"/>
                <a:ea typeface="Nobile" pitchFamily="34" charset="-122"/>
                <a:cs typeface="Nobile" pitchFamily="34" charset="-120"/>
              </a:rPr>
              <a:t>The second-largest recipient of FDI is the Computer Software and Hardware sector, which accounts for 7% of total FDI. Other significant sectors include Telecommunications (7%), Construction Development (6%), Automobiles (5%), Trade (4.7%), Drugs and Pharmaceuticals (4%), Chemicals (other than Fertilizers) (4%), Power (3%), Construction (3%), and Hotel and Tourism (3%).</a:t>
            </a:r>
            <a:endParaRPr lang="en-US" sz="183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10359033"/>
          </a:xfrm>
          <a:prstGeom prst="rect">
            <a:avLst/>
          </a:prstGeom>
          <a:solidFill>
            <a:srgbClr val="FAFFFA"/>
          </a:solidFill>
          <a:ln/>
        </p:spPr>
      </p:sp>
      <p:sp>
        <p:nvSpPr>
          <p:cNvPr id="4" name="Text 2"/>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b="1" dirty="0">
                <a:solidFill>
                  <a:srgbClr val="3B4540"/>
                </a:solidFill>
                <a:latin typeface="Fraunces" pitchFamily="34" charset="0"/>
                <a:ea typeface="Fraunces" pitchFamily="34" charset="-122"/>
                <a:cs typeface="Fraunces" pitchFamily="34" charset="-120"/>
              </a:rPr>
              <a:t>Reports</a:t>
            </a:r>
            <a:endParaRPr lang="en-US" sz="3402" dirty="0"/>
          </a:p>
        </p:txBody>
      </p:sp>
      <p:pic>
        <p:nvPicPr>
          <p:cNvPr id="5" name="Image 0" descr="preencoded.png"/>
          <p:cNvPicPr>
            <a:picLocks noChangeAspect="1"/>
          </p:cNvPicPr>
          <p:nvPr/>
        </p:nvPicPr>
        <p:blipFill>
          <a:blip r:embed="rId3"/>
          <a:stretch>
            <a:fillRect/>
          </a:stretch>
        </p:blipFill>
        <p:spPr>
          <a:xfrm>
            <a:off x="2594967" y="1360884"/>
            <a:ext cx="2165628" cy="1338382"/>
          </a:xfrm>
          <a:prstGeom prst="rect">
            <a:avLst/>
          </a:prstGeom>
        </p:spPr>
      </p:pic>
      <p:sp>
        <p:nvSpPr>
          <p:cNvPr id="6" name="Text 3"/>
          <p:cNvSpPr/>
          <p:nvPr/>
        </p:nvSpPr>
        <p:spPr>
          <a:xfrm>
            <a:off x="2594967" y="2915245"/>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1</a:t>
            </a:r>
            <a:endParaRPr lang="en-US" sz="1701" dirty="0"/>
          </a:p>
        </p:txBody>
      </p:sp>
      <p:sp>
        <p:nvSpPr>
          <p:cNvPr id="7" name="Text 4"/>
          <p:cNvSpPr/>
          <p:nvPr/>
        </p:nvSpPr>
        <p:spPr>
          <a:xfrm>
            <a:off x="2594967" y="3288744"/>
            <a:ext cx="2165628" cy="1106329"/>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provides a comprehensive overview of FDI trends in India over the past 17 years.</a:t>
            </a:r>
            <a:endParaRPr lang="en-US" sz="1361" dirty="0"/>
          </a:p>
        </p:txBody>
      </p:sp>
      <p:pic>
        <p:nvPicPr>
          <p:cNvPr id="8" name="Image 1" descr="preencoded.png"/>
          <p:cNvPicPr>
            <a:picLocks noChangeAspect="1"/>
          </p:cNvPicPr>
          <p:nvPr/>
        </p:nvPicPr>
        <p:blipFill>
          <a:blip r:embed="rId4"/>
          <a:stretch>
            <a:fillRect/>
          </a:stretch>
        </p:blipFill>
        <p:spPr>
          <a:xfrm>
            <a:off x="5019794" y="1360884"/>
            <a:ext cx="2165747" cy="1338501"/>
          </a:xfrm>
          <a:prstGeom prst="rect">
            <a:avLst/>
          </a:prstGeom>
        </p:spPr>
      </p:pic>
      <p:sp>
        <p:nvSpPr>
          <p:cNvPr id="9" name="Text 5"/>
          <p:cNvSpPr/>
          <p:nvPr/>
        </p:nvSpPr>
        <p:spPr>
          <a:xfrm>
            <a:off x="5019794" y="2915364"/>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2</a:t>
            </a:r>
            <a:endParaRPr lang="en-US" sz="1701" dirty="0"/>
          </a:p>
        </p:txBody>
      </p:sp>
      <p:sp>
        <p:nvSpPr>
          <p:cNvPr id="10" name="Text 6"/>
          <p:cNvSpPr/>
          <p:nvPr/>
        </p:nvSpPr>
        <p:spPr>
          <a:xfrm>
            <a:off x="5019794" y="3288863"/>
            <a:ext cx="2165747" cy="1382911"/>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analyzes the factors driving FDI in specific sectors, such as services, software, and telecommunications.</a:t>
            </a:r>
            <a:endParaRPr lang="en-US" sz="1361" dirty="0"/>
          </a:p>
        </p:txBody>
      </p:sp>
      <p:pic>
        <p:nvPicPr>
          <p:cNvPr id="11" name="Image 2" descr="preencoded.png"/>
          <p:cNvPicPr>
            <a:picLocks noChangeAspect="1"/>
          </p:cNvPicPr>
          <p:nvPr/>
        </p:nvPicPr>
        <p:blipFill>
          <a:blip r:embed="rId5"/>
          <a:stretch>
            <a:fillRect/>
          </a:stretch>
        </p:blipFill>
        <p:spPr>
          <a:xfrm>
            <a:off x="7444740" y="1360884"/>
            <a:ext cx="2165628" cy="1338382"/>
          </a:xfrm>
          <a:prstGeom prst="rect">
            <a:avLst/>
          </a:prstGeom>
        </p:spPr>
      </p:pic>
      <p:sp>
        <p:nvSpPr>
          <p:cNvPr id="12" name="Text 7"/>
          <p:cNvSpPr/>
          <p:nvPr/>
        </p:nvSpPr>
        <p:spPr>
          <a:xfrm>
            <a:off x="7444740" y="2915245"/>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3</a:t>
            </a:r>
            <a:endParaRPr lang="en-US" sz="1701" dirty="0"/>
          </a:p>
        </p:txBody>
      </p:sp>
      <p:sp>
        <p:nvSpPr>
          <p:cNvPr id="13" name="Text 8"/>
          <p:cNvSpPr/>
          <p:nvPr/>
        </p:nvSpPr>
        <p:spPr>
          <a:xfrm>
            <a:off x="7444740" y="3288744"/>
            <a:ext cx="2165628" cy="1936075"/>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examines the impact of FDI on the Indian economy, including its contribution to growth, employment, and technological advancement.</a:t>
            </a:r>
            <a:endParaRPr lang="en-US" sz="1361" dirty="0"/>
          </a:p>
        </p:txBody>
      </p:sp>
      <p:pic>
        <p:nvPicPr>
          <p:cNvPr id="14" name="Image 3" descr="preencoded.png"/>
          <p:cNvPicPr>
            <a:picLocks noChangeAspect="1"/>
          </p:cNvPicPr>
          <p:nvPr/>
        </p:nvPicPr>
        <p:blipFill>
          <a:blip r:embed="rId6"/>
          <a:stretch>
            <a:fillRect/>
          </a:stretch>
        </p:blipFill>
        <p:spPr>
          <a:xfrm>
            <a:off x="9869567" y="1360884"/>
            <a:ext cx="2165747" cy="1338501"/>
          </a:xfrm>
          <a:prstGeom prst="rect">
            <a:avLst/>
          </a:prstGeom>
        </p:spPr>
      </p:pic>
      <p:sp>
        <p:nvSpPr>
          <p:cNvPr id="15" name="Text 9"/>
          <p:cNvSpPr/>
          <p:nvPr/>
        </p:nvSpPr>
        <p:spPr>
          <a:xfrm>
            <a:off x="9869567" y="2915364"/>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4</a:t>
            </a:r>
            <a:endParaRPr lang="en-US" sz="1701" dirty="0"/>
          </a:p>
        </p:txBody>
      </p:sp>
      <p:sp>
        <p:nvSpPr>
          <p:cNvPr id="16" name="Text 10"/>
          <p:cNvSpPr/>
          <p:nvPr/>
        </p:nvSpPr>
        <p:spPr>
          <a:xfrm>
            <a:off x="9869567" y="3288863"/>
            <a:ext cx="2165747" cy="2212657"/>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explores the challenges and opportunities associated with FDI in India, such as regulatory frameworks, infrastructure development, and competition.</a:t>
            </a:r>
            <a:endParaRPr lang="en-US" sz="1361" dirty="0"/>
          </a:p>
        </p:txBody>
      </p:sp>
      <p:pic>
        <p:nvPicPr>
          <p:cNvPr id="17" name="Image 4" descr="preencoded.png"/>
          <p:cNvPicPr>
            <a:picLocks noChangeAspect="1"/>
          </p:cNvPicPr>
          <p:nvPr/>
        </p:nvPicPr>
        <p:blipFill>
          <a:blip r:embed="rId7"/>
          <a:stretch>
            <a:fillRect/>
          </a:stretch>
        </p:blipFill>
        <p:spPr>
          <a:xfrm>
            <a:off x="2594967" y="6019919"/>
            <a:ext cx="2165628" cy="1338382"/>
          </a:xfrm>
          <a:prstGeom prst="rect">
            <a:avLst/>
          </a:prstGeom>
        </p:spPr>
      </p:pic>
      <p:sp>
        <p:nvSpPr>
          <p:cNvPr id="18" name="Text 11"/>
          <p:cNvSpPr/>
          <p:nvPr/>
        </p:nvSpPr>
        <p:spPr>
          <a:xfrm>
            <a:off x="2594967" y="7574280"/>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5</a:t>
            </a:r>
            <a:endParaRPr lang="en-US" sz="1701" dirty="0"/>
          </a:p>
        </p:txBody>
      </p:sp>
      <p:sp>
        <p:nvSpPr>
          <p:cNvPr id="19" name="Text 12"/>
          <p:cNvSpPr/>
          <p:nvPr/>
        </p:nvSpPr>
        <p:spPr>
          <a:xfrm>
            <a:off x="2594967" y="7947779"/>
            <a:ext cx="2165628" cy="1936075"/>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provides recommendations for policymakers to attract and leverage FDI for sustainable economic growth and development in India.</a:t>
            </a:r>
            <a:endParaRPr lang="en-US" sz="1361" dirty="0"/>
          </a:p>
        </p:txBody>
      </p:sp>
      <p:pic>
        <p:nvPicPr>
          <p:cNvPr id="20" name="Image 5" descr="preencoded.png"/>
          <p:cNvPicPr>
            <a:picLocks noChangeAspect="1"/>
          </p:cNvPicPr>
          <p:nvPr/>
        </p:nvPicPr>
        <p:blipFill>
          <a:blip r:embed="rId8"/>
          <a:stretch>
            <a:fillRect/>
          </a:stretch>
        </p:blipFill>
        <p:spPr>
          <a:xfrm>
            <a:off x="5019794" y="6019919"/>
            <a:ext cx="2165747" cy="1338501"/>
          </a:xfrm>
          <a:prstGeom prst="rect">
            <a:avLst/>
          </a:prstGeom>
        </p:spPr>
      </p:pic>
      <p:sp>
        <p:nvSpPr>
          <p:cNvPr id="21" name="Text 13"/>
          <p:cNvSpPr/>
          <p:nvPr/>
        </p:nvSpPr>
        <p:spPr>
          <a:xfrm>
            <a:off x="5019794" y="7574399"/>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6</a:t>
            </a:r>
            <a:endParaRPr lang="en-US" sz="1701" dirty="0"/>
          </a:p>
        </p:txBody>
      </p:sp>
      <p:sp>
        <p:nvSpPr>
          <p:cNvPr id="22" name="Text 14"/>
          <p:cNvSpPr/>
          <p:nvPr/>
        </p:nvSpPr>
        <p:spPr>
          <a:xfrm>
            <a:off x="5019794" y="7947898"/>
            <a:ext cx="2165747" cy="1659493"/>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provides the data on how much FDI is invested in india for last 17 years and also shows the yearly trends of FDI investmnet.</a:t>
            </a:r>
            <a:endParaRPr lang="en-US" sz="1361" dirty="0"/>
          </a:p>
        </p:txBody>
      </p:sp>
      <p:pic>
        <p:nvPicPr>
          <p:cNvPr id="23" name="Image 6" descr="preencoded.png"/>
          <p:cNvPicPr>
            <a:picLocks noChangeAspect="1"/>
          </p:cNvPicPr>
          <p:nvPr/>
        </p:nvPicPr>
        <p:blipFill>
          <a:blip r:embed="rId9"/>
          <a:stretch>
            <a:fillRect/>
          </a:stretch>
        </p:blipFill>
        <p:spPr>
          <a:xfrm>
            <a:off x="7444740" y="6019919"/>
            <a:ext cx="2165628" cy="1338382"/>
          </a:xfrm>
          <a:prstGeom prst="rect">
            <a:avLst/>
          </a:prstGeom>
        </p:spPr>
      </p:pic>
      <p:sp>
        <p:nvSpPr>
          <p:cNvPr id="24" name="Text 15"/>
          <p:cNvSpPr/>
          <p:nvPr/>
        </p:nvSpPr>
        <p:spPr>
          <a:xfrm>
            <a:off x="7444740" y="7574280"/>
            <a:ext cx="2160270" cy="269915"/>
          </a:xfrm>
          <a:prstGeom prst="rect">
            <a:avLst/>
          </a:prstGeom>
          <a:noFill/>
          <a:ln/>
        </p:spPr>
        <p:txBody>
          <a:bodyPr wrap="none" rtlCol="0" anchor="t"/>
          <a:lstStyle/>
          <a:p>
            <a:pPr marL="0" indent="0" algn="l">
              <a:lnSpc>
                <a:spcPts val="2126"/>
              </a:lnSpc>
              <a:buNone/>
            </a:pPr>
            <a:r>
              <a:rPr lang="en-US" sz="1701" b="1" dirty="0">
                <a:solidFill>
                  <a:srgbClr val="405449"/>
                </a:solidFill>
                <a:latin typeface="Fraunces" pitchFamily="34" charset="0"/>
                <a:ea typeface="Fraunces" pitchFamily="34" charset="-122"/>
                <a:cs typeface="Fraunces" pitchFamily="34" charset="-120"/>
              </a:rPr>
              <a:t>Report 7</a:t>
            </a:r>
            <a:endParaRPr lang="en-US" sz="1701" dirty="0"/>
          </a:p>
        </p:txBody>
      </p:sp>
      <p:sp>
        <p:nvSpPr>
          <p:cNvPr id="25" name="Text 16"/>
          <p:cNvSpPr/>
          <p:nvPr/>
        </p:nvSpPr>
        <p:spPr>
          <a:xfrm>
            <a:off x="7444740" y="7947779"/>
            <a:ext cx="2165628" cy="829747"/>
          </a:xfrm>
          <a:prstGeom prst="rect">
            <a:avLst/>
          </a:prstGeom>
          <a:noFill/>
          <a:ln/>
        </p:spPr>
        <p:txBody>
          <a:bodyPr wrap="square" rtlCol="0" anchor="t"/>
          <a:lstStyle/>
          <a:p>
            <a:pPr marL="0" indent="0" algn="l">
              <a:lnSpc>
                <a:spcPts val="2177"/>
              </a:lnSpc>
              <a:buNone/>
            </a:pPr>
            <a:r>
              <a:rPr lang="en-US" sz="1361" dirty="0">
                <a:solidFill>
                  <a:srgbClr val="405449"/>
                </a:solidFill>
                <a:latin typeface="Nobile" pitchFamily="34" charset="0"/>
                <a:ea typeface="Nobile" pitchFamily="34" charset="-122"/>
                <a:cs typeface="Nobile" pitchFamily="34" charset="-120"/>
              </a:rPr>
              <a:t>This report shows the Year wise and Sector wise FDI in india.</a:t>
            </a:r>
            <a:endParaRPr lang="en-US" sz="1361" dirty="0"/>
          </a:p>
        </p:txBody>
      </p:sp>
      <p:pic>
        <p:nvPicPr>
          <p:cNvPr id="26" name="Image 7" descr="preencoded.png">
            <a:hlinkClick r:id="rId10"/>
          </p:cNvPr>
          <p:cNvPicPr>
            <a:picLocks noChangeAspect="1"/>
          </p:cNvPicPr>
          <p:nvPr/>
        </p:nvPicPr>
        <p:blipFill>
          <a:blip r:embed="rId1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735</Words>
  <Application>Microsoft Office PowerPoint</Application>
  <PresentationFormat>Custom</PresentationFormat>
  <Paragraphs>63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Fraunces</vt:lpstr>
      <vt:lpstr>Nobile</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Sagar M A 1AT19CV037</cp:lastModifiedBy>
  <cp:revision>1</cp:revision>
  <dcterms:created xsi:type="dcterms:W3CDTF">2024-08-23T17:03:45Z</dcterms:created>
  <dcterms:modified xsi:type="dcterms:W3CDTF">2024-08-23T17:05:44Z</dcterms:modified>
</cp:coreProperties>
</file>