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Monterchi Serif Bold" charset="1" panose="02000503060000020004"/>
      <p:regular r:id="rId10"/>
    </p:embeddedFont>
    <p:embeddedFont>
      <p:font typeface="Source Serif Pro" charset="1" panose="02040603050405020204"/>
      <p:regular r:id="rId11"/>
    </p:embeddedFont>
    <p:embeddedFont>
      <p:font typeface="Source Serif Pro Bold" charset="1" panose="0204080305040502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6580">
            <a:off x="9540908" y="2284573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89"/>
                </a:lnTo>
                <a:lnTo>
                  <a:pt x="0" y="9722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631316">
            <a:off x="3624622" y="-96978"/>
            <a:ext cx="8656207" cy="8953145"/>
          </a:xfrm>
          <a:custGeom>
            <a:avLst/>
            <a:gdLst/>
            <a:ahLst/>
            <a:cxnLst/>
            <a:rect r="r" b="b" t="t" l="l"/>
            <a:pathLst>
              <a:path h="8953145" w="8656207">
                <a:moveTo>
                  <a:pt x="0" y="0"/>
                </a:moveTo>
                <a:lnTo>
                  <a:pt x="8656206" y="0"/>
                </a:lnTo>
                <a:lnTo>
                  <a:pt x="8656206" y="8953145"/>
                </a:lnTo>
                <a:lnTo>
                  <a:pt x="0" y="8953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74691" y="1741027"/>
            <a:ext cx="8343860" cy="9123127"/>
          </a:xfrm>
          <a:custGeom>
            <a:avLst/>
            <a:gdLst/>
            <a:ahLst/>
            <a:cxnLst/>
            <a:rect r="r" b="b" t="t" l="l"/>
            <a:pathLst>
              <a:path h="9123127" w="8343860">
                <a:moveTo>
                  <a:pt x="0" y="0"/>
                </a:moveTo>
                <a:lnTo>
                  <a:pt x="8343860" y="0"/>
                </a:lnTo>
                <a:lnTo>
                  <a:pt x="8343860" y="9123127"/>
                </a:lnTo>
                <a:lnTo>
                  <a:pt x="0" y="91231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0613756" y="-239704"/>
            <a:ext cx="7797854" cy="8526128"/>
          </a:xfrm>
          <a:custGeom>
            <a:avLst/>
            <a:gdLst/>
            <a:ahLst/>
            <a:cxnLst/>
            <a:rect r="r" b="b" t="t" l="l"/>
            <a:pathLst>
              <a:path h="8526128" w="7797854">
                <a:moveTo>
                  <a:pt x="0" y="0"/>
                </a:moveTo>
                <a:lnTo>
                  <a:pt x="7797854" y="0"/>
                </a:lnTo>
                <a:lnTo>
                  <a:pt x="7797854" y="8526127"/>
                </a:lnTo>
                <a:lnTo>
                  <a:pt x="0" y="85261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446577" y="1205050"/>
            <a:ext cx="5394845" cy="5394845"/>
          </a:xfrm>
          <a:custGeom>
            <a:avLst/>
            <a:gdLst/>
            <a:ahLst/>
            <a:cxnLst/>
            <a:rect r="r" b="b" t="t" l="l"/>
            <a:pathLst>
              <a:path h="5394845" w="5394845">
                <a:moveTo>
                  <a:pt x="0" y="0"/>
                </a:moveTo>
                <a:lnTo>
                  <a:pt x="5394846" y="0"/>
                </a:lnTo>
                <a:lnTo>
                  <a:pt x="5394846" y="5394846"/>
                </a:lnTo>
                <a:lnTo>
                  <a:pt x="0" y="53948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80795" y="89182"/>
            <a:ext cx="10726410" cy="1651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28"/>
              </a:lnSpc>
            </a:pPr>
            <a:r>
              <a:rPr lang="en-US" b="true" sz="9591" spc="585" u="sng">
                <a:solidFill>
                  <a:srgbClr val="3D2917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PROYECTO: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23353" y="6347345"/>
            <a:ext cx="11441293" cy="3359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1"/>
              </a:lnSpc>
            </a:pPr>
            <a:r>
              <a:rPr lang="en-US" sz="3851" spc="84" u="sng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INTEGRANTES:</a:t>
            </a:r>
          </a:p>
          <a:p>
            <a:pPr algn="l">
              <a:lnSpc>
                <a:spcPts val="5391"/>
              </a:lnSpc>
            </a:pPr>
            <a:r>
              <a:rPr lang="en-US" sz="3851" spc="84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.Jhon Jhayro Villegas Verde - 20231515</a:t>
            </a:r>
          </a:p>
          <a:p>
            <a:pPr algn="l">
              <a:lnSpc>
                <a:spcPts val="5391"/>
              </a:lnSpc>
            </a:pPr>
            <a:r>
              <a:rPr lang="en-US" sz="3851" spc="84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.David Ojeda Valdiviezo  - 20210842</a:t>
            </a:r>
          </a:p>
          <a:p>
            <a:pPr algn="l">
              <a:lnSpc>
                <a:spcPts val="5391"/>
              </a:lnSpc>
            </a:pPr>
            <a:r>
              <a:rPr lang="en-US" sz="3851" spc="84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.Jonnathan Jesús Pedraza Laboriano - 20231505</a:t>
            </a:r>
          </a:p>
          <a:p>
            <a:pPr algn="l" marL="0" indent="0" lvl="0">
              <a:lnSpc>
                <a:spcPts val="539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596820">
            <a:off x="9935249" y="3401101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90"/>
                </a:lnTo>
                <a:lnTo>
                  <a:pt x="0" y="972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301578">
            <a:off x="-1413494" y="-1790161"/>
            <a:ext cx="10501467" cy="10861705"/>
          </a:xfrm>
          <a:custGeom>
            <a:avLst/>
            <a:gdLst/>
            <a:ahLst/>
            <a:cxnLst/>
            <a:rect r="r" b="b" t="t" l="l"/>
            <a:pathLst>
              <a:path h="10861705" w="10501467">
                <a:moveTo>
                  <a:pt x="0" y="0"/>
                </a:moveTo>
                <a:lnTo>
                  <a:pt x="10501467" y="0"/>
                </a:lnTo>
                <a:lnTo>
                  <a:pt x="10501467" y="10861705"/>
                </a:lnTo>
                <a:lnTo>
                  <a:pt x="0" y="108617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0490146" y="-6282303"/>
            <a:ext cx="7797854" cy="8526128"/>
          </a:xfrm>
          <a:custGeom>
            <a:avLst/>
            <a:gdLst/>
            <a:ahLst/>
            <a:cxnLst/>
            <a:rect r="r" b="b" t="t" l="l"/>
            <a:pathLst>
              <a:path h="8526128" w="7797854">
                <a:moveTo>
                  <a:pt x="0" y="0"/>
                </a:moveTo>
                <a:lnTo>
                  <a:pt x="7797854" y="0"/>
                </a:lnTo>
                <a:lnTo>
                  <a:pt x="7797854" y="8526128"/>
                </a:lnTo>
                <a:lnTo>
                  <a:pt x="0" y="8526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45291">
            <a:off x="-3247723" y="2613294"/>
            <a:ext cx="7797854" cy="8526128"/>
          </a:xfrm>
          <a:custGeom>
            <a:avLst/>
            <a:gdLst/>
            <a:ahLst/>
            <a:cxnLst/>
            <a:rect r="r" b="b" t="t" l="l"/>
            <a:pathLst>
              <a:path h="8526128" w="7797854">
                <a:moveTo>
                  <a:pt x="0" y="0"/>
                </a:moveTo>
                <a:lnTo>
                  <a:pt x="7797854" y="0"/>
                </a:lnTo>
                <a:lnTo>
                  <a:pt x="7797854" y="8526128"/>
                </a:lnTo>
                <a:lnTo>
                  <a:pt x="0" y="8526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94328" y="656715"/>
            <a:ext cx="15979229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78"/>
              </a:lnSpc>
            </a:pPr>
            <a:r>
              <a:rPr lang="en-US" b="true" sz="9231" spc="507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MOTIVACIÓN Y PROPÓSITO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1084" y="3452093"/>
            <a:ext cx="16425832" cy="4348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0539" indent="-300270" lvl="1">
              <a:lnSpc>
                <a:spcPts val="3894"/>
              </a:lnSpc>
              <a:buFont typeface="Arial"/>
              <a:buChar char="•"/>
            </a:pPr>
            <a:r>
              <a:rPr lang="en-US" sz="27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Buscar </a:t>
            </a:r>
            <a:r>
              <a:rPr lang="en-US" b="true" sz="2781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pasajes económicos</a:t>
            </a:r>
            <a:r>
              <a:rPr lang="en-US" sz="27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 interprovinciales en Perú requiere usar varias plataformas, lo que consume tiempo y puede llevar a pagar precios altos por falta de información.</a:t>
            </a:r>
          </a:p>
          <a:p>
            <a:pPr algn="just" marL="600539" indent="-300270" lvl="1">
              <a:lnSpc>
                <a:spcPts val="3894"/>
              </a:lnSpc>
              <a:buFont typeface="Arial"/>
              <a:buChar char="•"/>
            </a:pPr>
            <a:r>
              <a:rPr lang="en-US" sz="27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RedBus facilita estas búsquedas, pero no ofrece un recomendador que cruce </a:t>
            </a:r>
            <a:r>
              <a:rPr lang="en-US" b="true" sz="2781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precios, clima y preferencias del usuario.</a:t>
            </a:r>
          </a:p>
          <a:p>
            <a:pPr algn="just" marL="600539" indent="-300270" lvl="1">
              <a:lnSpc>
                <a:spcPts val="3894"/>
              </a:lnSpc>
              <a:buFont typeface="Arial"/>
              <a:buChar char="•"/>
            </a:pPr>
            <a:r>
              <a:rPr lang="en-US" sz="27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Esta web app </a:t>
            </a:r>
            <a:r>
              <a:rPr lang="en-US" sz="27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a</a:t>
            </a:r>
            <a:r>
              <a:rPr lang="en-US" sz="27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y</a:t>
            </a:r>
            <a:r>
              <a:rPr lang="en-US" sz="27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uda</a:t>
            </a:r>
            <a:r>
              <a:rPr lang="en-US" sz="27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 a </a:t>
            </a:r>
            <a:r>
              <a:rPr lang="en-US" b="true" sz="2781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viajar desde Lima de forma planificada</a:t>
            </a:r>
            <a:r>
              <a:rPr lang="en-US" sz="27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, optimizando el presupuesto de estudia</a:t>
            </a:r>
            <a:r>
              <a:rPr lang="en-US" sz="27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ntes, trabajadores y turistas.</a:t>
            </a:r>
          </a:p>
          <a:p>
            <a:pPr algn="just" marL="600539" indent="-300270" lvl="1">
              <a:lnSpc>
                <a:spcPts val="3894"/>
              </a:lnSpc>
              <a:buFont typeface="Arial"/>
              <a:buChar char="•"/>
            </a:pPr>
            <a:r>
              <a:rPr lang="en-US" sz="27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P</a:t>
            </a:r>
            <a:r>
              <a:rPr lang="en-US" sz="27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rom</a:t>
            </a:r>
            <a:r>
              <a:rPr lang="en-US" sz="27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ue</a:t>
            </a:r>
            <a:r>
              <a:rPr lang="en-US" sz="27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ve el </a:t>
            </a:r>
            <a:r>
              <a:rPr lang="en-US" b="true" sz="2781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turismo interno</a:t>
            </a:r>
            <a:r>
              <a:rPr lang="en-US" sz="27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, conectando personas con opciones accesibles en tiempo real.</a:t>
            </a:r>
          </a:p>
          <a:p>
            <a:pPr algn="just" marL="600539" indent="-300270" lvl="1">
              <a:lnSpc>
                <a:spcPts val="3894"/>
              </a:lnSpc>
              <a:buFont typeface="Arial"/>
              <a:buChar char="•"/>
            </a:pPr>
            <a:r>
              <a:rPr lang="en-US" sz="27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Permite </a:t>
            </a:r>
            <a:r>
              <a:rPr lang="en-US" b="true" sz="2781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analizar datos </a:t>
            </a:r>
            <a:r>
              <a:rPr lang="en-US" sz="27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para identificar patrones como destinos más costosos, más demandados o cambios en la duración del viaje,</a:t>
            </a:r>
            <a:r>
              <a:rPr lang="en-US" b="true" sz="2781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 generando insights</a:t>
            </a:r>
            <a:r>
              <a:rPr lang="en-US" sz="27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 útiles para mejores decisiones.</a:t>
            </a:r>
          </a:p>
        </p:txBody>
      </p:sp>
    </p:spTree>
  </p:cSld>
  <p:clrMapOvr>
    <a:masterClrMapping/>
  </p:clrMapOvr>
  <p:transition spd="fast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356388">
            <a:off x="-919416" y="-2027263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90"/>
                </a:lnTo>
                <a:lnTo>
                  <a:pt x="0" y="972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553139">
            <a:off x="8424604" y="83818"/>
            <a:ext cx="12810333" cy="13249773"/>
          </a:xfrm>
          <a:custGeom>
            <a:avLst/>
            <a:gdLst/>
            <a:ahLst/>
            <a:cxnLst/>
            <a:rect r="r" b="b" t="t" l="l"/>
            <a:pathLst>
              <a:path h="13249773" w="12810333">
                <a:moveTo>
                  <a:pt x="0" y="0"/>
                </a:moveTo>
                <a:lnTo>
                  <a:pt x="12810334" y="0"/>
                </a:lnTo>
                <a:lnTo>
                  <a:pt x="12810334" y="13249773"/>
                </a:lnTo>
                <a:lnTo>
                  <a:pt x="0" y="13249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0153524" y="-2349408"/>
            <a:ext cx="9352494" cy="5237396"/>
          </a:xfrm>
          <a:custGeom>
            <a:avLst/>
            <a:gdLst/>
            <a:ahLst/>
            <a:cxnLst/>
            <a:rect r="r" b="b" t="t" l="l"/>
            <a:pathLst>
              <a:path h="5237396" w="9352494">
                <a:moveTo>
                  <a:pt x="0" y="0"/>
                </a:moveTo>
                <a:lnTo>
                  <a:pt x="9352494" y="0"/>
                </a:lnTo>
                <a:lnTo>
                  <a:pt x="9352494" y="5237397"/>
                </a:lnTo>
                <a:lnTo>
                  <a:pt x="0" y="52373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21139" y="1386382"/>
            <a:ext cx="8522861" cy="4855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0"/>
              </a:lnSpc>
              <a:spcBef>
                <a:spcPct val="0"/>
              </a:spcBef>
            </a:pPr>
            <a:r>
              <a:rPr lang="en-US" sz="3464" spc="76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-Desarrollar una aplicación web interactiva que recomiende viajes económicos desde Lima a diferentes regiones del Perú, en función del presupuesto, clima preferido y fecha de viaje, integrando scraping de datos, visualización analítica y una interfaz accesible para el usuario final.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750017" y="6070061"/>
            <a:ext cx="9352494" cy="5237396"/>
          </a:xfrm>
          <a:custGeom>
            <a:avLst/>
            <a:gdLst/>
            <a:ahLst/>
            <a:cxnLst/>
            <a:rect r="r" b="b" t="t" l="l"/>
            <a:pathLst>
              <a:path h="5237396" w="9352494">
                <a:moveTo>
                  <a:pt x="0" y="0"/>
                </a:moveTo>
                <a:lnTo>
                  <a:pt x="9352494" y="0"/>
                </a:lnTo>
                <a:lnTo>
                  <a:pt x="9352494" y="5237396"/>
                </a:lnTo>
                <a:lnTo>
                  <a:pt x="0" y="52373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5190" y="126415"/>
            <a:ext cx="10113702" cy="1326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77"/>
              </a:lnSpc>
            </a:pPr>
            <a:r>
              <a:rPr lang="en-US" b="true" sz="7769" spc="170" u="sng">
                <a:solidFill>
                  <a:srgbClr val="3D2917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OBJETIVO GENERAL: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98270" y="1553978"/>
            <a:ext cx="7788601" cy="88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21"/>
              </a:lnSpc>
            </a:pPr>
            <a:r>
              <a:rPr lang="en-US" b="true" sz="5158" spc="113" u="sng">
                <a:solidFill>
                  <a:srgbClr val="3D2917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OBJETIVOS ESPECIFICOS: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98270" y="2767507"/>
            <a:ext cx="8408612" cy="7226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4820" indent="-317410" lvl="1">
              <a:lnSpc>
                <a:spcPts val="4116"/>
              </a:lnSpc>
              <a:buAutoNum type="arabicPeriod" startAt="1"/>
            </a:pPr>
            <a:r>
              <a:rPr lang="en-US" sz="2940" spc="64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Implementar técnicas de scraping para recolectar información real de pasajes desde el portal RedBus.</a:t>
            </a:r>
          </a:p>
          <a:p>
            <a:pPr algn="l" marL="634820" indent="-317410" lvl="1">
              <a:lnSpc>
                <a:spcPts val="4116"/>
              </a:lnSpc>
              <a:buAutoNum type="arabicPeriod" startAt="1"/>
            </a:pPr>
            <a:r>
              <a:rPr lang="en-US" sz="2940" spc="64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Incorporar algoritmos simples como sistemas de puntuación o reglas heurísticas para mejorar la precisión de las recomendaciones.</a:t>
            </a:r>
          </a:p>
          <a:p>
            <a:pPr algn="l" marL="634820" indent="-317410" lvl="1">
              <a:lnSpc>
                <a:spcPts val="4116"/>
              </a:lnSpc>
              <a:buAutoNum type="arabicPeriod" startAt="1"/>
            </a:pPr>
            <a:r>
              <a:rPr lang="en-US" sz="2940" spc="64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Crear un dashboard visual que permita explorar métricas como precios promedio, duración, rating y distribución por clima.</a:t>
            </a:r>
          </a:p>
          <a:p>
            <a:pPr algn="l" marL="634820" indent="-317410" lvl="1">
              <a:lnSpc>
                <a:spcPts val="4116"/>
              </a:lnSpc>
              <a:buAutoNum type="arabicPeriod" startAt="1"/>
            </a:pPr>
            <a:r>
              <a:rPr lang="en-US" sz="2940" spc="64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Simular una experiencia de usuario realista utilizando Streamlit con un diseño visual claro y responsivo.</a:t>
            </a:r>
          </a:p>
          <a:p>
            <a:pPr algn="l" marL="0" indent="0" lvl="0">
              <a:lnSpc>
                <a:spcPts val="4116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999815"/>
            <a:ext cx="14832555" cy="6239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8382" indent="-239191" lvl="1">
              <a:lnSpc>
                <a:spcPts val="3102"/>
              </a:lnSpc>
              <a:buFont typeface="Arial"/>
              <a:buChar char="•"/>
            </a:pPr>
            <a:r>
              <a:rPr lang="en-US" b="true" sz="2215" spc="48" u="sng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PORTAL REDBUS</a:t>
            </a:r>
          </a:p>
          <a:p>
            <a:pPr algn="just">
              <a:lnSpc>
                <a:spcPts val="3102"/>
              </a:lnSpc>
              <a:spcBef>
                <a:spcPct val="0"/>
              </a:spcBef>
            </a:pPr>
          </a:p>
          <a:p>
            <a:pPr algn="just">
              <a:lnSpc>
                <a:spcPts val="3102"/>
              </a:lnSpc>
              <a:spcBef>
                <a:spcPct val="0"/>
              </a:spcBef>
            </a:pPr>
            <a:r>
              <a:rPr lang="en-US" b="true" sz="2215" spc="48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PARA RECOLECTAR INFORMACIÓN REAL DE PASAJES INTERPROVINCIALES (DESTINOS, PRECIOS, EMPRESAS, HORARIOS, ETC.)</a:t>
            </a:r>
          </a:p>
          <a:p>
            <a:pPr algn="just">
              <a:lnSpc>
                <a:spcPts val="3102"/>
              </a:lnSpc>
              <a:spcBef>
                <a:spcPct val="0"/>
              </a:spcBef>
            </a:pPr>
            <a:r>
              <a:rPr lang="en-US" b="true" sz="2215" spc="48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ACCEDIDA MEDIANTE TÉCNICAS DE SCRAPING.</a:t>
            </a:r>
          </a:p>
          <a:p>
            <a:pPr algn="just">
              <a:lnSpc>
                <a:spcPts val="3102"/>
              </a:lnSpc>
              <a:spcBef>
                <a:spcPct val="0"/>
              </a:spcBef>
            </a:pPr>
          </a:p>
          <a:p>
            <a:pPr algn="just" marL="478382" indent="-239191" lvl="1">
              <a:lnSpc>
                <a:spcPts val="3102"/>
              </a:lnSpc>
              <a:buFont typeface="Arial"/>
              <a:buChar char="•"/>
            </a:pPr>
            <a:r>
              <a:rPr lang="en-US" b="true" sz="2215" spc="48" u="sng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API METEOROLÓGICA (HISTÓRICA)</a:t>
            </a:r>
          </a:p>
          <a:p>
            <a:pPr algn="just">
              <a:lnSpc>
                <a:spcPts val="3102"/>
              </a:lnSpc>
            </a:pPr>
          </a:p>
          <a:p>
            <a:pPr algn="just">
              <a:lnSpc>
                <a:spcPts val="3102"/>
              </a:lnSpc>
              <a:spcBef>
                <a:spcPct val="0"/>
              </a:spcBef>
            </a:pPr>
            <a:r>
              <a:rPr lang="en-US" b="true" sz="2215" spc="48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POR EJEMPLO: VISUAL CROSSING WEATHER</a:t>
            </a:r>
          </a:p>
          <a:p>
            <a:pPr algn="just">
              <a:lnSpc>
                <a:spcPts val="3102"/>
              </a:lnSpc>
              <a:spcBef>
                <a:spcPct val="0"/>
              </a:spcBef>
            </a:pPr>
            <a:r>
              <a:rPr lang="en-US" b="true" sz="2215" spc="48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PARA OBTENER TEMPERATURAS PROMEDIO HISTÓRICAS (POR EJEMPLO, JULIO DE 2024) SEGÚN CIUDAD DE DESTINO.</a:t>
            </a:r>
          </a:p>
          <a:p>
            <a:pPr algn="just">
              <a:lnSpc>
                <a:spcPts val="3102"/>
              </a:lnSpc>
              <a:spcBef>
                <a:spcPct val="0"/>
              </a:spcBef>
            </a:pPr>
          </a:p>
          <a:p>
            <a:pPr algn="just" marL="478382" indent="-239191" lvl="1">
              <a:lnSpc>
                <a:spcPts val="3102"/>
              </a:lnSpc>
              <a:buFont typeface="Arial"/>
              <a:buChar char="•"/>
            </a:pPr>
            <a:r>
              <a:rPr lang="en-US" b="true" sz="2215" spc="48" u="sng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API DE IMÁGENES</a:t>
            </a:r>
          </a:p>
          <a:p>
            <a:pPr algn="just">
              <a:lnSpc>
                <a:spcPts val="3102"/>
              </a:lnSpc>
              <a:spcBef>
                <a:spcPct val="0"/>
              </a:spcBef>
            </a:pPr>
          </a:p>
          <a:p>
            <a:pPr algn="just">
              <a:lnSpc>
                <a:spcPts val="3102"/>
              </a:lnSpc>
              <a:spcBef>
                <a:spcPct val="0"/>
              </a:spcBef>
            </a:pPr>
            <a:r>
              <a:rPr lang="en-US" b="true" sz="2215" spc="48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PIXABAY.</a:t>
            </a:r>
          </a:p>
          <a:p>
            <a:pPr algn="just">
              <a:lnSpc>
                <a:spcPts val="3102"/>
              </a:lnSpc>
              <a:spcBef>
                <a:spcPct val="0"/>
              </a:spcBef>
            </a:pPr>
            <a:r>
              <a:rPr lang="en-US" b="true" sz="2215" spc="48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PARA MOSTRAR ATRACTIVOS TURÍSTICOS REPRESENTATIVOS DE CADA DESTINO SUGERIDO.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63860" y="137186"/>
            <a:ext cx="13346788" cy="1326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77"/>
              </a:lnSpc>
            </a:pPr>
            <a:r>
              <a:rPr lang="en-US" b="true" sz="7769" spc="170" u="sng">
                <a:solidFill>
                  <a:srgbClr val="3D2917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FUENTES DE INFORMACIÓN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12618696" y="0"/>
            <a:ext cx="5913615" cy="6701964"/>
          </a:xfrm>
          <a:custGeom>
            <a:avLst/>
            <a:gdLst/>
            <a:ahLst/>
            <a:cxnLst/>
            <a:rect r="r" b="b" t="t" l="l"/>
            <a:pathLst>
              <a:path h="6701964" w="5913615">
                <a:moveTo>
                  <a:pt x="0" y="0"/>
                </a:moveTo>
                <a:lnTo>
                  <a:pt x="5913616" y="0"/>
                </a:lnTo>
                <a:lnTo>
                  <a:pt x="5913616" y="6701964"/>
                </a:lnTo>
                <a:lnTo>
                  <a:pt x="0" y="6701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2727" b="-28053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40534" y="6030738"/>
            <a:ext cx="5913615" cy="6701964"/>
          </a:xfrm>
          <a:custGeom>
            <a:avLst/>
            <a:gdLst/>
            <a:ahLst/>
            <a:cxnLst/>
            <a:rect r="r" b="b" t="t" l="l"/>
            <a:pathLst>
              <a:path h="6701964" w="5913615">
                <a:moveTo>
                  <a:pt x="0" y="0"/>
                </a:moveTo>
                <a:lnTo>
                  <a:pt x="5913615" y="0"/>
                </a:lnTo>
                <a:lnTo>
                  <a:pt x="5913615" y="6701964"/>
                </a:lnTo>
                <a:lnTo>
                  <a:pt x="0" y="6701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2727" b="-28053"/>
            </a:stretch>
          </a:blipFill>
        </p:spPr>
      </p:sp>
    </p:spTree>
  </p:cSld>
  <p:clrMapOvr>
    <a:masterClrMapping/>
  </p:clrMapOvr>
  <p:transition spd="fast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DAGrbBOQA9s</dc:identifier>
  <dcterms:modified xsi:type="dcterms:W3CDTF">2011-08-01T06:04:30Z</dcterms:modified>
  <cp:revision>1</cp:revision>
  <dc:title>Presentación Diapositivas Propuesta Proyecto Orgánico Marrón y Beige</dc:title>
</cp:coreProperties>
</file>