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36"/>
  </p:notesMasterIdLst>
  <p:handoutMasterIdLst>
    <p:handoutMasterId r:id="rId37"/>
  </p:handoutMasterIdLst>
  <p:sldIdLst>
    <p:sldId id="257" r:id="rId5"/>
    <p:sldId id="389" r:id="rId6"/>
    <p:sldId id="317" r:id="rId7"/>
    <p:sldId id="277" r:id="rId8"/>
    <p:sldId id="278" r:id="rId9"/>
    <p:sldId id="1492" r:id="rId10"/>
    <p:sldId id="1493" r:id="rId11"/>
    <p:sldId id="1501" r:id="rId12"/>
    <p:sldId id="1500" r:id="rId13"/>
    <p:sldId id="1502" r:id="rId14"/>
    <p:sldId id="1503" r:id="rId15"/>
    <p:sldId id="1504" r:id="rId16"/>
    <p:sldId id="392" r:id="rId17"/>
    <p:sldId id="1486" r:id="rId18"/>
    <p:sldId id="1487" r:id="rId19"/>
    <p:sldId id="1494" r:id="rId20"/>
    <p:sldId id="1470" r:id="rId21"/>
    <p:sldId id="1495" r:id="rId22"/>
    <p:sldId id="1496" r:id="rId23"/>
    <p:sldId id="1497" r:id="rId24"/>
    <p:sldId id="1498" r:id="rId25"/>
    <p:sldId id="1471" r:id="rId26"/>
    <p:sldId id="1499" r:id="rId27"/>
    <p:sldId id="1475" r:id="rId28"/>
    <p:sldId id="1505" r:id="rId29"/>
    <p:sldId id="1506" r:id="rId30"/>
    <p:sldId id="1508" r:id="rId31"/>
    <p:sldId id="1507" r:id="rId32"/>
    <p:sldId id="1483" r:id="rId33"/>
    <p:sldId id="1484" r:id="rId34"/>
    <p:sldId id="391" r:id="rId35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9A9A"/>
    <a:srgbClr val="9F9F9F"/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3725" autoAdjust="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14" d="100"/>
          <a:sy n="114" d="100"/>
        </p:scale>
        <p:origin x="147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FBAABBB-F1BE-4363-BBD5-0DD1159694AA}" type="datetime1">
              <a:rPr lang="es-ES" smtClean="0"/>
              <a:t>30/07/2022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23CDBB5-5B4A-4483-935D-A73935186B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2-07-30T14:39:35.2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9684 11624 0,'17'-35'15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E845F39-3ED7-4557-8E83-69CFB9EC7E67}" type="datetime1">
              <a:rPr lang="es-ES" smtClean="0"/>
              <a:t>30/07/2022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7CCE34D-CFF1-4FFE-815B-D050E7ED2DF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s-ES" smtClean="0"/>
              <a:t>1</a:t>
            </a:fld>
            <a:endParaRPr lang="es-E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F5E7C03-88B8-4DAC-AE1C-964A18E7E87E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EA37B167-7500-4BD6-8ABE-109491A63DCA}" type="datetime1">
              <a:rPr lang="es-ES" smtClean="0"/>
              <a:t>30/07/2022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s-ES" smtClean="0"/>
              <a:t>3</a:t>
            </a:fld>
            <a:endParaRPr lang="es-E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16EF900-572F-40CC-9355-44E7BEBB4EF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C402201-A675-4417-85D0-6A7751A235E0}" type="datetime1">
              <a:rPr lang="es-ES" smtClean="0"/>
              <a:t>30/07/2022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s-ES" smtClean="0"/>
              <a:t>13</a:t>
            </a:fld>
            <a:endParaRPr lang="es-E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16EF900-572F-40CC-9355-44E7BEBB4EF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C402201-A675-4417-85D0-6A7751A235E0}" type="datetime1">
              <a:rPr lang="es-ES" smtClean="0"/>
              <a:t>30/07/2022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74259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s-ES" smtClean="0"/>
              <a:t>16</a:t>
            </a:fld>
            <a:endParaRPr lang="es-E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16EF900-572F-40CC-9355-44E7BEBB4EF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C402201-A675-4417-85D0-6A7751A235E0}" type="datetime1">
              <a:rPr lang="es-ES" smtClean="0"/>
              <a:t>30/07/2022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9794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s-ES" smtClean="0"/>
              <a:t>24</a:t>
            </a:fld>
            <a:endParaRPr lang="es-E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16EF900-572F-40CC-9355-44E7BEBB4EF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C402201-A675-4417-85D0-6A7751A235E0}" type="datetime1">
              <a:rPr lang="es-ES" smtClean="0"/>
              <a:t>30/07/2022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59872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s-ES" smtClean="0"/>
              <a:t>29</a:t>
            </a:fld>
            <a:endParaRPr lang="es-E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16EF900-572F-40CC-9355-44E7BEBB4EF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C402201-A675-4417-85D0-6A7751A235E0}" type="datetime1">
              <a:rPr lang="es-ES" smtClean="0"/>
              <a:t>30/07/2022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8622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es-ES" sz="4800"/>
              <a:t>Flotante en 3D</a:t>
            </a:r>
          </a:p>
        </p:txBody>
      </p:sp>
      <p:sp>
        <p:nvSpPr>
          <p:cNvPr id="14" name="Marcador de posición de imagen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orma libre: Forma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</p:grp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lumna de contenid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upo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orma libre: Forma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s-ES" dirty="0"/>
            </a:p>
          </p:txBody>
        </p:sp>
        <p:sp>
          <p:nvSpPr>
            <p:cNvPr id="36" name="Forma libre: Forma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</p:grpSp>
      <p:sp>
        <p:nvSpPr>
          <p:cNvPr id="19" name="Forma libre: Forma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s-ES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es-ES"/>
              <a:t>Haga clic para modificar el estilo de título del patrón</a:t>
            </a:r>
          </a:p>
        </p:txBody>
      </p:sp>
      <p:sp>
        <p:nvSpPr>
          <p:cNvPr id="16" name="Marcador de texto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17" name="Marcador de contenido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 rtlCol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s-ES" dirty="0"/>
          </a:p>
        </p:txBody>
      </p:sp>
      <p:sp>
        <p:nvSpPr>
          <p:cNvPr id="22" name="Marcador de texto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s-E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Marcador de contenido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8" name="Marcador de texto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s-E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es-ES"/>
              <a:t>Haga clic para EDITAR</a:t>
            </a:r>
          </a:p>
        </p:txBody>
      </p:sp>
      <p:sp>
        <p:nvSpPr>
          <p:cNvPr id="21" name="Marcador de contenido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Resu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10" name="Marcador de posición de imagen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ier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ítulo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1" name="Subtítulo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es-ES">
                <a:solidFill>
                  <a:schemeClr val="tx1">
                    <a:alpha val="60000"/>
                  </a:schemeClr>
                </a:solidFill>
              </a:rPr>
              <a:t>Haga clic para modificar el estilo de subtítulo del patrón</a:t>
            </a:r>
            <a:endParaRPr lang="es-E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Marcador de posición de imagen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42" name="Marcador de posición de imagen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grpSp>
        <p:nvGrpSpPr>
          <p:cNvPr id="43" name="Grupo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orma libre: Forma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s-ES">
                <a:solidFill>
                  <a:schemeClr val="tx1"/>
                </a:solidFill>
              </a:endParaRPr>
            </a:p>
          </p:txBody>
        </p:sp>
        <p:sp>
          <p:nvSpPr>
            <p:cNvPr id="45" name="Elipse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46" name="Forma libre: Forma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s-E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orma libre: Forma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</p:grp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rtlCol="0"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/>
              <a:t>Haga clic para modificar el estilo de subtítulo del patrón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  <p:sp>
        <p:nvSpPr>
          <p:cNvPr id="19" name="Forma libre: Forma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grpSp>
        <p:nvGrpSpPr>
          <p:cNvPr id="34" name="Grupo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orma libre: Forma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s-ES" dirty="0"/>
            </a:p>
          </p:txBody>
        </p:sp>
        <p:sp>
          <p:nvSpPr>
            <p:cNvPr id="36" name="Forma libre: Forma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lipse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orma libre: Forma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s-E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s-ES" dirty="0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orma libre: Forma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rtlCol="0"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 rtlCol="0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rtlCol="0" anchor="b" anchorCtr="0">
            <a:noAutofit/>
          </a:bodyPr>
          <a:lstStyle>
            <a:lvl1pPr>
              <a:defRPr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rtlCol="0" anchor="t" anchorCtr="0">
            <a:noAutofit/>
          </a:bodyPr>
          <a:lstStyle>
            <a:lvl1pPr>
              <a:buNone/>
              <a:defRPr/>
            </a:lvl1pPr>
          </a:lstStyle>
          <a:p>
            <a:pPr rtl="0">
              <a:lnSpc>
                <a:spcPct val="120000"/>
              </a:lnSpc>
            </a:pPr>
            <a:r>
              <a:rPr lang="es-ES" sz="1600"/>
              <a:t>Haga clic para agregar texto</a:t>
            </a:r>
          </a:p>
        </p:txBody>
      </p:sp>
      <p:sp>
        <p:nvSpPr>
          <p:cNvPr id="17" name="Marcador de posición de imagen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22" name="Marcador de posición de imagen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25" name="Marcador de posición de imagen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orma libre: Forma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12" name="Marcador de posición de imagen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18" name="Marcador de posición de imagen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19" name="Marcador de posición de imagen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20" name="Marcador de posición de imagen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Marcador de contenido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alto de secció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ción de imagen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 rtlCol="0"/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ES"/>
              <a:t>Martes, 2 de febrero de 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>
            <a:lvl1pPr>
              <a:defRPr sz="6400"/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es-ES">
                <a:solidFill>
                  <a:schemeClr val="tx1">
                    <a:alpha val="60000"/>
                  </a:schemeClr>
                </a:solidFill>
              </a:rPr>
              <a:t>Haga clic para modificar el estilo de subtítulo del patrón</a:t>
            </a:r>
            <a:endParaRPr lang="es-E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alto de secció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ción de imagen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 rtlCol="0"/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 rtlCol="0"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pPr rtl="0"/>
            <a:r>
              <a:rPr lang="es-ES">
                <a:solidFill>
                  <a:schemeClr val="tx1">
                    <a:alpha val="60000"/>
                  </a:schemeClr>
                </a:solidFill>
              </a:rPr>
              <a:t>Haga clic para modificar el estilo de subtítulo del patrón</a:t>
            </a:r>
            <a:endParaRPr lang="es-E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rtlCol="0"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Escala de tiempo de tabla y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orma libre: Forma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16" name="Forma libre: Forma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s-E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s-ES" dirty="0"/>
            </a:lvl1pPr>
          </a:lstStyle>
          <a:p>
            <a:pPr lvl="0" rtl="0">
              <a:lnSpc>
                <a:spcPct val="100000"/>
              </a:lnSpc>
            </a:pPr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 rtlCol="0">
            <a:noAutofit/>
          </a:bodyPr>
          <a:lstStyle/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rtlCol="0" anchor="b" anchorCtr="0">
            <a:noAutofit/>
          </a:bodyPr>
          <a:lstStyle>
            <a:lvl1pPr>
              <a:defRPr sz="4000"/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orma libre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10" name="Forma libre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11" name="Forma libre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</p:grpSp>
      <p:sp>
        <p:nvSpPr>
          <p:cNvPr id="12" name="Elipse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sp>
        <p:nvSpPr>
          <p:cNvPr id="17" name="Marcador de contenido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15" name="Marcador de posición de imagen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Equi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ángulo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es-ES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sp>
        <p:nvSpPr>
          <p:cNvPr id="40" name="Título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 rtlCol="0">
            <a:noAutofit/>
          </a:bodyPr>
          <a:lstStyle/>
          <a:p>
            <a:pPr rtl="0"/>
            <a:r>
              <a:rPr lang="es-ES"/>
              <a:t>Equipo</a:t>
            </a:r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orma libre: Forma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53" name="Forma libre: Forma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s-ES">
                <a:solidFill>
                  <a:schemeClr val="tx1"/>
                </a:solidFill>
              </a:endParaRPr>
            </a:p>
          </p:txBody>
        </p:sp>
        <p:sp>
          <p:nvSpPr>
            <p:cNvPr id="54" name="Elipse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55" name="Elipse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</p:grpSp>
      <p:sp>
        <p:nvSpPr>
          <p:cNvPr id="56" name="Marcador de posición de imagen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57" name="Marcador de posición de imagen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58" name="Marcador de posición de imagen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59" name="Marcador de posición de imagen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63" name="Marcador de texto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es-ES"/>
              <a:t>Nombre</a:t>
            </a:r>
          </a:p>
        </p:txBody>
      </p:sp>
      <p:sp>
        <p:nvSpPr>
          <p:cNvPr id="61" name="Marcador de texto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es-ES"/>
              <a:t>Título</a:t>
            </a:r>
          </a:p>
        </p:txBody>
      </p:sp>
      <p:sp>
        <p:nvSpPr>
          <p:cNvPr id="65" name="Marcador de texto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es-ES"/>
              <a:t>Nombre</a:t>
            </a:r>
          </a:p>
        </p:txBody>
      </p:sp>
      <p:sp>
        <p:nvSpPr>
          <p:cNvPr id="64" name="Marcador de texto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es-ES"/>
              <a:t>Título</a:t>
            </a:r>
          </a:p>
        </p:txBody>
      </p:sp>
      <p:sp>
        <p:nvSpPr>
          <p:cNvPr id="67" name="Marcador de texto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es-ES"/>
              <a:t>Nombre</a:t>
            </a:r>
          </a:p>
        </p:txBody>
      </p:sp>
      <p:sp>
        <p:nvSpPr>
          <p:cNvPr id="66" name="Marcador de texto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es-ES"/>
              <a:t>Título</a:t>
            </a:r>
          </a:p>
        </p:txBody>
      </p:sp>
      <p:sp>
        <p:nvSpPr>
          <p:cNvPr id="69" name="Marcador de texto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es-ES"/>
              <a:t>Nombre</a:t>
            </a:r>
          </a:p>
        </p:txBody>
      </p:sp>
      <p:sp>
        <p:nvSpPr>
          <p:cNvPr id="68" name="Marcador de texto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es-ES"/>
              <a:t>Título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ido y columna 2 (diapositiva de comparació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lipse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s-ES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s-E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 rtl="0">
              <a:lnSpc>
                <a:spcPct val="100000"/>
              </a:lnSpc>
            </a:pPr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es-ES"/>
              <a:t>Martes, 2 de febrero de 20XX</a:t>
            </a:r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es-ES"/>
              <a:t>Ejemplo de Texto de pie de página</a:t>
            </a:r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fld id="{DBA1B0FB-D917-4C8C-928F-313BD683BF39}" type="slidenum">
              <a:rPr lang="es-ES" smtClean="0"/>
              <a:pPr rtl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s-E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fi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customXml" Target="../ink/ink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7602" y="467366"/>
            <a:ext cx="8883833" cy="859410"/>
          </a:xfrm>
        </p:spPr>
        <p:txBody>
          <a:bodyPr rtlCol="0" anchor="b" anchorCtr="0">
            <a:normAutofit/>
          </a:bodyPr>
          <a:lstStyle/>
          <a:p>
            <a:pPr algn="ctr" rtl="0"/>
            <a:r>
              <a:rPr lang="es-ES" dirty="0"/>
              <a:t>EL PROBLEMA DEL HORARIO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50200" y="2542235"/>
            <a:ext cx="4825847" cy="2904301"/>
          </a:xfrm>
        </p:spPr>
        <p:txBody>
          <a:bodyPr rtlCol="0">
            <a:normAutofit/>
          </a:bodyPr>
          <a:lstStyle/>
          <a:p>
            <a:pPr marL="342900" indent="-342900" rtl="0">
              <a:buFontTx/>
              <a:buChar char="-"/>
            </a:pPr>
            <a:r>
              <a:rPr lang="es-ES" sz="2100" dirty="0">
                <a:latin typeface="Palatino Linotype" panose="02040502050505030304" pitchFamily="18" charset="0"/>
              </a:rPr>
              <a:t>Chavez Macedo, Irán Patrick Adrián</a:t>
            </a:r>
          </a:p>
          <a:p>
            <a:pPr marL="342900" indent="-342900" rtl="0">
              <a:buFontTx/>
              <a:buChar char="-"/>
            </a:pPr>
            <a:r>
              <a:rPr lang="es-ES" sz="2100" dirty="0">
                <a:latin typeface="Palatino Linotype" panose="02040502050505030304" pitchFamily="18" charset="0"/>
              </a:rPr>
              <a:t>Maldonado Jesusi, José Carlos</a:t>
            </a:r>
          </a:p>
          <a:p>
            <a:pPr marL="342900" indent="-342900" rtl="0">
              <a:buFontTx/>
              <a:buChar char="-"/>
            </a:pPr>
            <a:r>
              <a:rPr lang="es-ES" sz="2100" dirty="0">
                <a:latin typeface="Palatino Linotype" panose="02040502050505030304" pitchFamily="18" charset="0"/>
              </a:rPr>
              <a:t>Huanca Figueroa, Sergio</a:t>
            </a:r>
          </a:p>
          <a:p>
            <a:pPr marL="342900" indent="-342900" rtl="0">
              <a:buFontTx/>
              <a:buChar char="-"/>
            </a:pPr>
            <a:r>
              <a:rPr lang="es-ES" sz="2100" dirty="0">
                <a:latin typeface="Palatino Linotype" panose="02040502050505030304" pitchFamily="18" charset="0"/>
              </a:rPr>
              <a:t>Chavez Chico, Joel Jhotan</a:t>
            </a:r>
          </a:p>
          <a:p>
            <a:pPr marL="342900" indent="-342900" rtl="0">
              <a:buFontTx/>
              <a:buChar char="-"/>
            </a:pPr>
            <a:r>
              <a:rPr lang="es-ES" sz="2100" dirty="0">
                <a:latin typeface="Palatino Linotype" panose="02040502050505030304" pitchFamily="18" charset="0"/>
              </a:rPr>
              <a:t>Espinoza Pari, Franklin</a:t>
            </a:r>
          </a:p>
        </p:txBody>
      </p:sp>
      <p:pic>
        <p:nvPicPr>
          <p:cNvPr id="8" name="Picture 8" descr="Universidad Nacional de Ingeniería Logo Vector (.EPS) Free Download">
            <a:extLst>
              <a:ext uri="{FF2B5EF4-FFF2-40B4-BE49-F238E27FC236}">
                <a16:creationId xmlns:a16="http://schemas.microsoft.com/office/drawing/2014/main" id="{49A4CAA0-5AF3-EB84-F096-C657EC0C46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888" y="415243"/>
            <a:ext cx="1341576" cy="1636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Aprende Teoría de Grafos">
            <a:extLst>
              <a:ext uri="{FF2B5EF4-FFF2-40B4-BE49-F238E27FC236}">
                <a16:creationId xmlns:a16="http://schemas.microsoft.com/office/drawing/2014/main" id="{ECAF32B5-B94E-EEFA-CDFF-7FCA380C6C8F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16" r="13816"/>
          <a:stretch>
            <a:fillRect/>
          </a:stretch>
        </p:blipFill>
        <p:spPr bwMode="auto">
          <a:xfrm>
            <a:off x="6096000" y="1675674"/>
            <a:ext cx="4534840" cy="417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Marcador de número de diapositiva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s-ES" smtClean="0"/>
              <a:pPr rtl="0"/>
              <a:t>10</a:t>
            </a:fld>
            <a:endParaRPr lang="es-ES"/>
          </a:p>
        </p:txBody>
      </p:sp>
      <p:sp>
        <p:nvSpPr>
          <p:cNvPr id="11" name="Marcador de fecha 12">
            <a:extLst>
              <a:ext uri="{FF2B5EF4-FFF2-40B4-BE49-F238E27FC236}">
                <a16:creationId xmlns:a16="http://schemas.microsoft.com/office/drawing/2014/main" id="{AD044C51-CC69-1397-C19F-B02208B055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4209980" cy="153888"/>
          </a:xfrm>
        </p:spPr>
        <p:txBody>
          <a:bodyPr rtlCol="0"/>
          <a:lstStyle/>
          <a:p>
            <a:pPr rtl="0"/>
            <a:r>
              <a:rPr lang="es-ES" dirty="0"/>
              <a:t>Facultad de Ciencias Universidad Nacional de Ingeniería</a:t>
            </a:r>
          </a:p>
        </p:txBody>
      </p:sp>
      <p:sp>
        <p:nvSpPr>
          <p:cNvPr id="13" name="Marcador de pie de página 13">
            <a:extLst>
              <a:ext uri="{FF2B5EF4-FFF2-40B4-BE49-F238E27FC236}">
                <a16:creationId xmlns:a16="http://schemas.microsoft.com/office/drawing/2014/main" id="{F6659F39-C9E8-6C77-CAE9-A0A5B8F14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22633" y="6516802"/>
            <a:ext cx="6379210" cy="153888"/>
          </a:xfrm>
        </p:spPr>
        <p:txBody>
          <a:bodyPr rtlCol="0"/>
          <a:lstStyle/>
          <a:p>
            <a:pPr rtl="0"/>
            <a:r>
              <a:rPr lang="es-ES" dirty="0"/>
              <a:t>Proyecto Matemática Discreta -  El problema del horario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D4EB94D-F5A1-87B6-0553-BE64F7C51872}"/>
              </a:ext>
            </a:extLst>
          </p:cNvPr>
          <p:cNvSpPr txBox="1"/>
          <p:nvPr/>
        </p:nvSpPr>
        <p:spPr>
          <a:xfrm>
            <a:off x="306421" y="331139"/>
            <a:ext cx="31371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b="1" dirty="0">
                <a:latin typeface="Calibri" panose="020F0502020204030204" pitchFamily="34" charset="0"/>
                <a:cs typeface="Times New Roman" panose="02020603050405020304" pitchFamily="18" charset="0"/>
              </a:rPr>
              <a:t>Ejemplo del algoritmo: </a:t>
            </a:r>
            <a:endParaRPr lang="es-PE" sz="1800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3CF2079-6C8F-B32C-460E-7FBF3C3182E0}"/>
              </a:ext>
            </a:extLst>
          </p:cNvPr>
          <p:cNvSpPr txBox="1"/>
          <p:nvPr/>
        </p:nvSpPr>
        <p:spPr>
          <a:xfrm>
            <a:off x="2912996" y="368151"/>
            <a:ext cx="29489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Tomemos el siguiente grafo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BECBD9B-BE7E-C6F2-09AE-DDD75B6DB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6872" y="350194"/>
            <a:ext cx="2789162" cy="2331922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E7245AF6-A60C-51B0-83AF-750E36D78341}"/>
              </a:ext>
            </a:extLst>
          </p:cNvPr>
          <p:cNvSpPr txBox="1"/>
          <p:nvPr/>
        </p:nvSpPr>
        <p:spPr>
          <a:xfrm>
            <a:off x="393970" y="1143828"/>
            <a:ext cx="609924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El algoritmo busca una 3-coloración adecuada de los vértices usando el conjunto de colores {1, 2, 3} representado por verde, rojo y azul respectivamente. 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A0B83710-0AD1-9743-F672-21F082665DD5}"/>
              </a:ext>
            </a:extLst>
          </p:cNvPr>
          <p:cNvSpPr txBox="1"/>
          <p:nvPr/>
        </p:nvSpPr>
        <p:spPr>
          <a:xfrm>
            <a:off x="5337808" y="3437221"/>
            <a:ext cx="609924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El algoritmo primero construye el producto cartesiano G×K3, </a:t>
            </a:r>
            <a:br>
              <a:rPr lang="es-ES" dirty="0"/>
            </a:br>
            <a:r>
              <a:rPr lang="es-ES" b="0" i="0" dirty="0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12 vértices</a:t>
            </a:r>
          </a:p>
          <a:p>
            <a:r>
              <a:rPr lang="es-ES" b="0" i="0" dirty="0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 {(1,1), (1,2), (1,3), (2,1), (2,2), (2,3), (3,1), (3,2) , (3,3), (4,1), (4,2), (4,3)}. </a:t>
            </a:r>
          </a:p>
          <a:p>
            <a:endParaRPr lang="es-ES" dirty="0">
              <a:solidFill>
                <a:srgbClr val="E8EAED"/>
              </a:solidFill>
              <a:latin typeface="arial" panose="020B0604020202020204" pitchFamily="34" charset="0"/>
            </a:endParaRPr>
          </a:p>
          <a:p>
            <a:r>
              <a:rPr lang="es-ES" b="0" i="0" dirty="0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Interpretamos los vértices {1, 2, 3} del segundo componente K3 como los colores verde, rojo y azul respectivamente.</a:t>
            </a:r>
            <a:endParaRPr lang="es-ES" dirty="0"/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BAA5D8DA-97A6-701A-2196-66B4400796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356" y="2682116"/>
            <a:ext cx="3655191" cy="3333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750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Marcador de número de diapositiva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s-ES" smtClean="0"/>
              <a:pPr rtl="0"/>
              <a:t>11</a:t>
            </a:fld>
            <a:endParaRPr lang="es-ES"/>
          </a:p>
        </p:txBody>
      </p:sp>
      <p:sp>
        <p:nvSpPr>
          <p:cNvPr id="11" name="Marcador de fecha 12">
            <a:extLst>
              <a:ext uri="{FF2B5EF4-FFF2-40B4-BE49-F238E27FC236}">
                <a16:creationId xmlns:a16="http://schemas.microsoft.com/office/drawing/2014/main" id="{AD044C51-CC69-1397-C19F-B02208B055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4209980" cy="153888"/>
          </a:xfrm>
        </p:spPr>
        <p:txBody>
          <a:bodyPr rtlCol="0"/>
          <a:lstStyle/>
          <a:p>
            <a:pPr rtl="0"/>
            <a:r>
              <a:rPr lang="es-ES" dirty="0"/>
              <a:t>Facultad de Ciencias Universidad Nacional de Ingeniería</a:t>
            </a:r>
          </a:p>
        </p:txBody>
      </p:sp>
      <p:sp>
        <p:nvSpPr>
          <p:cNvPr id="13" name="Marcador de pie de página 13">
            <a:extLst>
              <a:ext uri="{FF2B5EF4-FFF2-40B4-BE49-F238E27FC236}">
                <a16:creationId xmlns:a16="http://schemas.microsoft.com/office/drawing/2014/main" id="{F6659F39-C9E8-6C77-CAE9-A0A5B8F14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22633" y="6516802"/>
            <a:ext cx="6379210" cy="153888"/>
          </a:xfrm>
        </p:spPr>
        <p:txBody>
          <a:bodyPr rtlCol="0"/>
          <a:lstStyle/>
          <a:p>
            <a:pPr rtl="0"/>
            <a:r>
              <a:rPr lang="es-ES" dirty="0"/>
              <a:t>Proyecto Matemática Discreta -  El problema del horario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DB2051C5-A22F-2B17-A04F-508614C29394}"/>
              </a:ext>
            </a:extLst>
          </p:cNvPr>
          <p:cNvSpPr txBox="1"/>
          <p:nvPr/>
        </p:nvSpPr>
        <p:spPr>
          <a:xfrm>
            <a:off x="209143" y="292228"/>
            <a:ext cx="1143199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El algoritmo ahora busca un conjunto independiente de tamaño 4 en el producto cartesiano G×K3. La parte I para i = 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ES" dirty="0"/>
              <a:t> y j = 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ES" dirty="0"/>
              <a:t> inicializa el conjunto independiente como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063877EE-9E3F-621A-8AA9-B92F33A85D34}"/>
                  </a:ext>
                </a:extLst>
              </p:cNvPr>
              <p:cNvSpPr txBox="1"/>
              <p:nvPr/>
            </p:nvSpPr>
            <p:spPr>
              <a:xfrm>
                <a:off x="5051716" y="948149"/>
                <a:ext cx="1541834" cy="3815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</m:oMath>
                </a14:m>
                <a:r>
                  <a:rPr lang="es-ES" dirty="0"/>
                  <a:t>  = {(</a:t>
                </a:r>
                <a:r>
                  <a:rPr lang="es-ES" dirty="0">
                    <a:latin typeface="Arial" panose="020B0604020202020204" pitchFamily="34" charset="0"/>
                    <a:cs typeface="Arial" panose="020B0604020202020204" pitchFamily="34" charset="0"/>
                  </a:rPr>
                  <a:t>1, 1</a:t>
                </a:r>
                <a:r>
                  <a:rPr lang="es-ES" dirty="0"/>
                  <a:t>)}</a:t>
                </a:r>
              </a:p>
            </p:txBody>
          </p:sp>
        </mc:Choice>
        <mc:Fallback xmlns="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063877EE-9E3F-621A-8AA9-B92F33A85D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1716" y="948149"/>
                <a:ext cx="1541834" cy="381515"/>
              </a:xfrm>
              <a:prstGeom prst="rect">
                <a:avLst/>
              </a:prstGeom>
              <a:blipFill>
                <a:blip r:embed="rId2"/>
                <a:stretch>
                  <a:fillRect t="-9677" r="-2767" b="-22581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CuadroTexto 21">
            <a:extLst>
              <a:ext uri="{FF2B5EF4-FFF2-40B4-BE49-F238E27FC236}">
                <a16:creationId xmlns:a16="http://schemas.microsoft.com/office/drawing/2014/main" id="{DDC3D30F-0F2C-DF45-D61A-F105359A4A9A}"/>
              </a:ext>
            </a:extLst>
          </p:cNvPr>
          <p:cNvSpPr txBox="1"/>
          <p:nvPr/>
        </p:nvSpPr>
        <p:spPr>
          <a:xfrm>
            <a:off x="209143" y="1782873"/>
            <a:ext cx="115418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Ahora realizando los procedimientos ,estos son los resultados en forma tabular: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F11443A8-3619-4FB3-3BF9-CB7ADD1F92CF}"/>
                  </a:ext>
                </a:extLst>
              </p:cNvPr>
              <p:cNvSpPr txBox="1"/>
              <p:nvPr/>
            </p:nvSpPr>
            <p:spPr>
              <a:xfrm>
                <a:off x="3458183" y="2414656"/>
                <a:ext cx="6099242" cy="3815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Conjunto independiente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</m:oMath>
                </a14:m>
                <a:r>
                  <a:rPr lang="es-ES" dirty="0"/>
                  <a:t>  = {(</a:t>
                </a:r>
                <a:r>
                  <a:rPr lang="es-ES" dirty="0">
                    <a:latin typeface="Arial" panose="020B0604020202020204" pitchFamily="34" charset="0"/>
                    <a:cs typeface="Arial" panose="020B0604020202020204" pitchFamily="34" charset="0"/>
                  </a:rPr>
                  <a:t>1, 1</a:t>
                </a:r>
                <a:r>
                  <a:rPr lang="es-ES" dirty="0"/>
                  <a:t>)} </a:t>
                </a:r>
                <a:r>
                  <a:rPr lang="en-US" dirty="0" err="1"/>
                  <a:t>tamaño</a:t>
                </a:r>
                <a:r>
                  <a:rPr lang="en-US" dirty="0"/>
                  <a:t>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dirty="0"/>
                  <a:t>.</a:t>
                </a:r>
                <a:endParaRPr lang="es-ES" dirty="0"/>
              </a:p>
            </p:txBody>
          </p:sp>
        </mc:Choice>
        <mc:Fallback xmlns="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F11443A8-3619-4FB3-3BF9-CB7ADD1F92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8183" y="2414656"/>
                <a:ext cx="6099242" cy="381515"/>
              </a:xfrm>
              <a:prstGeom prst="rect">
                <a:avLst/>
              </a:prstGeom>
              <a:blipFill>
                <a:blip r:embed="rId3"/>
                <a:stretch>
                  <a:fillRect l="-799" t="-7937" b="-20635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a 2">
                <a:extLst>
                  <a:ext uri="{FF2B5EF4-FFF2-40B4-BE49-F238E27FC236}">
                    <a16:creationId xmlns:a16="http://schemas.microsoft.com/office/drawing/2014/main" id="{E1C6922D-2717-E6EC-E2D3-C6A46C91C78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89414130"/>
                  </p:ext>
                </p:extLst>
              </p:nvPr>
            </p:nvGraphicFramePr>
            <p:xfrm>
              <a:off x="417478" y="3429000"/>
              <a:ext cx="11357043" cy="2602865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3785681">
                      <a:extLst>
                        <a:ext uri="{9D8B030D-6E8A-4147-A177-3AD203B41FA5}">
                          <a16:colId xmlns:a16="http://schemas.microsoft.com/office/drawing/2014/main" val="2840357733"/>
                        </a:ext>
                      </a:extLst>
                    </a:gridCol>
                    <a:gridCol w="3785681">
                      <a:extLst>
                        <a:ext uri="{9D8B030D-6E8A-4147-A177-3AD203B41FA5}">
                          <a16:colId xmlns:a16="http://schemas.microsoft.com/office/drawing/2014/main" val="1814753252"/>
                        </a:ext>
                      </a:extLst>
                    </a:gridCol>
                    <a:gridCol w="3785681">
                      <a:extLst>
                        <a:ext uri="{9D8B030D-6E8A-4147-A177-3AD203B41FA5}">
                          <a16:colId xmlns:a16="http://schemas.microsoft.com/office/drawing/2014/main" val="373081420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s-ES" dirty="0"/>
                            <a:t>vértices contiguos (</a:t>
                          </a:r>
                          <a:r>
                            <a:rPr lang="es-ES" dirty="0" err="1"/>
                            <a:t>u,v</a:t>
                          </a:r>
                          <a:r>
                            <a:rPr lang="es-ES" dirty="0"/>
                            <a:t>) de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s-E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800" b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s-ES" sz="1800" b="0">
                                      <a:latin typeface="Cambria Math" panose="02040503050406030204" pitchFamily="18" charset="0"/>
                                    </a:rPr>
                                    <m:t>1,1</m:t>
                                  </m:r>
                                </m:sub>
                              </m:sSub>
                            </m:oMath>
                          </a14:m>
                          <a:endParaRPr lang="es-E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" dirty="0" err="1"/>
                            <a:t>Vertices</a:t>
                          </a:r>
                          <a:r>
                            <a:rPr lang="es-ES" dirty="0"/>
                            <a:t> contiguos de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s-E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800" b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s-ES" sz="1800" b="0">
                                      <a:latin typeface="Cambria Math" panose="02040503050406030204" pitchFamily="18" charset="0"/>
                                    </a:rPr>
                                    <m:t>1,1</m:t>
                                  </m:r>
                                </m:sub>
                              </m:sSub>
                              <m:r>
                                <a:rPr lang="es-PE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∪</m:t>
                              </m:r>
                            </m:oMath>
                          </a14:m>
                          <a:r>
                            <a:rPr lang="es-ES" dirty="0"/>
                            <a:t>{(</a:t>
                          </a:r>
                          <a:r>
                            <a:rPr lang="es-ES" dirty="0" err="1"/>
                            <a:t>u,v</a:t>
                          </a:r>
                          <a:r>
                            <a:rPr lang="es-ES" dirty="0"/>
                            <a:t>)}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p(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s-E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800" b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s-ES" sz="1800" b="0">
                                      <a:latin typeface="Cambria Math" panose="02040503050406030204" pitchFamily="18" charset="0"/>
                                    </a:rPr>
                                    <m:t>1,1</m:t>
                                  </m:r>
                                </m:sub>
                              </m:sSub>
                              <m:r>
                                <a:rPr lang="es-PE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∪</m:t>
                              </m:r>
                            </m:oMath>
                          </a14:m>
                          <a:r>
                            <a:rPr lang="es-ES" dirty="0"/>
                            <a:t>{(</a:t>
                          </a:r>
                          <a:r>
                            <a:rPr lang="es-ES" dirty="0" err="1"/>
                            <a:t>u,v</a:t>
                          </a:r>
                          <a:r>
                            <a:rPr lang="es-ES" dirty="0"/>
                            <a:t>)})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714923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ES" dirty="0"/>
                            <a:t>(2,2)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dirty="0"/>
                            <a:t>(3,3),(4,2),(4,3)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879039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ES" dirty="0"/>
                            <a:t>(2,3)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dirty="0"/>
                            <a:t>(3,2),(4,2),(4,3)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119741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ES" dirty="0"/>
                            <a:t>(3,2)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dirty="0"/>
                            <a:t>(2,3),(4,3)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438457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ES" dirty="0"/>
                            <a:t>(3,3)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dirty="0"/>
                            <a:t>(2,2),(4,2)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175918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ES" dirty="0"/>
                            <a:t>(4,2)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dirty="0"/>
                            <a:t>(2,2),(2,3),(3,3)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37683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ES" dirty="0"/>
                            <a:t>(4,3)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dirty="0"/>
                            <a:t>(2,2),(2,3),(3,2)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60763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a 2">
                <a:extLst>
                  <a:ext uri="{FF2B5EF4-FFF2-40B4-BE49-F238E27FC236}">
                    <a16:creationId xmlns:a16="http://schemas.microsoft.com/office/drawing/2014/main" id="{E1C6922D-2717-E6EC-E2D3-C6A46C91C78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89414130"/>
                  </p:ext>
                </p:extLst>
              </p:nvPr>
            </p:nvGraphicFramePr>
            <p:xfrm>
              <a:off x="417478" y="3429000"/>
              <a:ext cx="11357043" cy="2602865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3785681">
                      <a:extLst>
                        <a:ext uri="{9D8B030D-6E8A-4147-A177-3AD203B41FA5}">
                          <a16:colId xmlns:a16="http://schemas.microsoft.com/office/drawing/2014/main" val="2840357733"/>
                        </a:ext>
                      </a:extLst>
                    </a:gridCol>
                    <a:gridCol w="3785681">
                      <a:extLst>
                        <a:ext uri="{9D8B030D-6E8A-4147-A177-3AD203B41FA5}">
                          <a16:colId xmlns:a16="http://schemas.microsoft.com/office/drawing/2014/main" val="1814753252"/>
                        </a:ext>
                      </a:extLst>
                    </a:gridCol>
                    <a:gridCol w="3785681">
                      <a:extLst>
                        <a:ext uri="{9D8B030D-6E8A-4147-A177-3AD203B41FA5}">
                          <a16:colId xmlns:a16="http://schemas.microsoft.com/office/drawing/2014/main" val="3730814206"/>
                        </a:ext>
                      </a:extLst>
                    </a:gridCol>
                  </a:tblGrid>
                  <a:tr h="377825">
                    <a:tc>
                      <a:txBody>
                        <a:bodyPr/>
                        <a:lstStyle/>
                        <a:p>
                          <a:endParaRPr lang="es-PE"/>
                        </a:p>
                      </a:txBody>
                      <a:tcPr>
                        <a:blipFill>
                          <a:blip r:embed="rId4"/>
                          <a:stretch>
                            <a:fillRect l="-161" t="-8065" r="-200805" b="-6145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PE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8065" r="-100482" b="-6145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PE"/>
                        </a:p>
                      </a:txBody>
                      <a:tcPr>
                        <a:blipFill>
                          <a:blip r:embed="rId4"/>
                          <a:stretch>
                            <a:fillRect l="-200322" t="-8065" r="-644" b="-6145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714923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ES" dirty="0"/>
                            <a:t>(2,2)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dirty="0"/>
                            <a:t>(3,3),(4,2),(4,3)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879039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ES" dirty="0"/>
                            <a:t>(2,3)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dirty="0"/>
                            <a:t>(3,2),(4,2),(4,3)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119741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ES" dirty="0"/>
                            <a:t>(3,2)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dirty="0"/>
                            <a:t>(2,3),(4,3)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438457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ES" dirty="0"/>
                            <a:t>(3,3)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dirty="0"/>
                            <a:t>(2,2),(4,2)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175918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ES" dirty="0"/>
                            <a:t>(4,2)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dirty="0"/>
                            <a:t>(2,2),(2,3),(3,3)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37683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ES" dirty="0"/>
                            <a:t>(4,3)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dirty="0"/>
                            <a:t>(2,2),(2,3),(3,2)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607630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30406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91054F-52D7-4228-3F15-536B70376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ES"/>
              <a:t>Martes, 2 de febrero de 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2F7C035-C525-3025-37D7-6F6A6F513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F5B48E-21C1-0D3A-93AF-7B46F1F3D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es-ES" smtClean="0"/>
              <a:t>12</a:t>
            </a:fld>
            <a:endParaRPr lang="es-ES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1BF57A48-FF72-6E77-5893-4140FC79738D}"/>
              </a:ext>
            </a:extLst>
          </p:cNvPr>
          <p:cNvSpPr txBox="1"/>
          <p:nvPr/>
        </p:nvSpPr>
        <p:spPr>
          <a:xfrm>
            <a:off x="454377" y="87212"/>
            <a:ext cx="108888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Máximo </a:t>
            </a:r>
            <a:r>
              <a:rPr lang="el-GR" dirty="0"/>
              <a:t>ρ(</a:t>
            </a:r>
            <a:r>
              <a:rPr lang="es-ES" dirty="0"/>
              <a:t>S1,1∪{(u, v)}) = 3 para (u, v) = (2, 2). Adjunte el vértice (2, 2) a S1,1.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C07386AD-B671-1115-2A53-3C3267AB2D32}"/>
              </a:ext>
            </a:extLst>
          </p:cNvPr>
          <p:cNvSpPr txBox="1"/>
          <p:nvPr/>
        </p:nvSpPr>
        <p:spPr>
          <a:xfrm>
            <a:off x="429041" y="215699"/>
            <a:ext cx="60943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s-PE" dirty="0"/>
            </a:br>
            <a:r>
              <a:rPr lang="es-PE" b="0" i="0" dirty="0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Conjunto Independiente S1,1 = {(1, 1), (2, 2)}. Tamaño: 2.</a:t>
            </a:r>
            <a:endParaRPr lang="es-ES" dirty="0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E7D30B9D-FECB-F4F8-865D-9E9F3C6A9077}"/>
              </a:ext>
            </a:extLst>
          </p:cNvPr>
          <p:cNvSpPr txBox="1"/>
          <p:nvPr/>
        </p:nvSpPr>
        <p:spPr>
          <a:xfrm>
            <a:off x="454377" y="2553139"/>
            <a:ext cx="110902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Máximo </a:t>
            </a:r>
            <a:r>
              <a:rPr lang="el-GR" dirty="0"/>
              <a:t>ρ(</a:t>
            </a:r>
            <a:r>
              <a:rPr lang="es-ES" dirty="0"/>
              <a:t>S1,1∪{(u, v)}) = 1 para (u, v) = (3, 3). Adjunte el vértice (3, 3) a S1,1.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B23D0D1D-9A44-97B0-1764-75C10AC7AEBE}"/>
              </a:ext>
            </a:extLst>
          </p:cNvPr>
          <p:cNvSpPr txBox="1"/>
          <p:nvPr/>
        </p:nvSpPr>
        <p:spPr>
          <a:xfrm>
            <a:off x="454377" y="2905328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Conjunto Independiente S1,1 = {(1, 1), (2, 2), (3, 3)}. Tamaño: 3.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872941E4-3278-16D9-9FFB-0C6ACEDCF65B}"/>
              </a:ext>
            </a:extLst>
          </p:cNvPr>
          <p:cNvSpPr txBox="1"/>
          <p:nvPr/>
        </p:nvSpPr>
        <p:spPr>
          <a:xfrm>
            <a:off x="1971926" y="3871433"/>
            <a:ext cx="91123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s-ES" dirty="0"/>
          </a:p>
          <a:p>
            <a:r>
              <a:rPr lang="es-ES" dirty="0"/>
              <a:t>Máximo </a:t>
            </a:r>
            <a:r>
              <a:rPr lang="el-GR" dirty="0"/>
              <a:t>ρ(</a:t>
            </a:r>
            <a:r>
              <a:rPr lang="es-ES" dirty="0"/>
              <a:t>S1,1∪{(u, v)}) = 0 para (u, v) = (4, 2). Adjunte el vértice (4, 2) a S1,1.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1C003FE9-587A-576D-630B-BC4A0913E1A5}"/>
              </a:ext>
            </a:extLst>
          </p:cNvPr>
          <p:cNvSpPr txBox="1"/>
          <p:nvPr/>
        </p:nvSpPr>
        <p:spPr>
          <a:xfrm>
            <a:off x="454377" y="4530447"/>
            <a:ext cx="1022738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Obtenemos un conjunto independiente máximo</a:t>
            </a:r>
          </a:p>
          <a:p>
            <a:endParaRPr lang="es-ES" dirty="0"/>
          </a:p>
          <a:p>
            <a:r>
              <a:rPr lang="es-ES" dirty="0"/>
              <a:t>S1,1 = {(1, 1), (2, 2), (3, 3), (4, 2)}</a:t>
            </a:r>
          </a:p>
          <a:p>
            <a:endParaRPr lang="es-ES" dirty="0"/>
          </a:p>
          <a:p>
            <a:r>
              <a:rPr lang="es-ES" dirty="0"/>
              <a:t>del tamaño requerido n = 4.  </a:t>
            </a:r>
            <a:r>
              <a:rPr lang="es-ES" b="0" i="0" dirty="0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Ahora, la parte III genera S1,1 como la 3-coloración adecuada solicitada del gráfico de entrada G y el algoritmo termina</a:t>
            </a:r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a 7">
                <a:extLst>
                  <a:ext uri="{FF2B5EF4-FFF2-40B4-BE49-F238E27FC236}">
                    <a16:creationId xmlns:a16="http://schemas.microsoft.com/office/drawing/2014/main" id="{84A073B0-3935-5877-3975-BFD8504BB30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93069625"/>
                  </p:ext>
                </p:extLst>
              </p:nvPr>
            </p:nvGraphicFramePr>
            <p:xfrm>
              <a:off x="322633" y="939992"/>
              <a:ext cx="11546733" cy="1533031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3848911">
                      <a:extLst>
                        <a:ext uri="{9D8B030D-6E8A-4147-A177-3AD203B41FA5}">
                          <a16:colId xmlns:a16="http://schemas.microsoft.com/office/drawing/2014/main" val="3735770300"/>
                        </a:ext>
                      </a:extLst>
                    </a:gridCol>
                    <a:gridCol w="3848911">
                      <a:extLst>
                        <a:ext uri="{9D8B030D-6E8A-4147-A177-3AD203B41FA5}">
                          <a16:colId xmlns:a16="http://schemas.microsoft.com/office/drawing/2014/main" val="692160284"/>
                        </a:ext>
                      </a:extLst>
                    </a:gridCol>
                    <a:gridCol w="3848911">
                      <a:extLst>
                        <a:ext uri="{9D8B030D-6E8A-4147-A177-3AD203B41FA5}">
                          <a16:colId xmlns:a16="http://schemas.microsoft.com/office/drawing/2014/main" val="20644259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" dirty="0"/>
                            <a:t>vértices contiguos (</a:t>
                          </a:r>
                          <a:r>
                            <a:rPr lang="es-ES" dirty="0" err="1"/>
                            <a:t>u,v</a:t>
                          </a:r>
                          <a:r>
                            <a:rPr lang="es-ES" dirty="0"/>
                            <a:t>) de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s-E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800" b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s-ES" sz="1800" b="0">
                                      <a:latin typeface="Cambria Math" panose="02040503050406030204" pitchFamily="18" charset="0"/>
                                    </a:rPr>
                                    <m:t>1,1</m:t>
                                  </m:r>
                                </m:sub>
                              </m:sSub>
                            </m:oMath>
                          </a14:m>
                          <a:endParaRPr lang="es-E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" dirty="0"/>
                            <a:t>Vertices contiguos de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s-E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800" b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s-ES" sz="1800" b="0">
                                      <a:latin typeface="Cambria Math" panose="02040503050406030204" pitchFamily="18" charset="0"/>
                                    </a:rPr>
                                    <m:t>1,1</m:t>
                                  </m:r>
                                </m:sub>
                              </m:sSub>
                              <m:r>
                                <a:rPr lang="es-PE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∪</m:t>
                              </m:r>
                            </m:oMath>
                          </a14:m>
                          <a:r>
                            <a:rPr lang="es-ES" dirty="0"/>
                            <a:t>{(</a:t>
                          </a:r>
                          <a:r>
                            <a:rPr lang="es-ES" dirty="0" err="1"/>
                            <a:t>u,v</a:t>
                          </a:r>
                          <a:r>
                            <a:rPr lang="es-ES" dirty="0"/>
                            <a:t>)}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" dirty="0"/>
                            <a:t>p(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s-E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800" b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s-ES" sz="1800" b="0">
                                      <a:latin typeface="Cambria Math" panose="02040503050406030204" pitchFamily="18" charset="0"/>
                                    </a:rPr>
                                    <m:t>1,1</m:t>
                                  </m:r>
                                </m:sub>
                              </m:sSub>
                              <m:r>
                                <a:rPr lang="es-PE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∪</m:t>
                              </m:r>
                            </m:oMath>
                          </a14:m>
                          <a:r>
                            <a:rPr lang="es-ES" dirty="0"/>
                            <a:t>{(</a:t>
                          </a:r>
                          <a:r>
                            <a:rPr lang="es-ES" dirty="0" err="1"/>
                            <a:t>u,v</a:t>
                          </a:r>
                          <a:r>
                            <a:rPr lang="es-ES" dirty="0"/>
                            <a:t>)})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05587127"/>
                      </a:ext>
                    </a:extLst>
                  </a:tr>
                  <a:tr h="413526">
                    <a:tc>
                      <a:txBody>
                        <a:bodyPr/>
                        <a:lstStyle/>
                        <a:p>
                          <a:r>
                            <a:rPr lang="es-ES" dirty="0"/>
                            <a:t>(3,3)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dirty="0"/>
                            <a:t>(4,2)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509298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ES" dirty="0"/>
                            <a:t>(4,2)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dirty="0"/>
                            <a:t>(3,3)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270899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ES" dirty="0"/>
                            <a:t>(4,3)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dirty="0" err="1"/>
                            <a:t>Vacio</a:t>
                          </a:r>
                          <a:r>
                            <a:rPr lang="es-E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0805945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a 7">
                <a:extLst>
                  <a:ext uri="{FF2B5EF4-FFF2-40B4-BE49-F238E27FC236}">
                    <a16:creationId xmlns:a16="http://schemas.microsoft.com/office/drawing/2014/main" id="{84A073B0-3935-5877-3975-BFD8504BB30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93069625"/>
                  </p:ext>
                </p:extLst>
              </p:nvPr>
            </p:nvGraphicFramePr>
            <p:xfrm>
              <a:off x="322633" y="939992"/>
              <a:ext cx="11546733" cy="1533031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3848911">
                      <a:extLst>
                        <a:ext uri="{9D8B030D-6E8A-4147-A177-3AD203B41FA5}">
                          <a16:colId xmlns:a16="http://schemas.microsoft.com/office/drawing/2014/main" val="3735770300"/>
                        </a:ext>
                      </a:extLst>
                    </a:gridCol>
                    <a:gridCol w="3848911">
                      <a:extLst>
                        <a:ext uri="{9D8B030D-6E8A-4147-A177-3AD203B41FA5}">
                          <a16:colId xmlns:a16="http://schemas.microsoft.com/office/drawing/2014/main" val="692160284"/>
                        </a:ext>
                      </a:extLst>
                    </a:gridCol>
                    <a:gridCol w="3848911">
                      <a:extLst>
                        <a:ext uri="{9D8B030D-6E8A-4147-A177-3AD203B41FA5}">
                          <a16:colId xmlns:a16="http://schemas.microsoft.com/office/drawing/2014/main" val="206442595"/>
                        </a:ext>
                      </a:extLst>
                    </a:gridCol>
                  </a:tblGrid>
                  <a:tr h="377825">
                    <a:tc>
                      <a:txBody>
                        <a:bodyPr/>
                        <a:lstStyle/>
                        <a:p>
                          <a:endParaRPr lang="es-PE"/>
                        </a:p>
                      </a:txBody>
                      <a:tcPr>
                        <a:blipFill>
                          <a:blip r:embed="rId2"/>
                          <a:stretch>
                            <a:fillRect l="-158" t="-8065" r="-200633" b="-3306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PE"/>
                        </a:p>
                      </a:txBody>
                      <a:tcPr>
                        <a:blipFill>
                          <a:blip r:embed="rId2"/>
                          <a:stretch>
                            <a:fillRect l="-100158" t="-8065" r="-100633" b="-3306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PE"/>
                        </a:p>
                      </a:txBody>
                      <a:tcPr>
                        <a:blipFill>
                          <a:blip r:embed="rId2"/>
                          <a:stretch>
                            <a:fillRect l="-200158" t="-8065" r="-633" b="-3306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05587127"/>
                      </a:ext>
                    </a:extLst>
                  </a:tr>
                  <a:tr h="413526">
                    <a:tc>
                      <a:txBody>
                        <a:bodyPr/>
                        <a:lstStyle/>
                        <a:p>
                          <a:r>
                            <a:rPr lang="es-ES" dirty="0"/>
                            <a:t>(3,3)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dirty="0"/>
                            <a:t>(4,2)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509298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ES" dirty="0"/>
                            <a:t>(4,2)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dirty="0"/>
                            <a:t>(3,3)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270899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ES" dirty="0"/>
                            <a:t>(4,3)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dirty="0" err="1"/>
                            <a:t>Vacio</a:t>
                          </a:r>
                          <a:r>
                            <a:rPr lang="es-E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0805945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a 8">
                <a:extLst>
                  <a:ext uri="{FF2B5EF4-FFF2-40B4-BE49-F238E27FC236}">
                    <a16:creationId xmlns:a16="http://schemas.microsoft.com/office/drawing/2014/main" id="{27D64DF0-6D47-32C5-B07D-FFA5B7933A8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97383024"/>
                  </p:ext>
                </p:extLst>
              </p:nvPr>
            </p:nvGraphicFramePr>
            <p:xfrm>
              <a:off x="322633" y="3354477"/>
              <a:ext cx="11546733" cy="748665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3848911">
                      <a:extLst>
                        <a:ext uri="{9D8B030D-6E8A-4147-A177-3AD203B41FA5}">
                          <a16:colId xmlns:a16="http://schemas.microsoft.com/office/drawing/2014/main" val="1832225190"/>
                        </a:ext>
                      </a:extLst>
                    </a:gridCol>
                    <a:gridCol w="3848911">
                      <a:extLst>
                        <a:ext uri="{9D8B030D-6E8A-4147-A177-3AD203B41FA5}">
                          <a16:colId xmlns:a16="http://schemas.microsoft.com/office/drawing/2014/main" val="3544591437"/>
                        </a:ext>
                      </a:extLst>
                    </a:gridCol>
                    <a:gridCol w="3848911">
                      <a:extLst>
                        <a:ext uri="{9D8B030D-6E8A-4147-A177-3AD203B41FA5}">
                          <a16:colId xmlns:a16="http://schemas.microsoft.com/office/drawing/2014/main" val="6008299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" dirty="0"/>
                            <a:t>vértices contiguos (</a:t>
                          </a:r>
                          <a:r>
                            <a:rPr lang="es-ES" dirty="0" err="1"/>
                            <a:t>u,v</a:t>
                          </a:r>
                          <a:r>
                            <a:rPr lang="es-ES" dirty="0"/>
                            <a:t>) de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s-E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800" b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s-ES" sz="1800" b="0">
                                      <a:latin typeface="Cambria Math" panose="02040503050406030204" pitchFamily="18" charset="0"/>
                                    </a:rPr>
                                    <m:t>1,1</m:t>
                                  </m:r>
                                </m:sub>
                              </m:sSub>
                            </m:oMath>
                          </a14:m>
                          <a:endParaRPr lang="es-E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" dirty="0"/>
                            <a:t>Vertices contiguos de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s-E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800" b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s-ES" sz="1800" b="0">
                                      <a:latin typeface="Cambria Math" panose="02040503050406030204" pitchFamily="18" charset="0"/>
                                    </a:rPr>
                                    <m:t>1,1</m:t>
                                  </m:r>
                                </m:sub>
                              </m:sSub>
                              <m:r>
                                <a:rPr lang="es-PE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∪</m:t>
                              </m:r>
                            </m:oMath>
                          </a14:m>
                          <a:r>
                            <a:rPr lang="es-ES" dirty="0"/>
                            <a:t>{(</a:t>
                          </a:r>
                          <a:r>
                            <a:rPr lang="es-ES" dirty="0" err="1"/>
                            <a:t>u,v</a:t>
                          </a:r>
                          <a:r>
                            <a:rPr lang="es-ES" dirty="0"/>
                            <a:t>)}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" dirty="0"/>
                            <a:t>p(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s-E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800" b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s-ES" sz="1800" b="0">
                                      <a:latin typeface="Cambria Math" panose="02040503050406030204" pitchFamily="18" charset="0"/>
                                    </a:rPr>
                                    <m:t>1,1</m:t>
                                  </m:r>
                                </m:sub>
                              </m:sSub>
                              <m:r>
                                <a:rPr lang="es-PE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∪</m:t>
                              </m:r>
                            </m:oMath>
                          </a14:m>
                          <a:r>
                            <a:rPr lang="es-ES" dirty="0"/>
                            <a:t>{(</a:t>
                          </a:r>
                          <a:r>
                            <a:rPr lang="es-ES" dirty="0" err="1"/>
                            <a:t>u,v</a:t>
                          </a:r>
                          <a:r>
                            <a:rPr lang="es-ES" dirty="0"/>
                            <a:t>)})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393134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ES" dirty="0"/>
                            <a:t>(4,2)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dirty="0" err="1"/>
                            <a:t>vacio</a:t>
                          </a:r>
                          <a:endParaRPr lang="es-E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2662609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a 8">
                <a:extLst>
                  <a:ext uri="{FF2B5EF4-FFF2-40B4-BE49-F238E27FC236}">
                    <a16:creationId xmlns:a16="http://schemas.microsoft.com/office/drawing/2014/main" id="{27D64DF0-6D47-32C5-B07D-FFA5B7933A8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97383024"/>
                  </p:ext>
                </p:extLst>
              </p:nvPr>
            </p:nvGraphicFramePr>
            <p:xfrm>
              <a:off x="322633" y="3354477"/>
              <a:ext cx="11546733" cy="748665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3848911">
                      <a:extLst>
                        <a:ext uri="{9D8B030D-6E8A-4147-A177-3AD203B41FA5}">
                          <a16:colId xmlns:a16="http://schemas.microsoft.com/office/drawing/2014/main" val="1832225190"/>
                        </a:ext>
                      </a:extLst>
                    </a:gridCol>
                    <a:gridCol w="3848911">
                      <a:extLst>
                        <a:ext uri="{9D8B030D-6E8A-4147-A177-3AD203B41FA5}">
                          <a16:colId xmlns:a16="http://schemas.microsoft.com/office/drawing/2014/main" val="3544591437"/>
                        </a:ext>
                      </a:extLst>
                    </a:gridCol>
                    <a:gridCol w="3848911">
                      <a:extLst>
                        <a:ext uri="{9D8B030D-6E8A-4147-A177-3AD203B41FA5}">
                          <a16:colId xmlns:a16="http://schemas.microsoft.com/office/drawing/2014/main" val="60082997"/>
                        </a:ext>
                      </a:extLst>
                    </a:gridCol>
                  </a:tblGrid>
                  <a:tr h="377825">
                    <a:tc>
                      <a:txBody>
                        <a:bodyPr/>
                        <a:lstStyle/>
                        <a:p>
                          <a:endParaRPr lang="es-PE"/>
                        </a:p>
                      </a:txBody>
                      <a:tcPr>
                        <a:blipFill>
                          <a:blip r:embed="rId3"/>
                          <a:stretch>
                            <a:fillRect l="-158" t="-7937" r="-200633" b="-11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PE"/>
                        </a:p>
                      </a:txBody>
                      <a:tcPr>
                        <a:blipFill>
                          <a:blip r:embed="rId3"/>
                          <a:stretch>
                            <a:fillRect l="-100158" t="-7937" r="-100633" b="-11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PE"/>
                        </a:p>
                      </a:txBody>
                      <a:tcPr>
                        <a:blipFill>
                          <a:blip r:embed="rId3"/>
                          <a:stretch>
                            <a:fillRect l="-200158" t="-7937" r="-633" b="-1190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393134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ES" dirty="0"/>
                            <a:t>(4,2)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dirty="0" err="1"/>
                            <a:t>vacio</a:t>
                          </a:r>
                          <a:endParaRPr lang="es-E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2662609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644405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rcador de posición de imagen 7" descr="Fondo digital de puntos de datos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Título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7672" y="529820"/>
            <a:ext cx="810545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es-ES" dirty="0"/>
              <a:t>2</a:t>
            </a:r>
            <a:r>
              <a:rPr lang="es-E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 Solución teórica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03164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Marcador de número de diapositiva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s-ES" smtClean="0"/>
              <a:pPr rtl="0"/>
              <a:t>14</a:t>
            </a:fld>
            <a:endParaRPr lang="es-ES"/>
          </a:p>
        </p:txBody>
      </p:sp>
      <p:sp>
        <p:nvSpPr>
          <p:cNvPr id="8" name="Marcador de fecha 12">
            <a:extLst>
              <a:ext uri="{FF2B5EF4-FFF2-40B4-BE49-F238E27FC236}">
                <a16:creationId xmlns:a16="http://schemas.microsoft.com/office/drawing/2014/main" id="{4E27958C-406E-D6DB-3CD6-7670AF0A3A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4209980" cy="153888"/>
          </a:xfrm>
        </p:spPr>
        <p:txBody>
          <a:bodyPr rtlCol="0"/>
          <a:lstStyle/>
          <a:p>
            <a:pPr rtl="0"/>
            <a:r>
              <a:rPr lang="es-ES" dirty="0"/>
              <a:t>Facultad de Ciencias Universidad Nacional de Ingeniería</a:t>
            </a:r>
          </a:p>
        </p:txBody>
      </p:sp>
      <p:sp>
        <p:nvSpPr>
          <p:cNvPr id="12" name="Marcador de pie de página 13">
            <a:extLst>
              <a:ext uri="{FF2B5EF4-FFF2-40B4-BE49-F238E27FC236}">
                <a16:creationId xmlns:a16="http://schemas.microsoft.com/office/drawing/2014/main" id="{A046C660-3848-3EDA-38FC-0D8C1B437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22633" y="6516802"/>
            <a:ext cx="6379210" cy="153888"/>
          </a:xfrm>
        </p:spPr>
        <p:txBody>
          <a:bodyPr rtlCol="0"/>
          <a:lstStyle/>
          <a:p>
            <a:pPr rtl="0"/>
            <a:r>
              <a:rPr lang="es-ES" dirty="0"/>
              <a:t>Proyecto Matemática Discreta -  El problema del horario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6C0C13E-B577-C98C-6231-B4FB82404978}"/>
              </a:ext>
            </a:extLst>
          </p:cNvPr>
          <p:cNvSpPr txBox="1"/>
          <p:nvPr/>
        </p:nvSpPr>
        <p:spPr>
          <a:xfrm>
            <a:off x="930173" y="551414"/>
            <a:ext cx="9784918" cy="1295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1100" algn="just">
              <a:lnSpc>
                <a:spcPct val="150000"/>
              </a:lnSpc>
            </a:pPr>
            <a:r>
              <a:rPr lang="es-ES" sz="1800" b="0" i="0" u="none" strike="noStrike" baseline="0" dirty="0">
                <a:latin typeface="Palatino Linotype" panose="02040502050505030304" pitchFamily="18" charset="0"/>
              </a:rPr>
              <a:t>Esto se conoce como el problema del horario y se puede resolver utilizando la siguiente estrategia. Construya un mult</a:t>
            </a:r>
            <a:r>
              <a:rPr lang="es-ES" dirty="0">
                <a:latin typeface="Palatino Linotype" panose="02040502050505030304" pitchFamily="18" charset="0"/>
              </a:rPr>
              <a:t>í</a:t>
            </a:r>
            <a:r>
              <a:rPr lang="es-ES" sz="1800" b="0" i="0" u="none" strike="noStrike" baseline="0" dirty="0">
                <a:latin typeface="Palatino Linotype" panose="02040502050505030304" pitchFamily="18" charset="0"/>
              </a:rPr>
              <a:t>grafo bipartito G con vértices </a:t>
            </a:r>
            <a:r>
              <a:rPr lang="es-ES" sz="1800" b="0" i="1" u="none" strike="noStrike" baseline="0" dirty="0">
                <a:latin typeface="Bookman Old Style" panose="02050604050505020204" pitchFamily="18" charset="0"/>
              </a:rPr>
              <a:t>x</a:t>
            </a:r>
            <a:r>
              <a:rPr lang="es-ES" sz="1800" b="0" i="0" u="none" strike="noStrike" baseline="-25000" dirty="0">
                <a:latin typeface="Trebuchet MS" panose="020B0603020202020204" pitchFamily="34" charset="0"/>
              </a:rPr>
              <a:t>1</a:t>
            </a:r>
            <a:r>
              <a:rPr lang="es-ES" sz="1800" b="0" i="1" u="none" strike="noStrike" baseline="0" dirty="0">
                <a:latin typeface="Bookman Old Style" panose="02050604050505020204" pitchFamily="18" charset="0"/>
              </a:rPr>
              <a:t>, x</a:t>
            </a:r>
            <a:r>
              <a:rPr lang="es-ES" sz="1800" b="0" i="0" u="none" strike="noStrike" baseline="-25000" dirty="0">
                <a:latin typeface="Trebuchet MS" panose="020B0603020202020204" pitchFamily="34" charset="0"/>
              </a:rPr>
              <a:t>2</a:t>
            </a:r>
            <a:r>
              <a:rPr lang="es-ES" sz="1800" b="0" i="1" u="none" strike="noStrike" baseline="0" dirty="0">
                <a:latin typeface="Bookman Old Style" panose="02050604050505020204" pitchFamily="18" charset="0"/>
              </a:rPr>
              <a:t>, ..., </a:t>
            </a:r>
            <a:r>
              <a:rPr lang="es-ES" sz="1800" b="0" i="1" u="none" strike="noStrike" baseline="0" dirty="0" err="1">
                <a:latin typeface="Bookman Old Style" panose="02050604050505020204" pitchFamily="18" charset="0"/>
              </a:rPr>
              <a:t>x</a:t>
            </a:r>
            <a:r>
              <a:rPr lang="es-ES" sz="1800" b="0" i="1" u="none" strike="noStrike" baseline="-25000" dirty="0" err="1">
                <a:latin typeface="Bookman Old Style" panose="02050604050505020204" pitchFamily="18" charset="0"/>
              </a:rPr>
              <a:t>m</a:t>
            </a:r>
            <a:r>
              <a:rPr lang="es-ES" sz="1800" b="0" i="0" u="none" strike="noStrike" baseline="0" dirty="0">
                <a:latin typeface="Palatino Linotype" panose="02040502050505030304" pitchFamily="18" charset="0"/>
              </a:rPr>
              <a:t>, </a:t>
            </a:r>
            <a:r>
              <a:rPr lang="es-ES" sz="1800" b="0" i="1" u="none" strike="noStrike" baseline="0" dirty="0">
                <a:latin typeface="Bookman Old Style" panose="02050604050505020204" pitchFamily="18" charset="0"/>
              </a:rPr>
              <a:t>y</a:t>
            </a:r>
            <a:r>
              <a:rPr lang="es-ES" sz="1800" b="0" i="0" u="none" strike="noStrike" baseline="-25000" dirty="0">
                <a:latin typeface="Trebuchet MS" panose="020B0603020202020204" pitchFamily="34" charset="0"/>
              </a:rPr>
              <a:t>1</a:t>
            </a:r>
            <a:r>
              <a:rPr lang="es-ES" sz="1800" b="0" i="1" u="none" strike="noStrike" baseline="0" dirty="0">
                <a:latin typeface="Bookman Old Style" panose="02050604050505020204" pitchFamily="18" charset="0"/>
              </a:rPr>
              <a:t>, y</a:t>
            </a:r>
            <a:r>
              <a:rPr lang="es-ES" sz="1800" b="0" i="0" u="none" strike="noStrike" baseline="-25000" dirty="0">
                <a:latin typeface="Trebuchet MS" panose="020B0603020202020204" pitchFamily="34" charset="0"/>
              </a:rPr>
              <a:t>2</a:t>
            </a:r>
            <a:r>
              <a:rPr lang="es-ES" sz="1800" b="0" i="1" u="none" strike="noStrike" baseline="0" dirty="0">
                <a:latin typeface="Bookman Old Style" panose="02050604050505020204" pitchFamily="18" charset="0"/>
              </a:rPr>
              <a:t>, ..., </a:t>
            </a:r>
            <a:r>
              <a:rPr lang="es-ES" sz="1800" b="0" i="1" u="none" strike="noStrike" baseline="0" dirty="0" err="1">
                <a:latin typeface="Bookman Old Style" panose="02050604050505020204" pitchFamily="18" charset="0"/>
              </a:rPr>
              <a:t>y</a:t>
            </a:r>
            <a:r>
              <a:rPr lang="es-ES" sz="1800" b="0" i="1" u="none" strike="noStrike" baseline="-25000" dirty="0" err="1">
                <a:latin typeface="Bookman Old Style" panose="02050604050505020204" pitchFamily="18" charset="0"/>
              </a:rPr>
              <a:t>n</a:t>
            </a:r>
            <a:r>
              <a:rPr lang="es-ES" sz="1800" b="0" i="1" u="none" strike="noStrike" baseline="0" dirty="0">
                <a:latin typeface="Bookman Old Style" panose="02050604050505020204" pitchFamily="18" charset="0"/>
              </a:rPr>
              <a:t> </a:t>
            </a:r>
            <a:r>
              <a:rPr lang="es-ES" sz="1800" b="0" i="0" u="none" strike="noStrike" baseline="0" dirty="0">
                <a:latin typeface="Palatino Linotype" panose="02040502050505030304" pitchFamily="18" charset="0"/>
              </a:rPr>
              <a:t>tal que los v</a:t>
            </a:r>
            <a:r>
              <a:rPr lang="es-ES" dirty="0">
                <a:latin typeface="Palatino Linotype" panose="02040502050505030304" pitchFamily="18" charset="0"/>
              </a:rPr>
              <a:t>é</a:t>
            </a:r>
            <a:r>
              <a:rPr lang="es-ES" sz="1800" b="0" i="0" u="none" strike="noStrike" baseline="0" dirty="0">
                <a:latin typeface="Palatino Linotype" panose="02040502050505030304" pitchFamily="18" charset="0"/>
              </a:rPr>
              <a:t>rtices </a:t>
            </a:r>
            <a:r>
              <a:rPr lang="es-ES" sz="1800" b="0" i="1" u="none" strike="noStrike" baseline="0" dirty="0">
                <a:latin typeface="Bookman Old Style" panose="02050604050505020204" pitchFamily="18" charset="0"/>
              </a:rPr>
              <a:t>x</a:t>
            </a:r>
            <a:r>
              <a:rPr lang="es-ES" sz="1800" b="0" i="1" u="none" strike="noStrike" baseline="-25000" dirty="0">
                <a:latin typeface="Bookman Old Style" panose="02050604050505020204" pitchFamily="18" charset="0"/>
              </a:rPr>
              <a:t>i</a:t>
            </a:r>
            <a:r>
              <a:rPr lang="es-ES" sz="1800" b="0" i="1" u="none" strike="noStrike" baseline="0" dirty="0">
                <a:latin typeface="Bookman Old Style" panose="02050604050505020204" pitchFamily="18" charset="0"/>
              </a:rPr>
              <a:t> </a:t>
            </a:r>
            <a:r>
              <a:rPr lang="es-ES" sz="1800" b="0" i="0" u="none" strike="noStrike" baseline="0" dirty="0">
                <a:latin typeface="Palatino Linotype" panose="02040502050505030304" pitchFamily="18" charset="0"/>
              </a:rPr>
              <a:t>e </a:t>
            </a:r>
            <a:r>
              <a:rPr lang="es-ES" sz="1800" b="0" i="1" u="none" strike="noStrike" baseline="0" dirty="0" err="1">
                <a:latin typeface="Bookman Old Style" panose="02050604050505020204" pitchFamily="18" charset="0"/>
              </a:rPr>
              <a:t>y</a:t>
            </a:r>
            <a:r>
              <a:rPr lang="es-ES" sz="1800" b="0" i="1" u="none" strike="noStrike" baseline="-25000" dirty="0" err="1">
                <a:latin typeface="Bookman Old Style" panose="02050604050505020204" pitchFamily="18" charset="0"/>
              </a:rPr>
              <a:t>j</a:t>
            </a:r>
            <a:r>
              <a:rPr lang="es-ES" sz="1800" b="0" i="1" u="none" strike="noStrike" baseline="0" dirty="0">
                <a:latin typeface="Bookman Old Style" panose="02050604050505020204" pitchFamily="18" charset="0"/>
              </a:rPr>
              <a:t> </a:t>
            </a:r>
            <a:r>
              <a:rPr lang="es-ES" sz="1800" b="0" i="0" u="none" strike="noStrike" baseline="0" dirty="0">
                <a:latin typeface="Palatino Linotype" panose="02040502050505030304" pitchFamily="18" charset="0"/>
              </a:rPr>
              <a:t>est</a:t>
            </a:r>
            <a:r>
              <a:rPr lang="es-ES" dirty="0">
                <a:latin typeface="Palatino Linotype" panose="02040502050505030304" pitchFamily="18" charset="0"/>
              </a:rPr>
              <a:t>é</a:t>
            </a:r>
            <a:r>
              <a:rPr lang="es-ES" sz="1800" b="0" i="0" u="none" strike="noStrike" baseline="0" dirty="0">
                <a:latin typeface="Palatino Linotype" panose="02040502050505030304" pitchFamily="18" charset="0"/>
              </a:rPr>
              <a:t>n conectados por aristas </a:t>
            </a:r>
            <a:r>
              <a:rPr lang="es-ES" sz="1800" b="0" i="1" u="none" strike="noStrike" baseline="0" dirty="0" err="1">
                <a:latin typeface="Bookman Old Style" panose="02050604050505020204" pitchFamily="18" charset="0"/>
              </a:rPr>
              <a:t>p</a:t>
            </a:r>
            <a:r>
              <a:rPr lang="es-ES" sz="1800" b="0" i="1" u="none" strike="noStrike" baseline="-25000" dirty="0" err="1">
                <a:latin typeface="Bookman Old Style" panose="02050604050505020204" pitchFamily="18" charset="0"/>
              </a:rPr>
              <a:t>ij</a:t>
            </a:r>
            <a:r>
              <a:rPr lang="es-ES" sz="1800" b="0" i="0" u="none" strike="noStrike" baseline="0" dirty="0">
                <a:latin typeface="Palatino Linotype" panose="02040502050505030304" pitchFamily="18" charset="0"/>
              </a:rPr>
              <a:t>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7A2A18E-B528-BD95-0212-68F92A768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3662" y="2147362"/>
            <a:ext cx="6896698" cy="2324301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3A95179E-FEE1-AD1C-0309-6C08FF7E03E5}"/>
              </a:ext>
            </a:extLst>
          </p:cNvPr>
          <p:cNvSpPr txBox="1"/>
          <p:nvPr/>
        </p:nvSpPr>
        <p:spPr>
          <a:xfrm>
            <a:off x="930173" y="4721228"/>
            <a:ext cx="9162349" cy="12964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" sz="1800" b="0" i="0" u="none" strike="noStrike" baseline="0" dirty="0">
                <a:latin typeface="Palatino Linotype" panose="02040502050505030304" pitchFamily="18" charset="0"/>
              </a:rPr>
              <a:t>Consideremos lo siguiente: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ES" sz="1800" b="0" i="0" u="none" strike="noStrike" baseline="0" dirty="0">
                <a:latin typeface="Palatino Linotype" panose="02040502050505030304" pitchFamily="18" charset="0"/>
              </a:rPr>
              <a:t>En cualquier período cada profesor puede ensenar como máximo una materia.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ES" dirty="0">
                <a:latin typeface="Palatino Linotype" panose="02040502050505030304" pitchFamily="18" charset="0"/>
              </a:rPr>
              <a:t>Se busca un horario con el mínimo de periodos</a:t>
            </a:r>
            <a:endParaRPr lang="es-ES" sz="1800" b="0" i="0" u="none" strike="noStrike" baseline="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33311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Marcador de número de diapositiva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s-ES" smtClean="0"/>
              <a:pPr rtl="0"/>
              <a:t>15</a:t>
            </a:fld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E5E6141-C5FF-DDE4-E78F-9B814F7A2F83}"/>
              </a:ext>
            </a:extLst>
          </p:cNvPr>
          <p:cNvSpPr txBox="1"/>
          <p:nvPr/>
        </p:nvSpPr>
        <p:spPr>
          <a:xfrm>
            <a:off x="663679" y="1158415"/>
            <a:ext cx="10727131" cy="33739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1100" indent="-285750" algn="just">
              <a:lnSpc>
                <a:spcPct val="150000"/>
              </a:lnSpc>
              <a:buFontTx/>
              <a:buChar char="-"/>
            </a:pPr>
            <a:r>
              <a:rPr lang="es-ES" dirty="0">
                <a:latin typeface="Palatino Linotype" panose="02040502050505030304" pitchFamily="18" charset="0"/>
              </a:rPr>
              <a:t>Construimos el multígrafo bipartito G de profesores y cursos.</a:t>
            </a:r>
          </a:p>
          <a:p>
            <a:pPr marL="285750" marR="1100" indent="-285750" algn="just">
              <a:lnSpc>
                <a:spcPct val="150000"/>
              </a:lnSpc>
              <a:buFontTx/>
              <a:buChar char="-"/>
            </a:pPr>
            <a:r>
              <a:rPr lang="es-ES" sz="1800" b="0" i="0" u="none" strike="noStrike" baseline="0" dirty="0">
                <a:latin typeface="Palatino Linotype" panose="02040502050505030304" pitchFamily="18" charset="0"/>
              </a:rPr>
              <a:t>Construimos el grafo lineal L(G)</a:t>
            </a:r>
          </a:p>
          <a:p>
            <a:pPr marL="285750" marR="1100" indent="-285750" algn="just">
              <a:lnSpc>
                <a:spcPct val="150000"/>
              </a:lnSpc>
              <a:buFontTx/>
              <a:buChar char="-"/>
            </a:pPr>
            <a:r>
              <a:rPr lang="es-ES" sz="1800" b="0" i="0" u="none" strike="noStrike" baseline="0" dirty="0">
                <a:latin typeface="Palatino Linotype" panose="02040502050505030304" pitchFamily="18" charset="0"/>
              </a:rPr>
              <a:t>El grafo lineal </a:t>
            </a:r>
            <a:r>
              <a:rPr lang="es-ES" sz="1800" b="0" i="1" u="none" strike="noStrike" baseline="0" dirty="0">
                <a:latin typeface="Century Schoolbook" panose="02040604050505020304" pitchFamily="18" charset="0"/>
              </a:rPr>
              <a:t>L</a:t>
            </a:r>
            <a:r>
              <a:rPr lang="es-ES" sz="1800" b="0" i="0" u="none" strike="noStrike" baseline="0" dirty="0">
                <a:latin typeface="Palatino Linotype" panose="02040502050505030304" pitchFamily="18" charset="0"/>
              </a:rPr>
              <a:t>(</a:t>
            </a:r>
            <a:r>
              <a:rPr lang="es-ES" sz="1800" b="0" i="1" u="none" strike="noStrike" baseline="0" dirty="0">
                <a:latin typeface="Century Schoolbook" panose="02040604050505020304" pitchFamily="18" charset="0"/>
              </a:rPr>
              <a:t>G</a:t>
            </a:r>
            <a:r>
              <a:rPr lang="es-ES" sz="1800" b="0" i="0" u="none" strike="noStrike" baseline="0" dirty="0">
                <a:latin typeface="Palatino Linotype" panose="02040502050505030304" pitchFamily="18" charset="0"/>
              </a:rPr>
              <a:t>) es un grafo simple y una coloración de vértice adecuada de </a:t>
            </a:r>
            <a:r>
              <a:rPr lang="es-ES" sz="1800" b="0" i="1" u="none" strike="noStrike" baseline="0" dirty="0">
                <a:latin typeface="Century Schoolbook" panose="02040604050505020304" pitchFamily="18" charset="0"/>
              </a:rPr>
              <a:t>L</a:t>
            </a:r>
            <a:r>
              <a:rPr lang="es-ES" sz="1800" b="0" i="0" u="none" strike="noStrike" baseline="0" dirty="0">
                <a:latin typeface="Palatino Linotype" panose="02040502050505030304" pitchFamily="18" charset="0"/>
              </a:rPr>
              <a:t>(</a:t>
            </a:r>
            <a:r>
              <a:rPr lang="es-ES" sz="1800" b="0" i="1" u="none" strike="noStrike" baseline="0" dirty="0">
                <a:latin typeface="Century Schoolbook" panose="02040604050505020304" pitchFamily="18" charset="0"/>
              </a:rPr>
              <a:t>G</a:t>
            </a:r>
            <a:r>
              <a:rPr lang="es-ES" sz="1800" b="0" i="0" u="none" strike="noStrike" baseline="0" dirty="0">
                <a:latin typeface="Palatino Linotype" panose="02040502050505030304" pitchFamily="18" charset="0"/>
              </a:rPr>
              <a:t>) produce una coloración de borde adecuada de G utilizando el mismo número de colores</a:t>
            </a:r>
            <a:r>
              <a:rPr lang="es-ES" dirty="0">
                <a:latin typeface="Palatino Linotype" panose="02040502050505030304" pitchFamily="18" charset="0"/>
              </a:rPr>
              <a:t>. (Se usará el algoritmo antes explicado)</a:t>
            </a:r>
            <a:endParaRPr lang="es-ES" sz="1800" b="0" i="0" u="none" strike="noStrike" baseline="0" dirty="0">
              <a:latin typeface="Palatino Linotype" panose="02040502050505030304" pitchFamily="18" charset="0"/>
            </a:endParaRPr>
          </a:p>
          <a:p>
            <a:pPr marL="285750" marR="1100" indent="-285750" algn="just">
              <a:lnSpc>
                <a:spcPct val="150000"/>
              </a:lnSpc>
              <a:buFontTx/>
              <a:buChar char="-"/>
            </a:pPr>
            <a:r>
              <a:rPr lang="es-ES" sz="1800" b="0" i="0" u="none" strike="noStrike" baseline="0" dirty="0">
                <a:latin typeface="Palatino Linotype" panose="02040502050505030304" pitchFamily="18" charset="0"/>
              </a:rPr>
              <a:t>Por lo tanto, para resolver el problema de los horarios, basta con encontrar una coloración de vértice mínima adecuada de </a:t>
            </a:r>
            <a:r>
              <a:rPr lang="es-ES" sz="1800" b="0" i="1" u="none" strike="noStrike" baseline="0" dirty="0">
                <a:latin typeface="Century Schoolbook" panose="02040604050505020304" pitchFamily="18" charset="0"/>
              </a:rPr>
              <a:t>L</a:t>
            </a:r>
            <a:r>
              <a:rPr lang="es-ES" sz="1800" b="0" i="0" u="none" strike="noStrike" baseline="0" dirty="0">
                <a:latin typeface="Palatino Linotype" panose="02040502050505030304" pitchFamily="18" charset="0"/>
              </a:rPr>
              <a:t>(</a:t>
            </a:r>
            <a:r>
              <a:rPr lang="es-ES" sz="1800" b="0" i="1" u="none" strike="noStrike" baseline="0" dirty="0">
                <a:latin typeface="Century Schoolbook" panose="02040604050505020304" pitchFamily="18" charset="0"/>
              </a:rPr>
              <a:t>G</a:t>
            </a:r>
            <a:r>
              <a:rPr lang="es-ES" sz="1800" b="0" i="0" u="none" strike="noStrike" baseline="0" dirty="0">
                <a:latin typeface="Palatino Linotype" panose="02040502050505030304" pitchFamily="18" charset="0"/>
              </a:rPr>
              <a:t>) usando el algoritmo de coloración de vértices. Demostramos la solución con un pequeño ejemplo.</a:t>
            </a:r>
          </a:p>
        </p:txBody>
      </p:sp>
      <p:sp>
        <p:nvSpPr>
          <p:cNvPr id="6" name="Marcador de fecha 12">
            <a:extLst>
              <a:ext uri="{FF2B5EF4-FFF2-40B4-BE49-F238E27FC236}">
                <a16:creationId xmlns:a16="http://schemas.microsoft.com/office/drawing/2014/main" id="{B6141AFF-6BFD-008C-21B8-024B3ED4F2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4209980" cy="153888"/>
          </a:xfrm>
        </p:spPr>
        <p:txBody>
          <a:bodyPr rtlCol="0"/>
          <a:lstStyle/>
          <a:p>
            <a:pPr rtl="0"/>
            <a:r>
              <a:rPr lang="es-ES" dirty="0"/>
              <a:t>Facultad de Ciencias Universidad Nacional de Ingeniería</a:t>
            </a:r>
          </a:p>
        </p:txBody>
      </p:sp>
      <p:sp>
        <p:nvSpPr>
          <p:cNvPr id="8" name="Marcador de pie de página 13">
            <a:extLst>
              <a:ext uri="{FF2B5EF4-FFF2-40B4-BE49-F238E27FC236}">
                <a16:creationId xmlns:a16="http://schemas.microsoft.com/office/drawing/2014/main" id="{F801B65D-236D-F14D-2F33-813E1AC0B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22633" y="6516802"/>
            <a:ext cx="6379210" cy="153888"/>
          </a:xfrm>
        </p:spPr>
        <p:txBody>
          <a:bodyPr rtlCol="0"/>
          <a:lstStyle/>
          <a:p>
            <a:pPr rtl="0"/>
            <a:r>
              <a:rPr lang="es-ES" dirty="0"/>
              <a:t>Proyecto Matemática Discreta -  El problema del horario</a:t>
            </a:r>
          </a:p>
        </p:txBody>
      </p:sp>
    </p:spTree>
    <p:extLst>
      <p:ext uri="{BB962C8B-B14F-4D97-AF65-F5344CB8AC3E}">
        <p14:creationId xmlns:p14="http://schemas.microsoft.com/office/powerpoint/2010/main" val="16222606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rcador de posición de imagen 7" descr="Fondo digital de puntos de datos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Título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7672" y="529820"/>
            <a:ext cx="810545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es-E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3. </a:t>
            </a:r>
            <a:r>
              <a:rPr lang="es-ES" dirty="0"/>
              <a:t>Aplicaciones</a:t>
            </a:r>
            <a:endParaRPr lang="es-ES" sz="6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89731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Marcador de número de diapositiva 20">
            <a:extLst>
              <a:ext uri="{FF2B5EF4-FFF2-40B4-BE49-F238E27FC236}">
                <a16:creationId xmlns:a16="http://schemas.microsoft.com/office/drawing/2014/main" id="{1C563B34-DD53-4FB1-B8C2-8914E01C6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s-ES" smtClean="0"/>
              <a:pPr rtl="0"/>
              <a:t>17</a:t>
            </a:fld>
            <a:endParaRPr lang="es-ES"/>
          </a:p>
        </p:txBody>
      </p:sp>
      <p:sp>
        <p:nvSpPr>
          <p:cNvPr id="8" name="Title 9">
            <a:extLst>
              <a:ext uri="{FF2B5EF4-FFF2-40B4-BE49-F238E27FC236}">
                <a16:creationId xmlns:a16="http://schemas.microsoft.com/office/drawing/2014/main" id="{CE5CA9FB-8454-C37E-3874-28B92EFDF09D}"/>
              </a:ext>
            </a:extLst>
          </p:cNvPr>
          <p:cNvSpPr txBox="1">
            <a:spLocks/>
          </p:cNvSpPr>
          <p:nvPr/>
        </p:nvSpPr>
        <p:spPr>
          <a:xfrm>
            <a:off x="336232" y="-34741"/>
            <a:ext cx="10972802" cy="684213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ES"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/>
              <a:t>3.1. Para un grafo bipartito lineal: 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D6817009-B423-42B7-B618-438CE62A8ED7}"/>
              </a:ext>
            </a:extLst>
          </p:cNvPr>
          <p:cNvSpPr txBox="1"/>
          <p:nvPr/>
        </p:nvSpPr>
        <p:spPr>
          <a:xfrm>
            <a:off x="550862" y="956021"/>
            <a:ext cx="107581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970"/>
            <a:r>
              <a:rPr lang="es-ES" sz="1800" b="0" i="0" u="none" strike="noStrike" baseline="0" dirty="0">
                <a:latin typeface="Bodoni MT" panose="02070603080606020203" pitchFamily="18" charset="0"/>
              </a:rPr>
              <a:t>- Sean 5 profesores y 6 asignaturas, podemos definir la siguiente matriz de requisitos de enseñanzas: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A75E4A40-7EAA-4823-DD11-426639543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065" y="1867987"/>
            <a:ext cx="5323280" cy="4091039"/>
          </a:xfrm>
          <a:prstGeom prst="rect">
            <a:avLst/>
          </a:prstGeom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76D6A5D3-357E-DF06-AF69-111C3D55F064}"/>
              </a:ext>
            </a:extLst>
          </p:cNvPr>
          <p:cNvSpPr txBox="1"/>
          <p:nvPr/>
        </p:nvSpPr>
        <p:spPr>
          <a:xfrm>
            <a:off x="7088907" y="1140687"/>
            <a:ext cx="3846661" cy="5312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s-ES" sz="1200" b="0" i="0" u="none" strike="noStrike" baseline="0" dirty="0"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s-ES" sz="1800" b="1" i="0" u="none" strike="noStrike" baseline="0" dirty="0">
                <a:latin typeface="Palatino Linotype" panose="02040502050505030304" pitchFamily="18" charset="0"/>
              </a:rPr>
              <a:t>Tomemos:</a:t>
            </a:r>
          </a:p>
          <a:p>
            <a:pPr marR="59600">
              <a:lnSpc>
                <a:spcPct val="150000"/>
              </a:lnSpc>
            </a:pPr>
            <a:r>
              <a:rPr lang="es-ES" sz="1800" b="0" i="1" u="none" strike="noStrike" baseline="0" dirty="0">
                <a:latin typeface="Bookman Old Style" panose="02050604050505020204" pitchFamily="18" charset="0"/>
              </a:rPr>
              <a:t>y</a:t>
            </a:r>
            <a:r>
              <a:rPr lang="es-ES" sz="1800" b="0" i="0" u="none" strike="noStrike" baseline="-25000" dirty="0">
                <a:latin typeface="Trebuchet MS" panose="020B0603020202020204" pitchFamily="34" charset="0"/>
              </a:rPr>
              <a:t>1</a:t>
            </a:r>
            <a:r>
              <a:rPr lang="es-ES" sz="1800" b="0" i="0" u="none" strike="noStrike" baseline="0" dirty="0">
                <a:latin typeface="Palatino Linotype" panose="02040502050505030304" pitchFamily="18" charset="0"/>
              </a:rPr>
              <a:t>: Calculo Diferencial </a:t>
            </a:r>
          </a:p>
          <a:p>
            <a:pPr marR="59600">
              <a:lnSpc>
                <a:spcPct val="150000"/>
              </a:lnSpc>
            </a:pPr>
            <a:r>
              <a:rPr lang="es-ES" sz="1800" b="0" i="1" u="none" strike="noStrike" baseline="0" dirty="0">
                <a:latin typeface="Bookman Old Style" panose="02050604050505020204" pitchFamily="18" charset="0"/>
              </a:rPr>
              <a:t>y</a:t>
            </a:r>
            <a:r>
              <a:rPr lang="es-ES" sz="1800" b="0" i="0" u="none" strike="noStrike" baseline="-25000" dirty="0">
                <a:latin typeface="Trebuchet MS" panose="020B0603020202020204" pitchFamily="34" charset="0"/>
              </a:rPr>
              <a:t>2</a:t>
            </a:r>
            <a:r>
              <a:rPr lang="es-ES" sz="1800" b="0" i="0" u="none" strike="noStrike" baseline="0" dirty="0">
                <a:latin typeface="Palatino Linotype" panose="02040502050505030304" pitchFamily="18" charset="0"/>
              </a:rPr>
              <a:t>: Calculo Integral </a:t>
            </a:r>
          </a:p>
          <a:p>
            <a:pPr marR="59600">
              <a:lnSpc>
                <a:spcPct val="150000"/>
              </a:lnSpc>
            </a:pPr>
            <a:r>
              <a:rPr lang="es-ES" sz="1800" b="0" i="1" u="none" strike="noStrike" baseline="0" dirty="0">
                <a:latin typeface="Bookman Old Style" panose="02050604050505020204" pitchFamily="18" charset="0"/>
              </a:rPr>
              <a:t>y</a:t>
            </a:r>
            <a:r>
              <a:rPr lang="es-ES" sz="1800" b="0" i="0" u="none" strike="noStrike" baseline="-25000" dirty="0">
                <a:latin typeface="Trebuchet MS" panose="020B0603020202020204" pitchFamily="34" charset="0"/>
              </a:rPr>
              <a:t>3</a:t>
            </a:r>
            <a:r>
              <a:rPr lang="es-ES" sz="1800" b="0" i="0" u="none" strike="noStrike" baseline="0" dirty="0">
                <a:latin typeface="Palatino Linotype" panose="02040502050505030304" pitchFamily="18" charset="0"/>
              </a:rPr>
              <a:t>: Calculo Avanzado</a:t>
            </a:r>
          </a:p>
          <a:p>
            <a:pPr>
              <a:lnSpc>
                <a:spcPct val="150000"/>
              </a:lnSpc>
            </a:pPr>
            <a:r>
              <a:rPr lang="es-ES" sz="1800" b="0" i="1" u="none" strike="noStrike" baseline="0" dirty="0">
                <a:latin typeface="Bookman Old Style" panose="02050604050505020204" pitchFamily="18" charset="0"/>
              </a:rPr>
              <a:t>y</a:t>
            </a:r>
            <a:r>
              <a:rPr lang="es-ES" sz="1800" b="0" i="0" u="none" strike="noStrike" baseline="-25000" dirty="0">
                <a:latin typeface="Trebuchet MS" panose="020B0603020202020204" pitchFamily="34" charset="0"/>
              </a:rPr>
              <a:t>4</a:t>
            </a:r>
            <a:r>
              <a:rPr lang="es-ES" sz="1800" b="0" i="0" u="none" strike="noStrike" baseline="0" dirty="0">
                <a:latin typeface="Palatino Linotype" panose="02040502050505030304" pitchFamily="18" charset="0"/>
              </a:rPr>
              <a:t>: Matemática Discreta</a:t>
            </a:r>
          </a:p>
          <a:p>
            <a:pPr>
              <a:lnSpc>
                <a:spcPct val="150000"/>
              </a:lnSpc>
            </a:pPr>
            <a:r>
              <a:rPr lang="es-ES" sz="1800" b="0" i="1" u="none" strike="noStrike" baseline="0" dirty="0">
                <a:latin typeface="Bookman Old Style" panose="02050604050505020204" pitchFamily="18" charset="0"/>
              </a:rPr>
              <a:t>y</a:t>
            </a:r>
            <a:r>
              <a:rPr lang="es-ES" sz="1800" b="0" i="0" u="none" strike="noStrike" baseline="-25000" dirty="0">
                <a:latin typeface="Trebuchet MS" panose="020B0603020202020204" pitchFamily="34" charset="0"/>
              </a:rPr>
              <a:t>5</a:t>
            </a:r>
            <a:r>
              <a:rPr lang="es-ES" sz="1800" b="0" i="0" u="none" strike="noStrike" baseline="0" dirty="0">
                <a:latin typeface="Palatino Linotype" panose="02040502050505030304" pitchFamily="18" charset="0"/>
              </a:rPr>
              <a:t>: Estructuras Algebraicas</a:t>
            </a:r>
          </a:p>
          <a:p>
            <a:pPr marR="47620">
              <a:lnSpc>
                <a:spcPct val="150000"/>
              </a:lnSpc>
            </a:pPr>
            <a:r>
              <a:rPr lang="es-ES" sz="1800" b="0" i="1" u="none" strike="noStrike" baseline="0" dirty="0">
                <a:latin typeface="Bookman Old Style" panose="02050604050505020204" pitchFamily="18" charset="0"/>
              </a:rPr>
              <a:t>y</a:t>
            </a:r>
            <a:r>
              <a:rPr lang="es-ES" sz="1800" b="0" i="0" u="none" strike="noStrike" baseline="-25000" dirty="0">
                <a:latin typeface="Trebuchet MS" panose="020B0603020202020204" pitchFamily="34" charset="0"/>
              </a:rPr>
              <a:t>6</a:t>
            </a:r>
            <a:r>
              <a:rPr lang="es-ES" sz="1800" b="0" i="0" u="none" strike="noStrike" baseline="0" dirty="0">
                <a:latin typeface="Palatino Linotype" panose="02040502050505030304" pitchFamily="18" charset="0"/>
              </a:rPr>
              <a:t>: lógica y teoría de Conjuntos </a:t>
            </a:r>
          </a:p>
          <a:p>
            <a:pPr marR="47620">
              <a:lnSpc>
                <a:spcPct val="150000"/>
              </a:lnSpc>
            </a:pPr>
            <a:r>
              <a:rPr lang="es-ES" sz="1800" b="0" i="1" u="none" strike="noStrike" baseline="0" dirty="0">
                <a:latin typeface="Bookman Old Style" panose="02050604050505020204" pitchFamily="18" charset="0"/>
              </a:rPr>
              <a:t>x</a:t>
            </a:r>
            <a:r>
              <a:rPr lang="es-ES" sz="1800" b="0" i="0" u="none" strike="noStrike" baseline="-25000" dirty="0">
                <a:latin typeface="Trebuchet MS" panose="020B0603020202020204" pitchFamily="34" charset="0"/>
              </a:rPr>
              <a:t>1</a:t>
            </a:r>
            <a:r>
              <a:rPr lang="es-ES" sz="1800" b="0" i="0" u="none" strike="noStrike" baseline="0" dirty="0">
                <a:latin typeface="Palatino Linotype" panose="02040502050505030304" pitchFamily="18" charset="0"/>
              </a:rPr>
              <a:t>: Mas Huamán Ronald Jesús </a:t>
            </a:r>
          </a:p>
          <a:p>
            <a:pPr marR="47620">
              <a:lnSpc>
                <a:spcPct val="150000"/>
              </a:lnSpc>
            </a:pPr>
            <a:r>
              <a:rPr lang="es-ES" sz="1800" b="0" i="1" u="none" strike="noStrike" baseline="0" dirty="0">
                <a:latin typeface="Bookman Old Style" panose="02050604050505020204" pitchFamily="18" charset="0"/>
              </a:rPr>
              <a:t>x</a:t>
            </a:r>
            <a:r>
              <a:rPr lang="es-ES" sz="1800" b="0" i="0" u="none" strike="noStrike" baseline="-25000" dirty="0">
                <a:latin typeface="Trebuchet MS" panose="020B0603020202020204" pitchFamily="34" charset="0"/>
              </a:rPr>
              <a:t>2</a:t>
            </a:r>
            <a:r>
              <a:rPr lang="es-ES" sz="1800" b="0" i="0" u="none" strike="noStrike" baseline="0" dirty="0">
                <a:latin typeface="Palatino Linotype" panose="02040502050505030304" pitchFamily="18" charset="0"/>
              </a:rPr>
              <a:t>: Zamudio Peves José Fernando </a:t>
            </a:r>
          </a:p>
          <a:p>
            <a:pPr marR="47620">
              <a:lnSpc>
                <a:spcPct val="150000"/>
              </a:lnSpc>
            </a:pPr>
            <a:r>
              <a:rPr lang="es-ES" sz="1800" b="0" i="1" u="none" strike="noStrike" baseline="0" dirty="0">
                <a:latin typeface="Bookman Old Style" panose="02050604050505020204" pitchFamily="18" charset="0"/>
              </a:rPr>
              <a:t>x</a:t>
            </a:r>
            <a:r>
              <a:rPr lang="es-ES" sz="1800" b="0" i="0" u="none" strike="noStrike" baseline="-25000" dirty="0">
                <a:latin typeface="Trebuchet MS" panose="020B0603020202020204" pitchFamily="34" charset="0"/>
              </a:rPr>
              <a:t>3</a:t>
            </a:r>
            <a:r>
              <a:rPr lang="es-ES" sz="1800" b="0" i="0" u="none" strike="noStrike" baseline="0" dirty="0">
                <a:latin typeface="Palatino Linotype" panose="02040502050505030304" pitchFamily="18" charset="0"/>
              </a:rPr>
              <a:t>: Acuna Ortega Richard Flavio </a:t>
            </a:r>
          </a:p>
          <a:p>
            <a:pPr marR="47620">
              <a:lnSpc>
                <a:spcPct val="150000"/>
              </a:lnSpc>
            </a:pPr>
            <a:r>
              <a:rPr lang="es-ES" sz="1800" b="0" i="1" u="none" strike="noStrike" baseline="0" dirty="0">
                <a:latin typeface="Bookman Old Style" panose="02050604050505020204" pitchFamily="18" charset="0"/>
              </a:rPr>
              <a:t>x</a:t>
            </a:r>
            <a:r>
              <a:rPr lang="es-ES" sz="1800" b="0" i="0" u="none" strike="noStrike" baseline="-25000" dirty="0">
                <a:latin typeface="Trebuchet MS" panose="020B0603020202020204" pitchFamily="34" charset="0"/>
              </a:rPr>
              <a:t>4</a:t>
            </a:r>
            <a:r>
              <a:rPr lang="es-ES" sz="1800" b="0" i="0" u="none" strike="noStrike" baseline="0" dirty="0">
                <a:latin typeface="Palatino Linotype" panose="02040502050505030304" pitchFamily="18" charset="0"/>
              </a:rPr>
              <a:t>: Metzger Alvan Roger Javier </a:t>
            </a:r>
          </a:p>
          <a:p>
            <a:pPr marR="47620">
              <a:lnSpc>
                <a:spcPct val="150000"/>
              </a:lnSpc>
            </a:pPr>
            <a:r>
              <a:rPr lang="es-ES" sz="1800" b="0" i="1" u="none" strike="noStrike" baseline="0" dirty="0">
                <a:latin typeface="Bookman Old Style" panose="02050604050505020204" pitchFamily="18" charset="0"/>
              </a:rPr>
              <a:t>x</a:t>
            </a:r>
            <a:r>
              <a:rPr lang="es-ES" sz="1800" b="0" i="0" u="none" strike="noStrike" baseline="-25000" dirty="0">
                <a:latin typeface="Trebuchet MS" panose="020B0603020202020204" pitchFamily="34" charset="0"/>
              </a:rPr>
              <a:t>5</a:t>
            </a:r>
            <a:r>
              <a:rPr lang="es-ES" sz="1800" b="0" i="0" u="none" strike="noStrike" baseline="0" dirty="0">
                <a:latin typeface="Palatino Linotype" panose="02040502050505030304" pitchFamily="18" charset="0"/>
              </a:rPr>
              <a:t>: Jorge Joel Sulca Chipana</a:t>
            </a:r>
          </a:p>
        </p:txBody>
      </p:sp>
      <p:sp>
        <p:nvSpPr>
          <p:cNvPr id="9" name="Marcador de fecha 12">
            <a:extLst>
              <a:ext uri="{FF2B5EF4-FFF2-40B4-BE49-F238E27FC236}">
                <a16:creationId xmlns:a16="http://schemas.microsoft.com/office/drawing/2014/main" id="{0ADBEA17-83D1-849C-A54F-1B07A43F9B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4209980" cy="153888"/>
          </a:xfrm>
        </p:spPr>
        <p:txBody>
          <a:bodyPr rtlCol="0"/>
          <a:lstStyle/>
          <a:p>
            <a:pPr rtl="0"/>
            <a:r>
              <a:rPr lang="es-ES" dirty="0"/>
              <a:t>Facultad de Ciencias Universidad Nacional de Ingeniería</a:t>
            </a:r>
          </a:p>
        </p:txBody>
      </p:sp>
      <p:sp>
        <p:nvSpPr>
          <p:cNvPr id="11" name="Marcador de pie de página 13">
            <a:extLst>
              <a:ext uri="{FF2B5EF4-FFF2-40B4-BE49-F238E27FC236}">
                <a16:creationId xmlns:a16="http://schemas.microsoft.com/office/drawing/2014/main" id="{93A0129C-ECE1-D986-6CA5-A58CA305E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22633" y="6516802"/>
            <a:ext cx="6379210" cy="153888"/>
          </a:xfrm>
        </p:spPr>
        <p:txBody>
          <a:bodyPr rtlCol="0"/>
          <a:lstStyle/>
          <a:p>
            <a:pPr rtl="0"/>
            <a:r>
              <a:rPr lang="es-ES" dirty="0"/>
              <a:t>Proyecto Matemática Discreta -  El problema del horario</a:t>
            </a:r>
          </a:p>
        </p:txBody>
      </p:sp>
    </p:spTree>
    <p:extLst>
      <p:ext uri="{BB962C8B-B14F-4D97-AF65-F5344CB8AC3E}">
        <p14:creationId xmlns:p14="http://schemas.microsoft.com/office/powerpoint/2010/main" val="6865285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Marcador de número de diapositiva 20">
            <a:extLst>
              <a:ext uri="{FF2B5EF4-FFF2-40B4-BE49-F238E27FC236}">
                <a16:creationId xmlns:a16="http://schemas.microsoft.com/office/drawing/2014/main" id="{1C563B34-DD53-4FB1-B8C2-8914E01C6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s-ES" smtClean="0"/>
              <a:pPr rtl="0"/>
              <a:t>18</a:t>
            </a:fld>
            <a:endParaRPr lang="es-ES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727B67D-88FD-78DE-CC20-785F5F063EBC}"/>
              </a:ext>
            </a:extLst>
          </p:cNvPr>
          <p:cNvSpPr txBox="1"/>
          <p:nvPr/>
        </p:nvSpPr>
        <p:spPr>
          <a:xfrm>
            <a:off x="293396" y="876759"/>
            <a:ext cx="58771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b="0" i="0" u="none" strike="noStrike" baseline="0" dirty="0">
                <a:latin typeface="Palatino Linotype" panose="02040502050505030304" pitchFamily="18" charset="0"/>
              </a:rPr>
              <a:t>- Representemos el grafo bipartito de la siguiente forma notemos que en este caso no será multígrafo además del 1 al 6 serán los cursos y del 7 al 11 serán los profesores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FA9DE5F2-FE2C-CCAE-E16E-EB81A300D3B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626" y="2062302"/>
            <a:ext cx="5468667" cy="3330814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1734AE9C-A769-4C0D-B41A-AE0F84D8ED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5331" y="876759"/>
            <a:ext cx="5493273" cy="3131758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DF0E2EC0-507C-E036-BC96-6FA876222260}"/>
              </a:ext>
            </a:extLst>
          </p:cNvPr>
          <p:cNvSpPr txBox="1"/>
          <p:nvPr/>
        </p:nvSpPr>
        <p:spPr>
          <a:xfrm>
            <a:off x="7434263" y="4518658"/>
            <a:ext cx="60992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b="0" i="0" u="none" strike="noStrike" baseline="0" dirty="0">
                <a:latin typeface="LMRoman12-Regular"/>
              </a:rPr>
              <a:t>- Asignando etiquetas a las aristas</a:t>
            </a:r>
            <a:endParaRPr lang="es-ES" dirty="0"/>
          </a:p>
        </p:txBody>
      </p:sp>
      <p:sp>
        <p:nvSpPr>
          <p:cNvPr id="9" name="Marcador de fecha 12">
            <a:extLst>
              <a:ext uri="{FF2B5EF4-FFF2-40B4-BE49-F238E27FC236}">
                <a16:creationId xmlns:a16="http://schemas.microsoft.com/office/drawing/2014/main" id="{450F3923-4FFF-2CD9-5BE1-9B3FFDBB105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4209980" cy="153888"/>
          </a:xfrm>
        </p:spPr>
        <p:txBody>
          <a:bodyPr rtlCol="0"/>
          <a:lstStyle/>
          <a:p>
            <a:pPr rtl="0"/>
            <a:r>
              <a:rPr lang="es-ES" dirty="0"/>
              <a:t>Facultad de Ciencias Universidad Nacional de Ingeniería</a:t>
            </a:r>
          </a:p>
        </p:txBody>
      </p:sp>
      <p:sp>
        <p:nvSpPr>
          <p:cNvPr id="10" name="Marcador de pie de página 13">
            <a:extLst>
              <a:ext uri="{FF2B5EF4-FFF2-40B4-BE49-F238E27FC236}">
                <a16:creationId xmlns:a16="http://schemas.microsoft.com/office/drawing/2014/main" id="{2FFB30FF-441E-B12E-32BB-4D3B22EAB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22633" y="6516802"/>
            <a:ext cx="6379210" cy="153888"/>
          </a:xfrm>
        </p:spPr>
        <p:txBody>
          <a:bodyPr rtlCol="0"/>
          <a:lstStyle/>
          <a:p>
            <a:pPr rtl="0"/>
            <a:r>
              <a:rPr lang="es-ES" dirty="0"/>
              <a:t>Proyecto Matemática Discreta -  El problema del horario</a:t>
            </a:r>
          </a:p>
        </p:txBody>
      </p:sp>
    </p:spTree>
    <p:extLst>
      <p:ext uri="{BB962C8B-B14F-4D97-AF65-F5344CB8AC3E}">
        <p14:creationId xmlns:p14="http://schemas.microsoft.com/office/powerpoint/2010/main" val="8606108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Marcador de número de diapositiva 20">
            <a:extLst>
              <a:ext uri="{FF2B5EF4-FFF2-40B4-BE49-F238E27FC236}">
                <a16:creationId xmlns:a16="http://schemas.microsoft.com/office/drawing/2014/main" id="{1C563B34-DD53-4FB1-B8C2-8914E01C6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s-ES" smtClean="0"/>
              <a:pPr rtl="0"/>
              <a:t>19</a:t>
            </a:fld>
            <a:endParaRPr lang="es-ES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36368FA2-83CF-1E75-6DE8-1390AB7B45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550" y="1820284"/>
            <a:ext cx="5268177" cy="3217432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33F2361D-9B89-50DF-619E-AB28E3F2895A}"/>
              </a:ext>
            </a:extLst>
          </p:cNvPr>
          <p:cNvSpPr txBox="1"/>
          <p:nvPr/>
        </p:nvSpPr>
        <p:spPr>
          <a:xfrm>
            <a:off x="550863" y="1042917"/>
            <a:ext cx="60992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b="0" i="0" u="none" strike="noStrike" baseline="0" dirty="0">
                <a:latin typeface="Palatino Linotype" panose="02040502050505030304" pitchFamily="18" charset="0"/>
              </a:rPr>
              <a:t>- El grafo lineal ser</a:t>
            </a:r>
            <a:r>
              <a:rPr lang="es-ES" dirty="0">
                <a:latin typeface="Palatino Linotype" panose="02040502050505030304" pitchFamily="18" charset="0"/>
              </a:rPr>
              <a:t>á</a:t>
            </a:r>
            <a:r>
              <a:rPr lang="es-ES" sz="1800" b="0" i="0" u="none" strike="noStrike" baseline="0" dirty="0">
                <a:latin typeface="Palatino Linotype" panose="02040502050505030304" pitchFamily="18" charset="0"/>
              </a:rPr>
              <a:t>: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97BD374-EDE7-9096-0A57-437C9A6A1D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227583"/>
            <a:ext cx="5708450" cy="3326288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8E74D356-CF23-AE34-4966-02252FC75072}"/>
              </a:ext>
            </a:extLst>
          </p:cNvPr>
          <p:cNvSpPr txBox="1"/>
          <p:nvPr/>
        </p:nvSpPr>
        <p:spPr>
          <a:xfrm>
            <a:off x="5962617" y="502412"/>
            <a:ext cx="6099242" cy="530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s-ES" sz="1050" b="0" i="0" u="none" strike="noStrike" baseline="0" dirty="0">
              <a:latin typeface="Times New Roman" panose="02020603050405020304" pitchFamily="18" charset="0"/>
            </a:endParaRPr>
          </a:p>
          <a:p>
            <a:r>
              <a:rPr lang="es-ES" sz="1800" b="0" i="0" u="none" strike="noStrike" baseline="0" dirty="0">
                <a:latin typeface="Palatino Linotype" panose="02040502050505030304" pitchFamily="18" charset="0"/>
              </a:rPr>
              <a:t>- Y su matriz de adyacencia será:</a:t>
            </a:r>
          </a:p>
        </p:txBody>
      </p:sp>
      <p:sp>
        <p:nvSpPr>
          <p:cNvPr id="9" name="Marcador de fecha 12">
            <a:extLst>
              <a:ext uri="{FF2B5EF4-FFF2-40B4-BE49-F238E27FC236}">
                <a16:creationId xmlns:a16="http://schemas.microsoft.com/office/drawing/2014/main" id="{060EB7E2-3156-D242-9357-D200BFDE75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4209980" cy="153888"/>
          </a:xfrm>
        </p:spPr>
        <p:txBody>
          <a:bodyPr rtlCol="0"/>
          <a:lstStyle/>
          <a:p>
            <a:pPr rtl="0"/>
            <a:r>
              <a:rPr lang="es-ES" dirty="0"/>
              <a:t>Facultad de Ciencias Universidad Nacional de Ingeniería</a:t>
            </a:r>
          </a:p>
        </p:txBody>
      </p:sp>
      <p:sp>
        <p:nvSpPr>
          <p:cNvPr id="11" name="Marcador de pie de página 13">
            <a:extLst>
              <a:ext uri="{FF2B5EF4-FFF2-40B4-BE49-F238E27FC236}">
                <a16:creationId xmlns:a16="http://schemas.microsoft.com/office/drawing/2014/main" id="{75EBFCF1-323A-A7A6-21D0-BBEF3DF21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22633" y="6516802"/>
            <a:ext cx="6379210" cy="153888"/>
          </a:xfrm>
        </p:spPr>
        <p:txBody>
          <a:bodyPr rtlCol="0"/>
          <a:lstStyle/>
          <a:p>
            <a:pPr rtl="0"/>
            <a:r>
              <a:rPr lang="es-ES" dirty="0"/>
              <a:t>Proyecto Matemática Discreta -  El problema del horario</a:t>
            </a:r>
          </a:p>
        </p:txBody>
      </p:sp>
    </p:spTree>
    <p:extLst>
      <p:ext uri="{BB962C8B-B14F-4D97-AF65-F5344CB8AC3E}">
        <p14:creationId xmlns:p14="http://schemas.microsoft.com/office/powerpoint/2010/main" val="1640702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6366" y="1031526"/>
            <a:ext cx="3565524" cy="950359"/>
          </a:xfrm>
        </p:spPr>
        <p:txBody>
          <a:bodyPr rtlCol="0"/>
          <a:lstStyle/>
          <a:p>
            <a:pPr rtl="0"/>
            <a:r>
              <a:rPr lang="es-ES" dirty="0"/>
              <a:t>Agenda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511" y="2409896"/>
            <a:ext cx="4821873" cy="3123666"/>
          </a:xfrm>
        </p:spPr>
        <p:txBody>
          <a:bodyPr rtlCol="0"/>
          <a:lstStyle/>
          <a:p>
            <a:pPr marL="457200" indent="-457200" rtl="0">
              <a:buFont typeface="+mj-lt"/>
              <a:buAutoNum type="arabicPeriod"/>
            </a:pPr>
            <a:r>
              <a:rPr lang="es-ES" sz="2400" dirty="0">
                <a:latin typeface="Palatino Linotype" panose="02040502050505030304" pitchFamily="18" charset="0"/>
              </a:rPr>
              <a:t>Introducción</a:t>
            </a:r>
          </a:p>
          <a:p>
            <a:pPr marL="457200" indent="-457200" rtl="0">
              <a:buFont typeface="+mj-lt"/>
              <a:buAutoNum type="arabicPeriod"/>
            </a:pPr>
            <a:r>
              <a:rPr lang="es-ES" sz="2400" dirty="0">
                <a:latin typeface="Palatino Linotype" panose="02040502050505030304" pitchFamily="18" charset="0"/>
              </a:rPr>
              <a:t>Solución teórica</a:t>
            </a:r>
          </a:p>
          <a:p>
            <a:pPr marL="457200" indent="-457200" rtl="0">
              <a:buFont typeface="+mj-lt"/>
              <a:buAutoNum type="arabicPeriod"/>
            </a:pPr>
            <a:r>
              <a:rPr lang="es-ES" sz="2400" dirty="0">
                <a:latin typeface="Palatino Linotype" panose="02040502050505030304" pitchFamily="18" charset="0"/>
              </a:rPr>
              <a:t>Aplicaciones</a:t>
            </a:r>
          </a:p>
          <a:p>
            <a:pPr marL="457200" indent="-457200" rtl="0">
              <a:buFont typeface="+mj-lt"/>
              <a:buAutoNum type="arabicPeriod"/>
            </a:pPr>
            <a:r>
              <a:rPr lang="es-ES" sz="2400" dirty="0">
                <a:latin typeface="Palatino Linotype" panose="02040502050505030304" pitchFamily="18" charset="0"/>
              </a:rPr>
              <a:t>Programa en C++</a:t>
            </a:r>
          </a:p>
          <a:p>
            <a:pPr marL="457200" indent="-457200" rtl="0">
              <a:buFont typeface="+mj-lt"/>
              <a:buAutoNum type="arabicPeriod"/>
            </a:pPr>
            <a:r>
              <a:rPr lang="es-ES" sz="2400" dirty="0">
                <a:latin typeface="Palatino Linotype" panose="02040502050505030304" pitchFamily="18" charset="0"/>
              </a:rPr>
              <a:t>Conclusiones</a:t>
            </a:r>
          </a:p>
        </p:txBody>
      </p:sp>
      <p:sp>
        <p:nvSpPr>
          <p:cNvPr id="13" name="Marcador de fecha 12">
            <a:extLst>
              <a:ext uri="{FF2B5EF4-FFF2-40B4-BE49-F238E27FC236}">
                <a16:creationId xmlns:a16="http://schemas.microsoft.com/office/drawing/2014/main" id="{915FE2C5-E66A-4405-B19E-2C5C546C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4209980" cy="153888"/>
          </a:xfrm>
        </p:spPr>
        <p:txBody>
          <a:bodyPr rtlCol="0"/>
          <a:lstStyle/>
          <a:p>
            <a:pPr rtl="0"/>
            <a:r>
              <a:rPr lang="es-ES" dirty="0"/>
              <a:t>Facultad de Ciencias Universidad Nacional de Ingeniería</a:t>
            </a:r>
          </a:p>
        </p:txBody>
      </p:sp>
      <p:sp>
        <p:nvSpPr>
          <p:cNvPr id="14" name="Marcador de pie de página 13">
            <a:extLst>
              <a:ext uri="{FF2B5EF4-FFF2-40B4-BE49-F238E27FC236}">
                <a16:creationId xmlns:a16="http://schemas.microsoft.com/office/drawing/2014/main" id="{B01DF4D0-78BC-4C8C-9570-26F0B2254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22633" y="6516802"/>
            <a:ext cx="6379210" cy="153888"/>
          </a:xfrm>
        </p:spPr>
        <p:txBody>
          <a:bodyPr rtlCol="0"/>
          <a:lstStyle/>
          <a:p>
            <a:pPr rtl="0"/>
            <a:r>
              <a:rPr lang="es-ES" dirty="0"/>
              <a:t>Proyecto Matemática Discreta -  El problema del horario</a:t>
            </a:r>
          </a:p>
        </p:txBody>
      </p:sp>
      <p:sp>
        <p:nvSpPr>
          <p:cNvPr id="15" name="Marcador de número de diapositiva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s-ES" smtClean="0"/>
              <a:pPr/>
              <a:t>2</a:t>
            </a:fld>
            <a:endParaRPr lang="es-ES"/>
          </a:p>
        </p:txBody>
      </p:sp>
      <p:pic>
        <p:nvPicPr>
          <p:cNvPr id="11" name="Picture 8" descr="Universidad Nacional de Ingeniería Logo Vector (.EPS) Free Download">
            <a:extLst>
              <a:ext uri="{FF2B5EF4-FFF2-40B4-BE49-F238E27FC236}">
                <a16:creationId xmlns:a16="http://schemas.microsoft.com/office/drawing/2014/main" id="{EBB4E6FC-BE75-AEF6-8335-83D8674895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9824" y="1701017"/>
            <a:ext cx="2630007" cy="3207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Marcador de número de diapositiva 20">
            <a:extLst>
              <a:ext uri="{FF2B5EF4-FFF2-40B4-BE49-F238E27FC236}">
                <a16:creationId xmlns:a16="http://schemas.microsoft.com/office/drawing/2014/main" id="{1C563B34-DD53-4FB1-B8C2-8914E01C6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s-ES" smtClean="0"/>
              <a:pPr rtl="0"/>
              <a:t>20</a:t>
            </a:fld>
            <a:endParaRPr lang="es-ES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9AEE56C-34FC-C2F4-8161-DBB835E39AF8}"/>
              </a:ext>
            </a:extLst>
          </p:cNvPr>
          <p:cNvSpPr txBox="1"/>
          <p:nvPr/>
        </p:nvSpPr>
        <p:spPr>
          <a:xfrm>
            <a:off x="529346" y="593024"/>
            <a:ext cx="11133308" cy="7745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P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Usando el algoritmo de coloración obtenemos que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P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Vértices coloreados (12): (1,1) (2,2) (3,1) (4,2) (5,3) (6,1) (7,4) (8,2) (9,1) (10,3) (11,1) (12,3)</a:t>
            </a:r>
          </a:p>
        </p:txBody>
      </p:sp>
      <p:pic>
        <p:nvPicPr>
          <p:cNvPr id="14" name="Imagen 13" descr="Gráfico, Gráfico radial&#10;&#10;Descripción generada automáticamente">
            <a:extLst>
              <a:ext uri="{FF2B5EF4-FFF2-40B4-BE49-F238E27FC236}">
                <a16:creationId xmlns:a16="http://schemas.microsoft.com/office/drawing/2014/main" id="{3E762BDE-3CE6-66FC-76A1-8B84AD7513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178" y="1636777"/>
            <a:ext cx="6716910" cy="4141795"/>
          </a:xfrm>
          <a:prstGeom prst="rect">
            <a:avLst/>
          </a:prstGeom>
        </p:spPr>
      </p:pic>
      <p:sp>
        <p:nvSpPr>
          <p:cNvPr id="7" name="Marcador de fecha 12">
            <a:extLst>
              <a:ext uri="{FF2B5EF4-FFF2-40B4-BE49-F238E27FC236}">
                <a16:creationId xmlns:a16="http://schemas.microsoft.com/office/drawing/2014/main" id="{15DD333C-0A73-27FB-2B8C-E5DEEAB56E4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4209980" cy="153888"/>
          </a:xfrm>
        </p:spPr>
        <p:txBody>
          <a:bodyPr rtlCol="0"/>
          <a:lstStyle/>
          <a:p>
            <a:pPr rtl="0"/>
            <a:r>
              <a:rPr lang="es-ES" dirty="0"/>
              <a:t>Facultad de Ciencias Universidad Nacional de Ingeniería</a:t>
            </a:r>
          </a:p>
        </p:txBody>
      </p:sp>
      <p:sp>
        <p:nvSpPr>
          <p:cNvPr id="8" name="Marcador de pie de página 13">
            <a:extLst>
              <a:ext uri="{FF2B5EF4-FFF2-40B4-BE49-F238E27FC236}">
                <a16:creationId xmlns:a16="http://schemas.microsoft.com/office/drawing/2014/main" id="{03F680F8-2AFD-569B-85FC-DD7BB9894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22633" y="6516802"/>
            <a:ext cx="6379210" cy="153888"/>
          </a:xfrm>
        </p:spPr>
        <p:txBody>
          <a:bodyPr rtlCol="0"/>
          <a:lstStyle/>
          <a:p>
            <a:pPr rtl="0"/>
            <a:r>
              <a:rPr lang="es-ES" dirty="0"/>
              <a:t>Proyecto Matemática Discreta -  El problema del horario</a:t>
            </a:r>
          </a:p>
        </p:txBody>
      </p:sp>
    </p:spTree>
    <p:extLst>
      <p:ext uri="{BB962C8B-B14F-4D97-AF65-F5344CB8AC3E}">
        <p14:creationId xmlns:p14="http://schemas.microsoft.com/office/powerpoint/2010/main" val="36396657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Marcador de número de diapositiva 20">
            <a:extLst>
              <a:ext uri="{FF2B5EF4-FFF2-40B4-BE49-F238E27FC236}">
                <a16:creationId xmlns:a16="http://schemas.microsoft.com/office/drawing/2014/main" id="{1C563B34-DD53-4FB1-B8C2-8914E01C6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s-ES" smtClean="0"/>
              <a:pPr rtl="0"/>
              <a:t>21</a:t>
            </a:fld>
            <a:endParaRPr lang="es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8AC9AF2-3789-758F-2D7D-88FC824B0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911" y="1082580"/>
            <a:ext cx="10384178" cy="2154578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E8537CA1-686F-FE2D-DBD3-3CBBF251A9CC}"/>
              </a:ext>
            </a:extLst>
          </p:cNvPr>
          <p:cNvSpPr txBox="1"/>
          <p:nvPr/>
        </p:nvSpPr>
        <p:spPr>
          <a:xfrm>
            <a:off x="783077" y="322056"/>
            <a:ext cx="6099242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P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horario será: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C7B21C6-A937-F5B5-4585-F17ECA0865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414" y="3963274"/>
            <a:ext cx="10839723" cy="1875076"/>
          </a:xfrm>
          <a:prstGeom prst="rect">
            <a:avLst/>
          </a:prstGeom>
        </p:spPr>
      </p:pic>
      <p:sp>
        <p:nvSpPr>
          <p:cNvPr id="8" name="Marcador de fecha 12">
            <a:extLst>
              <a:ext uri="{FF2B5EF4-FFF2-40B4-BE49-F238E27FC236}">
                <a16:creationId xmlns:a16="http://schemas.microsoft.com/office/drawing/2014/main" id="{9BCE1054-2897-54BA-8277-FDAB48995B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4209980" cy="153888"/>
          </a:xfrm>
        </p:spPr>
        <p:txBody>
          <a:bodyPr rtlCol="0"/>
          <a:lstStyle/>
          <a:p>
            <a:pPr rtl="0"/>
            <a:r>
              <a:rPr lang="es-ES" dirty="0"/>
              <a:t>Facultad de Ciencias Universidad Nacional de Ingeniería</a:t>
            </a:r>
          </a:p>
        </p:txBody>
      </p:sp>
      <p:sp>
        <p:nvSpPr>
          <p:cNvPr id="10" name="Marcador de pie de página 13">
            <a:extLst>
              <a:ext uri="{FF2B5EF4-FFF2-40B4-BE49-F238E27FC236}">
                <a16:creationId xmlns:a16="http://schemas.microsoft.com/office/drawing/2014/main" id="{FBB40E70-9014-9C48-8652-B8AC0C5F8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22633" y="6516802"/>
            <a:ext cx="6379210" cy="153888"/>
          </a:xfrm>
        </p:spPr>
        <p:txBody>
          <a:bodyPr rtlCol="0"/>
          <a:lstStyle/>
          <a:p>
            <a:pPr rtl="0"/>
            <a:r>
              <a:rPr lang="es-ES" dirty="0"/>
              <a:t>Proyecto Matemática Discreta -  El problema del horario</a:t>
            </a:r>
          </a:p>
        </p:txBody>
      </p:sp>
    </p:spTree>
    <p:extLst>
      <p:ext uri="{BB962C8B-B14F-4D97-AF65-F5344CB8AC3E}">
        <p14:creationId xmlns:p14="http://schemas.microsoft.com/office/powerpoint/2010/main" val="790233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Marcador de número de diapositiva 20">
            <a:extLst>
              <a:ext uri="{FF2B5EF4-FFF2-40B4-BE49-F238E27FC236}">
                <a16:creationId xmlns:a16="http://schemas.microsoft.com/office/drawing/2014/main" id="{1C563B34-DD53-4FB1-B8C2-8914E01C6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s-ES" smtClean="0"/>
              <a:pPr rtl="0"/>
              <a:t>22</a:t>
            </a:fld>
            <a:endParaRPr lang="es-ES"/>
          </a:p>
        </p:txBody>
      </p:sp>
      <p:sp>
        <p:nvSpPr>
          <p:cNvPr id="15" name="Title 9">
            <a:extLst>
              <a:ext uri="{FF2B5EF4-FFF2-40B4-BE49-F238E27FC236}">
                <a16:creationId xmlns:a16="http://schemas.microsoft.com/office/drawing/2014/main" id="{8116AB0F-F027-AEB0-9225-14CC2F2FF579}"/>
              </a:ext>
            </a:extLst>
          </p:cNvPr>
          <p:cNvSpPr txBox="1">
            <a:spLocks/>
          </p:cNvSpPr>
          <p:nvPr/>
        </p:nvSpPr>
        <p:spPr>
          <a:xfrm>
            <a:off x="430266" y="121805"/>
            <a:ext cx="10972802" cy="684213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ES"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/>
              <a:t>3.2. Para un </a:t>
            </a:r>
            <a:r>
              <a:rPr lang="es-PE" sz="2500" dirty="0" err="1"/>
              <a:t>multigrafo</a:t>
            </a:r>
            <a:r>
              <a:rPr lang="en-US" sz="2500" dirty="0"/>
              <a:t> </a:t>
            </a:r>
            <a:r>
              <a:rPr lang="en-US" sz="2500" dirty="0" err="1"/>
              <a:t>bipartito</a:t>
            </a:r>
            <a:r>
              <a:rPr lang="en-US" sz="2500" dirty="0"/>
              <a:t> :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5D47CBB3-87B5-6C54-499F-857A67C7EF44}"/>
              </a:ext>
            </a:extLst>
          </p:cNvPr>
          <p:cNvSpPr txBox="1"/>
          <p:nvPr/>
        </p:nvSpPr>
        <p:spPr>
          <a:xfrm>
            <a:off x="414980" y="957934"/>
            <a:ext cx="9904677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P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Sean 4 profesores y 5 asignaturas, podemos definir la siguiente matriz de requisitos de enseñanzas: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A48F81AC-3A93-09F7-BDD9-FE281E1CB497}"/>
              </a:ext>
            </a:extLst>
          </p:cNvPr>
          <p:cNvSpPr txBox="1"/>
          <p:nvPr/>
        </p:nvSpPr>
        <p:spPr>
          <a:xfrm>
            <a:off x="8449297" y="1645402"/>
            <a:ext cx="3912025" cy="35671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P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X1: Mas Huamán Ronald Jesús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P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X2: Zamudio Peves José Fernando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P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X3: Acuña Ortega Richard Flavio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P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X4: Metzger Alvan Roger Javier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P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Y1: Matemática Discreta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P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Y2: Calculo Integral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P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Y3: Calculo avanzado  </a:t>
            </a:r>
            <a:endParaRPr lang="es-P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P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Y4: Calculo Diferencial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P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Y5: Lógica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F42BA7D3-8D5C-677C-233B-D603C311183F}"/>
              </a:ext>
            </a:extLst>
          </p:cNvPr>
          <p:cNvGrpSpPr/>
          <p:nvPr/>
        </p:nvGrpSpPr>
        <p:grpSpPr>
          <a:xfrm>
            <a:off x="414980" y="2226841"/>
            <a:ext cx="7706552" cy="2404316"/>
            <a:chOff x="430266" y="2264229"/>
            <a:chExt cx="7706552" cy="2404316"/>
          </a:xfrm>
        </p:grpSpPr>
        <p:pic>
          <p:nvPicPr>
            <p:cNvPr id="10" name="Imagen 9">
              <a:extLst>
                <a:ext uri="{FF2B5EF4-FFF2-40B4-BE49-F238E27FC236}">
                  <a16:creationId xmlns:a16="http://schemas.microsoft.com/office/drawing/2014/main" id="{A9B62FA8-9C28-E153-9742-B598B21713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0266" y="2264229"/>
              <a:ext cx="7706552" cy="2404316"/>
            </a:xfrm>
            <a:prstGeom prst="rect">
              <a:avLst/>
            </a:prstGeom>
          </p:spPr>
        </p:pic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5D368B2F-68B0-F612-7EED-E9FA8EECAB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22633" y="3292725"/>
              <a:ext cx="737052" cy="347324"/>
            </a:xfrm>
            <a:prstGeom prst="rect">
              <a:avLst/>
            </a:prstGeom>
          </p:spPr>
        </p:pic>
      </p:grpSp>
      <p:sp>
        <p:nvSpPr>
          <p:cNvPr id="11" name="Marcador de fecha 12">
            <a:extLst>
              <a:ext uri="{FF2B5EF4-FFF2-40B4-BE49-F238E27FC236}">
                <a16:creationId xmlns:a16="http://schemas.microsoft.com/office/drawing/2014/main" id="{DEA11C7F-D7FC-9F1E-16E6-DC95D7C0E3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4209980" cy="153888"/>
          </a:xfrm>
        </p:spPr>
        <p:txBody>
          <a:bodyPr rtlCol="0"/>
          <a:lstStyle/>
          <a:p>
            <a:pPr rtl="0"/>
            <a:r>
              <a:rPr lang="es-ES" dirty="0"/>
              <a:t>Facultad de Ciencias Universidad Nacional de Ingeniería</a:t>
            </a:r>
          </a:p>
        </p:txBody>
      </p:sp>
      <p:sp>
        <p:nvSpPr>
          <p:cNvPr id="14" name="Marcador de pie de página 13">
            <a:extLst>
              <a:ext uri="{FF2B5EF4-FFF2-40B4-BE49-F238E27FC236}">
                <a16:creationId xmlns:a16="http://schemas.microsoft.com/office/drawing/2014/main" id="{0AE85E42-98BE-9EED-AD8A-56CA3937D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22633" y="6516802"/>
            <a:ext cx="6379210" cy="153888"/>
          </a:xfrm>
        </p:spPr>
        <p:txBody>
          <a:bodyPr rtlCol="0"/>
          <a:lstStyle/>
          <a:p>
            <a:pPr rtl="0"/>
            <a:r>
              <a:rPr lang="es-ES" dirty="0"/>
              <a:t>Proyecto Matemática Discreta -  El problema del horario</a:t>
            </a:r>
          </a:p>
        </p:txBody>
      </p:sp>
    </p:spTree>
    <p:extLst>
      <p:ext uri="{BB962C8B-B14F-4D97-AF65-F5344CB8AC3E}">
        <p14:creationId xmlns:p14="http://schemas.microsoft.com/office/powerpoint/2010/main" val="9178193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Marcador de número de diapositiva 20">
            <a:extLst>
              <a:ext uri="{FF2B5EF4-FFF2-40B4-BE49-F238E27FC236}">
                <a16:creationId xmlns:a16="http://schemas.microsoft.com/office/drawing/2014/main" id="{1C563B34-DD53-4FB1-B8C2-8914E01C6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s-ES" smtClean="0"/>
              <a:pPr rtl="0"/>
              <a:t>23</a:t>
            </a:fld>
            <a:endParaRPr lang="es-ES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7F2F041-71B5-0B59-DE7E-F2DA7472E86A}"/>
              </a:ext>
            </a:extLst>
          </p:cNvPr>
          <p:cNvSpPr txBox="1"/>
          <p:nvPr/>
        </p:nvSpPr>
        <p:spPr>
          <a:xfrm>
            <a:off x="380748" y="582516"/>
            <a:ext cx="5441375" cy="9682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P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formas más directa construyamos el grafo de adyacencia de frente siguiendo el mismo proceso ya mostrado: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A3B0A321-400B-2796-8700-449581FB48CA}"/>
              </a:ext>
            </a:extLst>
          </p:cNvPr>
          <p:cNvSpPr txBox="1"/>
          <p:nvPr/>
        </p:nvSpPr>
        <p:spPr>
          <a:xfrm>
            <a:off x="6369879" y="582516"/>
            <a:ext cx="56016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 su horario será usando el algoritmo de coloreo de vértices y las etiquetas de los vértices tendremos</a:t>
            </a:r>
            <a:endParaRPr lang="es-ES" dirty="0"/>
          </a:p>
        </p:txBody>
      </p:sp>
      <p:graphicFrame>
        <p:nvGraphicFramePr>
          <p:cNvPr id="6" name="Tabla 6">
            <a:extLst>
              <a:ext uri="{FF2B5EF4-FFF2-40B4-BE49-F238E27FC236}">
                <a16:creationId xmlns:a16="http://schemas.microsoft.com/office/drawing/2014/main" id="{0FBC4384-8928-07CC-8338-F44EFC541C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706206"/>
              </p:ext>
            </p:extLst>
          </p:nvPr>
        </p:nvGraphicFramePr>
        <p:xfrm>
          <a:off x="5904689" y="1636433"/>
          <a:ext cx="5957650" cy="3197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1530">
                  <a:extLst>
                    <a:ext uri="{9D8B030D-6E8A-4147-A177-3AD203B41FA5}">
                      <a16:colId xmlns:a16="http://schemas.microsoft.com/office/drawing/2014/main" val="54590661"/>
                    </a:ext>
                  </a:extLst>
                </a:gridCol>
                <a:gridCol w="1191530">
                  <a:extLst>
                    <a:ext uri="{9D8B030D-6E8A-4147-A177-3AD203B41FA5}">
                      <a16:colId xmlns:a16="http://schemas.microsoft.com/office/drawing/2014/main" val="877973124"/>
                    </a:ext>
                  </a:extLst>
                </a:gridCol>
                <a:gridCol w="1191530">
                  <a:extLst>
                    <a:ext uri="{9D8B030D-6E8A-4147-A177-3AD203B41FA5}">
                      <a16:colId xmlns:a16="http://schemas.microsoft.com/office/drawing/2014/main" val="4277838782"/>
                    </a:ext>
                  </a:extLst>
                </a:gridCol>
                <a:gridCol w="1191530">
                  <a:extLst>
                    <a:ext uri="{9D8B030D-6E8A-4147-A177-3AD203B41FA5}">
                      <a16:colId xmlns:a16="http://schemas.microsoft.com/office/drawing/2014/main" val="4204293777"/>
                    </a:ext>
                  </a:extLst>
                </a:gridCol>
                <a:gridCol w="1191530">
                  <a:extLst>
                    <a:ext uri="{9D8B030D-6E8A-4147-A177-3AD203B41FA5}">
                      <a16:colId xmlns:a16="http://schemas.microsoft.com/office/drawing/2014/main" val="3617704334"/>
                    </a:ext>
                  </a:extLst>
                </a:gridCol>
              </a:tblGrid>
              <a:tr h="637012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6911701"/>
                  </a:ext>
                </a:extLst>
              </a:tr>
              <a:tr h="637012">
                <a:tc>
                  <a:txBody>
                    <a:bodyPr/>
                    <a:lstStyle/>
                    <a:p>
                      <a:r>
                        <a:rPr lang="es-ES" dirty="0"/>
                        <a:t>Mas Ronald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Discreta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Discreta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Integral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Avanzada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860854"/>
                  </a:ext>
                </a:extLst>
              </a:tr>
              <a:tr h="637012">
                <a:tc>
                  <a:txBody>
                    <a:bodyPr/>
                    <a:lstStyle/>
                    <a:p>
                      <a:r>
                        <a:rPr lang="es-ES" dirty="0"/>
                        <a:t>Peves</a:t>
                      </a:r>
                    </a:p>
                    <a:p>
                      <a:r>
                        <a:rPr lang="es-ES" dirty="0"/>
                        <a:t>Zamudio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Avanzado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Integral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398613"/>
                  </a:ext>
                </a:extLst>
              </a:tr>
              <a:tr h="637012">
                <a:tc>
                  <a:txBody>
                    <a:bodyPr/>
                    <a:lstStyle/>
                    <a:p>
                      <a:r>
                        <a:rPr lang="es-ES" dirty="0"/>
                        <a:t>Acuña</a:t>
                      </a:r>
                    </a:p>
                    <a:p>
                      <a:r>
                        <a:rPr lang="es-ES" dirty="0"/>
                        <a:t>Richard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Integral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Avanzado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Diferencial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7683059"/>
                  </a:ext>
                </a:extLst>
              </a:tr>
              <a:tr h="637012">
                <a:tc>
                  <a:txBody>
                    <a:bodyPr/>
                    <a:lstStyle/>
                    <a:p>
                      <a:r>
                        <a:rPr lang="es-ES" dirty="0"/>
                        <a:t>Metzger </a:t>
                      </a:r>
                    </a:p>
                    <a:p>
                      <a:r>
                        <a:rPr lang="es-ES" dirty="0"/>
                        <a:t>Roger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Lógica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Avanzado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---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128692"/>
                  </a:ext>
                </a:extLst>
              </a:tr>
            </a:tbl>
          </a:graphicData>
        </a:graphic>
      </p:graphicFrame>
      <p:sp>
        <p:nvSpPr>
          <p:cNvPr id="9" name="Marcador de fecha 12">
            <a:extLst>
              <a:ext uri="{FF2B5EF4-FFF2-40B4-BE49-F238E27FC236}">
                <a16:creationId xmlns:a16="http://schemas.microsoft.com/office/drawing/2014/main" id="{52D6B920-93C6-87F5-BED8-48ADB18E6F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4209980" cy="153888"/>
          </a:xfrm>
        </p:spPr>
        <p:txBody>
          <a:bodyPr rtlCol="0"/>
          <a:lstStyle/>
          <a:p>
            <a:pPr rtl="0"/>
            <a:r>
              <a:rPr lang="es-ES" dirty="0"/>
              <a:t>Facultad de Ciencias Universidad Nacional de Ingeniería</a:t>
            </a:r>
          </a:p>
        </p:txBody>
      </p:sp>
      <p:sp>
        <p:nvSpPr>
          <p:cNvPr id="10" name="Marcador de pie de página 13">
            <a:extLst>
              <a:ext uri="{FF2B5EF4-FFF2-40B4-BE49-F238E27FC236}">
                <a16:creationId xmlns:a16="http://schemas.microsoft.com/office/drawing/2014/main" id="{E1BDBE5E-B891-3B00-266A-2DEE38F54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22633" y="6516802"/>
            <a:ext cx="6379210" cy="153888"/>
          </a:xfrm>
        </p:spPr>
        <p:txBody>
          <a:bodyPr rtlCol="0"/>
          <a:lstStyle/>
          <a:p>
            <a:pPr rtl="0"/>
            <a:r>
              <a:rPr lang="es-ES" dirty="0"/>
              <a:t>Proyecto Matemática Discreta -  El problema del horario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DD45D5D1-666E-10C4-B42B-CE89796AB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661" y="1636433"/>
            <a:ext cx="5284549" cy="3048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7751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rcador de posición de imagen 7" descr="Fondo digital de puntos de datos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Título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810545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es-E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3. Programa en C++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es-ES" smtClean="0"/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31834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668D7F85-A3FE-B68C-66C5-4CF992491A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59"/>
          <a:stretch/>
        </p:blipFill>
        <p:spPr>
          <a:xfrm>
            <a:off x="6981444" y="2293278"/>
            <a:ext cx="3155280" cy="1728216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FC5CFFD2-128E-BBFF-B9B6-BF8247180F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7265" y="242596"/>
            <a:ext cx="3300374" cy="1826839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161D094B-60DD-05F3-1BBD-AD35CC702F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967" y="915373"/>
            <a:ext cx="6042487" cy="4753908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E6B4B2F0-4049-B408-F1BA-F460A533B8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1444" y="4372990"/>
            <a:ext cx="4660589" cy="2076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5615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94EE15FF-A293-9492-D577-AD916B8764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7" r="10475"/>
          <a:stretch/>
        </p:blipFill>
        <p:spPr>
          <a:xfrm>
            <a:off x="466580" y="196702"/>
            <a:ext cx="5438227" cy="6464596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64BE5340-8E1A-061C-8B5C-3AB414A18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576" y="2484725"/>
            <a:ext cx="5002522" cy="338683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A7187AC2-F7ED-3571-4F2E-A1BC498F6D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0533" y="930970"/>
            <a:ext cx="7376401" cy="1016033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15C55240-E21D-5DB6-14EA-E7C4AB88526D}"/>
              </a:ext>
            </a:extLst>
          </p:cNvPr>
          <p:cNvSpPr txBox="1"/>
          <p:nvPr/>
        </p:nvSpPr>
        <p:spPr>
          <a:xfrm>
            <a:off x="6429576" y="504818"/>
            <a:ext cx="2565483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P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datosEntrada.txt</a:t>
            </a:r>
          </a:p>
        </p:txBody>
      </p:sp>
    </p:spTree>
    <p:extLst>
      <p:ext uri="{BB962C8B-B14F-4D97-AF65-F5344CB8AC3E}">
        <p14:creationId xmlns:p14="http://schemas.microsoft.com/office/powerpoint/2010/main" val="14132716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397CECA-9CDF-85D9-65D7-BC4AD1F13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281" y="1299865"/>
            <a:ext cx="10831437" cy="425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4398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5B279D6-2B82-242F-CA3A-C74E5E5A2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0117" y="1613390"/>
            <a:ext cx="1011110" cy="3019848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955D4553-80D3-6CC5-E5C6-FB573111063E}"/>
              </a:ext>
            </a:extLst>
          </p:cNvPr>
          <p:cNvSpPr txBox="1"/>
          <p:nvPr/>
        </p:nvSpPr>
        <p:spPr>
          <a:xfrm>
            <a:off x="8011697" y="1150463"/>
            <a:ext cx="2565483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P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Coloring.txt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FBE4C8F-6090-F70B-9A8F-29BEFC0CEA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189" y="769702"/>
            <a:ext cx="7210230" cy="513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0836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rcador de posición de imagen 7" descr="Fondo digital de puntos de datos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Título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810545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es-ES" dirty="0"/>
              <a:t>4</a:t>
            </a:r>
            <a:r>
              <a:rPr lang="es-E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 Conclusiones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es-ES" smtClean="0"/>
              <a:t>29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2709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orma libre: Forma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grpSp>
        <p:nvGrpSpPr>
          <p:cNvPr id="40" name="Grupo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orma libre: Forma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  <p:sp>
          <p:nvSpPr>
            <p:cNvPr id="42" name="Forma libre: Forma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>
                <a:solidFill>
                  <a:schemeClr val="tx1"/>
                </a:solidFill>
              </a:endParaRPr>
            </a:p>
          </p:txBody>
        </p:sp>
        <p:sp>
          <p:nvSpPr>
            <p:cNvPr id="43" name="Elipse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</p:grpSp>
      <p:sp useBgFill="1">
        <p:nvSpPr>
          <p:cNvPr id="46" name="Rectángulo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pic>
        <p:nvPicPr>
          <p:cNvPr id="8" name="Marcador de posición de imagen 7" descr="Fondo digital de puntos de datos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ángulo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15" name="Título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es-E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1. Introducción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s-ES" smtClean="0"/>
              <a:pPr rtl="0"/>
              <a:t>30</a:t>
            </a:fld>
            <a:endParaRPr lang="es-E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0958B70-A438-7FD0-4C94-9D8DD82A62AE}"/>
              </a:ext>
            </a:extLst>
          </p:cNvPr>
          <p:cNvSpPr txBox="1"/>
          <p:nvPr/>
        </p:nvSpPr>
        <p:spPr>
          <a:xfrm>
            <a:off x="842698" y="1177230"/>
            <a:ext cx="9952302" cy="2251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11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ES" sz="2400" b="0" i="0" u="none" strike="noStrike" baseline="0" dirty="0">
                <a:latin typeface="Palatino Linotype" panose="02040502050505030304" pitchFamily="18" charset="0"/>
              </a:rPr>
              <a:t>Se logró la construcción de un horario con las condiciones expuestas además de implementarlo en un lenguaje de programación</a:t>
            </a:r>
            <a:endParaRPr lang="es-ES" sz="1600" b="0" i="0" u="none" strike="noStrike" baseline="0" dirty="0">
              <a:latin typeface="Times New Roman" panose="02020603050405020304" pitchFamily="18" charset="0"/>
            </a:endParaRPr>
          </a:p>
          <a:p>
            <a:pPr marL="342900" marR="121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ES" sz="2400" b="0" i="0" u="none" strike="noStrike" baseline="0" dirty="0">
                <a:latin typeface="Palatino Linotype" panose="02040502050505030304" pitchFamily="18" charset="0"/>
              </a:rPr>
              <a:t>Se explicó un algoritmo que nos permitió colorear un grafo con su numero cromático además de hallar este ultimo</a:t>
            </a:r>
          </a:p>
        </p:txBody>
      </p:sp>
      <p:sp>
        <p:nvSpPr>
          <p:cNvPr id="7" name="Marcador de fecha 12">
            <a:extLst>
              <a:ext uri="{FF2B5EF4-FFF2-40B4-BE49-F238E27FC236}">
                <a16:creationId xmlns:a16="http://schemas.microsoft.com/office/drawing/2014/main" id="{A81CE462-5292-C43F-D14A-CFA9C5D211A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4209980" cy="153888"/>
          </a:xfrm>
        </p:spPr>
        <p:txBody>
          <a:bodyPr rtlCol="0"/>
          <a:lstStyle/>
          <a:p>
            <a:pPr rtl="0"/>
            <a:r>
              <a:rPr lang="es-ES" dirty="0"/>
              <a:t>Facultad de Ciencias Universidad Nacional de Ingeniería</a:t>
            </a:r>
          </a:p>
        </p:txBody>
      </p:sp>
      <p:sp>
        <p:nvSpPr>
          <p:cNvPr id="9" name="Marcador de pie de página 13">
            <a:extLst>
              <a:ext uri="{FF2B5EF4-FFF2-40B4-BE49-F238E27FC236}">
                <a16:creationId xmlns:a16="http://schemas.microsoft.com/office/drawing/2014/main" id="{1FEBEADB-E1EA-5753-CCED-7AEDECC09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22633" y="6516802"/>
            <a:ext cx="6379210" cy="153888"/>
          </a:xfrm>
        </p:spPr>
        <p:txBody>
          <a:bodyPr rtlCol="0"/>
          <a:lstStyle/>
          <a:p>
            <a:pPr rtl="0"/>
            <a:r>
              <a:rPr lang="es-ES" dirty="0"/>
              <a:t>Proyecto Matemática Discreta -  El problema del horario</a:t>
            </a:r>
          </a:p>
        </p:txBody>
      </p:sp>
    </p:spTree>
    <p:extLst>
      <p:ext uri="{BB962C8B-B14F-4D97-AF65-F5344CB8AC3E}">
        <p14:creationId xmlns:p14="http://schemas.microsoft.com/office/powerpoint/2010/main" val="15327210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ítulo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/>
          <a:lstStyle/>
          <a:p>
            <a:pPr rtl="0"/>
            <a:r>
              <a:rPr lang="es-ES"/>
              <a:t>Gracias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s-ES" smtClean="0"/>
              <a:pPr rtl="0"/>
              <a:t>31</a:t>
            </a:fld>
            <a:endParaRPr lang="es-ES"/>
          </a:p>
        </p:txBody>
      </p:sp>
      <p:sp>
        <p:nvSpPr>
          <p:cNvPr id="7" name="Marcador de fecha 12">
            <a:extLst>
              <a:ext uri="{FF2B5EF4-FFF2-40B4-BE49-F238E27FC236}">
                <a16:creationId xmlns:a16="http://schemas.microsoft.com/office/drawing/2014/main" id="{2A48F091-04E5-38E9-EF53-079F7440DE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4209980" cy="153888"/>
          </a:xfrm>
        </p:spPr>
        <p:txBody>
          <a:bodyPr rtlCol="0"/>
          <a:lstStyle/>
          <a:p>
            <a:pPr rtl="0"/>
            <a:r>
              <a:rPr lang="es-ES" dirty="0"/>
              <a:t>Facultad de Ciencias Universidad Nacional de Ingeniería</a:t>
            </a:r>
          </a:p>
        </p:txBody>
      </p:sp>
      <p:sp>
        <p:nvSpPr>
          <p:cNvPr id="8" name="Marcador de pie de página 13">
            <a:extLst>
              <a:ext uri="{FF2B5EF4-FFF2-40B4-BE49-F238E27FC236}">
                <a16:creationId xmlns:a16="http://schemas.microsoft.com/office/drawing/2014/main" id="{65AFFAC8-9FEF-7BAB-6B11-BD30DFB11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22633" y="6516802"/>
            <a:ext cx="6379210" cy="153888"/>
          </a:xfrm>
        </p:spPr>
        <p:txBody>
          <a:bodyPr rtlCol="0"/>
          <a:lstStyle/>
          <a:p>
            <a:pPr rtl="0"/>
            <a:r>
              <a:rPr lang="es-ES" dirty="0"/>
              <a:t>Proyecto Matemática Discreta -  El problema del horario</a:t>
            </a:r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s-ES" smtClean="0"/>
              <a:pPr rtl="0"/>
              <a:t>4</a:t>
            </a:fld>
            <a:endParaRPr lang="es-ES"/>
          </a:p>
        </p:txBody>
      </p:sp>
      <p:sp>
        <p:nvSpPr>
          <p:cNvPr id="12" name="Título 6">
            <a:extLst>
              <a:ext uri="{FF2B5EF4-FFF2-40B4-BE49-F238E27FC236}">
                <a16:creationId xmlns:a16="http://schemas.microsoft.com/office/drawing/2014/main" id="{58B66271-6C09-7DD5-6713-07D4DF1C7E16}"/>
              </a:ext>
            </a:extLst>
          </p:cNvPr>
          <p:cNvSpPr txBox="1">
            <a:spLocks/>
          </p:cNvSpPr>
          <p:nvPr/>
        </p:nvSpPr>
        <p:spPr>
          <a:xfrm>
            <a:off x="550862" y="3382270"/>
            <a:ext cx="5087938" cy="38544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E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2800" dirty="0"/>
              <a:t>1.2 Planteamiento del Problema:</a:t>
            </a:r>
          </a:p>
        </p:txBody>
      </p:sp>
      <p:sp>
        <p:nvSpPr>
          <p:cNvPr id="13" name="Título 6">
            <a:extLst>
              <a:ext uri="{FF2B5EF4-FFF2-40B4-BE49-F238E27FC236}">
                <a16:creationId xmlns:a16="http://schemas.microsoft.com/office/drawing/2014/main" id="{43877203-4F6A-CCB7-467D-448D9FD4F5A9}"/>
              </a:ext>
            </a:extLst>
          </p:cNvPr>
          <p:cNvSpPr txBox="1">
            <a:spLocks/>
          </p:cNvSpPr>
          <p:nvPr/>
        </p:nvSpPr>
        <p:spPr>
          <a:xfrm>
            <a:off x="550862" y="453535"/>
            <a:ext cx="5087938" cy="38544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E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2800" dirty="0"/>
              <a:t>1.1 Objetivos del proyecto:</a:t>
            </a:r>
          </a:p>
        </p:txBody>
      </p:sp>
      <p:sp>
        <p:nvSpPr>
          <p:cNvPr id="18" name="Content Placeholder 10">
            <a:extLst>
              <a:ext uri="{FF2B5EF4-FFF2-40B4-BE49-F238E27FC236}">
                <a16:creationId xmlns:a16="http://schemas.microsoft.com/office/drawing/2014/main" id="{A7336022-02B3-DE45-DE86-EFC3A68A06A3}"/>
              </a:ext>
            </a:extLst>
          </p:cNvPr>
          <p:cNvSpPr txBox="1">
            <a:spLocks/>
          </p:cNvSpPr>
          <p:nvPr/>
        </p:nvSpPr>
        <p:spPr>
          <a:xfrm>
            <a:off x="928180" y="3876687"/>
            <a:ext cx="10941828" cy="1953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39734" indent="-339734" algn="l" defTabSz="914422" rtl="0" eaLnBrk="1" latinLnBrk="0" hangingPunct="1">
              <a:lnSpc>
                <a:spcPct val="90000"/>
              </a:lnSpc>
              <a:spcBef>
                <a:spcPts val="1001"/>
              </a:spcBef>
              <a:buClr>
                <a:srgbClr val="004764"/>
              </a:buClr>
              <a:buSzPct val="120000"/>
              <a:buFont typeface="Arial" panose="020B0604020202020204" pitchFamily="34" charset="0"/>
              <a:buChar char="•"/>
              <a:defRPr lang="en-US" sz="2400" b="0" i="0" kern="12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685818" indent="-228607" algn="l" defTabSz="914422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1820"/>
              </a:buClr>
              <a:buFont typeface="Arial" panose="020B0604020202020204" pitchFamily="34" charset="0"/>
              <a:buChar char="•"/>
              <a:defRPr sz="2201" b="0" i="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1143029" indent="-228607" algn="l" defTabSz="914422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1820"/>
              </a:buClr>
              <a:buFont typeface="Arial" panose="020B0604020202020204" pitchFamily="34" charset="0"/>
              <a:buChar char="•"/>
              <a:defRPr sz="1801" b="0" i="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1600240" indent="-228607" algn="l" defTabSz="914422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1820"/>
              </a:buClr>
              <a:buFont typeface="Arial" panose="020B0604020202020204" pitchFamily="34" charset="0"/>
              <a:buChar char="•"/>
              <a:defRPr sz="1801" b="0" i="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2057453" indent="-228607" algn="l" defTabSz="914422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1820"/>
              </a:buClr>
              <a:buFont typeface="Arial" panose="020B0604020202020204" pitchFamily="34" charset="0"/>
              <a:buChar char="•"/>
              <a:defRPr sz="1801" b="0" i="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5pPr>
            <a:lvl6pPr marL="2514664" indent="-228607" algn="l" defTabSz="91442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7" algn="l" defTabSz="91442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6" indent="-228607" algn="l" defTabSz="91442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7" indent="-228607" algn="l" defTabSz="91442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1110" indent="0" algn="just">
              <a:lnSpc>
                <a:spcPct val="170000"/>
              </a:lnSpc>
              <a:buNone/>
            </a:pPr>
            <a:r>
              <a:rPr lang="es-ES" sz="1800" b="0" i="0" u="none" strike="noStrike" baseline="0" dirty="0">
                <a:latin typeface="Palatino Linotype" panose="02040502050505030304" pitchFamily="18" charset="0"/>
              </a:rPr>
              <a:t>- En un colegio hay </a:t>
            </a:r>
            <a:r>
              <a:rPr lang="es-ES" sz="1800" b="0" i="1" u="none" strike="noStrike" baseline="0" dirty="0">
                <a:latin typeface="Bookman Old Style" panose="02050604050505020204" pitchFamily="18" charset="0"/>
              </a:rPr>
              <a:t>m </a:t>
            </a:r>
            <a:r>
              <a:rPr lang="es-ES" sz="1800" b="0" i="0" u="none" strike="noStrike" baseline="0" dirty="0">
                <a:latin typeface="Palatino Linotype" panose="02040502050505030304" pitchFamily="18" charset="0"/>
              </a:rPr>
              <a:t>profesores </a:t>
            </a:r>
            <a:r>
              <a:rPr lang="es-ES" sz="1800" b="0" i="1" u="none" strike="noStrike" baseline="0" dirty="0">
                <a:latin typeface="Bookman Old Style" panose="02050604050505020204" pitchFamily="18" charset="0"/>
              </a:rPr>
              <a:t>x</a:t>
            </a:r>
            <a:r>
              <a:rPr lang="es-ES" sz="1800" b="0" i="0" u="none" strike="noStrike" baseline="-25000" dirty="0">
                <a:latin typeface="Trebuchet MS" panose="020B0603020202020204" pitchFamily="34" charset="0"/>
              </a:rPr>
              <a:t>1</a:t>
            </a:r>
            <a:r>
              <a:rPr lang="es-ES" sz="1800" b="0" i="1" u="none" strike="noStrike" baseline="0" dirty="0">
                <a:latin typeface="Bookman Old Style" panose="02050604050505020204" pitchFamily="18" charset="0"/>
              </a:rPr>
              <a:t>, x</a:t>
            </a:r>
            <a:r>
              <a:rPr lang="es-ES" sz="1800" b="0" i="0" u="none" strike="noStrike" baseline="-25000" dirty="0">
                <a:latin typeface="Trebuchet MS" panose="020B0603020202020204" pitchFamily="34" charset="0"/>
              </a:rPr>
              <a:t>2</a:t>
            </a:r>
            <a:r>
              <a:rPr lang="es-ES" sz="1800" b="0" i="1" u="none" strike="noStrike" baseline="0" dirty="0">
                <a:latin typeface="Bookman Old Style" panose="02050604050505020204" pitchFamily="18" charset="0"/>
              </a:rPr>
              <a:t>, ..., </a:t>
            </a:r>
            <a:r>
              <a:rPr lang="es-ES" sz="1800" b="0" i="1" u="none" strike="noStrike" baseline="0" dirty="0" err="1">
                <a:latin typeface="Bookman Old Style" panose="02050604050505020204" pitchFamily="18" charset="0"/>
              </a:rPr>
              <a:t>x</a:t>
            </a:r>
            <a:r>
              <a:rPr lang="es-ES" sz="1800" b="0" i="1" u="none" strike="noStrike" baseline="-25000" dirty="0" err="1">
                <a:latin typeface="Bookman Old Style" panose="02050604050505020204" pitchFamily="18" charset="0"/>
              </a:rPr>
              <a:t>m</a:t>
            </a:r>
            <a:r>
              <a:rPr lang="es-ES" sz="1800" b="0" i="1" u="none" strike="noStrike" baseline="0" dirty="0">
                <a:latin typeface="Bookman Old Style" panose="02050604050505020204" pitchFamily="18" charset="0"/>
              </a:rPr>
              <a:t> </a:t>
            </a:r>
            <a:r>
              <a:rPr lang="es-ES" sz="1800" b="0" i="0" u="none" strike="noStrike" baseline="0" dirty="0">
                <a:latin typeface="Palatino Linotype" panose="02040502050505030304" pitchFamily="18" charset="0"/>
              </a:rPr>
              <a:t>y </a:t>
            </a:r>
            <a:r>
              <a:rPr lang="es-ES" sz="1800" b="0" i="1" u="none" strike="noStrike" baseline="0" dirty="0">
                <a:latin typeface="Bookman Old Style" panose="02050604050505020204" pitchFamily="18" charset="0"/>
              </a:rPr>
              <a:t>n </a:t>
            </a:r>
            <a:r>
              <a:rPr lang="es-ES" sz="1800" b="0" i="0" u="none" strike="noStrike" baseline="0" dirty="0">
                <a:latin typeface="Palatino Linotype" panose="02040502050505030304" pitchFamily="18" charset="0"/>
              </a:rPr>
              <a:t>asignaturas </a:t>
            </a:r>
            <a:r>
              <a:rPr lang="es-ES" sz="1800" b="0" i="1" u="none" strike="noStrike" baseline="0" dirty="0">
                <a:latin typeface="Bookman Old Style" panose="02050604050505020204" pitchFamily="18" charset="0"/>
              </a:rPr>
              <a:t>y</a:t>
            </a:r>
            <a:r>
              <a:rPr lang="es-ES" sz="1800" b="0" i="0" u="none" strike="noStrike" baseline="-25000" dirty="0">
                <a:latin typeface="Trebuchet MS" panose="020B0603020202020204" pitchFamily="34" charset="0"/>
              </a:rPr>
              <a:t>1</a:t>
            </a:r>
            <a:r>
              <a:rPr lang="es-ES" sz="1800" b="0" i="1" u="none" strike="noStrike" baseline="0" dirty="0">
                <a:latin typeface="Bookman Old Style" panose="02050604050505020204" pitchFamily="18" charset="0"/>
              </a:rPr>
              <a:t>, y</a:t>
            </a:r>
            <a:r>
              <a:rPr lang="es-ES" sz="1800" b="0" i="0" u="none" strike="noStrike" baseline="-25000" dirty="0">
                <a:latin typeface="Trebuchet MS" panose="020B0603020202020204" pitchFamily="34" charset="0"/>
              </a:rPr>
              <a:t>2</a:t>
            </a:r>
            <a:r>
              <a:rPr lang="es-ES" sz="1800" b="0" i="1" u="none" strike="noStrike" baseline="0" dirty="0">
                <a:latin typeface="Bookman Old Style" panose="02050604050505020204" pitchFamily="18" charset="0"/>
              </a:rPr>
              <a:t>, ..., </a:t>
            </a:r>
            <a:r>
              <a:rPr lang="es-ES" sz="1800" b="0" i="1" u="none" strike="noStrike" baseline="0" dirty="0" err="1">
                <a:latin typeface="Bookman Old Style" panose="02050604050505020204" pitchFamily="18" charset="0"/>
              </a:rPr>
              <a:t>y</a:t>
            </a:r>
            <a:r>
              <a:rPr lang="es-ES" sz="1800" b="0" i="1" u="none" strike="noStrike" baseline="-25000" dirty="0" err="1">
                <a:latin typeface="Bookman Old Style" panose="02050604050505020204" pitchFamily="18" charset="0"/>
              </a:rPr>
              <a:t>n</a:t>
            </a:r>
            <a:r>
              <a:rPr lang="es-ES" sz="1800" b="0" i="1" u="none" strike="noStrike" baseline="0" dirty="0">
                <a:latin typeface="Bookman Old Style" panose="02050604050505020204" pitchFamily="18" charset="0"/>
              </a:rPr>
              <a:t> </a:t>
            </a:r>
            <a:r>
              <a:rPr lang="es-ES" sz="1800" b="0" i="0" u="none" strike="noStrike" baseline="0" dirty="0">
                <a:latin typeface="Palatino Linotype" panose="02040502050505030304" pitchFamily="18" charset="0"/>
              </a:rPr>
              <a:t>para impartir. Dado que el profesor </a:t>
            </a:r>
            <a:r>
              <a:rPr lang="es-ES" sz="1800" b="0" i="1" u="none" strike="noStrike" baseline="0" dirty="0">
                <a:latin typeface="Bookman Old Style" panose="02050604050505020204" pitchFamily="18" charset="0"/>
              </a:rPr>
              <a:t>x</a:t>
            </a:r>
            <a:r>
              <a:rPr lang="es-ES" sz="1800" b="0" i="1" u="none" strike="noStrike" baseline="-25000" dirty="0">
                <a:latin typeface="Bookman Old Style" panose="02050604050505020204" pitchFamily="18" charset="0"/>
              </a:rPr>
              <a:t>i</a:t>
            </a:r>
            <a:r>
              <a:rPr lang="es-ES" sz="1800" b="0" i="1" u="none" strike="noStrike" baseline="0" dirty="0">
                <a:latin typeface="Bookman Old Style" panose="02050604050505020204" pitchFamily="18" charset="0"/>
              </a:rPr>
              <a:t> </a:t>
            </a:r>
            <a:r>
              <a:rPr lang="es-ES" sz="1800" b="0" i="0" u="none" strike="noStrike" baseline="0" dirty="0">
                <a:latin typeface="Palatino Linotype" panose="02040502050505030304" pitchFamily="18" charset="0"/>
              </a:rPr>
              <a:t>debe (y puede) ensenar la materia </a:t>
            </a:r>
            <a:r>
              <a:rPr lang="es-ES" sz="1800" b="0" i="1" u="none" strike="noStrike" baseline="0" dirty="0" err="1">
                <a:latin typeface="Bookman Old Style" panose="02050604050505020204" pitchFamily="18" charset="0"/>
              </a:rPr>
              <a:t>y</a:t>
            </a:r>
            <a:r>
              <a:rPr lang="es-ES" sz="1800" b="0" i="1" u="none" strike="noStrike" baseline="-25000" dirty="0" err="1">
                <a:latin typeface="Bookman Old Style" panose="02050604050505020204" pitchFamily="18" charset="0"/>
              </a:rPr>
              <a:t>j</a:t>
            </a:r>
            <a:r>
              <a:rPr lang="es-ES" sz="1800" b="0" i="1" u="none" strike="noStrike" baseline="0" dirty="0">
                <a:latin typeface="Bookman Old Style" panose="02050604050505020204" pitchFamily="18" charset="0"/>
              </a:rPr>
              <a:t> </a:t>
            </a:r>
            <a:r>
              <a:rPr lang="es-ES" sz="1800" b="0" i="0" u="none" strike="noStrike" baseline="0" dirty="0">
                <a:latin typeface="Palatino Linotype" panose="02040502050505030304" pitchFamily="18" charset="0"/>
              </a:rPr>
              <a:t>durante </a:t>
            </a:r>
            <a:r>
              <a:rPr lang="es-ES" sz="1800" b="0" i="1" u="none" strike="noStrike" baseline="0" dirty="0" err="1">
                <a:latin typeface="Bookman Old Style" panose="02050604050505020204" pitchFamily="18" charset="0"/>
              </a:rPr>
              <a:t>p</a:t>
            </a:r>
            <a:r>
              <a:rPr lang="es-ES" sz="1800" b="0" i="1" u="none" strike="noStrike" baseline="-25000" dirty="0" err="1">
                <a:latin typeface="Bookman Old Style" panose="02050604050505020204" pitchFamily="18" charset="0"/>
              </a:rPr>
              <a:t>ij</a:t>
            </a:r>
            <a:r>
              <a:rPr lang="es-ES" sz="1800" b="0" i="1" u="none" strike="noStrike" baseline="0" dirty="0">
                <a:latin typeface="Bookman Old Style" panose="02050604050505020204" pitchFamily="18" charset="0"/>
              </a:rPr>
              <a:t> </a:t>
            </a:r>
            <a:r>
              <a:rPr lang="es-ES" sz="1800" b="0" i="0" u="none" strike="noStrike" baseline="0" dirty="0">
                <a:latin typeface="Palatino Linotype" panose="02040502050505030304" pitchFamily="18" charset="0"/>
              </a:rPr>
              <a:t>períodos (</a:t>
            </a:r>
            <a:r>
              <a:rPr lang="es-ES" sz="1800" b="0" i="1" u="none" strike="noStrike" baseline="0" dirty="0">
                <a:latin typeface="Bookman Old Style" panose="02050604050505020204" pitchFamily="18" charset="0"/>
              </a:rPr>
              <a:t>p </a:t>
            </a:r>
            <a:r>
              <a:rPr lang="es-ES" sz="1800" b="0" i="0" u="none" strike="noStrike" baseline="0" dirty="0">
                <a:latin typeface="Palatino Linotype" panose="02040502050505030304" pitchFamily="18" charset="0"/>
              </a:rPr>
              <a:t>= [</a:t>
            </a:r>
            <a:r>
              <a:rPr lang="es-ES" sz="1800" b="0" i="1" u="none" strike="noStrike" baseline="0" dirty="0" err="1">
                <a:latin typeface="Bookman Old Style" panose="02050604050505020204" pitchFamily="18" charset="0"/>
              </a:rPr>
              <a:t>p</a:t>
            </a:r>
            <a:r>
              <a:rPr lang="es-ES" sz="1800" b="0" i="1" u="none" strike="noStrike" baseline="-25000" dirty="0" err="1">
                <a:latin typeface="Bookman Old Style" panose="02050604050505020204" pitchFamily="18" charset="0"/>
              </a:rPr>
              <a:t>ij</a:t>
            </a:r>
            <a:r>
              <a:rPr lang="es-ES" sz="1800" b="0" i="0" u="none" strike="noStrike" baseline="0" dirty="0">
                <a:latin typeface="Palatino Linotype" panose="02040502050505030304" pitchFamily="18" charset="0"/>
              </a:rPr>
              <a:t>] se denomina matriz de requisitos de enseñanza), la administración de la universidad desea hacer un horario utilizando el mínimo número posible de periodos.</a:t>
            </a:r>
          </a:p>
        </p:txBody>
      </p:sp>
      <p:sp>
        <p:nvSpPr>
          <p:cNvPr id="19" name="Marcador de fecha 12">
            <a:extLst>
              <a:ext uri="{FF2B5EF4-FFF2-40B4-BE49-F238E27FC236}">
                <a16:creationId xmlns:a16="http://schemas.microsoft.com/office/drawing/2014/main" id="{F055A01B-D17A-CE08-3B34-8ED0A6D406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4209980" cy="153888"/>
          </a:xfrm>
        </p:spPr>
        <p:txBody>
          <a:bodyPr rtlCol="0"/>
          <a:lstStyle/>
          <a:p>
            <a:pPr rtl="0"/>
            <a:r>
              <a:rPr lang="es-ES" dirty="0"/>
              <a:t>Facultad de Ciencias Universidad Nacional de Ingeniería</a:t>
            </a:r>
          </a:p>
        </p:txBody>
      </p:sp>
      <p:sp>
        <p:nvSpPr>
          <p:cNvPr id="20" name="Marcador de pie de página 13">
            <a:extLst>
              <a:ext uri="{FF2B5EF4-FFF2-40B4-BE49-F238E27FC236}">
                <a16:creationId xmlns:a16="http://schemas.microsoft.com/office/drawing/2014/main" id="{73CE6994-2376-6E41-583E-D76E3BFDB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22633" y="6516802"/>
            <a:ext cx="6379210" cy="153888"/>
          </a:xfrm>
        </p:spPr>
        <p:txBody>
          <a:bodyPr rtlCol="0"/>
          <a:lstStyle/>
          <a:p>
            <a:pPr rtl="0"/>
            <a:r>
              <a:rPr lang="es-ES" dirty="0"/>
              <a:t>Proyecto Matemática Discreta -  El problema del horario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47A8F5BC-50F0-1859-DF4A-438C3998EEF1}"/>
              </a:ext>
            </a:extLst>
          </p:cNvPr>
          <p:cNvSpPr txBox="1"/>
          <p:nvPr/>
        </p:nvSpPr>
        <p:spPr>
          <a:xfrm>
            <a:off x="821176" y="1027754"/>
            <a:ext cx="10335639" cy="1697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400" dirty="0">
                <a:latin typeface="Palatino Linotype" panose="02040502050505030304" pitchFamily="18" charset="0"/>
              </a:rPr>
              <a:t>- </a:t>
            </a:r>
            <a:r>
              <a:rPr lang="es-ES" sz="2400" b="0" i="0" u="none" strike="noStrike" baseline="0" dirty="0">
                <a:latin typeface="Palatino Linotype" panose="02040502050505030304" pitchFamily="18" charset="0"/>
              </a:rPr>
              <a:t>Lograr la construcción de un horario bajo ciertas restricciones impuestas.</a:t>
            </a:r>
          </a:p>
          <a:p>
            <a:pPr algn="l">
              <a:lnSpc>
                <a:spcPct val="150000"/>
              </a:lnSpc>
            </a:pPr>
            <a:r>
              <a:rPr lang="es-ES" sz="2400" dirty="0">
                <a:latin typeface="Palatino Linotype" panose="02040502050505030304" pitchFamily="18" charset="0"/>
              </a:rPr>
              <a:t>-</a:t>
            </a:r>
            <a:r>
              <a:rPr lang="es-ES" sz="2400" b="0" i="0" u="none" strike="noStrike" baseline="0" dirty="0">
                <a:latin typeface="Palatino Linotype" panose="02040502050505030304" pitchFamily="18" charset="0"/>
              </a:rPr>
              <a:t> Determinar un algoritmo que nos permita colorear grafos con su número cromático</a:t>
            </a:r>
          </a:p>
        </p:txBody>
      </p:sp>
    </p:spTree>
    <p:extLst>
      <p:ext uri="{BB962C8B-B14F-4D97-AF65-F5344CB8AC3E}">
        <p14:creationId xmlns:p14="http://schemas.microsoft.com/office/powerpoint/2010/main" val="3740286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B102D8-1D22-4940-AF19-07CF3A0DC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199" y="426206"/>
            <a:ext cx="4062440" cy="605398"/>
          </a:xfrm>
        </p:spPr>
        <p:txBody>
          <a:bodyPr rtlCol="0"/>
          <a:lstStyle/>
          <a:p>
            <a:pPr rtl="0"/>
            <a:r>
              <a:rPr lang="es-ES" sz="2800" dirty="0"/>
              <a:t>1.3 Marco teórico:</a:t>
            </a:r>
          </a:p>
        </p:txBody>
      </p:sp>
      <p:sp>
        <p:nvSpPr>
          <p:cNvPr id="16" name="Marcador de número de diapositiva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s-ES" smtClean="0"/>
              <a:pPr rtl="0"/>
              <a:t>5</a:t>
            </a:fld>
            <a:endParaRPr lang="es-ES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14F06013-9AED-2602-2304-F2CD58AC4633}"/>
              </a:ext>
            </a:extLst>
          </p:cNvPr>
          <p:cNvSpPr txBox="1"/>
          <p:nvPr/>
        </p:nvSpPr>
        <p:spPr>
          <a:xfrm>
            <a:off x="550199" y="994680"/>
            <a:ext cx="10903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sz="2800" dirty="0"/>
              <a:t>- </a:t>
            </a:r>
            <a:r>
              <a:rPr lang="es-ES" sz="2800" b="1" dirty="0">
                <a:latin typeface="LMRoman12-Regular"/>
                <a:cs typeface="DaunPenh" panose="020B0604020202020204" pitchFamily="2" charset="0"/>
              </a:rPr>
              <a:t>Grafo</a:t>
            </a:r>
            <a:endParaRPr lang="es-ES" sz="3600" dirty="0">
              <a:latin typeface="LMRoman12-Regular"/>
              <a:cs typeface="DaunPenh" panose="020B0604020202020204" pitchFamily="2" charset="0"/>
            </a:endParaRPr>
          </a:p>
        </p:txBody>
      </p:sp>
      <p:sp>
        <p:nvSpPr>
          <p:cNvPr id="11" name="Marcador de fecha 12">
            <a:extLst>
              <a:ext uri="{FF2B5EF4-FFF2-40B4-BE49-F238E27FC236}">
                <a16:creationId xmlns:a16="http://schemas.microsoft.com/office/drawing/2014/main" id="{AD044C51-CC69-1397-C19F-B02208B055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4209980" cy="153888"/>
          </a:xfrm>
        </p:spPr>
        <p:txBody>
          <a:bodyPr rtlCol="0"/>
          <a:lstStyle/>
          <a:p>
            <a:pPr rtl="0"/>
            <a:r>
              <a:rPr lang="es-ES" dirty="0"/>
              <a:t>Facultad de Ciencias Universidad Nacional de Ingeniería</a:t>
            </a:r>
          </a:p>
        </p:txBody>
      </p:sp>
      <p:sp>
        <p:nvSpPr>
          <p:cNvPr id="13" name="Marcador de pie de página 13">
            <a:extLst>
              <a:ext uri="{FF2B5EF4-FFF2-40B4-BE49-F238E27FC236}">
                <a16:creationId xmlns:a16="http://schemas.microsoft.com/office/drawing/2014/main" id="{F6659F39-C9E8-6C77-CAE9-A0A5B8F14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22633" y="6516802"/>
            <a:ext cx="6379210" cy="153888"/>
          </a:xfrm>
        </p:spPr>
        <p:txBody>
          <a:bodyPr rtlCol="0"/>
          <a:lstStyle/>
          <a:p>
            <a:pPr rtl="0"/>
            <a:r>
              <a:rPr lang="es-ES" dirty="0"/>
              <a:t>Proyecto Matemática Discreta -  El problema del horario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4024E910-DCE3-D587-6D03-F8E0DE2778C5}"/>
              </a:ext>
            </a:extLst>
          </p:cNvPr>
          <p:cNvSpPr txBox="1"/>
          <p:nvPr/>
        </p:nvSpPr>
        <p:spPr>
          <a:xfrm>
            <a:off x="550200" y="1593263"/>
            <a:ext cx="1118239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2800" b="0" i="0" u="none" strike="noStrike" baseline="0" dirty="0">
                <a:latin typeface="LMRoman12-Regular"/>
              </a:rPr>
              <a:t>- </a:t>
            </a:r>
            <a:r>
              <a:rPr lang="es-ES" sz="2800" b="1" i="0" u="none" strike="noStrike" baseline="0" dirty="0">
                <a:latin typeface="LMRoman12-Regular"/>
              </a:rPr>
              <a:t>Grafo no dirigido</a:t>
            </a:r>
            <a:endParaRPr lang="es-ES" sz="2400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DA14E342-F1D6-DF8C-267F-CAD3710449C8}"/>
              </a:ext>
            </a:extLst>
          </p:cNvPr>
          <p:cNvSpPr txBox="1"/>
          <p:nvPr/>
        </p:nvSpPr>
        <p:spPr>
          <a:xfrm>
            <a:off x="483342" y="3816753"/>
            <a:ext cx="1103706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2800" b="1" i="0" u="none" strike="noStrike" baseline="0" dirty="0">
                <a:latin typeface="LMRoman12-Bold"/>
              </a:rPr>
              <a:t>- Grafo bipartito</a:t>
            </a: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16A2603-94C9-EF79-B8FB-93A238556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2986" y="1816689"/>
            <a:ext cx="2875151" cy="2235134"/>
          </a:xfrm>
          <a:prstGeom prst="rect">
            <a:avLst/>
          </a:prstGeom>
        </p:spPr>
      </p:pic>
      <p:pic>
        <p:nvPicPr>
          <p:cNvPr id="6" name="Imagen 5" descr="Gráfico, Gráfico radial&#10;&#10;Descripción generada automáticamente">
            <a:extLst>
              <a:ext uri="{FF2B5EF4-FFF2-40B4-BE49-F238E27FC236}">
                <a16:creationId xmlns:a16="http://schemas.microsoft.com/office/drawing/2014/main" id="{AA15109B-938A-3FC6-1B72-06AED8A8B3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0860" y="4339973"/>
            <a:ext cx="3743546" cy="1789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947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ángulo 36">
            <a:extLst>
              <a:ext uri="{FF2B5EF4-FFF2-40B4-BE49-F238E27FC236}">
                <a16:creationId xmlns:a16="http://schemas.microsoft.com/office/drawing/2014/main" id="{C888C100-2DC3-1A27-6112-46AF507014C0}"/>
              </a:ext>
            </a:extLst>
          </p:cNvPr>
          <p:cNvSpPr/>
          <p:nvPr/>
        </p:nvSpPr>
        <p:spPr>
          <a:xfrm>
            <a:off x="5471757" y="108106"/>
            <a:ext cx="2106090" cy="159817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Marcador de número de diapositiva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s-ES" smtClean="0"/>
              <a:pPr rtl="0"/>
              <a:t>6</a:t>
            </a:fld>
            <a:endParaRPr lang="es-ES"/>
          </a:p>
        </p:txBody>
      </p:sp>
      <p:sp>
        <p:nvSpPr>
          <p:cNvPr id="11" name="Marcador de fecha 12">
            <a:extLst>
              <a:ext uri="{FF2B5EF4-FFF2-40B4-BE49-F238E27FC236}">
                <a16:creationId xmlns:a16="http://schemas.microsoft.com/office/drawing/2014/main" id="{AD044C51-CC69-1397-C19F-B02208B055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4209980" cy="153888"/>
          </a:xfrm>
        </p:spPr>
        <p:txBody>
          <a:bodyPr rtlCol="0"/>
          <a:lstStyle/>
          <a:p>
            <a:pPr rtl="0"/>
            <a:r>
              <a:rPr lang="es-ES" dirty="0"/>
              <a:t>Facultad de Ciencias Universidad Nacional de Ingeniería</a:t>
            </a:r>
          </a:p>
        </p:txBody>
      </p:sp>
      <p:sp>
        <p:nvSpPr>
          <p:cNvPr id="13" name="Marcador de pie de página 13">
            <a:extLst>
              <a:ext uri="{FF2B5EF4-FFF2-40B4-BE49-F238E27FC236}">
                <a16:creationId xmlns:a16="http://schemas.microsoft.com/office/drawing/2014/main" id="{F6659F39-C9E8-6C77-CAE9-A0A5B8F14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22633" y="6516802"/>
            <a:ext cx="6379210" cy="153888"/>
          </a:xfrm>
        </p:spPr>
        <p:txBody>
          <a:bodyPr rtlCol="0"/>
          <a:lstStyle/>
          <a:p>
            <a:pPr rtl="0"/>
            <a:r>
              <a:rPr lang="es-ES" dirty="0"/>
              <a:t>Proyecto Matemática Discreta -  El problema del horario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7D513859-6E5D-80BC-4994-0FC5B96D24E9}"/>
              </a:ext>
            </a:extLst>
          </p:cNvPr>
          <p:cNvSpPr txBox="1"/>
          <p:nvPr/>
        </p:nvSpPr>
        <p:spPr>
          <a:xfrm>
            <a:off x="478647" y="1666714"/>
            <a:ext cx="11162490" cy="2339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2400" b="1" i="0" u="none" strike="noStrike" baseline="0" dirty="0">
                <a:latin typeface="LMRoman12-Bold"/>
              </a:rPr>
              <a:t>- </a:t>
            </a:r>
            <a:r>
              <a:rPr lang="es-ES" sz="2800" b="1" i="0" u="none" strike="noStrike" baseline="0" dirty="0">
                <a:latin typeface="LMRoman12-Bold"/>
              </a:rPr>
              <a:t>Grafo lineal</a:t>
            </a:r>
            <a:r>
              <a:rPr lang="es-ES" sz="2400" b="1" i="0" u="none" strike="noStrike" baseline="0" dirty="0">
                <a:latin typeface="LMRoman12-Bold"/>
              </a:rPr>
              <a:t>: </a:t>
            </a:r>
            <a:r>
              <a:rPr lang="es-ES" sz="2000" b="0" i="0" u="none" strike="noStrike" baseline="0" dirty="0">
                <a:latin typeface="LMRoman12-Regular"/>
              </a:rPr>
              <a:t>El grafo lineal </a:t>
            </a:r>
            <a:r>
              <a:rPr lang="es-ES" sz="2000" b="0" i="1" u="none" strike="noStrike" baseline="0" dirty="0">
                <a:latin typeface="LMMathItalic12-Regular"/>
              </a:rPr>
              <a:t>L</a:t>
            </a:r>
            <a:r>
              <a:rPr lang="es-ES" sz="2000" b="0" i="0" u="none" strike="noStrike" baseline="0" dirty="0">
                <a:latin typeface="LMRoman12-Regular"/>
              </a:rPr>
              <a:t>(</a:t>
            </a:r>
            <a:r>
              <a:rPr lang="es-ES" sz="2000" b="0" i="1" u="none" strike="noStrike" baseline="0" dirty="0">
                <a:latin typeface="LMMathItalic12-Regular"/>
              </a:rPr>
              <a:t>G</a:t>
            </a:r>
            <a:r>
              <a:rPr lang="es-ES" sz="2000" b="0" i="0" u="none" strike="noStrike" baseline="0" dirty="0">
                <a:latin typeface="LMRoman12-Regular"/>
              </a:rPr>
              <a:t>) de un grafo no dirigido G es un grafo que representa las adyacencias</a:t>
            </a:r>
          </a:p>
          <a:p>
            <a:pPr algn="l"/>
            <a:r>
              <a:rPr lang="es-ES" sz="2000" b="0" i="0" u="none" strike="noStrike" baseline="0" dirty="0">
                <a:latin typeface="LMRoman12-Regular"/>
              </a:rPr>
              <a:t>entre las aristas de G. O sea, cumple estas dos condiciones:</a:t>
            </a:r>
            <a:br>
              <a:rPr lang="es-ES" sz="2000" b="0" i="0" u="none" strike="noStrike" baseline="0" dirty="0">
                <a:latin typeface="LMRoman12-Regular"/>
              </a:rPr>
            </a:br>
            <a:endParaRPr lang="es-ES" sz="2000" b="0" i="0" u="none" strike="noStrike" baseline="0" dirty="0">
              <a:latin typeface="Times New Roman" panose="02020603050405020304" pitchFamily="18" charset="0"/>
            </a:endParaRPr>
          </a:p>
          <a:p>
            <a:r>
              <a:rPr lang="es-ES" sz="2000" dirty="0">
                <a:latin typeface="Palatino Linotype" panose="02040502050505030304" pitchFamily="18" charset="0"/>
              </a:rPr>
              <a:t>a) </a:t>
            </a:r>
            <a:r>
              <a:rPr lang="es-ES" sz="2000" b="0" i="0" u="none" strike="noStrike" baseline="0" dirty="0">
                <a:latin typeface="Palatino Linotype" panose="02040502050505030304" pitchFamily="18" charset="0"/>
              </a:rPr>
              <a:t>Cada v</a:t>
            </a:r>
            <a:r>
              <a:rPr lang="es-ES" sz="2000" dirty="0">
                <a:latin typeface="Palatino Linotype" panose="02040502050505030304" pitchFamily="18" charset="0"/>
              </a:rPr>
              <a:t>é</a:t>
            </a:r>
            <a:r>
              <a:rPr lang="es-ES" sz="2000" b="0" i="0" u="none" strike="noStrike" baseline="0" dirty="0">
                <a:latin typeface="Palatino Linotype" panose="02040502050505030304" pitchFamily="18" charset="0"/>
              </a:rPr>
              <a:t>rtice de </a:t>
            </a:r>
            <a:r>
              <a:rPr lang="es-ES" sz="2000" b="0" i="1" u="none" strike="noStrike" baseline="0" dirty="0">
                <a:latin typeface="Century Schoolbook" panose="02040604050505020304" pitchFamily="18" charset="0"/>
              </a:rPr>
              <a:t>L</a:t>
            </a:r>
            <a:r>
              <a:rPr lang="es-ES" sz="2000" b="0" i="0" u="none" strike="noStrike" baseline="0" dirty="0">
                <a:latin typeface="Palatino Linotype" panose="02040502050505030304" pitchFamily="18" charset="0"/>
              </a:rPr>
              <a:t>(</a:t>
            </a:r>
            <a:r>
              <a:rPr lang="es-ES" sz="2000" b="0" i="1" u="none" strike="noStrike" baseline="0" dirty="0">
                <a:latin typeface="Century Schoolbook" panose="02040604050505020304" pitchFamily="18" charset="0"/>
              </a:rPr>
              <a:t>G</a:t>
            </a:r>
            <a:r>
              <a:rPr lang="es-ES" sz="2000" b="0" i="0" u="none" strike="noStrike" baseline="0" dirty="0">
                <a:latin typeface="Palatino Linotype" panose="02040502050505030304" pitchFamily="18" charset="0"/>
              </a:rPr>
              <a:t>) representa una arista de </a:t>
            </a:r>
            <a:r>
              <a:rPr lang="es-ES" sz="2000" b="0" i="1" u="none" strike="noStrike" baseline="0" dirty="0">
                <a:latin typeface="Century Schoolbook" panose="02040604050505020304" pitchFamily="18" charset="0"/>
              </a:rPr>
              <a:t>G</a:t>
            </a:r>
            <a:r>
              <a:rPr lang="es-ES" sz="2000" b="0" i="0" u="none" strike="noStrike" baseline="0" dirty="0">
                <a:latin typeface="Palatino Linotype" panose="02040502050505030304" pitchFamily="18" charset="0"/>
              </a:rPr>
              <a:t>.</a:t>
            </a:r>
          </a:p>
          <a:p>
            <a:pPr marR="1120"/>
            <a:r>
              <a:rPr lang="es-ES" sz="2000" b="0" i="0" u="none" strike="noStrike" baseline="0" dirty="0">
                <a:latin typeface="Palatino Linotype" panose="02040502050505030304" pitchFamily="18" charset="0"/>
              </a:rPr>
              <a:t>b) Dos v</a:t>
            </a:r>
            <a:r>
              <a:rPr lang="es-ES" sz="2000" dirty="0">
                <a:latin typeface="Palatino Linotype" panose="02040502050505030304" pitchFamily="18" charset="0"/>
              </a:rPr>
              <a:t>é</a:t>
            </a:r>
            <a:r>
              <a:rPr lang="es-ES" sz="2000" b="0" i="0" u="none" strike="noStrike" baseline="0" dirty="0">
                <a:latin typeface="Palatino Linotype" panose="02040502050505030304" pitchFamily="18" charset="0"/>
              </a:rPr>
              <a:t>rtices de </a:t>
            </a:r>
            <a:r>
              <a:rPr lang="es-ES" sz="2000" b="0" i="1" u="none" strike="noStrike" baseline="0" dirty="0">
                <a:latin typeface="Century Schoolbook" panose="02040604050505020304" pitchFamily="18" charset="0"/>
              </a:rPr>
              <a:t>L</a:t>
            </a:r>
            <a:r>
              <a:rPr lang="es-ES" sz="2000" b="0" i="0" u="none" strike="noStrike" baseline="0" dirty="0">
                <a:latin typeface="Palatino Linotype" panose="02040502050505030304" pitchFamily="18" charset="0"/>
              </a:rPr>
              <a:t>(</a:t>
            </a:r>
            <a:r>
              <a:rPr lang="es-ES" sz="2000" b="0" i="1" u="none" strike="noStrike" baseline="0" dirty="0">
                <a:latin typeface="Century Schoolbook" panose="02040604050505020304" pitchFamily="18" charset="0"/>
              </a:rPr>
              <a:t>G</a:t>
            </a:r>
            <a:r>
              <a:rPr lang="es-ES" sz="2000" b="0" i="0" u="none" strike="noStrike" baseline="0" dirty="0">
                <a:latin typeface="Palatino Linotype" panose="02040502050505030304" pitchFamily="18" charset="0"/>
              </a:rPr>
              <a:t>) son adyacentes si y solo si sus aristas correspondientes comparten un punto en común (es decir, son adyacentes) en </a:t>
            </a:r>
            <a:r>
              <a:rPr lang="es-ES" sz="2000" b="0" i="1" u="none" strike="noStrike" baseline="0" dirty="0">
                <a:latin typeface="Century Schoolbook" panose="02040604050505020304" pitchFamily="18" charset="0"/>
              </a:rPr>
              <a:t>G</a:t>
            </a:r>
            <a:r>
              <a:rPr lang="es-ES" sz="2000" b="0" i="0" u="none" strike="noStrike" baseline="0" dirty="0">
                <a:latin typeface="Palatino Linotype" panose="02040502050505030304" pitchFamily="18" charset="0"/>
              </a:rPr>
              <a:t>.</a:t>
            </a:r>
          </a:p>
          <a:p>
            <a:pPr algn="l"/>
            <a:endParaRPr lang="es-E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E1531B3-B999-90C2-8B06-72B36F74A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150" y="4136860"/>
            <a:ext cx="1585097" cy="1303133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9FDF12BA-2443-2513-FB71-8415FA38B7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2287" y="4101141"/>
            <a:ext cx="1470787" cy="134123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8E73AE7-DE2A-DC1D-47A9-680D3EC1AB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5394" y="3983477"/>
            <a:ext cx="1630821" cy="1562235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8F73DC72-61A8-24CD-5C0E-D267354E02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77970" y="4017771"/>
            <a:ext cx="1463167" cy="1493649"/>
          </a:xfrm>
          <a:prstGeom prst="rect">
            <a:avLst/>
          </a:prstGeom>
        </p:spPr>
      </p:pic>
      <p:sp>
        <p:nvSpPr>
          <p:cNvPr id="21" name="Flecha: a la derecha 20">
            <a:extLst>
              <a:ext uri="{FF2B5EF4-FFF2-40B4-BE49-F238E27FC236}">
                <a16:creationId xmlns:a16="http://schemas.microsoft.com/office/drawing/2014/main" id="{13147183-3086-0CF6-B577-AD51F45E094B}"/>
              </a:ext>
            </a:extLst>
          </p:cNvPr>
          <p:cNvSpPr/>
          <p:nvPr/>
        </p:nvSpPr>
        <p:spPr>
          <a:xfrm>
            <a:off x="2308650" y="4356032"/>
            <a:ext cx="1313234" cy="8171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Flecha: a la derecha 21">
            <a:extLst>
              <a:ext uri="{FF2B5EF4-FFF2-40B4-BE49-F238E27FC236}">
                <a16:creationId xmlns:a16="http://schemas.microsoft.com/office/drawing/2014/main" id="{CF436BD8-4B4E-C372-81E8-65F54F12219F}"/>
              </a:ext>
            </a:extLst>
          </p:cNvPr>
          <p:cNvSpPr/>
          <p:nvPr/>
        </p:nvSpPr>
        <p:spPr>
          <a:xfrm>
            <a:off x="5471757" y="4374162"/>
            <a:ext cx="1313234" cy="8171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Flecha: a la derecha 22">
            <a:extLst>
              <a:ext uri="{FF2B5EF4-FFF2-40B4-BE49-F238E27FC236}">
                <a16:creationId xmlns:a16="http://schemas.microsoft.com/office/drawing/2014/main" id="{178DE56C-1E4C-E905-C911-8B233FE01214}"/>
              </a:ext>
            </a:extLst>
          </p:cNvPr>
          <p:cNvSpPr/>
          <p:nvPr/>
        </p:nvSpPr>
        <p:spPr>
          <a:xfrm>
            <a:off x="8734994" y="4356032"/>
            <a:ext cx="1313234" cy="8171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EC8B00AE-1175-B2ED-3E25-F8EC1320EA8D}"/>
              </a:ext>
            </a:extLst>
          </p:cNvPr>
          <p:cNvSpPr txBox="1"/>
          <p:nvPr/>
        </p:nvSpPr>
        <p:spPr>
          <a:xfrm>
            <a:off x="392425" y="5656657"/>
            <a:ext cx="20065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s-PE" sz="2400" b="1" i="0" u="none" strike="noStrike" dirty="0">
                <a:effectLst/>
                <a:latin typeface="Roboto" panose="02000000000000000000" pitchFamily="2" charset="0"/>
              </a:rPr>
              <a:t>Grafo G</a:t>
            </a:r>
            <a:endParaRPr lang="es-PE" sz="2400" dirty="0">
              <a:effectLst/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721135B0-9C61-2FF7-5107-E5C5310F36C6}"/>
              </a:ext>
            </a:extLst>
          </p:cNvPr>
          <p:cNvSpPr txBox="1"/>
          <p:nvPr/>
        </p:nvSpPr>
        <p:spPr>
          <a:xfrm>
            <a:off x="3108179" y="5656657"/>
            <a:ext cx="27390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s-PE" sz="2400" b="1" i="0" u="none" strike="noStrike" dirty="0">
                <a:effectLst/>
                <a:latin typeface="Roboto" panose="02000000000000000000" pitchFamily="2" charset="0"/>
              </a:rPr>
              <a:t>Vértices en L(G)</a:t>
            </a:r>
            <a:endParaRPr lang="es-PE" sz="2400" dirty="0">
              <a:effectLst/>
            </a:endParaRP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1091C59B-5449-D270-7747-5A0ED6374D5E}"/>
              </a:ext>
            </a:extLst>
          </p:cNvPr>
          <p:cNvSpPr txBox="1"/>
          <p:nvPr/>
        </p:nvSpPr>
        <p:spPr>
          <a:xfrm>
            <a:off x="6361482" y="5567148"/>
            <a:ext cx="273900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s-ES" sz="2400" b="1" i="0" u="none" strike="noStrike" dirty="0">
                <a:effectLst/>
                <a:latin typeface="Roboto" panose="02000000000000000000" pitchFamily="2" charset="0"/>
              </a:rPr>
              <a:t>Aristas añadidas en L(G)</a:t>
            </a:r>
            <a:endParaRPr lang="es-PE" sz="2400" dirty="0">
              <a:effectLst/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50354665-DD1A-2398-F585-C6D84892C04F}"/>
              </a:ext>
            </a:extLst>
          </p:cNvPr>
          <p:cNvSpPr txBox="1"/>
          <p:nvPr/>
        </p:nvSpPr>
        <p:spPr>
          <a:xfrm>
            <a:off x="9614785" y="5846307"/>
            <a:ext cx="27390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s-PE" sz="2400" b="1" i="0" u="none" strike="noStrike" dirty="0">
                <a:effectLst/>
                <a:latin typeface="Roboto" panose="02000000000000000000" pitchFamily="2" charset="0"/>
              </a:rPr>
              <a:t>Grafo lineal G</a:t>
            </a:r>
            <a:endParaRPr lang="es-PE" sz="2400" dirty="0">
              <a:effectLst/>
            </a:endParaRP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60AE5B20-9E58-E9B3-1B17-8BA3D331EDB3}"/>
              </a:ext>
            </a:extLst>
          </p:cNvPr>
          <p:cNvSpPr txBox="1"/>
          <p:nvPr/>
        </p:nvSpPr>
        <p:spPr>
          <a:xfrm>
            <a:off x="439329" y="212502"/>
            <a:ext cx="39673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b="1" dirty="0">
                <a:solidFill>
                  <a:srgbClr val="E8EAED"/>
                </a:solidFill>
                <a:latin typeface="arial" panose="020B0604020202020204" pitchFamily="34" charset="0"/>
              </a:rPr>
              <a:t>- </a:t>
            </a:r>
            <a:r>
              <a:rPr lang="es-ES" sz="2800" b="1" dirty="0">
                <a:solidFill>
                  <a:srgbClr val="E8EAED"/>
                </a:solidFill>
                <a:latin typeface="LMRoman12-Bold"/>
              </a:rPr>
              <a:t>m-Coloración adecuada</a:t>
            </a:r>
            <a:r>
              <a:rPr lang="es-ES" sz="2800" b="1" i="0" dirty="0">
                <a:solidFill>
                  <a:srgbClr val="E8EAED"/>
                </a:solidFill>
                <a:effectLst/>
                <a:latin typeface="LMRoman12-Bold"/>
              </a:rPr>
              <a:t>:</a:t>
            </a:r>
            <a:endParaRPr lang="es-ES" dirty="0">
              <a:latin typeface="LMRoman12-Bold"/>
            </a:endParaRP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01C84C76-5C04-386B-A6A4-6C983CE292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2849" y="120591"/>
            <a:ext cx="1683906" cy="1615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098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2C58202C-7A5C-7E99-2C9B-CD7EAB380B14}"/>
              </a:ext>
            </a:extLst>
          </p:cNvPr>
          <p:cNvSpPr/>
          <p:nvPr/>
        </p:nvSpPr>
        <p:spPr>
          <a:xfrm>
            <a:off x="8411456" y="3736228"/>
            <a:ext cx="2947481" cy="264398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Marcador de número de diapositiva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s-ES" smtClean="0"/>
              <a:pPr rtl="0"/>
              <a:t>7</a:t>
            </a:fld>
            <a:endParaRPr lang="es-ES"/>
          </a:p>
        </p:txBody>
      </p:sp>
      <p:sp>
        <p:nvSpPr>
          <p:cNvPr id="11" name="Marcador de fecha 12">
            <a:extLst>
              <a:ext uri="{FF2B5EF4-FFF2-40B4-BE49-F238E27FC236}">
                <a16:creationId xmlns:a16="http://schemas.microsoft.com/office/drawing/2014/main" id="{AD044C51-CC69-1397-C19F-B02208B055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4209980" cy="153888"/>
          </a:xfrm>
        </p:spPr>
        <p:txBody>
          <a:bodyPr rtlCol="0"/>
          <a:lstStyle/>
          <a:p>
            <a:pPr rtl="0"/>
            <a:r>
              <a:rPr lang="es-ES" dirty="0"/>
              <a:t>Facultad de Ciencias Universidad Nacional de Ingeniería</a:t>
            </a:r>
          </a:p>
        </p:txBody>
      </p:sp>
      <p:sp>
        <p:nvSpPr>
          <p:cNvPr id="13" name="Marcador de pie de página 13">
            <a:extLst>
              <a:ext uri="{FF2B5EF4-FFF2-40B4-BE49-F238E27FC236}">
                <a16:creationId xmlns:a16="http://schemas.microsoft.com/office/drawing/2014/main" id="{F6659F39-C9E8-6C77-CAE9-A0A5B8F14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22633" y="6516802"/>
            <a:ext cx="6379210" cy="153888"/>
          </a:xfrm>
        </p:spPr>
        <p:txBody>
          <a:bodyPr rtlCol="0"/>
          <a:lstStyle/>
          <a:p>
            <a:pPr rtl="0"/>
            <a:r>
              <a:rPr lang="es-ES" dirty="0"/>
              <a:t>Proyecto Matemática Discreta -  El problema del horario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63523AF-FA53-E3F7-779A-3E569A6FE299}"/>
              </a:ext>
            </a:extLst>
          </p:cNvPr>
          <p:cNvSpPr txBox="1"/>
          <p:nvPr/>
        </p:nvSpPr>
        <p:spPr>
          <a:xfrm>
            <a:off x="332731" y="349819"/>
            <a:ext cx="1130840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b="1" dirty="0">
                <a:solidFill>
                  <a:srgbClr val="E8EAED"/>
                </a:solidFill>
                <a:latin typeface="LMRoman12-Regular"/>
                <a:cs typeface="Arial" panose="020B0604020202020204" pitchFamily="34" charset="0"/>
              </a:rPr>
              <a:t>- P</a:t>
            </a:r>
            <a:r>
              <a:rPr lang="es-ES" sz="2800" b="1" i="0" dirty="0">
                <a:solidFill>
                  <a:srgbClr val="E8EAED"/>
                </a:solidFill>
                <a:effectLst/>
                <a:latin typeface="LMRoman12-Regular"/>
                <a:cs typeface="Arial" panose="020B0604020202020204" pitchFamily="34" charset="0"/>
              </a:rPr>
              <a:t>roducto cartesiano:</a:t>
            </a:r>
            <a:endParaRPr lang="es-ES" sz="1600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5074EDEA-3E28-969C-0D97-D57A4FE8C8E5}"/>
              </a:ext>
            </a:extLst>
          </p:cNvPr>
          <p:cNvSpPr txBox="1"/>
          <p:nvPr/>
        </p:nvSpPr>
        <p:spPr>
          <a:xfrm>
            <a:off x="436121" y="2682323"/>
            <a:ext cx="11308406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b="1" dirty="0">
                <a:solidFill>
                  <a:srgbClr val="E8EAED"/>
                </a:solidFill>
                <a:latin typeface="LMRoman12-Regular"/>
              </a:rPr>
              <a:t>- Conjunto</a:t>
            </a:r>
            <a:r>
              <a:rPr lang="es-ES" sz="3200" b="1" dirty="0">
                <a:solidFill>
                  <a:srgbClr val="E8EAED"/>
                </a:solidFill>
                <a:latin typeface="LMRoman12-Regular"/>
              </a:rPr>
              <a:t> </a:t>
            </a:r>
            <a:r>
              <a:rPr lang="es-ES" sz="2800" b="1" dirty="0">
                <a:solidFill>
                  <a:srgbClr val="E8EAED"/>
                </a:solidFill>
                <a:latin typeface="LMRoman12-Regular"/>
              </a:rPr>
              <a:t>Independiente</a:t>
            </a:r>
            <a:r>
              <a:rPr lang="es-ES" sz="3200" b="1" i="0" dirty="0">
                <a:solidFill>
                  <a:srgbClr val="E8EAED"/>
                </a:solidFill>
                <a:effectLst/>
                <a:latin typeface="LMRoman12-Regular"/>
              </a:rPr>
              <a:t>: 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 un conjunto de vértices del grafo S tales que ningún par desordenado de vértices en S es una arista, definimos p(S) como el número de vértices contiguos de un grafo</a:t>
            </a:r>
            <a:endParaRPr lang="es-ES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0C74DF69-B449-172C-CD76-86AEA1CE8677}"/>
              </a:ext>
            </a:extLst>
          </p:cNvPr>
          <p:cNvSpPr txBox="1"/>
          <p:nvPr/>
        </p:nvSpPr>
        <p:spPr>
          <a:xfrm>
            <a:off x="436121" y="3864916"/>
            <a:ext cx="749517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b="1" i="0" dirty="0">
                <a:solidFill>
                  <a:srgbClr val="E8EAED"/>
                </a:solidFill>
                <a:effectLst/>
                <a:latin typeface="LMRoman12-Regular"/>
              </a:rPr>
              <a:t>- Conjunto independiente máximo:</a:t>
            </a:r>
            <a:r>
              <a:rPr lang="es-ES" sz="2400" b="0" i="0" dirty="0">
                <a:solidFill>
                  <a:srgbClr val="E8EAED"/>
                </a:solidFill>
                <a:effectLst/>
                <a:latin typeface="LMRoman12-Regular"/>
              </a:rPr>
              <a:t> </a:t>
            </a:r>
            <a:r>
              <a:rPr lang="es-ES" b="0" i="0" dirty="0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Un conjunto independiente máximo es un conjunto independiente con el mayor número de vértices</a:t>
            </a: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D148AD3-7458-32A6-038C-D58F1D36F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4670" y="377858"/>
            <a:ext cx="4302411" cy="2260645"/>
          </a:xfrm>
          <a:prstGeom prst="rect">
            <a:avLst/>
          </a:prstGeom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81DF0CB0-2E5D-D3E2-EA00-9BA2B55F0BD5}"/>
              </a:ext>
            </a:extLst>
          </p:cNvPr>
          <p:cNvSpPr txBox="1"/>
          <p:nvPr/>
        </p:nvSpPr>
        <p:spPr>
          <a:xfrm>
            <a:off x="441797" y="970479"/>
            <a:ext cx="609924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i="0" dirty="0">
                <a:solidFill>
                  <a:srgbClr val="E8EAE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Dados los grafos G y H, el producto cartesiano G×H su conjunto de vértices es V(G)×V(H) con una arista que conecta el vértice (u1,v1) con el vértice (u2,v2) si y solo si u1 = u2 y {v1, v2} es una arista en H o v1 = v2 y {u1, u2} es una arista en G.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D21CB553-9F9A-D553-93C6-3A89E1606F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3314" y="3796451"/>
            <a:ext cx="2583766" cy="2583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9B5DFC48-3677-6C20-6A53-D67054EFBB80}"/>
                  </a:ext>
                </a:extLst>
              </p14:cNvPr>
              <p14:cNvContentPartPr/>
              <p14:nvPr/>
            </p14:nvContentPartPr>
            <p14:xfrm>
              <a:off x="3486240" y="4172040"/>
              <a:ext cx="6480" cy="12960"/>
            </p14:xfrm>
          </p:contentPart>
        </mc:Choice>
        <mc:Fallback xmlns=""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9B5DFC48-3677-6C20-6A53-D67054EFBB8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76880" y="4162680"/>
                <a:ext cx="25200" cy="31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80102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Marcador de número de diapositiva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s-ES" smtClean="0"/>
              <a:pPr rtl="0"/>
              <a:t>8</a:t>
            </a:fld>
            <a:endParaRPr lang="es-ES"/>
          </a:p>
        </p:txBody>
      </p:sp>
      <p:sp>
        <p:nvSpPr>
          <p:cNvPr id="11" name="Marcador de fecha 12">
            <a:extLst>
              <a:ext uri="{FF2B5EF4-FFF2-40B4-BE49-F238E27FC236}">
                <a16:creationId xmlns:a16="http://schemas.microsoft.com/office/drawing/2014/main" id="{AD044C51-CC69-1397-C19F-B02208B055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4209980" cy="153888"/>
          </a:xfrm>
        </p:spPr>
        <p:txBody>
          <a:bodyPr rtlCol="0"/>
          <a:lstStyle/>
          <a:p>
            <a:pPr rtl="0"/>
            <a:r>
              <a:rPr lang="es-ES" dirty="0"/>
              <a:t>Facultad de Ciencias Universidad Nacional de Ingeniería</a:t>
            </a:r>
          </a:p>
        </p:txBody>
      </p:sp>
      <p:sp>
        <p:nvSpPr>
          <p:cNvPr id="13" name="Marcador de pie de página 13">
            <a:extLst>
              <a:ext uri="{FF2B5EF4-FFF2-40B4-BE49-F238E27FC236}">
                <a16:creationId xmlns:a16="http://schemas.microsoft.com/office/drawing/2014/main" id="{F6659F39-C9E8-6C77-CAE9-A0A5B8F14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22633" y="6516802"/>
            <a:ext cx="6379210" cy="153888"/>
          </a:xfrm>
        </p:spPr>
        <p:txBody>
          <a:bodyPr rtlCol="0"/>
          <a:lstStyle/>
          <a:p>
            <a:pPr rtl="0"/>
            <a:r>
              <a:rPr lang="es-ES" dirty="0"/>
              <a:t>Proyecto Matemática Discreta -  El problema del horario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3D30274A-236F-20BA-0FCF-4A92D4C76714}"/>
                  </a:ext>
                </a:extLst>
              </p:cNvPr>
              <p:cNvSpPr txBox="1"/>
              <p:nvPr/>
            </p:nvSpPr>
            <p:spPr>
              <a:xfrm>
                <a:off x="320645" y="454933"/>
                <a:ext cx="11003976" cy="57726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PE" sz="2800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Lema Cartesiano:</a:t>
                </a:r>
                <a:r>
                  <a:rPr lang="es-PE" sz="2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s-PE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Un grafo simple G con n-vértices es m-</a:t>
                </a:r>
                <a:r>
                  <a:rPr lang="es-PE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coloreable</a:t>
                </a:r>
                <a:r>
                  <a:rPr lang="es-PE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sí y solo si, el producto cartesiano </a:t>
                </a:r>
                <a14:m>
                  <m:oMath xmlns:m="http://schemas.openxmlformats.org/officeDocument/2006/math">
                    <m:r>
                      <a:rPr lang="es-PE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s-PE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×</m:t>
                    </m:r>
                    <m:sSub>
                      <m:sSubPr>
                        <m:ctrlPr>
                          <a:rPr lang="es-PE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PE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r>
                          <a:rPr lang="es-PE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s-PE" sz="2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tiene un conjunto independiente de tamaño </a:t>
                </a:r>
                <a14:m>
                  <m:oMath xmlns:m="http://schemas.openxmlformats.org/officeDocument/2006/math">
                    <m:r>
                      <a:rPr lang="es-PE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s-PE" sz="2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r>
                  <a:rPr lang="es-PE" sz="2000" dirty="0"/>
                  <a:t>  </a:t>
                </a:r>
              </a:p>
              <a:p>
                <a:endParaRPr lang="es-PE" sz="2000" dirty="0"/>
              </a:p>
              <a:p>
                <a:r>
                  <a:rPr lang="es-PE" sz="2000" dirty="0"/>
                  <a:t>Procedimientos para el algoritmo: </a:t>
                </a:r>
              </a:p>
              <a:p>
                <a:endParaRPr lang="es-PE" sz="20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s-PE" sz="2000" b="1" u="sng" dirty="0"/>
                  <a:t>Procedimiento 1</a:t>
                </a:r>
                <a:r>
                  <a:rPr lang="es-PE" sz="2000" b="1" dirty="0"/>
                  <a:t>:</a:t>
                </a:r>
                <a:r>
                  <a:rPr lang="es-PE" sz="2000" dirty="0"/>
                  <a:t> Dado un conjunto independiente </a:t>
                </a:r>
                <a14:m>
                  <m:oMath xmlns:m="http://schemas.openxmlformats.org/officeDocument/2006/math">
                    <m:r>
                      <a:rPr lang="es-PE" sz="20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s-PE" sz="2000" dirty="0"/>
                  <a:t> del producto cartesiano </a:t>
                </a:r>
                <a14:m>
                  <m:oMath xmlns:m="http://schemas.openxmlformats.org/officeDocument/2006/math">
                    <m:r>
                      <a:rPr lang="es-PE" sz="20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s-PE" sz="2000" i="1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s-P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sz="20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s-PE" sz="20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s-PE" sz="2000" dirty="0"/>
                  <a:t> sí </a:t>
                </a:r>
                <a14:m>
                  <m:oMath xmlns:m="http://schemas.openxmlformats.org/officeDocument/2006/math">
                    <m:r>
                      <a:rPr lang="es-PE" sz="20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s-PE" sz="2000" dirty="0"/>
                  <a:t> no tiene vértices contiguos, retorna </a:t>
                </a:r>
                <a14:m>
                  <m:oMath xmlns:m="http://schemas.openxmlformats.org/officeDocument/2006/math">
                    <m:r>
                      <a:rPr lang="es-PE" sz="20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s-PE" sz="2000" dirty="0"/>
                  <a:t>. Si no, por cada vértice contiguo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PE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PE" sz="20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s-PE" sz="20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s-PE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s-PE" sz="2000" dirty="0"/>
                  <a:t> de </a:t>
                </a:r>
                <a14:m>
                  <m:oMath xmlns:m="http://schemas.openxmlformats.org/officeDocument/2006/math">
                    <m:r>
                      <a:rPr lang="es-PE" sz="20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s-PE" sz="2000" dirty="0"/>
                  <a:t>, encontrar el número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PE" sz="2000">
                        <a:latin typeface="Cambria Math" panose="02040503050406030204" pitchFamily="18" charset="0"/>
                      </a:rPr>
                      <m:t>ρ</m:t>
                    </m:r>
                    <m:d>
                      <m:dPr>
                        <m:ctrlPr>
                          <a:rPr lang="es-PE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PE" sz="20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s-PE" sz="2000">
                            <a:latin typeface="Cambria Math" panose="02040503050406030204" pitchFamily="18" charset="0"/>
                          </a:rPr>
                          <m:t>∪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s-PE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s-PE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PE" sz="20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s-PE" sz="20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s-PE" sz="20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s-PE" sz="20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r>
                  <a:rPr lang="es-PE" sz="2000" dirty="0"/>
                  <a:t> de vértices contiguos del conjunto independiente </a:t>
                </a:r>
                <a14:m>
                  <m:oMath xmlns:m="http://schemas.openxmlformats.org/officeDocument/2006/math">
                    <m:r>
                      <a:rPr lang="es-PE" sz="20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s-PE" sz="2000"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s-PE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s-PE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PE" sz="20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s-PE" sz="200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s-PE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PE" sz="20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</m:oMath>
                </a14:m>
                <a:r>
                  <a:rPr lang="es-PE" sz="2000" dirty="0"/>
                  <a:t>. Sea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P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s-PE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PE" sz="20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s-PE" sz="20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s-PE" sz="20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  <m:sub>
                        <m:r>
                          <a:rPr lang="es-PE" sz="2000" i="1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s-PE" sz="2000" dirty="0"/>
                  <a:t> tal que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PE" sz="2000">
                        <a:latin typeface="Cambria Math" panose="02040503050406030204" pitchFamily="18" charset="0"/>
                      </a:rPr>
                      <m:t>ρ</m:t>
                    </m:r>
                    <m:d>
                      <m:dPr>
                        <m:ctrlPr>
                          <a:rPr lang="es-PE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PE" sz="20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s-PE" sz="2000">
                            <a:latin typeface="Cambria Math" panose="02040503050406030204" pitchFamily="18" charset="0"/>
                          </a:rPr>
                          <m:t>∪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s-PE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PE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ctrlPr>
                                      <a:rPr lang="es-PE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PE" sz="20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  <m:r>
                                      <a:rPr lang="es-PE" sz="200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s-PE" sz="20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s-PE" sz="20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s-PE" sz="2000" i="1">
                                    <a:latin typeface="Cambria Math" panose="02040503050406030204" pitchFamily="18" charset="0"/>
                                  </a:rPr>
                                  <m:t>𝑚𝑎𝑥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s-PE" sz="20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PE" sz="2000" dirty="0"/>
                  <a:t> sea un máximo y obtenga el conjunto independiente </a:t>
                </a:r>
                <a14:m>
                  <m:oMath xmlns:m="http://schemas.openxmlformats.org/officeDocument/2006/math">
                    <m:r>
                      <a:rPr lang="es-PE" sz="20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s-PE" sz="2000"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s-PE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PE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s-PE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PE" sz="20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s-PE" sz="20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s-PE" sz="20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s-PE" sz="20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</m:e>
                          <m:sub>
                            <m:r>
                              <a:rPr lang="es-PE" sz="2000" i="1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e>
                    </m:d>
                  </m:oMath>
                </a14:m>
                <a:r>
                  <a:rPr lang="es-PE" sz="2000" dirty="0"/>
                  <a:t>. Repetir hasta que el conjunto independiente no tenga vértices contiguos.</a:t>
                </a:r>
              </a:p>
              <a:p>
                <a:r>
                  <a:rPr lang="es-PE" sz="2000" dirty="0"/>
                  <a:t> 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s-PE" sz="2000" b="1" u="sng" dirty="0"/>
                  <a:t>Procedimiento 2</a:t>
                </a:r>
                <a:r>
                  <a:rPr lang="es-PE" sz="2000" dirty="0"/>
                  <a:t>: Dado un conjunto independiente máximo </a:t>
                </a:r>
                <a14:m>
                  <m:oMath xmlns:m="http://schemas.openxmlformats.org/officeDocument/2006/math">
                    <m:r>
                      <a:rPr lang="es-PE" sz="20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s-PE" sz="2000" dirty="0"/>
                  <a:t> del producto cartesiano </a:t>
                </a:r>
                <a14:m>
                  <m:oMath xmlns:m="http://schemas.openxmlformats.org/officeDocument/2006/math">
                    <m:r>
                      <a:rPr lang="es-PE" sz="20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s-PE" sz="2000" i="1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s-P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sz="20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s-PE" sz="20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s-PE" sz="2000" dirty="0"/>
                  <a:t>, si no hay vértice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PE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PE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PE" sz="20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s-PE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PE" sz="20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s-PE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PE" sz="20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s-PE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s-PE" sz="2000" dirty="0"/>
                  <a:t> fuera de </a:t>
                </a:r>
                <a14:m>
                  <m:oMath xmlns:m="http://schemas.openxmlformats.org/officeDocument/2006/math">
                    <m:r>
                      <a:rPr lang="es-PE" sz="20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s-PE" sz="2000" dirty="0"/>
                  <a:t> tal que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PE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PE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PE" sz="20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s-PE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PE" sz="20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s-PE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PE" sz="20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s-PE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s-PE" sz="2000" dirty="0"/>
                  <a:t> tiene exactamente un vecino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PE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PE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PE" sz="20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s-PE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s-PE" sz="20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s-PE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PE" sz="20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s-PE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s-PE" sz="2000" dirty="0"/>
                  <a:t> dentro de </a:t>
                </a:r>
                <a14:m>
                  <m:oMath xmlns:m="http://schemas.openxmlformats.org/officeDocument/2006/math">
                    <m:r>
                      <a:rPr lang="es-PE" sz="20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s-PE" sz="2000" dirty="0"/>
                  <a:t>, retorna </a:t>
                </a:r>
                <a14:m>
                  <m:oMath xmlns:m="http://schemas.openxmlformats.org/officeDocument/2006/math">
                    <m:r>
                      <a:rPr lang="es-PE" sz="20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s-PE" sz="2000" dirty="0"/>
                  <a:t>. Si no, encontrar un vértice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PE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PE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PE" sz="20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s-PE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PE" sz="20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s-PE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PE" sz="20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s-PE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s-PE" sz="2000" dirty="0"/>
                  <a:t> fuera de </a:t>
                </a:r>
                <a14:m>
                  <m:oMath xmlns:m="http://schemas.openxmlformats.org/officeDocument/2006/math">
                    <m:r>
                      <a:rPr lang="es-PE" sz="20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s-PE" sz="2000" dirty="0"/>
                  <a:t> tal que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PE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PE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PE" sz="20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s-PE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PE" sz="20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s-PE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PE" sz="20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s-PE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s-PE" sz="2000" dirty="0"/>
                  <a:t> tiene exactamente un vecino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PE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PE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PE" sz="20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s-PE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s-PE" sz="20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s-PE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PE" sz="20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s-PE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s-PE" sz="2000" dirty="0"/>
                  <a:t> dentro de </a:t>
                </a:r>
                <a14:m>
                  <m:oMath xmlns:m="http://schemas.openxmlformats.org/officeDocument/2006/math">
                    <m:r>
                      <a:rPr lang="es-PE" sz="20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s-PE" sz="2000" dirty="0"/>
                  <a:t>. Definimos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PE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PE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d>
                          <m:dPr>
                            <m:ctrlPr>
                              <a:rPr lang="es-PE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PE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PE" sz="20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s-PE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s-PE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s-PE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PE" sz="20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s-PE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s-PE" sz="2000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s-PE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PE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PE" sz="20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s-PE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s-PE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s-PE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PE" sz="20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s-PE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sup>
                    </m:sSup>
                  </m:oMath>
                </a14:m>
                <a:r>
                  <a:rPr lang="es-PE" sz="2000" dirty="0"/>
                  <a:t> uniendo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PE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PE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PE" sz="20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s-PE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PE" sz="20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s-PE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PE" sz="20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s-PE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s-PE" sz="2000" dirty="0"/>
                  <a:t> a S y removiendo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PE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PE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PE" sz="20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s-PE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s-PE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s-PE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PE" sz="20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s-PE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s-PE" sz="2000" dirty="0"/>
                  <a:t> de </a:t>
                </a:r>
                <a14:m>
                  <m:oMath xmlns:m="http://schemas.openxmlformats.org/officeDocument/2006/math">
                    <m:r>
                      <a:rPr lang="es-PE" sz="20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s-PE" sz="2000" dirty="0"/>
                  <a:t>. Luego, realizar el Procedimiento 1 sobre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PE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PE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d>
                          <m:dPr>
                            <m:ctrlPr>
                              <a:rPr lang="es-PE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PE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PE" sz="20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s-PE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s-PE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s-PE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PE" sz="20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s-PE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s-PE" sz="2000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s-PE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PE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PE" sz="20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s-PE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s-PE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s-PE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PE" sz="20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s-PE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sup>
                    </m:sSup>
                  </m:oMath>
                </a14:m>
                <a:r>
                  <a:rPr lang="es-PE" sz="2000" dirty="0"/>
                  <a:t> y retornar el conjunto independiente resultante.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es-PE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3D30274A-236F-20BA-0FCF-4A92D4C767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45" y="454933"/>
                <a:ext cx="11003976" cy="5772671"/>
              </a:xfrm>
              <a:prstGeom prst="rect">
                <a:avLst/>
              </a:prstGeom>
              <a:blipFill>
                <a:blip r:embed="rId2"/>
                <a:stretch>
                  <a:fillRect l="-1163" t="-1056" r="-83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1940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Marcador de número de diapositiva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s-ES" smtClean="0"/>
              <a:pPr rtl="0"/>
              <a:t>9</a:t>
            </a:fld>
            <a:endParaRPr lang="es-ES"/>
          </a:p>
        </p:txBody>
      </p:sp>
      <p:sp>
        <p:nvSpPr>
          <p:cNvPr id="11" name="Marcador de fecha 12">
            <a:extLst>
              <a:ext uri="{FF2B5EF4-FFF2-40B4-BE49-F238E27FC236}">
                <a16:creationId xmlns:a16="http://schemas.microsoft.com/office/drawing/2014/main" id="{AD044C51-CC69-1397-C19F-B02208B055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4209980" cy="153888"/>
          </a:xfrm>
        </p:spPr>
        <p:txBody>
          <a:bodyPr rtlCol="0"/>
          <a:lstStyle/>
          <a:p>
            <a:pPr rtl="0"/>
            <a:r>
              <a:rPr lang="es-ES" dirty="0"/>
              <a:t>Facultad de Ciencias Universidad Nacional de Ingeniería</a:t>
            </a:r>
          </a:p>
        </p:txBody>
      </p:sp>
      <p:sp>
        <p:nvSpPr>
          <p:cNvPr id="13" name="Marcador de pie de página 13">
            <a:extLst>
              <a:ext uri="{FF2B5EF4-FFF2-40B4-BE49-F238E27FC236}">
                <a16:creationId xmlns:a16="http://schemas.microsoft.com/office/drawing/2014/main" id="{F6659F39-C9E8-6C77-CAE9-A0A5B8F14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22633" y="6516802"/>
            <a:ext cx="6379210" cy="153888"/>
          </a:xfrm>
        </p:spPr>
        <p:txBody>
          <a:bodyPr rtlCol="0"/>
          <a:lstStyle/>
          <a:p>
            <a:pPr rtl="0"/>
            <a:r>
              <a:rPr lang="es-ES" dirty="0"/>
              <a:t>Proyecto Matemática Discreta -  El problema del horario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30CE52F-18C7-9A8A-C39C-6907425F7284}"/>
              </a:ext>
            </a:extLst>
          </p:cNvPr>
          <p:cNvSpPr txBox="1"/>
          <p:nvPr/>
        </p:nvSpPr>
        <p:spPr>
          <a:xfrm>
            <a:off x="113767" y="196900"/>
            <a:ext cx="119644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2400" b="1" i="0" strike="noStrike" baseline="0" dirty="0">
                <a:latin typeface="LMRoman12-Bold"/>
              </a:rPr>
              <a:t>- </a:t>
            </a:r>
            <a:r>
              <a:rPr lang="fr-FR" sz="2400" b="1" i="0" strike="noStrike" baseline="0" dirty="0" err="1">
                <a:latin typeface="LMRoman12-Bold"/>
              </a:rPr>
              <a:t>Algoritmo</a:t>
            </a:r>
            <a:r>
              <a:rPr lang="fr-FR" sz="2400" b="1" i="0" strike="noStrike" baseline="0" dirty="0">
                <a:latin typeface="LMRoman12-Bold"/>
              </a:rPr>
              <a:t> de </a:t>
            </a:r>
            <a:r>
              <a:rPr lang="fr-FR" sz="2400" b="1" i="0" strike="noStrike" baseline="0" dirty="0" err="1">
                <a:latin typeface="LMRoman12-Bold"/>
              </a:rPr>
              <a:t>coloración</a:t>
            </a:r>
            <a:r>
              <a:rPr lang="fr-FR" sz="2400" b="1" dirty="0">
                <a:latin typeface="LMRoman12-Bold"/>
              </a:rPr>
              <a:t>: </a:t>
            </a:r>
            <a:r>
              <a:rPr lang="es-ES" sz="1600" b="0" i="0" u="none" strike="noStrike" baseline="0" dirty="0">
                <a:latin typeface="LMRoman12-Regular"/>
              </a:rPr>
              <a:t>recibe una cantidad de colores m y el grafo de n </a:t>
            </a:r>
            <a:r>
              <a:rPr lang="es-ES" sz="1600" b="0" i="0" u="none" strike="noStrike" baseline="0" dirty="0" err="1">
                <a:latin typeface="LMRoman12-Regular"/>
              </a:rPr>
              <a:t>vertices</a:t>
            </a:r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7315380-1EAB-019E-E6D8-E06C8319B3CD}"/>
              </a:ext>
            </a:extLst>
          </p:cNvPr>
          <p:cNvSpPr txBox="1"/>
          <p:nvPr/>
        </p:nvSpPr>
        <p:spPr>
          <a:xfrm>
            <a:off x="113767" y="602697"/>
            <a:ext cx="11964466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1100" algn="just"/>
            <a:r>
              <a:rPr lang="es-ES" b="0" i="0" u="none" strike="noStrike" baseline="0" dirty="0">
                <a:latin typeface="Palatino Linotype" panose="02040502050505030304" pitchFamily="18" charset="0"/>
              </a:rPr>
              <a:t>Dado como entrada un grafo simple G con n vértices, busque una m-coloración adecuada de los vértices de G. Sea </a:t>
            </a:r>
            <a:r>
              <a:rPr lang="es-ES" b="0" i="1" u="none" strike="noStrike" baseline="0" dirty="0">
                <a:latin typeface="Century Gothic" panose="020B0502020202020204" pitchFamily="34" charset="0"/>
              </a:rPr>
              <a:t>{</a:t>
            </a:r>
            <a:r>
              <a:rPr lang="es-ES" b="0" i="1" u="none" strike="noStrike" baseline="0" dirty="0">
                <a:latin typeface="Bookman Old Style" panose="02050604050505020204" pitchFamily="18" charset="0"/>
              </a:rPr>
              <a:t>u</a:t>
            </a:r>
            <a:r>
              <a:rPr lang="es-ES" b="0" i="0" u="none" strike="noStrike" baseline="-25000" dirty="0">
                <a:latin typeface="Trebuchet MS" panose="020B0603020202020204" pitchFamily="34" charset="0"/>
              </a:rPr>
              <a:t>1</a:t>
            </a:r>
            <a:r>
              <a:rPr lang="es-ES" b="0" i="1" u="none" strike="noStrike" baseline="0" dirty="0">
                <a:latin typeface="Bookman Old Style" panose="02050604050505020204" pitchFamily="18" charset="0"/>
              </a:rPr>
              <a:t>, u</a:t>
            </a:r>
            <a:r>
              <a:rPr lang="es-ES" b="0" i="0" u="none" strike="noStrike" baseline="-25000" dirty="0">
                <a:latin typeface="Trebuchet MS" panose="020B0603020202020204" pitchFamily="34" charset="0"/>
              </a:rPr>
              <a:t>2</a:t>
            </a:r>
            <a:r>
              <a:rPr lang="es-ES" b="0" i="1" u="none" strike="noStrike" baseline="0" dirty="0">
                <a:latin typeface="Bookman Old Style" panose="02050604050505020204" pitchFamily="18" charset="0"/>
              </a:rPr>
              <a:t>, </a:t>
            </a:r>
            <a:r>
              <a:rPr lang="es-ES" b="0" i="1" u="none" strike="noStrike" baseline="0" dirty="0">
                <a:latin typeface="Century Gothic" panose="020B0502020202020204" pitchFamily="34" charset="0"/>
              </a:rPr>
              <a:t>· · · </a:t>
            </a:r>
            <a:r>
              <a:rPr lang="es-ES" b="0" i="1" u="none" strike="noStrike" baseline="0" dirty="0">
                <a:latin typeface="Bookman Old Style" panose="02050604050505020204" pitchFamily="18" charset="0"/>
              </a:rPr>
              <a:t>, u</a:t>
            </a:r>
            <a:r>
              <a:rPr lang="es-ES" b="0" i="1" u="none" strike="noStrike" baseline="-25000" dirty="0">
                <a:latin typeface="Bookman Old Style" panose="02050604050505020204" pitchFamily="18" charset="0"/>
              </a:rPr>
              <a:t>n</a:t>
            </a:r>
            <a:r>
              <a:rPr lang="es-ES" b="0" i="1" u="none" strike="noStrike" baseline="0" dirty="0">
                <a:latin typeface="Century Gothic" panose="020B0502020202020204" pitchFamily="34" charset="0"/>
              </a:rPr>
              <a:t>} </a:t>
            </a:r>
            <a:r>
              <a:rPr lang="es-ES" b="0" i="0" u="none" strike="noStrike" baseline="0" dirty="0">
                <a:latin typeface="Palatino Linotype" panose="02040502050505030304" pitchFamily="18" charset="0"/>
              </a:rPr>
              <a:t>denote los vértices de G y sea </a:t>
            </a:r>
            <a:r>
              <a:rPr lang="es-ES" b="0" i="1" u="none" strike="noStrike" baseline="0" dirty="0">
                <a:latin typeface="Century Gothic" panose="020B0502020202020204" pitchFamily="34" charset="0"/>
              </a:rPr>
              <a:t>{</a:t>
            </a:r>
            <a:r>
              <a:rPr lang="es-ES" b="0" i="1" u="none" strike="noStrike" baseline="0" dirty="0">
                <a:latin typeface="Bookman Old Style" panose="02050604050505020204" pitchFamily="18" charset="0"/>
              </a:rPr>
              <a:t>v</a:t>
            </a:r>
            <a:r>
              <a:rPr lang="es-ES" b="0" i="0" u="none" strike="noStrike" baseline="-25000" dirty="0">
                <a:latin typeface="Trebuchet MS" panose="020B0603020202020204" pitchFamily="34" charset="0"/>
              </a:rPr>
              <a:t>1</a:t>
            </a:r>
            <a:r>
              <a:rPr lang="es-ES" b="0" i="1" u="none" strike="noStrike" baseline="0" dirty="0">
                <a:latin typeface="Bookman Old Style" panose="02050604050505020204" pitchFamily="18" charset="0"/>
              </a:rPr>
              <a:t>, v</a:t>
            </a:r>
            <a:r>
              <a:rPr lang="es-ES" b="0" i="0" u="none" strike="noStrike" baseline="-25000" dirty="0">
                <a:latin typeface="Trebuchet MS" panose="020B0603020202020204" pitchFamily="34" charset="0"/>
              </a:rPr>
              <a:t>2</a:t>
            </a:r>
            <a:r>
              <a:rPr lang="es-ES" b="0" i="1" u="none" strike="noStrike" baseline="0" dirty="0">
                <a:latin typeface="Bookman Old Style" panose="02050604050505020204" pitchFamily="18" charset="0"/>
              </a:rPr>
              <a:t>, </a:t>
            </a:r>
            <a:r>
              <a:rPr lang="es-ES" b="0" i="1" u="none" strike="noStrike" baseline="0" dirty="0">
                <a:latin typeface="Century Gothic" panose="020B0502020202020204" pitchFamily="34" charset="0"/>
              </a:rPr>
              <a:t>· · · </a:t>
            </a:r>
            <a:r>
              <a:rPr lang="es-ES" b="0" i="1" u="none" strike="noStrike" baseline="0" dirty="0" err="1">
                <a:latin typeface="Bookman Old Style" panose="02050604050505020204" pitchFamily="18" charset="0"/>
              </a:rPr>
              <a:t>v</a:t>
            </a:r>
            <a:r>
              <a:rPr lang="es-ES" b="0" i="1" u="none" strike="noStrike" baseline="-25000" dirty="0" err="1">
                <a:latin typeface="Bookman Old Style" panose="02050604050505020204" pitchFamily="18" charset="0"/>
              </a:rPr>
              <a:t>m</a:t>
            </a:r>
            <a:r>
              <a:rPr lang="es-ES" b="0" i="1" u="none" strike="noStrike" baseline="0" dirty="0">
                <a:latin typeface="Century Gothic" panose="020B0502020202020204" pitchFamily="34" charset="0"/>
              </a:rPr>
              <a:t>} </a:t>
            </a:r>
            <a:r>
              <a:rPr lang="es-ES" b="0" i="0" u="none" strike="noStrike" baseline="0" dirty="0">
                <a:latin typeface="Palatino Linotype" panose="02040502050505030304" pitchFamily="18" charset="0"/>
              </a:rPr>
              <a:t>denotan los vértices de </a:t>
            </a:r>
            <a:r>
              <a:rPr lang="es-ES" b="0" i="1" u="none" strike="noStrike" baseline="0" dirty="0">
                <a:latin typeface="Bookman Old Style" panose="02050604050505020204" pitchFamily="18" charset="0"/>
              </a:rPr>
              <a:t>K</a:t>
            </a:r>
            <a:r>
              <a:rPr lang="es-ES" b="0" i="1" u="none" strike="noStrike" baseline="-25000" dirty="0">
                <a:latin typeface="Bookman Old Style" panose="02050604050505020204" pitchFamily="18" charset="0"/>
              </a:rPr>
              <a:t>m</a:t>
            </a:r>
            <a:r>
              <a:rPr lang="es-ES" b="0" i="0" u="none" strike="noStrike" baseline="0" dirty="0">
                <a:latin typeface="Palatino Linotype" panose="02040502050505030304" pitchFamily="18" charset="0"/>
              </a:rPr>
              <a:t>. Generamos conjuntos independientes máximos en el producto cartesiano </a:t>
            </a:r>
            <a:r>
              <a:rPr lang="es-ES" b="0" i="1" u="none" strike="noStrike" baseline="0" dirty="0">
                <a:latin typeface="Bookman Old Style" panose="02050604050505020204" pitchFamily="18" charset="0"/>
              </a:rPr>
              <a:t>G </a:t>
            </a:r>
            <a:r>
              <a:rPr lang="es-ES" b="0" i="1" u="none" strike="noStrike" baseline="0" dirty="0">
                <a:latin typeface="Century Gothic" panose="020B0502020202020204" pitchFamily="34" charset="0"/>
              </a:rPr>
              <a:t>× </a:t>
            </a:r>
            <a:r>
              <a:rPr lang="es-ES" b="0" i="1" u="none" strike="noStrike" baseline="0" dirty="0">
                <a:latin typeface="Bookman Old Style" panose="02050604050505020204" pitchFamily="18" charset="0"/>
              </a:rPr>
              <a:t>K</a:t>
            </a:r>
            <a:r>
              <a:rPr lang="es-ES" b="0" i="1" u="none" strike="noStrike" baseline="-25000" dirty="0">
                <a:latin typeface="Bookman Old Style" panose="02050604050505020204" pitchFamily="18" charset="0"/>
              </a:rPr>
              <a:t>m</a:t>
            </a:r>
            <a:r>
              <a:rPr lang="es-ES" b="0" i="0" u="none" strike="noStrike" baseline="0" dirty="0">
                <a:latin typeface="Palatino Linotype" panose="02040502050505030304" pitchFamily="18" charset="0"/>
              </a:rPr>
              <a:t>. En cada etapa, si el conjunto independiente obtenido tiene un tamaño de al menos </a:t>
            </a:r>
            <a:r>
              <a:rPr lang="es-ES" b="0" i="1" u="none" strike="noStrike" baseline="0" dirty="0">
                <a:latin typeface="Bookman Old Style" panose="02050604050505020204" pitchFamily="18" charset="0"/>
              </a:rPr>
              <a:t>n</a:t>
            </a:r>
            <a:r>
              <a:rPr lang="es-ES" b="0" i="0" u="none" strike="noStrike" baseline="0" dirty="0">
                <a:latin typeface="Palatino Linotype" panose="02040502050505030304" pitchFamily="18" charset="0"/>
              </a:rPr>
              <a:t>, pase a la parte 3</a:t>
            </a:r>
          </a:p>
          <a:p>
            <a:endParaRPr lang="es-ES" sz="1200" b="0" i="0" u="none" strike="noStrike" baseline="0" dirty="0">
              <a:latin typeface="Times New Roman" panose="02020603050405020304" pitchFamily="18" charset="0"/>
            </a:endParaRPr>
          </a:p>
          <a:p>
            <a:r>
              <a:rPr lang="es-ES" b="1" i="0" u="none" strike="noStrike" baseline="0" dirty="0">
                <a:latin typeface="Palatino Linotype" panose="02040502050505030304" pitchFamily="18" charset="0"/>
              </a:rPr>
              <a:t>Parte I</a:t>
            </a:r>
          </a:p>
          <a:p>
            <a:pPr marR="490"/>
            <a:r>
              <a:rPr lang="es-ES" b="0" i="0" u="none" strike="noStrike" baseline="0" dirty="0">
                <a:latin typeface="Palatino Linotype" panose="02040502050505030304" pitchFamily="18" charset="0"/>
              </a:rPr>
              <a:t>Para </a:t>
            </a:r>
            <a:r>
              <a:rPr lang="es-ES" b="0" i="1" u="none" strike="noStrike" baseline="0" dirty="0">
                <a:latin typeface="Bookman Old Style" panose="02050604050505020204" pitchFamily="18" charset="0"/>
              </a:rPr>
              <a:t>i </a:t>
            </a:r>
            <a:r>
              <a:rPr lang="es-ES" b="0" i="0" u="none" strike="noStrike" baseline="0" dirty="0">
                <a:latin typeface="Palatino Linotype" panose="02040502050505030304" pitchFamily="18" charset="0"/>
              </a:rPr>
              <a:t>= 1</a:t>
            </a:r>
            <a:r>
              <a:rPr lang="es-ES" b="0" i="1" u="none" strike="noStrike" baseline="0" dirty="0">
                <a:latin typeface="Bookman Old Style" panose="02050604050505020204" pitchFamily="18" charset="0"/>
              </a:rPr>
              <a:t>, </a:t>
            </a:r>
            <a:r>
              <a:rPr lang="es-ES" b="0" i="0" u="none" strike="noStrike" baseline="0" dirty="0">
                <a:latin typeface="Palatino Linotype" panose="02040502050505030304" pitchFamily="18" charset="0"/>
              </a:rPr>
              <a:t>2</a:t>
            </a:r>
            <a:r>
              <a:rPr lang="es-ES" b="0" i="1" u="none" strike="noStrike" baseline="0" dirty="0">
                <a:latin typeface="Bookman Old Style" panose="02050604050505020204" pitchFamily="18" charset="0"/>
              </a:rPr>
              <a:t>, ..., n </a:t>
            </a:r>
            <a:r>
              <a:rPr lang="es-ES" b="0" i="0" u="none" strike="noStrike" baseline="0" dirty="0">
                <a:latin typeface="Palatino Linotype" panose="02040502050505030304" pitchFamily="18" charset="0"/>
              </a:rPr>
              <a:t>y </a:t>
            </a:r>
            <a:r>
              <a:rPr lang="es-ES" b="0" i="1" u="none" strike="noStrike" baseline="0" dirty="0">
                <a:latin typeface="Bookman Old Style" panose="02050604050505020204" pitchFamily="18" charset="0"/>
              </a:rPr>
              <a:t>j </a:t>
            </a:r>
            <a:r>
              <a:rPr lang="es-ES" b="0" i="0" u="none" strike="noStrike" baseline="0" dirty="0">
                <a:latin typeface="Palatino Linotype" panose="02040502050505030304" pitchFamily="18" charset="0"/>
              </a:rPr>
              <a:t>= 1</a:t>
            </a:r>
            <a:r>
              <a:rPr lang="es-ES" b="0" i="1" u="none" strike="noStrike" baseline="0" dirty="0">
                <a:latin typeface="Bookman Old Style" panose="02050604050505020204" pitchFamily="18" charset="0"/>
              </a:rPr>
              <a:t>, </a:t>
            </a:r>
            <a:r>
              <a:rPr lang="es-ES" b="0" i="0" u="none" strike="noStrike" baseline="0" dirty="0">
                <a:latin typeface="Palatino Linotype" panose="02040502050505030304" pitchFamily="18" charset="0"/>
              </a:rPr>
              <a:t>2</a:t>
            </a:r>
            <a:r>
              <a:rPr lang="es-ES" b="0" i="1" u="none" strike="noStrike" baseline="0" dirty="0">
                <a:latin typeface="Bookman Old Style" panose="02050604050505020204" pitchFamily="18" charset="0"/>
              </a:rPr>
              <a:t>, ..., m </a:t>
            </a:r>
            <a:r>
              <a:rPr lang="es-ES" b="0" i="0" u="none" strike="noStrike" baseline="0" dirty="0">
                <a:latin typeface="Palatino Linotype" panose="02040502050505030304" pitchFamily="18" charset="0"/>
              </a:rPr>
              <a:t>a su vez inicialice el conjunto independiente </a:t>
            </a:r>
            <a:r>
              <a:rPr lang="es-ES" b="0" i="1" u="none" strike="noStrike" baseline="0" dirty="0" err="1">
                <a:latin typeface="Bookman Old Style" panose="02050604050505020204" pitchFamily="18" charset="0"/>
              </a:rPr>
              <a:t>S</a:t>
            </a:r>
            <a:r>
              <a:rPr lang="es-ES" b="0" i="1" u="none" strike="noStrike" baseline="-25000" dirty="0" err="1">
                <a:latin typeface="Bookman Old Style" panose="02050604050505020204" pitchFamily="18" charset="0"/>
              </a:rPr>
              <a:t>i,j</a:t>
            </a:r>
            <a:r>
              <a:rPr lang="es-ES" b="0" i="1" u="none" strike="noStrike" baseline="0" dirty="0">
                <a:latin typeface="Bookman Old Style" panose="02050604050505020204" pitchFamily="18" charset="0"/>
              </a:rPr>
              <a:t> </a:t>
            </a:r>
            <a:r>
              <a:rPr lang="es-ES" b="0" i="0" u="none" strike="noStrike" baseline="0" dirty="0">
                <a:latin typeface="Palatino Linotype" panose="02040502050505030304" pitchFamily="18" charset="0"/>
              </a:rPr>
              <a:t>= </a:t>
            </a:r>
            <a:r>
              <a:rPr lang="es-ES" b="0" i="1" u="none" strike="noStrike" baseline="0" dirty="0">
                <a:latin typeface="Century Gothic" panose="020B0502020202020204" pitchFamily="34" charset="0"/>
              </a:rPr>
              <a:t>{</a:t>
            </a:r>
            <a:r>
              <a:rPr lang="es-ES" b="0" i="0" u="none" strike="noStrike" baseline="0" dirty="0">
                <a:latin typeface="Palatino Linotype" panose="02040502050505030304" pitchFamily="18" charset="0"/>
              </a:rPr>
              <a:t>(</a:t>
            </a:r>
            <a:r>
              <a:rPr lang="es-ES" b="0" i="1" u="none" strike="noStrike" baseline="0" dirty="0" err="1">
                <a:latin typeface="Bookman Old Style" panose="02050604050505020204" pitchFamily="18" charset="0"/>
              </a:rPr>
              <a:t>u</a:t>
            </a:r>
            <a:r>
              <a:rPr lang="es-ES" b="0" i="1" u="none" strike="noStrike" baseline="-25000" dirty="0" err="1">
                <a:latin typeface="Bookman Old Style" panose="02050604050505020204" pitchFamily="18" charset="0"/>
              </a:rPr>
              <a:t>i</a:t>
            </a:r>
            <a:r>
              <a:rPr lang="es-ES" b="0" i="1" u="none" strike="noStrike" baseline="0" dirty="0">
                <a:latin typeface="Bookman Old Style" panose="02050604050505020204" pitchFamily="18" charset="0"/>
              </a:rPr>
              <a:t>, </a:t>
            </a:r>
            <a:r>
              <a:rPr lang="es-ES" b="0" i="1" u="none" strike="noStrike" baseline="0" dirty="0" err="1">
                <a:latin typeface="Bookman Old Style" panose="02050604050505020204" pitchFamily="18" charset="0"/>
              </a:rPr>
              <a:t>v</a:t>
            </a:r>
            <a:r>
              <a:rPr lang="es-ES" b="0" i="1" u="none" strike="noStrike" baseline="-25000" dirty="0" err="1">
                <a:latin typeface="Bookman Old Style" panose="02050604050505020204" pitchFamily="18" charset="0"/>
              </a:rPr>
              <a:t>j</a:t>
            </a:r>
            <a:r>
              <a:rPr lang="es-ES" b="0" i="0" u="none" strike="noStrike" baseline="0" dirty="0">
                <a:latin typeface="Palatino Linotype" panose="02040502050505030304" pitchFamily="18" charset="0"/>
              </a:rPr>
              <a:t>)</a:t>
            </a:r>
            <a:r>
              <a:rPr lang="es-ES" b="0" i="1" u="none" strike="noStrike" baseline="0" dirty="0">
                <a:latin typeface="Century Gothic" panose="020B0502020202020204" pitchFamily="34" charset="0"/>
              </a:rPr>
              <a:t>}</a:t>
            </a:r>
            <a:r>
              <a:rPr lang="es-ES" b="0" i="0" u="none" strike="noStrike" baseline="0" dirty="0">
                <a:latin typeface="Palatino Linotype" panose="02040502050505030304" pitchFamily="18" charset="0"/>
              </a:rPr>
              <a:t>.</a:t>
            </a:r>
          </a:p>
          <a:p>
            <a:pPr marR="1650"/>
            <a:r>
              <a:rPr lang="es-ES" b="0" i="0" u="none" strike="noStrike" baseline="0" dirty="0">
                <a:latin typeface="Palatino Linotype" panose="02040502050505030304" pitchFamily="18" charset="0"/>
              </a:rPr>
              <a:t>Realice el procedimiento 1 en </a:t>
            </a:r>
            <a:r>
              <a:rPr lang="es-ES" b="0" i="1" u="none" strike="noStrike" baseline="0" dirty="0" err="1">
                <a:latin typeface="Bookman Old Style" panose="02050604050505020204" pitchFamily="18" charset="0"/>
              </a:rPr>
              <a:t>S</a:t>
            </a:r>
            <a:r>
              <a:rPr lang="es-ES" b="0" i="1" u="none" strike="noStrike" baseline="-25000" dirty="0" err="1">
                <a:latin typeface="Bookman Old Style" panose="02050604050505020204" pitchFamily="18" charset="0"/>
              </a:rPr>
              <a:t>i,j</a:t>
            </a:r>
            <a:r>
              <a:rPr lang="es-ES" b="0" i="1" u="none" strike="noStrike" baseline="0" dirty="0">
                <a:latin typeface="Bookman Old Style" panose="02050604050505020204" pitchFamily="18" charset="0"/>
              </a:rPr>
              <a:t> </a:t>
            </a:r>
            <a:r>
              <a:rPr lang="es-ES" b="0" i="0" u="none" strike="noStrike" baseline="0" dirty="0">
                <a:latin typeface="Palatino Linotype" panose="02040502050505030304" pitchFamily="18" charset="0"/>
              </a:rPr>
              <a:t>Para </a:t>
            </a:r>
            <a:r>
              <a:rPr lang="es-ES" b="0" i="1" u="none" strike="noStrike" baseline="0" dirty="0">
                <a:latin typeface="Bookman Old Style" panose="02050604050505020204" pitchFamily="18" charset="0"/>
              </a:rPr>
              <a:t>r </a:t>
            </a:r>
            <a:r>
              <a:rPr lang="es-ES" b="0" i="0" u="none" strike="noStrike" baseline="0" dirty="0">
                <a:latin typeface="Palatino Linotype" panose="02040502050505030304" pitchFamily="18" charset="0"/>
              </a:rPr>
              <a:t>= 1</a:t>
            </a:r>
            <a:r>
              <a:rPr lang="es-ES" b="0" i="1" u="none" strike="noStrike" baseline="0" dirty="0">
                <a:latin typeface="Bookman Old Style" panose="02050604050505020204" pitchFamily="18" charset="0"/>
              </a:rPr>
              <a:t>, </a:t>
            </a:r>
            <a:r>
              <a:rPr lang="es-ES" b="0" i="0" u="none" strike="noStrike" baseline="0" dirty="0">
                <a:latin typeface="Palatino Linotype" panose="02040502050505030304" pitchFamily="18" charset="0"/>
              </a:rPr>
              <a:t>2</a:t>
            </a:r>
            <a:r>
              <a:rPr lang="es-ES" b="0" i="1" u="none" strike="noStrike" baseline="0" dirty="0">
                <a:latin typeface="Bookman Old Style" panose="02050604050505020204" pitchFamily="18" charset="0"/>
              </a:rPr>
              <a:t>, ..., n </a:t>
            </a:r>
            <a:r>
              <a:rPr lang="es-ES" b="0" i="0" u="none" strike="noStrike" baseline="0" dirty="0">
                <a:latin typeface="Palatino Linotype" panose="02040502050505030304" pitchFamily="18" charset="0"/>
              </a:rPr>
              <a:t>, realice el procedimiento 2 repetido r veces.</a:t>
            </a:r>
          </a:p>
          <a:p>
            <a:r>
              <a:rPr lang="es-ES" b="0" i="0" u="none" strike="noStrike" baseline="0" dirty="0">
                <a:latin typeface="Palatino Linotype" panose="02040502050505030304" pitchFamily="18" charset="0"/>
              </a:rPr>
              <a:t>El resultado es un conjunto independiente máximo </a:t>
            </a:r>
            <a:r>
              <a:rPr lang="es-ES" b="0" i="1" u="none" strike="noStrike" baseline="0" dirty="0" err="1">
                <a:latin typeface="Bookman Old Style" panose="02050604050505020204" pitchFamily="18" charset="0"/>
              </a:rPr>
              <a:t>S</a:t>
            </a:r>
            <a:r>
              <a:rPr lang="es-ES" b="0" i="1" u="none" strike="noStrike" baseline="-25000" dirty="0" err="1">
                <a:latin typeface="Bookman Old Style" panose="02050604050505020204" pitchFamily="18" charset="0"/>
              </a:rPr>
              <a:t>i,j</a:t>
            </a:r>
            <a:endParaRPr lang="es-ES" b="0" i="1" u="none" strike="noStrike" baseline="-25000" dirty="0">
              <a:latin typeface="Bookman Old Style" panose="02050604050505020204" pitchFamily="18" charset="0"/>
            </a:endParaRPr>
          </a:p>
          <a:p>
            <a:endParaRPr lang="es-ES" sz="1200" b="0" i="0" u="none" strike="noStrike" baseline="0" dirty="0">
              <a:latin typeface="Times New Roman" panose="02020603050405020304" pitchFamily="18" charset="0"/>
            </a:endParaRPr>
          </a:p>
          <a:p>
            <a:r>
              <a:rPr lang="es-ES" b="1" i="0" u="none" strike="noStrike" baseline="0" dirty="0">
                <a:latin typeface="Palatino Linotype" panose="02040502050505030304" pitchFamily="18" charset="0"/>
              </a:rPr>
              <a:t>Parte 2</a:t>
            </a:r>
          </a:p>
          <a:p>
            <a:pPr marR="490"/>
            <a:r>
              <a:rPr lang="es-ES" b="0" i="0" u="none" strike="noStrike" baseline="0" dirty="0">
                <a:latin typeface="Palatino Linotype" panose="02040502050505030304" pitchFamily="18" charset="0"/>
              </a:rPr>
              <a:t>Para cada par de conjuntos independientes máximos </a:t>
            </a:r>
            <a:r>
              <a:rPr lang="es-ES" b="0" i="1" u="none" strike="noStrike" baseline="0" dirty="0" err="1">
                <a:latin typeface="Bookman Old Style" panose="02050604050505020204" pitchFamily="18" charset="0"/>
              </a:rPr>
              <a:t>S</a:t>
            </a:r>
            <a:r>
              <a:rPr lang="es-ES" b="0" i="1" u="none" strike="noStrike" baseline="-25000" dirty="0" err="1">
                <a:latin typeface="Bookman Old Style" panose="02050604050505020204" pitchFamily="18" charset="0"/>
              </a:rPr>
              <a:t>i,j</a:t>
            </a:r>
            <a:r>
              <a:rPr lang="es-ES" b="0" i="0" u="none" strike="noStrike" baseline="0" dirty="0">
                <a:latin typeface="Palatino Linotype" panose="02040502050505030304" pitchFamily="18" charset="0"/>
              </a:rPr>
              <a:t>, </a:t>
            </a:r>
            <a:r>
              <a:rPr lang="es-ES" b="0" i="1" u="none" strike="noStrike" baseline="0" dirty="0" err="1">
                <a:latin typeface="Bookman Old Style" panose="02050604050505020204" pitchFamily="18" charset="0"/>
              </a:rPr>
              <a:t>S</a:t>
            </a:r>
            <a:r>
              <a:rPr lang="es-ES" b="0" i="1" u="none" strike="noStrike" baseline="-25000" dirty="0" err="1">
                <a:latin typeface="Bookman Old Style" panose="02050604050505020204" pitchFamily="18" charset="0"/>
              </a:rPr>
              <a:t>k,l</a:t>
            </a:r>
            <a:r>
              <a:rPr lang="es-ES" b="0" i="1" u="none" strike="noStrike" baseline="0" dirty="0">
                <a:latin typeface="Bookman Old Style" panose="02050604050505020204" pitchFamily="18" charset="0"/>
              </a:rPr>
              <a:t> </a:t>
            </a:r>
            <a:r>
              <a:rPr lang="es-ES" b="0" i="0" u="none" strike="noStrike" baseline="0" dirty="0">
                <a:latin typeface="Palatino Linotype" panose="02040502050505030304" pitchFamily="18" charset="0"/>
              </a:rPr>
              <a:t>encontrados en la Parte I</a:t>
            </a:r>
          </a:p>
          <a:p>
            <a:r>
              <a:rPr lang="es-ES" b="0" i="0" u="none" strike="noStrike" baseline="0" dirty="0">
                <a:latin typeface="Palatino Linotype" panose="02040502050505030304" pitchFamily="18" charset="0"/>
              </a:rPr>
              <a:t>Inicialice el conjunto independiente </a:t>
            </a:r>
            <a:r>
              <a:rPr lang="es-ES" b="0" i="1" u="none" strike="noStrike" baseline="0" dirty="0" err="1">
                <a:latin typeface="Bookman Old Style" panose="02050604050505020204" pitchFamily="18" charset="0"/>
              </a:rPr>
              <a:t>S</a:t>
            </a:r>
            <a:r>
              <a:rPr lang="es-ES" b="0" i="1" u="none" strike="noStrike" baseline="-25000" dirty="0" err="1">
                <a:latin typeface="Bookman Old Style" panose="02050604050505020204" pitchFamily="18" charset="0"/>
              </a:rPr>
              <a:t>i,j,k,l</a:t>
            </a:r>
            <a:r>
              <a:rPr lang="es-ES" b="0" i="1" u="none" strike="noStrike" baseline="0" dirty="0">
                <a:latin typeface="Bookman Old Style" panose="02050604050505020204" pitchFamily="18" charset="0"/>
              </a:rPr>
              <a:t> </a:t>
            </a:r>
            <a:r>
              <a:rPr lang="es-ES" b="0" i="0" u="none" strike="noStrike" baseline="0" dirty="0">
                <a:latin typeface="Palatino Linotype" panose="02040502050505030304" pitchFamily="18" charset="0"/>
              </a:rPr>
              <a:t>= </a:t>
            </a:r>
            <a:r>
              <a:rPr lang="es-ES" b="0" i="1" u="none" strike="noStrike" baseline="0" dirty="0" err="1">
                <a:latin typeface="Bookman Old Style" panose="02050604050505020204" pitchFamily="18" charset="0"/>
              </a:rPr>
              <a:t>S</a:t>
            </a:r>
            <a:r>
              <a:rPr lang="es-ES" b="0" i="1" u="none" strike="noStrike" baseline="-25000" dirty="0" err="1">
                <a:latin typeface="Bookman Old Style" panose="02050604050505020204" pitchFamily="18" charset="0"/>
              </a:rPr>
              <a:t>i,j</a:t>
            </a:r>
            <a:r>
              <a:rPr lang="es-ES" b="0" i="1" u="none" strike="noStrike" baseline="0" dirty="0">
                <a:latin typeface="Bookman Old Style" panose="02050604050505020204" pitchFamily="18" charset="0"/>
              </a:rPr>
              <a:t> </a:t>
            </a:r>
            <a:r>
              <a:rPr lang="es-ES" b="0" i="1" u="none" strike="noStrike" baseline="0" dirty="0">
                <a:latin typeface="Century Gothic" panose="020B0502020202020204" pitchFamily="34" charset="0"/>
              </a:rPr>
              <a:t>∩ </a:t>
            </a:r>
            <a:r>
              <a:rPr lang="es-ES" b="0" i="1" u="none" strike="noStrike" baseline="0" dirty="0" err="1">
                <a:latin typeface="Bookman Old Style" panose="02050604050505020204" pitchFamily="18" charset="0"/>
              </a:rPr>
              <a:t>S</a:t>
            </a:r>
            <a:r>
              <a:rPr lang="es-ES" b="0" i="1" u="none" strike="noStrike" baseline="-25000" dirty="0" err="1">
                <a:latin typeface="Bookman Old Style" panose="02050604050505020204" pitchFamily="18" charset="0"/>
              </a:rPr>
              <a:t>k,l</a:t>
            </a:r>
            <a:endParaRPr lang="es-ES" b="0" i="1" u="none" strike="noStrike" baseline="-25000" dirty="0">
              <a:latin typeface="Bookman Old Style" panose="02050604050505020204" pitchFamily="18" charset="0"/>
            </a:endParaRPr>
          </a:p>
          <a:p>
            <a:r>
              <a:rPr lang="es-ES" b="0" i="0" u="none" strike="noStrike" baseline="0" dirty="0">
                <a:latin typeface="Palatino Linotype" panose="02040502050505030304" pitchFamily="18" charset="0"/>
              </a:rPr>
              <a:t>Realice el procedimiento 1 en </a:t>
            </a:r>
            <a:r>
              <a:rPr lang="es-ES" b="0" i="1" u="none" strike="noStrike" baseline="0" dirty="0" err="1">
                <a:latin typeface="Bookman Old Style" panose="02050604050505020204" pitchFamily="18" charset="0"/>
              </a:rPr>
              <a:t>S</a:t>
            </a:r>
            <a:r>
              <a:rPr lang="es-ES" b="0" i="1" u="none" strike="noStrike" baseline="-25000" dirty="0" err="1">
                <a:latin typeface="Bookman Old Style" panose="02050604050505020204" pitchFamily="18" charset="0"/>
              </a:rPr>
              <a:t>i,j,k,l</a:t>
            </a:r>
            <a:endParaRPr lang="es-ES" b="0" i="1" u="none" strike="noStrike" baseline="-25000" dirty="0">
              <a:latin typeface="Bookman Old Style" panose="02050604050505020204" pitchFamily="18" charset="0"/>
            </a:endParaRPr>
          </a:p>
          <a:p>
            <a:pPr marR="24060"/>
            <a:r>
              <a:rPr lang="es-ES" b="0" i="0" u="none" strike="noStrike" baseline="0" dirty="0">
                <a:latin typeface="Palatino Linotype" panose="02040502050505030304" pitchFamily="18" charset="0"/>
              </a:rPr>
              <a:t>Para </a:t>
            </a:r>
            <a:r>
              <a:rPr lang="es-ES" b="0" i="1" u="none" strike="noStrike" baseline="0" dirty="0">
                <a:latin typeface="Bookman Old Style" panose="02050604050505020204" pitchFamily="18" charset="0"/>
              </a:rPr>
              <a:t>r </a:t>
            </a:r>
            <a:r>
              <a:rPr lang="es-ES" b="0" i="0" u="none" strike="noStrike" baseline="0" dirty="0">
                <a:latin typeface="Palatino Linotype" panose="02040502050505030304" pitchFamily="18" charset="0"/>
              </a:rPr>
              <a:t>= 1</a:t>
            </a:r>
            <a:r>
              <a:rPr lang="es-ES" b="0" i="1" u="none" strike="noStrike" baseline="0" dirty="0">
                <a:latin typeface="Bookman Old Style" panose="02050604050505020204" pitchFamily="18" charset="0"/>
              </a:rPr>
              <a:t>, </a:t>
            </a:r>
            <a:r>
              <a:rPr lang="es-ES" b="0" i="0" u="none" strike="noStrike" baseline="0" dirty="0">
                <a:latin typeface="Palatino Linotype" panose="02040502050505030304" pitchFamily="18" charset="0"/>
              </a:rPr>
              <a:t>2</a:t>
            </a:r>
            <a:r>
              <a:rPr lang="es-ES" b="0" i="1" u="none" strike="noStrike" baseline="0" dirty="0">
                <a:latin typeface="Bookman Old Style" panose="02050604050505020204" pitchFamily="18" charset="0"/>
              </a:rPr>
              <a:t>, ..., n</a:t>
            </a:r>
            <a:r>
              <a:rPr lang="es-ES" b="0" i="0" u="none" strike="noStrike" baseline="0" dirty="0">
                <a:latin typeface="Palatino Linotype" panose="02040502050505030304" pitchFamily="18" charset="0"/>
              </a:rPr>
              <a:t>, realice el procedimiento 2 repetido </a:t>
            </a:r>
            <a:r>
              <a:rPr lang="es-ES" b="0" i="1" u="none" strike="noStrike" baseline="0" dirty="0">
                <a:latin typeface="Bookman Old Style" panose="02050604050505020204" pitchFamily="18" charset="0"/>
              </a:rPr>
              <a:t>r </a:t>
            </a:r>
            <a:r>
              <a:rPr lang="es-ES" b="0" i="0" u="none" strike="noStrike" baseline="0" dirty="0">
                <a:latin typeface="Palatino Linotype" panose="02040502050505030304" pitchFamily="18" charset="0"/>
              </a:rPr>
              <a:t>veces. El resultado es un conjunto independiente máximo </a:t>
            </a:r>
            <a:r>
              <a:rPr lang="es-ES" b="0" i="1" u="none" strike="noStrike" baseline="0" dirty="0" err="1">
                <a:latin typeface="Bookman Old Style" panose="02050604050505020204" pitchFamily="18" charset="0"/>
              </a:rPr>
              <a:t>S</a:t>
            </a:r>
            <a:r>
              <a:rPr lang="es-ES" b="0" i="1" u="none" strike="noStrike" baseline="-25000" dirty="0" err="1">
                <a:latin typeface="Bookman Old Style" panose="02050604050505020204" pitchFamily="18" charset="0"/>
              </a:rPr>
              <a:t>i,j,k,l</a:t>
            </a:r>
            <a:endParaRPr lang="es-ES" b="0" i="1" u="none" strike="noStrike" baseline="-25000" dirty="0">
              <a:latin typeface="Bookman Old Style" panose="02050604050505020204" pitchFamily="18" charset="0"/>
            </a:endParaRPr>
          </a:p>
          <a:p>
            <a:endParaRPr lang="es-ES" b="0" i="0" u="none" strike="noStrike" baseline="0" dirty="0">
              <a:latin typeface="Times New Roman" panose="02020603050405020304" pitchFamily="18" charset="0"/>
            </a:endParaRPr>
          </a:p>
          <a:p>
            <a:pPr algn="just"/>
            <a:r>
              <a:rPr lang="es-ES" b="1" i="0" u="none" strike="noStrike" baseline="0" dirty="0">
                <a:latin typeface="Palatino Linotype" panose="02040502050505030304" pitchFamily="18" charset="0"/>
              </a:rPr>
              <a:t>Parte 3</a:t>
            </a:r>
          </a:p>
          <a:p>
            <a:pPr marR="1100" algn="just"/>
            <a:r>
              <a:rPr lang="es-ES" b="0" i="0" u="none" strike="noStrike" baseline="0" dirty="0">
                <a:latin typeface="Palatino Linotype" panose="02040502050505030304" pitchFamily="18" charset="0"/>
              </a:rPr>
              <a:t>Si se ha encontrado un conjunto independiente S de tamaño </a:t>
            </a:r>
            <a:r>
              <a:rPr lang="es-ES" b="0" i="1" u="none" strike="noStrike" baseline="0" dirty="0">
                <a:latin typeface="Franklin Gothic Heavy" panose="020B0903020102020204" pitchFamily="34" charset="0"/>
              </a:rPr>
              <a:t>n </a:t>
            </a:r>
            <a:r>
              <a:rPr lang="es-ES" b="0" i="0" u="none" strike="noStrike" baseline="0" dirty="0">
                <a:latin typeface="Palatino Linotype" panose="02040502050505030304" pitchFamily="18" charset="0"/>
              </a:rPr>
              <a:t>en cualquier etapa de la parte I o la parte II, genere S como una coloración </a:t>
            </a:r>
            <a:r>
              <a:rPr lang="es-ES" b="0" i="1" u="none" strike="noStrike" baseline="0" dirty="0">
                <a:latin typeface="Franklin Gothic Heavy" panose="020B0903020102020204" pitchFamily="34" charset="0"/>
              </a:rPr>
              <a:t>m </a:t>
            </a:r>
            <a:r>
              <a:rPr lang="es-ES" b="0" i="0" u="none" strike="noStrike" baseline="0" dirty="0">
                <a:latin typeface="Palatino Linotype" panose="02040502050505030304" pitchFamily="18" charset="0"/>
              </a:rPr>
              <a:t>adecuada de los vértices de G de acuerdo con el lema cartesiano. De lo contrario, informe que el algoritmo no pudo encontrar ninguna m-coloración adecuada de los vértices de G.</a:t>
            </a:r>
          </a:p>
          <a:p>
            <a:pPr marR="24060"/>
            <a:endParaRPr lang="es-ES" sz="1800" b="0" i="1" u="none" strike="noStrike" baseline="-250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384978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5867.tgt.Office_50301375_TF33713516_Win32_OJ112196127" id="{F9082FAB-B260-427D-84E8-28A2C83CAFF9}" vid="{CFEC27F7-7A35-4744-B58C-557A3196B84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{D14C6688-DEA5-4DCB-A220-A31085692F51}tf33713516_win32</Template>
  <TotalTime>1610</TotalTime>
  <Words>2410</Words>
  <Application>Microsoft Office PowerPoint</Application>
  <PresentationFormat>Panorámica</PresentationFormat>
  <Paragraphs>278</Paragraphs>
  <Slides>31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19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31</vt:i4>
      </vt:variant>
    </vt:vector>
  </HeadingPairs>
  <TitlesOfParts>
    <vt:vector size="51" baseType="lpstr">
      <vt:lpstr>arial</vt:lpstr>
      <vt:lpstr>arial</vt:lpstr>
      <vt:lpstr>Bodoni MT</vt:lpstr>
      <vt:lpstr>Bookman Old Style</vt:lpstr>
      <vt:lpstr>Calibri</vt:lpstr>
      <vt:lpstr>Cambria Math</vt:lpstr>
      <vt:lpstr>Century Gothic</vt:lpstr>
      <vt:lpstr>Century Schoolbook</vt:lpstr>
      <vt:lpstr>Franklin Gothic Heavy</vt:lpstr>
      <vt:lpstr>Gill Sans MT</vt:lpstr>
      <vt:lpstr>LMMathItalic12-Regular</vt:lpstr>
      <vt:lpstr>LMRoman12-Bold</vt:lpstr>
      <vt:lpstr>LMRoman12-Regular</vt:lpstr>
      <vt:lpstr>Palatino Linotype</vt:lpstr>
      <vt:lpstr>Roboto</vt:lpstr>
      <vt:lpstr>Times New Roman</vt:lpstr>
      <vt:lpstr>Trebuchet MS</vt:lpstr>
      <vt:lpstr>Walbaum Display</vt:lpstr>
      <vt:lpstr>Wingdings</vt:lpstr>
      <vt:lpstr>3DFloatVTI</vt:lpstr>
      <vt:lpstr>EL PROBLEMA DEL HORARIO</vt:lpstr>
      <vt:lpstr>Agenda</vt:lpstr>
      <vt:lpstr>1. Introducción</vt:lpstr>
      <vt:lpstr>Presentación de PowerPoint</vt:lpstr>
      <vt:lpstr>1.3 Marco teórico: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2. Solución teórica</vt:lpstr>
      <vt:lpstr>Presentación de PowerPoint</vt:lpstr>
      <vt:lpstr>Presentación de PowerPoint</vt:lpstr>
      <vt:lpstr>3. Aplicaciones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3. Programa en C++</vt:lpstr>
      <vt:lpstr>Presentación de PowerPoint</vt:lpstr>
      <vt:lpstr>Presentación de PowerPoint</vt:lpstr>
      <vt:lpstr>Presentación de PowerPoint</vt:lpstr>
      <vt:lpstr>Presentación de PowerPoint</vt:lpstr>
      <vt:lpstr>4. Conclusiones</vt:lpstr>
      <vt:lpstr>Presentación de PowerPoint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Notación Polaca</dc:title>
  <dc:creator>Irán Chavez</dc:creator>
  <cp:lastModifiedBy>Joel Chavez</cp:lastModifiedBy>
  <cp:revision>43</cp:revision>
  <dcterms:created xsi:type="dcterms:W3CDTF">2022-05-29T02:03:37Z</dcterms:created>
  <dcterms:modified xsi:type="dcterms:W3CDTF">2022-07-30T18:57:14Z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