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 idx="5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 idx="6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EE9C199-F2F3-43AD-924A-A6E26A1AEC8F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80" y="1241280"/>
            <a:ext cx="5952240" cy="334908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160" cy="390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8"/>
          </p:nvPr>
        </p:nvSpPr>
        <p:spPr>
          <a:xfrm>
            <a:off x="3849840" y="9429840"/>
            <a:ext cx="2945520" cy="4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PE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1ECF21A-98A8-41E2-B594-127870CA2A12}" type="slidenum">
              <a:rPr lang="es-P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80" y="1241280"/>
            <a:ext cx="5952240" cy="334908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160" cy="390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17"/>
          </p:nvPr>
        </p:nvSpPr>
        <p:spPr>
          <a:xfrm>
            <a:off x="3849840" y="9429840"/>
            <a:ext cx="2945520" cy="4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PE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565FBFB-5E33-424C-8E02-8732EBF72B97}" type="slidenum">
              <a:rPr lang="es-P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80" y="1241280"/>
            <a:ext cx="5952240" cy="334908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160" cy="390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18"/>
          </p:nvPr>
        </p:nvSpPr>
        <p:spPr>
          <a:xfrm>
            <a:off x="3849840" y="9429840"/>
            <a:ext cx="2945520" cy="4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PE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B5B3124-DF0F-475D-A271-F5835C60C79B}" type="slidenum">
              <a:rPr lang="es-P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80" y="1241280"/>
            <a:ext cx="5952240" cy="334908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160" cy="390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9"/>
          </p:nvPr>
        </p:nvSpPr>
        <p:spPr>
          <a:xfrm>
            <a:off x="3849840" y="9429840"/>
            <a:ext cx="2945520" cy="4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PE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5746F3-4DE5-4EB6-B407-E23AFA9C3F7E}" type="slidenum">
              <a:rPr lang="es-P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80" y="1241280"/>
            <a:ext cx="5952240" cy="334908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160" cy="390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0"/>
          </p:nvPr>
        </p:nvSpPr>
        <p:spPr>
          <a:xfrm>
            <a:off x="3849840" y="9429840"/>
            <a:ext cx="2945520" cy="4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PE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20A42E-A837-4A95-B3CE-8A96BCD68AE4}" type="slidenum">
              <a:rPr lang="es-P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80" y="1241280"/>
            <a:ext cx="5952240" cy="334908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160" cy="390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1"/>
          </p:nvPr>
        </p:nvSpPr>
        <p:spPr>
          <a:xfrm>
            <a:off x="3849840" y="9429840"/>
            <a:ext cx="2945520" cy="4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PE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EA46555-B6F6-4D3B-A024-7439E8407D8F}" type="slidenum">
              <a:rPr lang="es-P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80" y="1241280"/>
            <a:ext cx="5952240" cy="334908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160" cy="390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12"/>
          </p:nvPr>
        </p:nvSpPr>
        <p:spPr>
          <a:xfrm>
            <a:off x="3849840" y="9429840"/>
            <a:ext cx="2945520" cy="4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PE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41A8F7E-3DEE-4252-B9F3-CBFBDCAD00EA}" type="slidenum">
              <a:rPr lang="es-P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80" y="1241280"/>
            <a:ext cx="5952240" cy="334908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160" cy="390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13"/>
          </p:nvPr>
        </p:nvSpPr>
        <p:spPr>
          <a:xfrm>
            <a:off x="3849840" y="9429840"/>
            <a:ext cx="2945520" cy="4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PE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04DF50B-39F7-40C3-8018-870549F8082A}" type="slidenum">
              <a:rPr lang="es-P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80" y="1241280"/>
            <a:ext cx="5952240" cy="334908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160" cy="390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14"/>
          </p:nvPr>
        </p:nvSpPr>
        <p:spPr>
          <a:xfrm>
            <a:off x="3849840" y="9429840"/>
            <a:ext cx="2945520" cy="4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PE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40A464-3D3A-47BC-9EF7-190763D6E725}" type="slidenum">
              <a:rPr lang="es-P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80" y="1241280"/>
            <a:ext cx="5952240" cy="334908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160" cy="390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15"/>
          </p:nvPr>
        </p:nvSpPr>
        <p:spPr>
          <a:xfrm>
            <a:off x="3849840" y="9429840"/>
            <a:ext cx="2945520" cy="4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PE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D785FB67-C289-4020-A24D-56A17B6ED124}" type="slidenum">
              <a:rPr lang="es-P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4712" cy="3349625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160" cy="390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16"/>
          </p:nvPr>
        </p:nvSpPr>
        <p:spPr>
          <a:xfrm>
            <a:off x="3849840" y="9429840"/>
            <a:ext cx="2945520" cy="4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PE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6A3DEB0-7F9A-4C2E-82DC-86A103685C18}" type="slidenum">
              <a:rPr lang="es-P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26B578-A526-4B3C-8439-76E8F3E78103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260172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15440" y="3915360"/>
            <a:ext cx="260172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FDDCBB-2762-4348-975A-9C806CCF172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269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748520" y="1536480"/>
            <a:ext cx="1269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15440" y="3915360"/>
            <a:ext cx="1269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748520" y="3915360"/>
            <a:ext cx="1269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7EEDFC5-CB6D-4C4A-A841-2C69CBD67335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837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294920" y="1536480"/>
            <a:ext cx="837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2174760" y="1536480"/>
            <a:ext cx="837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15440" y="3915360"/>
            <a:ext cx="837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294920" y="3915360"/>
            <a:ext cx="837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2174760" y="3915360"/>
            <a:ext cx="837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FD42B3-9313-4290-9787-85287368E45F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E2C5543-3B43-4539-A70E-A37A5503B694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15440" y="1536480"/>
            <a:ext cx="2601720" cy="4554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708C4D3-50FE-4298-BD00-578E76C8361E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2601720" cy="4554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4BF8CC38-448D-425C-975E-B58D805B4B9A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269360" cy="4554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1748520" y="1536480"/>
            <a:ext cx="1269360" cy="4554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95AFCB3-DF59-4793-83AC-23D1F89B7AB9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4F377D39-A5F2-4B01-8EEA-25AAE6A1FE91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15440" y="593280"/>
            <a:ext cx="11360160" cy="35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E1DB47F-89AC-4B07-9572-237525F6AF91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269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1748520" y="1536480"/>
            <a:ext cx="1269360" cy="4554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15440" y="3915360"/>
            <a:ext cx="1269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79B96E0-4CCF-4C40-AB40-015657D2F0BD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15440" y="1536480"/>
            <a:ext cx="2601720" cy="4554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42E9D15-6B51-4BA8-90C9-009546EFAFDD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269360" cy="4554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1748520" y="1536480"/>
            <a:ext cx="1269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1748520" y="3915360"/>
            <a:ext cx="1269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F91FA05-B2A6-44CF-8336-45D8AA97AD20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269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1748520" y="1536480"/>
            <a:ext cx="1269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15440" y="3915360"/>
            <a:ext cx="260172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4FF3BD68-A344-429D-BC4A-62897202E66F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260172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15440" y="3915360"/>
            <a:ext cx="260172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6D3445A-D4AC-41CB-A8A2-4278C8DB9142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269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1748520" y="1536480"/>
            <a:ext cx="1269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15440" y="3915360"/>
            <a:ext cx="1269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1748520" y="3915360"/>
            <a:ext cx="1269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60310C9-811F-4379-B493-96E9A2E41889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837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1294920" y="1536480"/>
            <a:ext cx="837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2174760" y="1536480"/>
            <a:ext cx="837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15440" y="3915360"/>
            <a:ext cx="837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1294920" y="3915360"/>
            <a:ext cx="837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2174760" y="3915360"/>
            <a:ext cx="837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9012D15-C7F6-4ED1-907B-520D451DDFE4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2601720" cy="4554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F3C545B-A7E5-4B5E-A402-F34D66A1523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269360" cy="4554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748520" y="1536480"/>
            <a:ext cx="1269360" cy="4554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B5067D-A387-4DC2-8E5A-4B39808D05A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49905E4-2408-4E78-9240-22D1840DAEE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15440" y="593280"/>
            <a:ext cx="11360160" cy="35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C9CB7E1-C13D-4C00-8255-A8DB808D5A1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269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748520" y="1536480"/>
            <a:ext cx="1269360" cy="4554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15440" y="3915360"/>
            <a:ext cx="1269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24F5929-8AA0-422C-B3A0-3AB3F81FDBB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269360" cy="4554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748520" y="1536480"/>
            <a:ext cx="1269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748520" y="3915360"/>
            <a:ext cx="1269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AC006FA-8300-46BB-A88C-10D24C84D78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269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748520" y="1536480"/>
            <a:ext cx="126936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15440" y="3915360"/>
            <a:ext cx="2601720" cy="217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FC28A03-E0BB-4EDB-9E04-C87891BABE4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s-PE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s-PE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s-P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337252-B29F-490F-AEBA-FC74804C240F}" type="slidenum">
              <a:rPr lang="es-PE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15440" y="1536480"/>
            <a:ext cx="2601720" cy="4554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147840" y="1536480"/>
            <a:ext cx="2601720" cy="4554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 idx="4"/>
          </p:nvPr>
        </p:nvSpPr>
        <p:spPr>
          <a:xfrm>
            <a:off x="11296440" y="6217560"/>
            <a:ext cx="731160" cy="5241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PE" sz="1300" b="0" strike="noStrike" spc="-1">
                <a:solidFill>
                  <a:srgbClr val="9398A1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E8C465D-F490-4F64-B3ED-B4B2185296F5}" type="slidenum">
              <a:rPr lang="es-PE" sz="1300" b="0" strike="noStrike" spc="-1">
                <a:solidFill>
                  <a:srgbClr val="9398A1"/>
                </a:solidFill>
                <a:latin typeface="Arial"/>
                <a:ea typeface="Arial"/>
              </a:rPr>
              <a:t>‹Nº›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76360" y="856800"/>
            <a:ext cx="9143280" cy="148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4800" b="1" strike="noStrike" spc="-1">
                <a:solidFill>
                  <a:srgbClr val="000000"/>
                </a:solidFill>
                <a:latin typeface="Calibri"/>
              </a:rPr>
              <a:t>UNIVERSIDAD NACIONAL DE INGENIERÍA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1911600" y="4759560"/>
            <a:ext cx="9143280" cy="118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00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0" strike="noStrike" spc="-1" dirty="0">
                <a:solidFill>
                  <a:srgbClr val="000000"/>
                </a:solidFill>
                <a:latin typeface="Calibri"/>
              </a:rPr>
              <a:t>ELABORADO POR: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0" strike="noStrike" spc="-1" dirty="0">
                <a:solidFill>
                  <a:srgbClr val="000000"/>
                </a:solidFill>
                <a:latin typeface="Calibri"/>
              </a:rPr>
              <a:t>Joel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Calibri"/>
              </a:rPr>
              <a:t>Chavez</a:t>
            </a:r>
            <a:r>
              <a:rPr lang="es-ES" sz="2000" b="0" strike="noStrike" spc="-1" dirty="0">
                <a:solidFill>
                  <a:srgbClr val="000000"/>
                </a:solidFill>
                <a:latin typeface="Calibri"/>
              </a:rPr>
              <a:t> Chico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0" strike="noStrike" spc="-1" dirty="0" err="1">
                <a:solidFill>
                  <a:srgbClr val="000000"/>
                </a:solidFill>
                <a:latin typeface="Calibri"/>
              </a:rPr>
              <a:t>Cleber</a:t>
            </a:r>
            <a:r>
              <a:rPr lang="es-ES" sz="2000" b="0" strike="noStrike" spc="-1" dirty="0">
                <a:solidFill>
                  <a:srgbClr val="000000"/>
                </a:solidFill>
                <a:latin typeface="Calibri"/>
              </a:rPr>
              <a:t> Aguado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Calibri"/>
              </a:rPr>
              <a:t>Gutierrez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0" strike="noStrike" spc="-1" dirty="0">
                <a:solidFill>
                  <a:srgbClr val="000000"/>
                </a:solidFill>
                <a:latin typeface="Calibri"/>
              </a:rPr>
              <a:t>Franklin Espinoza Pari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9" name="Picture 2"/>
          <p:cNvPicPr/>
          <p:nvPr/>
        </p:nvPicPr>
        <p:blipFill>
          <a:blip r:embed="rId2"/>
          <a:stretch/>
        </p:blipFill>
        <p:spPr>
          <a:xfrm>
            <a:off x="337680" y="164520"/>
            <a:ext cx="1393560" cy="1755720"/>
          </a:xfrm>
          <a:prstGeom prst="rect">
            <a:avLst/>
          </a:prstGeom>
          <a:ln w="0">
            <a:noFill/>
          </a:ln>
        </p:spPr>
      </p:pic>
      <p:sp>
        <p:nvSpPr>
          <p:cNvPr id="90" name="Google Shape;73;g166cf398b2f_0_54"/>
          <p:cNvSpPr/>
          <p:nvPr/>
        </p:nvSpPr>
        <p:spPr>
          <a:xfrm>
            <a:off x="0" y="6589440"/>
            <a:ext cx="12191400" cy="286560"/>
          </a:xfrm>
          <a:prstGeom prst="rect">
            <a:avLst/>
          </a:prstGeom>
          <a:solidFill>
            <a:srgbClr val="7F020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adroTexto 11"/>
          <p:cNvSpPr/>
          <p:nvPr/>
        </p:nvSpPr>
        <p:spPr>
          <a:xfrm>
            <a:off x="2880000" y="2520000"/>
            <a:ext cx="73796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1" strike="noStrike" spc="-1">
                <a:solidFill>
                  <a:srgbClr val="990033"/>
                </a:solidFill>
                <a:latin typeface="Calibri"/>
                <a:ea typeface="DejaVu Sans"/>
              </a:rPr>
              <a:t>FACULTAD DE CIENCIAS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2" name="Subtítulo 2"/>
          <p:cNvSpPr/>
          <p:nvPr/>
        </p:nvSpPr>
        <p:spPr>
          <a:xfrm>
            <a:off x="1911600" y="5952960"/>
            <a:ext cx="9143280" cy="56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Julio - 2024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3" name="Subtítulo 2"/>
          <p:cNvSpPr/>
          <p:nvPr/>
        </p:nvSpPr>
        <p:spPr>
          <a:xfrm>
            <a:off x="1731960" y="3584520"/>
            <a:ext cx="9143280" cy="56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rtl="0">
              <a:spcBef>
                <a:spcPts val="1400"/>
              </a:spcBef>
              <a:spcAft>
                <a:spcPts val="4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Implementation and Evaluation of a Distributed Agent System for Concurrent Task Management</a:t>
            </a:r>
            <a:endParaRPr lang="en-US" sz="3200" b="1" dirty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/>
          <p:cNvPicPr/>
          <p:nvPr/>
        </p:nvPicPr>
        <p:blipFill>
          <a:blip r:embed="rId3"/>
          <a:stretch/>
        </p:blipFill>
        <p:spPr>
          <a:xfrm>
            <a:off x="190080" y="248400"/>
            <a:ext cx="1131840" cy="1426320"/>
          </a:xfrm>
          <a:prstGeom prst="rect">
            <a:avLst/>
          </a:prstGeom>
          <a:ln w="0">
            <a:noFill/>
          </a:ln>
        </p:spPr>
      </p:pic>
      <p:sp>
        <p:nvSpPr>
          <p:cNvPr id="135" name="Google Shape;73;g166cf398b2f_0_54"/>
          <p:cNvSpPr/>
          <p:nvPr/>
        </p:nvSpPr>
        <p:spPr>
          <a:xfrm>
            <a:off x="0" y="6466320"/>
            <a:ext cx="12191400" cy="286560"/>
          </a:xfrm>
          <a:prstGeom prst="rect">
            <a:avLst/>
          </a:prstGeom>
          <a:solidFill>
            <a:srgbClr val="7F020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Google Shape;70;g166cf398b2f_0_54"/>
          <p:cNvSpPr/>
          <p:nvPr/>
        </p:nvSpPr>
        <p:spPr>
          <a:xfrm>
            <a:off x="6867000" y="685080"/>
            <a:ext cx="4791600" cy="205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4800" b="1" strike="noStrike" spc="-1">
                <a:solidFill>
                  <a:srgbClr val="660033"/>
                </a:solidFill>
                <a:latin typeface="Arial"/>
                <a:ea typeface="Arial"/>
              </a:rPr>
              <a:t>Deployment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37" name="Imagen 136"/>
          <p:cNvPicPr/>
          <p:nvPr/>
        </p:nvPicPr>
        <p:blipFill>
          <a:blip r:embed="rId4"/>
          <a:stretch/>
        </p:blipFill>
        <p:spPr>
          <a:xfrm>
            <a:off x="2286000" y="1599480"/>
            <a:ext cx="3886200" cy="4661280"/>
          </a:xfrm>
          <a:prstGeom prst="rect">
            <a:avLst/>
          </a:prstGeom>
          <a:ln w="0"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3060699-0345-DCA4-0B5D-8962C3651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450" y="1599480"/>
            <a:ext cx="203835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2"/>
          <p:cNvPicPr/>
          <p:nvPr/>
        </p:nvPicPr>
        <p:blipFill>
          <a:blip r:embed="rId3"/>
          <a:stretch/>
        </p:blipFill>
        <p:spPr>
          <a:xfrm>
            <a:off x="190080" y="248400"/>
            <a:ext cx="1131840" cy="1426320"/>
          </a:xfrm>
          <a:prstGeom prst="rect">
            <a:avLst/>
          </a:prstGeom>
          <a:ln w="0">
            <a:noFill/>
          </a:ln>
        </p:spPr>
      </p:pic>
      <p:sp>
        <p:nvSpPr>
          <p:cNvPr id="139" name="Google Shape;73;g166cf398b2f_0_ 11"/>
          <p:cNvSpPr/>
          <p:nvPr/>
        </p:nvSpPr>
        <p:spPr>
          <a:xfrm>
            <a:off x="0" y="6466320"/>
            <a:ext cx="12191400" cy="286560"/>
          </a:xfrm>
          <a:prstGeom prst="rect">
            <a:avLst/>
          </a:prstGeom>
          <a:solidFill>
            <a:srgbClr val="7F020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Google Shape;70;g166cf398b2f_0_ 11"/>
          <p:cNvSpPr/>
          <p:nvPr/>
        </p:nvSpPr>
        <p:spPr>
          <a:xfrm>
            <a:off x="6400800" y="685800"/>
            <a:ext cx="5172840" cy="90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s-ES" sz="4000" b="1" strike="noStrike" spc="-1">
                <a:solidFill>
                  <a:srgbClr val="660033"/>
                </a:solidFill>
                <a:latin typeface="Arial"/>
                <a:ea typeface="Arial"/>
              </a:rPr>
              <a:t>Conclusions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41" name="Rectángulo 140"/>
          <p:cNvSpPr/>
          <p:nvPr/>
        </p:nvSpPr>
        <p:spPr>
          <a:xfrm>
            <a:off x="1260000" y="1706400"/>
            <a:ext cx="8279640" cy="63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ontent Placeholder 4"/>
          <p:cNvSpPr txBox="1"/>
          <p:nvPr/>
        </p:nvSpPr>
        <p:spPr>
          <a:xfrm>
            <a:off x="2057400" y="1828800"/>
            <a:ext cx="7543800" cy="2179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Effective concurrent and parallel task processing.</a:t>
            </a:r>
            <a:endParaRPr lang="en-US" sz="2200" b="0" strike="noStrike" spc="-1"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Robust fault tolerance mechanisms.</a:t>
            </a:r>
            <a:endParaRPr lang="en-US" sz="2200" b="0" strike="noStrike" spc="-1"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Scalable and flexible system design.</a:t>
            </a:r>
            <a:endParaRPr lang="en-US" sz="2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0"/>
          <p:cNvPicPr/>
          <p:nvPr/>
        </p:nvPicPr>
        <p:blipFill>
          <a:blip r:embed="rId3"/>
          <a:stretch/>
        </p:blipFill>
        <p:spPr>
          <a:xfrm>
            <a:off x="190080" y="248400"/>
            <a:ext cx="1131840" cy="1426320"/>
          </a:xfrm>
          <a:prstGeom prst="rect">
            <a:avLst/>
          </a:prstGeom>
          <a:ln w="0">
            <a:noFill/>
          </a:ln>
        </p:spPr>
      </p:pic>
      <p:sp>
        <p:nvSpPr>
          <p:cNvPr id="144" name="Google Shape;73;g166cf398b2f_0_ 9"/>
          <p:cNvSpPr/>
          <p:nvPr/>
        </p:nvSpPr>
        <p:spPr>
          <a:xfrm>
            <a:off x="0" y="6466320"/>
            <a:ext cx="12191400" cy="286560"/>
          </a:xfrm>
          <a:prstGeom prst="rect">
            <a:avLst/>
          </a:prstGeom>
          <a:solidFill>
            <a:srgbClr val="7F020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Google Shape;70;g166cf398b2f_0_ 9"/>
          <p:cNvSpPr/>
          <p:nvPr/>
        </p:nvSpPr>
        <p:spPr>
          <a:xfrm>
            <a:off x="3666600" y="2286000"/>
            <a:ext cx="4791600" cy="205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4800" b="1" strike="noStrike" spc="-1">
                <a:solidFill>
                  <a:srgbClr val="660033"/>
                </a:solidFill>
                <a:latin typeface="Arial"/>
                <a:ea typeface="Arial"/>
              </a:rPr>
              <a:t>Thanks You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6"/>
          <p:cNvPicPr/>
          <p:nvPr/>
        </p:nvPicPr>
        <p:blipFill>
          <a:blip r:embed="rId3"/>
          <a:stretch/>
        </p:blipFill>
        <p:spPr>
          <a:xfrm>
            <a:off x="190080" y="248400"/>
            <a:ext cx="1131840" cy="1426320"/>
          </a:xfrm>
          <a:prstGeom prst="rect">
            <a:avLst/>
          </a:prstGeom>
          <a:ln w="0">
            <a:noFill/>
          </a:ln>
        </p:spPr>
      </p:pic>
      <p:sp>
        <p:nvSpPr>
          <p:cNvPr id="95" name="Google Shape;73;g166cf398b2f_0_ 3"/>
          <p:cNvSpPr/>
          <p:nvPr/>
        </p:nvSpPr>
        <p:spPr>
          <a:xfrm>
            <a:off x="0" y="6466320"/>
            <a:ext cx="12191400" cy="286560"/>
          </a:xfrm>
          <a:prstGeom prst="rect">
            <a:avLst/>
          </a:prstGeom>
          <a:solidFill>
            <a:srgbClr val="7F020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Google Shape;70;g166cf398b2f_0_ 3"/>
          <p:cNvSpPr/>
          <p:nvPr/>
        </p:nvSpPr>
        <p:spPr>
          <a:xfrm>
            <a:off x="2142360" y="765360"/>
            <a:ext cx="9153360" cy="90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s-ES" sz="4000" b="1" strike="noStrike" spc="-1">
                <a:solidFill>
                  <a:srgbClr val="660033"/>
                </a:solidFill>
                <a:latin typeface="Arial"/>
                <a:ea typeface="Arial"/>
              </a:rPr>
              <a:t>Introduction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1322280" y="1620000"/>
            <a:ext cx="8037360" cy="76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PE" sz="2400" b="0" strike="noStrike" spc="-1">
                <a:latin typeface="Arial"/>
              </a:rPr>
              <a:t>Authorization checks are central to preserving privacy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8" name="CuadroTexto 97"/>
          <p:cNvSpPr txBox="1"/>
          <p:nvPr/>
        </p:nvSpPr>
        <p:spPr>
          <a:xfrm>
            <a:off x="1322280" y="2000160"/>
            <a:ext cx="10401840" cy="3029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This presentation details the development and implementation of a distributed agent system designed to process tasks concurrently, in parallel, and in both homogeneous and heterogeneous distributed environments.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/>
          <p:cNvPicPr/>
          <p:nvPr/>
        </p:nvPicPr>
        <p:blipFill>
          <a:blip r:embed="rId3"/>
          <a:stretch/>
        </p:blipFill>
        <p:spPr>
          <a:xfrm>
            <a:off x="190080" y="248400"/>
            <a:ext cx="1131840" cy="1426320"/>
          </a:xfrm>
          <a:prstGeom prst="rect">
            <a:avLst/>
          </a:prstGeom>
          <a:ln w="0">
            <a:noFill/>
          </a:ln>
        </p:spPr>
      </p:pic>
      <p:sp>
        <p:nvSpPr>
          <p:cNvPr id="100" name="Google Shape;73;g166cf398b2f_0_54"/>
          <p:cNvSpPr/>
          <p:nvPr/>
        </p:nvSpPr>
        <p:spPr>
          <a:xfrm>
            <a:off x="0" y="6466320"/>
            <a:ext cx="12191400" cy="286560"/>
          </a:xfrm>
          <a:prstGeom prst="rect">
            <a:avLst/>
          </a:prstGeom>
          <a:solidFill>
            <a:srgbClr val="7F020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Google Shape;70;g166cf398b2f_0_54"/>
          <p:cNvSpPr/>
          <p:nvPr/>
        </p:nvSpPr>
        <p:spPr>
          <a:xfrm>
            <a:off x="2142360" y="765360"/>
            <a:ext cx="9153360" cy="90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s-ES" sz="4000" b="1" strike="noStrike" spc="-1">
                <a:solidFill>
                  <a:srgbClr val="660033"/>
                </a:solidFill>
                <a:latin typeface="Arial"/>
                <a:ea typeface="Arial"/>
              </a:rPr>
              <a:t>Objectives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02" name="Rectángulo 101"/>
          <p:cNvSpPr/>
          <p:nvPr/>
        </p:nvSpPr>
        <p:spPr>
          <a:xfrm>
            <a:off x="1322280" y="1620000"/>
            <a:ext cx="6839640" cy="71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PE" sz="2400" b="0" strike="noStrike" spc="-1">
                <a:latin typeface="Arial"/>
              </a:rPr>
              <a:t>Zanzibar stores access control lists (ACLs)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3" name="Content Placeholder 2"/>
          <p:cNvSpPr txBox="1"/>
          <p:nvPr/>
        </p:nvSpPr>
        <p:spPr>
          <a:xfrm>
            <a:off x="2057400" y="1828800"/>
            <a:ext cx="9144000" cy="3429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 Develop distributed agents capable of processing tasks in a parallel and concurrent manner.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 Implement a worker node system that can include both desktop and mobile devices.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 Ensure fault tolerance by automatically redistributing tasks if a node fails.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 Deploy and evaluate the system in LAN and Wi-Fi network environments.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 Measure the system's performance by executing large-scale tasks.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7"/>
          <p:cNvPicPr/>
          <p:nvPr/>
        </p:nvPicPr>
        <p:blipFill>
          <a:blip r:embed="rId3"/>
          <a:stretch/>
        </p:blipFill>
        <p:spPr>
          <a:xfrm>
            <a:off x="190080" y="248400"/>
            <a:ext cx="1131840" cy="1426320"/>
          </a:xfrm>
          <a:prstGeom prst="rect">
            <a:avLst/>
          </a:prstGeom>
          <a:ln w="0">
            <a:noFill/>
          </a:ln>
        </p:spPr>
      </p:pic>
      <p:sp>
        <p:nvSpPr>
          <p:cNvPr id="105" name="Google Shape;73;g166cf398b2f_0_ 8"/>
          <p:cNvSpPr/>
          <p:nvPr/>
        </p:nvSpPr>
        <p:spPr>
          <a:xfrm>
            <a:off x="0" y="6466320"/>
            <a:ext cx="12191400" cy="286560"/>
          </a:xfrm>
          <a:prstGeom prst="rect">
            <a:avLst/>
          </a:prstGeom>
          <a:solidFill>
            <a:srgbClr val="7F020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Google Shape;70;g166cf398b2f_0_ 8"/>
          <p:cNvSpPr/>
          <p:nvPr/>
        </p:nvSpPr>
        <p:spPr>
          <a:xfrm>
            <a:off x="2142360" y="765360"/>
            <a:ext cx="9153360" cy="90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s-ES" sz="4000" b="1" strike="noStrike" spc="-1">
                <a:solidFill>
                  <a:srgbClr val="660033"/>
                </a:solidFill>
                <a:latin typeface="Arial"/>
                <a:ea typeface="Arial"/>
              </a:rPr>
              <a:t>System Arquitecture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1260000" y="1706400"/>
            <a:ext cx="8279640" cy="63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ontent Placeholder 1"/>
          <p:cNvSpPr txBox="1"/>
          <p:nvPr/>
        </p:nvSpPr>
        <p:spPr>
          <a:xfrm>
            <a:off x="1828800" y="1828800"/>
            <a:ext cx="9372600" cy="4114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Worker Nodes: Desktop Workers and Mobile Workers</a:t>
            </a: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Agent Tasks: Word Counter, Keyword Finder, Repeated Keyword Finder</a:t>
            </a: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Task Distribution Mechanism: Clients send tasks to worker nodes, which process tasks and return results.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"/>
          <p:cNvPicPr/>
          <p:nvPr/>
        </p:nvPicPr>
        <p:blipFill>
          <a:blip r:embed="rId3"/>
          <a:stretch/>
        </p:blipFill>
        <p:spPr>
          <a:xfrm>
            <a:off x="190080" y="248400"/>
            <a:ext cx="1131840" cy="1426320"/>
          </a:xfrm>
          <a:prstGeom prst="rect">
            <a:avLst/>
          </a:prstGeom>
          <a:ln w="0">
            <a:noFill/>
          </a:ln>
        </p:spPr>
      </p:pic>
      <p:sp>
        <p:nvSpPr>
          <p:cNvPr id="110" name="Google Shape;73;g166cf398b2f_0_ 1"/>
          <p:cNvSpPr/>
          <p:nvPr/>
        </p:nvSpPr>
        <p:spPr>
          <a:xfrm>
            <a:off x="0" y="6466320"/>
            <a:ext cx="12191400" cy="286560"/>
          </a:xfrm>
          <a:prstGeom prst="rect">
            <a:avLst/>
          </a:prstGeom>
          <a:solidFill>
            <a:srgbClr val="7F020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Google Shape;70;g166cf398b2f_0_ 1"/>
          <p:cNvSpPr/>
          <p:nvPr/>
        </p:nvSpPr>
        <p:spPr>
          <a:xfrm>
            <a:off x="2142360" y="765360"/>
            <a:ext cx="9153360" cy="90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s-ES" sz="4000" b="1" strike="noStrike" spc="-1">
                <a:solidFill>
                  <a:srgbClr val="660033"/>
                </a:solidFill>
                <a:latin typeface="Arial"/>
                <a:ea typeface="Arial"/>
              </a:rPr>
              <a:t>Diagram Arquitecture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1260000" y="1706400"/>
            <a:ext cx="8279640" cy="63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PE" sz="2400" b="0" strike="noStrike" spc="-1">
                <a:latin typeface="Arial"/>
              </a:rPr>
              <a:t>and performs authorization checks based on stored ACLs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13" name="Imagen 112"/>
          <p:cNvPicPr/>
          <p:nvPr/>
        </p:nvPicPr>
        <p:blipFill>
          <a:blip r:embed="rId4"/>
          <a:stretch/>
        </p:blipFill>
        <p:spPr>
          <a:xfrm>
            <a:off x="2514600" y="1491480"/>
            <a:ext cx="6883920" cy="4891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"/>
          <p:cNvPicPr/>
          <p:nvPr/>
        </p:nvPicPr>
        <p:blipFill>
          <a:blip r:embed="rId3"/>
          <a:stretch/>
        </p:blipFill>
        <p:spPr>
          <a:xfrm>
            <a:off x="190080" y="248400"/>
            <a:ext cx="1131840" cy="1426320"/>
          </a:xfrm>
          <a:prstGeom prst="rect">
            <a:avLst/>
          </a:prstGeom>
          <a:ln w="0">
            <a:noFill/>
          </a:ln>
        </p:spPr>
      </p:pic>
      <p:sp>
        <p:nvSpPr>
          <p:cNvPr id="115" name="Google Shape;73;g166cf398b2f_0_ 10"/>
          <p:cNvSpPr/>
          <p:nvPr/>
        </p:nvSpPr>
        <p:spPr>
          <a:xfrm>
            <a:off x="0" y="6466320"/>
            <a:ext cx="12191400" cy="286560"/>
          </a:xfrm>
          <a:prstGeom prst="rect">
            <a:avLst/>
          </a:prstGeom>
          <a:solidFill>
            <a:srgbClr val="7F020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Google Shape;70;g166cf398b2f_0_ 10"/>
          <p:cNvSpPr/>
          <p:nvPr/>
        </p:nvSpPr>
        <p:spPr>
          <a:xfrm>
            <a:off x="6400800" y="685800"/>
            <a:ext cx="5172840" cy="90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s-ES" sz="4000" b="1" strike="noStrike" spc="-1">
                <a:solidFill>
                  <a:srgbClr val="660033"/>
                </a:solidFill>
                <a:latin typeface="Arial"/>
                <a:ea typeface="Arial"/>
              </a:rPr>
              <a:t>Task Processing Flo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17" name="Rectángulo 116"/>
          <p:cNvSpPr/>
          <p:nvPr/>
        </p:nvSpPr>
        <p:spPr>
          <a:xfrm>
            <a:off x="1260000" y="1706400"/>
            <a:ext cx="8279640" cy="63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ontent Placeholder 3"/>
          <p:cNvSpPr txBox="1"/>
          <p:nvPr/>
        </p:nvSpPr>
        <p:spPr>
          <a:xfrm>
            <a:off x="1143000" y="1720800"/>
            <a:ext cx="9829800" cy="12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Calibri"/>
              </a:rPr>
              <a:t>1. Server Initialization: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 The leader worker server (Java-based) is initiated.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Calibri"/>
              </a:rPr>
              <a:t>2. Client Task Submission: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 Clients load tasks and send them to the leader worker.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Calibri"/>
              </a:rPr>
              <a:t>3. Task Handling: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 The leader worker creates a new thread for each client task.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Calibri"/>
              </a:rPr>
              <a:t>4. Task Processing: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Worker nodes process the tasks and return results.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Calibri"/>
              </a:rPr>
              <a:t>5. Result Handling: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 Results are displayed on worker nodes' consoles and the client's interface.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4"/>
          <p:cNvPicPr/>
          <p:nvPr/>
        </p:nvPicPr>
        <p:blipFill>
          <a:blip r:embed="rId3"/>
          <a:stretch/>
        </p:blipFill>
        <p:spPr>
          <a:xfrm>
            <a:off x="190080" y="248400"/>
            <a:ext cx="1131840" cy="1426320"/>
          </a:xfrm>
          <a:prstGeom prst="rect">
            <a:avLst/>
          </a:prstGeom>
          <a:ln w="0">
            <a:noFill/>
          </a:ln>
        </p:spPr>
      </p:pic>
      <p:sp>
        <p:nvSpPr>
          <p:cNvPr id="120" name="Google Shape;73;g166cf398b2f_0_ 13"/>
          <p:cNvSpPr/>
          <p:nvPr/>
        </p:nvSpPr>
        <p:spPr>
          <a:xfrm>
            <a:off x="0" y="6466320"/>
            <a:ext cx="12191400" cy="286560"/>
          </a:xfrm>
          <a:prstGeom prst="rect">
            <a:avLst/>
          </a:prstGeom>
          <a:solidFill>
            <a:srgbClr val="7F020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Google Shape;70;g166cf398b2f_0_ 13"/>
          <p:cNvSpPr/>
          <p:nvPr/>
        </p:nvSpPr>
        <p:spPr>
          <a:xfrm>
            <a:off x="7171560" y="685800"/>
            <a:ext cx="5172840" cy="90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s-ES" sz="4000" b="1" strike="noStrike" spc="-1">
                <a:solidFill>
                  <a:srgbClr val="660033"/>
                </a:solidFill>
                <a:latin typeface="Arial"/>
                <a:ea typeface="Arial"/>
              </a:rPr>
              <a:t>          Java Client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22" name="Rectángulo 121"/>
          <p:cNvSpPr/>
          <p:nvPr/>
        </p:nvSpPr>
        <p:spPr>
          <a:xfrm>
            <a:off x="1260000" y="1706400"/>
            <a:ext cx="8279640" cy="63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3" name="Imagen 122"/>
          <p:cNvPicPr/>
          <p:nvPr/>
        </p:nvPicPr>
        <p:blipFill>
          <a:blip r:embed="rId4"/>
          <a:stretch/>
        </p:blipFill>
        <p:spPr>
          <a:xfrm>
            <a:off x="1371600" y="346320"/>
            <a:ext cx="7052400" cy="5825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3"/>
          <p:cNvPicPr/>
          <p:nvPr/>
        </p:nvPicPr>
        <p:blipFill>
          <a:blip r:embed="rId3"/>
          <a:stretch/>
        </p:blipFill>
        <p:spPr>
          <a:xfrm>
            <a:off x="190080" y="248400"/>
            <a:ext cx="1131840" cy="1426320"/>
          </a:xfrm>
          <a:prstGeom prst="rect">
            <a:avLst/>
          </a:prstGeom>
          <a:ln w="0">
            <a:noFill/>
          </a:ln>
        </p:spPr>
      </p:pic>
      <p:sp>
        <p:nvSpPr>
          <p:cNvPr id="125" name="Google Shape;73;g166cf398b2f_0_ 12"/>
          <p:cNvSpPr/>
          <p:nvPr/>
        </p:nvSpPr>
        <p:spPr>
          <a:xfrm>
            <a:off x="0" y="6466320"/>
            <a:ext cx="12191400" cy="286560"/>
          </a:xfrm>
          <a:prstGeom prst="rect">
            <a:avLst/>
          </a:prstGeom>
          <a:solidFill>
            <a:srgbClr val="7F020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Google Shape;70;g166cf398b2f_0_ 12"/>
          <p:cNvSpPr/>
          <p:nvPr/>
        </p:nvSpPr>
        <p:spPr>
          <a:xfrm>
            <a:off x="7171560" y="685800"/>
            <a:ext cx="5172840" cy="90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s-ES" sz="4000" b="1" strike="noStrike" spc="-1">
                <a:solidFill>
                  <a:srgbClr val="660033"/>
                </a:solidFill>
                <a:latin typeface="Arial"/>
                <a:ea typeface="Arial"/>
              </a:rPr>
              <a:t>          Ruby Client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27" name="Rectángulo 126"/>
          <p:cNvSpPr/>
          <p:nvPr/>
        </p:nvSpPr>
        <p:spPr>
          <a:xfrm>
            <a:off x="1260000" y="1706400"/>
            <a:ext cx="8279640" cy="63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8" name="Imagen 127"/>
          <p:cNvPicPr/>
          <p:nvPr/>
        </p:nvPicPr>
        <p:blipFill>
          <a:blip r:embed="rId4"/>
          <a:stretch/>
        </p:blipFill>
        <p:spPr>
          <a:xfrm>
            <a:off x="2356200" y="228600"/>
            <a:ext cx="5873400" cy="6171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5"/>
          <p:cNvPicPr/>
          <p:nvPr/>
        </p:nvPicPr>
        <p:blipFill>
          <a:blip r:embed="rId3"/>
          <a:stretch/>
        </p:blipFill>
        <p:spPr>
          <a:xfrm>
            <a:off x="190080" y="248400"/>
            <a:ext cx="1131840" cy="1426320"/>
          </a:xfrm>
          <a:prstGeom prst="rect">
            <a:avLst/>
          </a:prstGeom>
          <a:ln w="0">
            <a:noFill/>
          </a:ln>
        </p:spPr>
      </p:pic>
      <p:sp>
        <p:nvSpPr>
          <p:cNvPr id="130" name="Google Shape;73;g166cf398b2f_0_ 14"/>
          <p:cNvSpPr/>
          <p:nvPr/>
        </p:nvSpPr>
        <p:spPr>
          <a:xfrm>
            <a:off x="0" y="6466320"/>
            <a:ext cx="12191400" cy="286560"/>
          </a:xfrm>
          <a:prstGeom prst="rect">
            <a:avLst/>
          </a:prstGeom>
          <a:solidFill>
            <a:srgbClr val="7F020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Google Shape;70;g166cf398b2f_0_ 14"/>
          <p:cNvSpPr/>
          <p:nvPr/>
        </p:nvSpPr>
        <p:spPr>
          <a:xfrm>
            <a:off x="7171560" y="685800"/>
            <a:ext cx="5172840" cy="90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s-ES" sz="4000" b="1" strike="noStrike" spc="-1">
                <a:solidFill>
                  <a:srgbClr val="660033"/>
                </a:solidFill>
                <a:latin typeface="Arial"/>
                <a:ea typeface="Arial"/>
              </a:rPr>
              <a:t>          Python Client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32" name="Rectángulo 131"/>
          <p:cNvSpPr/>
          <p:nvPr/>
        </p:nvSpPr>
        <p:spPr>
          <a:xfrm>
            <a:off x="1260000" y="1706400"/>
            <a:ext cx="8279640" cy="63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3" name="Imagen 132"/>
          <p:cNvPicPr/>
          <p:nvPr/>
        </p:nvPicPr>
        <p:blipFill>
          <a:blip r:embed="rId4"/>
          <a:stretch/>
        </p:blipFill>
        <p:spPr>
          <a:xfrm>
            <a:off x="1981080" y="879480"/>
            <a:ext cx="6248520" cy="5292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19411</TotalTime>
  <Words>323</Words>
  <Application>Microsoft Office PowerPoint</Application>
  <PresentationFormat>Panorámica</PresentationFormat>
  <Paragraphs>50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UNIVERSIDAD NACIONAL DE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Pc</dc:creator>
  <dc:description/>
  <cp:lastModifiedBy>Franklin Espinoza Pari</cp:lastModifiedBy>
  <cp:revision>58</cp:revision>
  <dcterms:created xsi:type="dcterms:W3CDTF">2023-09-08T03:10:18Z</dcterms:created>
  <dcterms:modified xsi:type="dcterms:W3CDTF">2024-07-06T05:14:24Z</dcterms:modified>
  <dc:language>es-PE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Panorámica</vt:lpwstr>
  </property>
  <property fmtid="{D5CDD505-2E9C-101B-9397-08002B2CF9AE}" pid="4" name="Slides">
    <vt:i4>13</vt:i4>
  </property>
</Properties>
</file>