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9"/>
  </p:notesMasterIdLst>
  <p:sldIdLst>
    <p:sldId id="256" r:id="rId2"/>
    <p:sldId id="343" r:id="rId3"/>
    <p:sldId id="257" r:id="rId4"/>
    <p:sldId id="346" r:id="rId5"/>
    <p:sldId id="347" r:id="rId6"/>
    <p:sldId id="349" r:id="rId7"/>
    <p:sldId id="344" r:id="rId8"/>
  </p:sldIdLst>
  <p:sldSz cx="9144000" cy="5143500" type="screen16x9"/>
  <p:notesSz cx="6858000" cy="9144000"/>
  <p:embeddedFontLst>
    <p:embeddedFont>
      <p:font typeface="Didact Gothic" panose="00000500000000000000" pitchFamily="2" charset="0"/>
      <p:regular r:id="rId10"/>
    </p:embeddedFont>
    <p:embeddedFont>
      <p:font typeface="DM Serif Display" pitchFamily="2" charset="0"/>
      <p:regular r:id="rId11"/>
      <p:italic r:id="rId12"/>
    </p:embeddedFon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B18E"/>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BFE143-DE7B-4B90-AE53-AFD9140FF36C}">
  <a:tblStyle styleId="{17BFE143-DE7B-4B90-AE53-AFD9140FF3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5b86cca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5b86cca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f1ba423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1ba423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5573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f1ba423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1ba423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0769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f1ba423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1ba423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80854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3622"/>
            <a:ext cx="9144001" cy="5136257"/>
          </a:xfrm>
          <a:prstGeom prst="rect">
            <a:avLst/>
          </a:prstGeom>
          <a:noFill/>
          <a:ln>
            <a:noFill/>
          </a:ln>
        </p:spPr>
      </p:pic>
      <p:sp>
        <p:nvSpPr>
          <p:cNvPr id="10" name="Google Shape;10;p2"/>
          <p:cNvSpPr txBox="1">
            <a:spLocks noGrp="1"/>
          </p:cNvSpPr>
          <p:nvPr>
            <p:ph type="ctrTitle"/>
          </p:nvPr>
        </p:nvSpPr>
        <p:spPr>
          <a:xfrm>
            <a:off x="1913100" y="1415503"/>
            <a:ext cx="5317800" cy="1962000"/>
          </a:xfrm>
          <a:prstGeom prst="rect">
            <a:avLst/>
          </a:prstGeom>
        </p:spPr>
        <p:txBody>
          <a:bodyPr spcFirstLastPara="1" wrap="square" lIns="91425" tIns="91425" rIns="91425" bIns="91425" anchor="b" anchorCtr="0">
            <a:noAutofit/>
          </a:bodyPr>
          <a:lstStyle>
            <a:lvl1pPr lvl="0" algn="ctr">
              <a:lnSpc>
                <a:spcPct val="85000"/>
              </a:lnSpc>
              <a:spcBef>
                <a:spcPts val="0"/>
              </a:spcBef>
              <a:spcAft>
                <a:spcPts val="0"/>
              </a:spcAft>
              <a:buSzPts val="5200"/>
              <a:buNone/>
              <a:defRPr sz="65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692725" y="3293444"/>
            <a:ext cx="5758200" cy="501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200" b="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a:stretch/>
        </p:blipFill>
        <p:spPr>
          <a:xfrm>
            <a:off x="0" y="572"/>
            <a:ext cx="9144001" cy="5142357"/>
          </a:xfrm>
          <a:prstGeom prst="rect">
            <a:avLst/>
          </a:prstGeom>
          <a:noFill/>
          <a:ln>
            <a:noFill/>
          </a:ln>
        </p:spPr>
      </p:pic>
      <p:sp>
        <p:nvSpPr>
          <p:cNvPr id="19" name="Google Shape;19;p4"/>
          <p:cNvSpPr txBox="1">
            <a:spLocks noGrp="1"/>
          </p:cNvSpPr>
          <p:nvPr>
            <p:ph type="body" idx="1"/>
          </p:nvPr>
        </p:nvSpPr>
        <p:spPr>
          <a:xfrm>
            <a:off x="700800" y="1281725"/>
            <a:ext cx="6823800" cy="3284700"/>
          </a:xfrm>
          <a:prstGeom prst="rect">
            <a:avLst/>
          </a:prstGeom>
        </p:spPr>
        <p:txBody>
          <a:bodyPr spcFirstLastPara="1" wrap="square" lIns="91425" tIns="91425" rIns="91425" bIns="91425" anchor="t" anchorCtr="0">
            <a:noAutofit/>
          </a:bodyPr>
          <a:lstStyle>
            <a:lvl1pPr marL="457200" lvl="0" indent="-298450">
              <a:lnSpc>
                <a:spcPct val="100000"/>
              </a:lnSpc>
              <a:spcBef>
                <a:spcPts val="0"/>
              </a:spcBef>
              <a:spcAft>
                <a:spcPts val="0"/>
              </a:spcAft>
              <a:buSzPts val="1100"/>
              <a:buChar char="●"/>
              <a:defRPr sz="1150" b="0"/>
            </a:lvl1pPr>
            <a:lvl2pPr marL="914400" lvl="1" indent="-317500">
              <a:spcBef>
                <a:spcPts val="0"/>
              </a:spcBef>
              <a:spcAft>
                <a:spcPts val="0"/>
              </a:spcAft>
              <a:buSzPts val="1400"/>
              <a:buFont typeface="Muli"/>
              <a:buChar char="○"/>
              <a:defRPr/>
            </a:lvl2pPr>
            <a:lvl3pPr marL="1371600" lvl="2" indent="-317500">
              <a:spcBef>
                <a:spcPts val="1600"/>
              </a:spcBef>
              <a:spcAft>
                <a:spcPts val="0"/>
              </a:spcAft>
              <a:buSzPts val="1400"/>
              <a:buFont typeface="Muli"/>
              <a:buChar char="■"/>
              <a:defRPr/>
            </a:lvl3pPr>
            <a:lvl4pPr marL="1828800" lvl="3" indent="-317500">
              <a:spcBef>
                <a:spcPts val="1600"/>
              </a:spcBef>
              <a:spcAft>
                <a:spcPts val="0"/>
              </a:spcAft>
              <a:buSzPts val="1400"/>
              <a:buFont typeface="Muli"/>
              <a:buChar char="●"/>
              <a:defRPr/>
            </a:lvl4pPr>
            <a:lvl5pPr marL="2286000" lvl="4" indent="-317500">
              <a:spcBef>
                <a:spcPts val="1600"/>
              </a:spcBef>
              <a:spcAft>
                <a:spcPts val="0"/>
              </a:spcAft>
              <a:buSzPts val="1400"/>
              <a:buFont typeface="Muli"/>
              <a:buChar char="○"/>
              <a:defRPr/>
            </a:lvl5pPr>
            <a:lvl6pPr marL="2743200" lvl="5" indent="-317500">
              <a:spcBef>
                <a:spcPts val="1600"/>
              </a:spcBef>
              <a:spcAft>
                <a:spcPts val="0"/>
              </a:spcAft>
              <a:buSzPts val="1400"/>
              <a:buFont typeface="Muli"/>
              <a:buChar char="■"/>
              <a:defRPr/>
            </a:lvl6pPr>
            <a:lvl7pPr marL="3200400" lvl="6" indent="-317500">
              <a:spcBef>
                <a:spcPts val="1600"/>
              </a:spcBef>
              <a:spcAft>
                <a:spcPts val="0"/>
              </a:spcAft>
              <a:buSzPts val="1400"/>
              <a:buFont typeface="Muli"/>
              <a:buChar char="●"/>
              <a:defRPr/>
            </a:lvl7pPr>
            <a:lvl8pPr marL="3657600" lvl="7" indent="-317500">
              <a:spcBef>
                <a:spcPts val="1600"/>
              </a:spcBef>
              <a:spcAft>
                <a:spcPts val="0"/>
              </a:spcAft>
              <a:buSzPts val="1400"/>
              <a:buFont typeface="Muli"/>
              <a:buChar char="○"/>
              <a:defRPr/>
            </a:lvl8pPr>
            <a:lvl9pPr marL="4114800" lvl="8" indent="-317500">
              <a:spcBef>
                <a:spcPts val="1600"/>
              </a:spcBef>
              <a:spcAft>
                <a:spcPts val="1600"/>
              </a:spcAft>
              <a:buSzPts val="1400"/>
              <a:buFont typeface="Muli"/>
              <a:buChar char="■"/>
              <a:defRPr/>
            </a:lvl9pPr>
          </a:lstStyle>
          <a:p>
            <a:endParaRPr/>
          </a:p>
        </p:txBody>
      </p:sp>
      <p:sp>
        <p:nvSpPr>
          <p:cNvPr id="20" name="Google Shape;20;p4"/>
          <p:cNvSpPr txBox="1">
            <a:spLocks noGrp="1"/>
          </p:cNvSpPr>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b="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p:nvPr/>
        </p:nvSpPr>
        <p:spPr>
          <a:xfrm>
            <a:off x="-295875" y="3054825"/>
            <a:ext cx="21597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ITLE_AND_TWO_COLUMNS_1_1_1">
    <p:spTree>
      <p:nvGrpSpPr>
        <p:cNvPr id="1" name="Shape 57"/>
        <p:cNvGrpSpPr/>
        <p:nvPr/>
      </p:nvGrpSpPr>
      <p:grpSpPr>
        <a:xfrm>
          <a:off x="0" y="0"/>
          <a:ext cx="0" cy="0"/>
          <a:chOff x="0" y="0"/>
          <a:chExt cx="0" cy="0"/>
        </a:xfrm>
      </p:grpSpPr>
      <p:pic>
        <p:nvPicPr>
          <p:cNvPr id="58" name="Google Shape;58;p13"/>
          <p:cNvPicPr preferRelativeResize="0"/>
          <p:nvPr/>
        </p:nvPicPr>
        <p:blipFill rotWithShape="1">
          <a:blip r:embed="rId2">
            <a:alphaModFix/>
          </a:blip>
          <a:srcRect t="59" b="59"/>
          <a:stretch/>
        </p:blipFill>
        <p:spPr>
          <a:xfrm>
            <a:off x="0" y="3622"/>
            <a:ext cx="9144001" cy="5136258"/>
          </a:xfrm>
          <a:prstGeom prst="rect">
            <a:avLst/>
          </a:prstGeom>
          <a:noFill/>
          <a:ln>
            <a:noFill/>
          </a:ln>
        </p:spPr>
      </p:pic>
      <p:sp>
        <p:nvSpPr>
          <p:cNvPr id="59" name="Google Shape;59;p13"/>
          <p:cNvSpPr txBox="1">
            <a:spLocks noGrp="1"/>
          </p:cNvSpPr>
          <p:nvPr>
            <p:ph type="subTitle" idx="1"/>
          </p:nvPr>
        </p:nvSpPr>
        <p:spPr>
          <a:xfrm>
            <a:off x="2383644" y="417390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0" name="Google Shape;60;p13"/>
          <p:cNvSpPr txBox="1">
            <a:spLocks noGrp="1"/>
          </p:cNvSpPr>
          <p:nvPr>
            <p:ph type="subTitle" idx="2"/>
          </p:nvPr>
        </p:nvSpPr>
        <p:spPr>
          <a:xfrm>
            <a:off x="4832882" y="417390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1" name="Google Shape;61;p13"/>
          <p:cNvSpPr txBox="1">
            <a:spLocks noGrp="1"/>
          </p:cNvSpPr>
          <p:nvPr>
            <p:ph type="title" hasCustomPrompt="1"/>
          </p:nvPr>
        </p:nvSpPr>
        <p:spPr>
          <a:xfrm>
            <a:off x="2515724" y="1644457"/>
            <a:ext cx="16632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2" name="Google Shape;62;p13"/>
          <p:cNvSpPr txBox="1">
            <a:spLocks noGrp="1"/>
          </p:cNvSpPr>
          <p:nvPr>
            <p:ph type="title" idx="3" hasCustomPrompt="1"/>
          </p:nvPr>
        </p:nvSpPr>
        <p:spPr>
          <a:xfrm>
            <a:off x="4964959" y="1644457"/>
            <a:ext cx="16632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3" name="Google Shape;63;p13"/>
          <p:cNvSpPr txBox="1">
            <a:spLocks noGrp="1"/>
          </p:cNvSpPr>
          <p:nvPr>
            <p:ph type="title" idx="4" hasCustomPrompt="1"/>
          </p:nvPr>
        </p:nvSpPr>
        <p:spPr>
          <a:xfrm>
            <a:off x="2515724" y="3305385"/>
            <a:ext cx="16632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4" name="Google Shape;64;p13"/>
          <p:cNvSpPr txBox="1">
            <a:spLocks noGrp="1"/>
          </p:cNvSpPr>
          <p:nvPr>
            <p:ph type="title" idx="5" hasCustomPrompt="1"/>
          </p:nvPr>
        </p:nvSpPr>
        <p:spPr>
          <a:xfrm>
            <a:off x="4964959" y="3305392"/>
            <a:ext cx="16632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 name="Google Shape;65;p13"/>
          <p:cNvSpPr txBox="1">
            <a:spLocks noGrp="1"/>
          </p:cNvSpPr>
          <p:nvPr>
            <p:ph type="subTitle" idx="6"/>
          </p:nvPr>
        </p:nvSpPr>
        <p:spPr>
          <a:xfrm>
            <a:off x="2290463" y="2198356"/>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66" name="Google Shape;66;p13"/>
          <p:cNvSpPr txBox="1">
            <a:spLocks noGrp="1"/>
          </p:cNvSpPr>
          <p:nvPr>
            <p:ph type="subTitle" idx="7"/>
          </p:nvPr>
        </p:nvSpPr>
        <p:spPr>
          <a:xfrm>
            <a:off x="4739738" y="2198381"/>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67" name="Google Shape;67;p13"/>
          <p:cNvSpPr txBox="1">
            <a:spLocks noGrp="1"/>
          </p:cNvSpPr>
          <p:nvPr>
            <p:ph type="subTitle" idx="8"/>
          </p:nvPr>
        </p:nvSpPr>
        <p:spPr>
          <a:xfrm>
            <a:off x="4739738" y="3824856"/>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68" name="Google Shape;68;p13"/>
          <p:cNvSpPr txBox="1">
            <a:spLocks noGrp="1"/>
          </p:cNvSpPr>
          <p:nvPr>
            <p:ph type="subTitle" idx="9"/>
          </p:nvPr>
        </p:nvSpPr>
        <p:spPr>
          <a:xfrm>
            <a:off x="2383644" y="254502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 name="Google Shape;69;p13"/>
          <p:cNvSpPr txBox="1">
            <a:spLocks noGrp="1"/>
          </p:cNvSpPr>
          <p:nvPr>
            <p:ph type="subTitle" idx="13"/>
          </p:nvPr>
        </p:nvSpPr>
        <p:spPr>
          <a:xfrm>
            <a:off x="4832882" y="2543281"/>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0" name="Google Shape;70;p13"/>
          <p:cNvSpPr txBox="1">
            <a:spLocks noGrp="1"/>
          </p:cNvSpPr>
          <p:nvPr>
            <p:ph type="subTitle" idx="14"/>
          </p:nvPr>
        </p:nvSpPr>
        <p:spPr>
          <a:xfrm>
            <a:off x="2290463" y="3824855"/>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71" name="Google Shape;71;p13"/>
          <p:cNvSpPr txBox="1">
            <a:spLocks noGrp="1"/>
          </p:cNvSpPr>
          <p:nvPr>
            <p:ph type="title" idx="15"/>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7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79"/>
        <p:cNvGrpSpPr/>
        <p:nvPr/>
      </p:nvGrpSpPr>
      <p:grpSpPr>
        <a:xfrm>
          <a:off x="0" y="0"/>
          <a:ext cx="0" cy="0"/>
          <a:chOff x="0" y="0"/>
          <a:chExt cx="0" cy="0"/>
        </a:xfrm>
      </p:grpSpPr>
      <p:pic>
        <p:nvPicPr>
          <p:cNvPr id="180" name="Google Shape;180;p30"/>
          <p:cNvPicPr preferRelativeResize="0"/>
          <p:nvPr/>
        </p:nvPicPr>
        <p:blipFill rotWithShape="1">
          <a:blip r:embed="rId2">
            <a:alphaModFix/>
          </a:blip>
          <a:srcRect l="59" r="59"/>
          <a:stretch/>
        </p:blipFill>
        <p:spPr>
          <a:xfrm>
            <a:off x="0" y="572"/>
            <a:ext cx="9144001" cy="514235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81"/>
        <p:cNvGrpSpPr/>
        <p:nvPr/>
      </p:nvGrpSpPr>
      <p:grpSpPr>
        <a:xfrm>
          <a:off x="0" y="0"/>
          <a:ext cx="0" cy="0"/>
          <a:chOff x="0" y="0"/>
          <a:chExt cx="0" cy="0"/>
        </a:xfrm>
      </p:grpSpPr>
      <p:pic>
        <p:nvPicPr>
          <p:cNvPr id="182" name="Google Shape;182;p31"/>
          <p:cNvPicPr preferRelativeResize="0"/>
          <p:nvPr/>
        </p:nvPicPr>
        <p:blipFill rotWithShape="1">
          <a:blip r:embed="rId2">
            <a:alphaModFix/>
          </a:blip>
          <a:srcRect/>
          <a:stretch/>
        </p:blipFill>
        <p:spPr>
          <a:xfrm>
            <a:off x="0" y="3622"/>
            <a:ext cx="9144001" cy="513625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183"/>
        <p:cNvGrpSpPr/>
        <p:nvPr/>
      </p:nvGrpSpPr>
      <p:grpSpPr>
        <a:xfrm>
          <a:off x="0" y="0"/>
          <a:ext cx="0" cy="0"/>
          <a:chOff x="0" y="0"/>
          <a:chExt cx="0" cy="0"/>
        </a:xfrm>
      </p:grpSpPr>
      <p:pic>
        <p:nvPicPr>
          <p:cNvPr id="184" name="Google Shape;184;p32"/>
          <p:cNvPicPr preferRelativeResize="0"/>
          <p:nvPr/>
        </p:nvPicPr>
        <p:blipFill rotWithShape="1">
          <a:blip r:embed="rId2">
            <a:alphaModFix/>
          </a:blip>
          <a:srcRect t="59" b="59"/>
          <a:stretch/>
        </p:blipFill>
        <p:spPr>
          <a:xfrm>
            <a:off x="0" y="3622"/>
            <a:ext cx="9144001" cy="513625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DM Serif Display"/>
              <a:buNone/>
              <a:defRPr sz="3300" b="1">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dk1"/>
              </a:buClr>
              <a:buSzPts val="1600"/>
              <a:buFont typeface="Didact Gothic"/>
              <a:buChar char="●"/>
              <a:defRPr sz="1600" b="1">
                <a:solidFill>
                  <a:schemeClr val="dk1"/>
                </a:solidFill>
                <a:latin typeface="Didact Gothic"/>
                <a:ea typeface="Didact Gothic"/>
                <a:cs typeface="Didact Gothic"/>
                <a:sym typeface="Didact Gothic"/>
              </a:defRPr>
            </a:lvl1pPr>
            <a:lvl2pPr marL="914400" lvl="1"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rtl="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9" r:id="rId3"/>
    <p:sldLayoutId id="2147483675" r:id="rId4"/>
    <p:sldLayoutId id="2147483676" r:id="rId5"/>
    <p:sldLayoutId id="2147483677" r:id="rId6"/>
    <p:sldLayoutId id="214748367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ctrTitle"/>
          </p:nvPr>
        </p:nvSpPr>
        <p:spPr>
          <a:xfrm>
            <a:off x="519193" y="712921"/>
            <a:ext cx="7905077" cy="302104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dirty="0"/>
              <a:t>Asistente Vitual</a:t>
            </a:r>
            <a:endParaRPr sz="9600" dirty="0"/>
          </a:p>
        </p:txBody>
      </p:sp>
      <p:sp>
        <p:nvSpPr>
          <p:cNvPr id="3" name="Google Shape;194;p35">
            <a:extLst>
              <a:ext uri="{FF2B5EF4-FFF2-40B4-BE49-F238E27FC236}">
                <a16:creationId xmlns:a16="http://schemas.microsoft.com/office/drawing/2014/main" id="{129B9418-41B7-44B1-80C5-8A165A2B1B7B}"/>
              </a:ext>
            </a:extLst>
          </p:cNvPr>
          <p:cNvSpPr txBox="1">
            <a:spLocks noGrp="1"/>
          </p:cNvSpPr>
          <p:nvPr>
            <p:ph type="subTitle" idx="1"/>
          </p:nvPr>
        </p:nvSpPr>
        <p:spPr>
          <a:xfrm>
            <a:off x="1692900" y="3483164"/>
            <a:ext cx="5758200" cy="50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De </a:t>
            </a:r>
            <a:r>
              <a:rPr lang="en" sz="3200" dirty="0">
                <a:solidFill>
                  <a:srgbClr val="C9B18E"/>
                </a:solidFill>
              </a:rPr>
              <a:t>escritorio</a:t>
            </a:r>
            <a:r>
              <a:rPr lang="en" sz="3200" dirty="0"/>
              <a:t>, usando Python</a:t>
            </a:r>
            <a:endParaRPr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D7A43-2C82-4536-088F-60128ACA022A}"/>
              </a:ext>
            </a:extLst>
          </p:cNvPr>
          <p:cNvSpPr>
            <a:spLocks noGrp="1"/>
          </p:cNvSpPr>
          <p:nvPr>
            <p:ph type="ctrTitle"/>
          </p:nvPr>
        </p:nvSpPr>
        <p:spPr>
          <a:xfrm>
            <a:off x="836525" y="487228"/>
            <a:ext cx="7470949" cy="805753"/>
          </a:xfrm>
        </p:spPr>
        <p:txBody>
          <a:bodyPr/>
          <a:lstStyle/>
          <a:p>
            <a:r>
              <a:rPr lang="es-PE" sz="4800" dirty="0"/>
              <a:t>Tabla de Contenidos</a:t>
            </a:r>
          </a:p>
        </p:txBody>
      </p:sp>
      <p:sp>
        <p:nvSpPr>
          <p:cNvPr id="4" name="Google Shape;209;p37">
            <a:extLst>
              <a:ext uri="{FF2B5EF4-FFF2-40B4-BE49-F238E27FC236}">
                <a16:creationId xmlns:a16="http://schemas.microsoft.com/office/drawing/2014/main" id="{DA784AA7-E63A-4726-8994-7AEC91534447}"/>
              </a:ext>
            </a:extLst>
          </p:cNvPr>
          <p:cNvSpPr txBox="1">
            <a:spLocks/>
          </p:cNvSpPr>
          <p:nvPr/>
        </p:nvSpPr>
        <p:spPr>
          <a:xfrm>
            <a:off x="836525" y="1724265"/>
            <a:ext cx="5704105" cy="16949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5000"/>
              </a:lnSpc>
              <a:spcBef>
                <a:spcPts val="0"/>
              </a:spcBef>
              <a:spcAft>
                <a:spcPts val="0"/>
              </a:spcAft>
              <a:buClr>
                <a:schemeClr val="dk1"/>
              </a:buClr>
              <a:buSzPts val="5200"/>
              <a:buFont typeface="DM Serif Display"/>
              <a:buNone/>
              <a:defRPr sz="6500" b="0" i="0" u="none" strike="noStrike" cap="none">
                <a:solidFill>
                  <a:schemeClr val="dk1"/>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9pPr>
          </a:lstStyle>
          <a:p>
            <a:pPr algn="l"/>
            <a:r>
              <a:rPr lang="en" sz="2800" dirty="0">
                <a:solidFill>
                  <a:schemeClr val="tx1"/>
                </a:solidFill>
              </a:rPr>
              <a:t>1.	 Introducción</a:t>
            </a:r>
            <a:br>
              <a:rPr lang="en" sz="2800" dirty="0">
                <a:solidFill>
                  <a:schemeClr val="tx1"/>
                </a:solidFill>
              </a:rPr>
            </a:br>
            <a:r>
              <a:rPr lang="en" sz="2800" dirty="0">
                <a:solidFill>
                  <a:schemeClr val="tx1"/>
                </a:solidFill>
              </a:rPr>
              <a:t>2.	 Librerías	</a:t>
            </a:r>
          </a:p>
          <a:p>
            <a:pPr algn="l"/>
            <a:r>
              <a:rPr lang="en" sz="2800" dirty="0">
                <a:solidFill>
                  <a:schemeClr val="tx1"/>
                </a:solidFill>
              </a:rPr>
              <a:t>3.	 Presentación de código</a:t>
            </a:r>
          </a:p>
          <a:p>
            <a:pPr algn="l"/>
            <a:r>
              <a:rPr lang="en" sz="2800" dirty="0">
                <a:solidFill>
                  <a:schemeClr val="tx1"/>
                </a:solidFill>
              </a:rPr>
              <a:t>4.	 Conclusiones</a:t>
            </a:r>
          </a:p>
        </p:txBody>
      </p:sp>
    </p:spTree>
    <p:extLst>
      <p:ext uri="{BB962C8B-B14F-4D97-AF65-F5344CB8AC3E}">
        <p14:creationId xmlns:p14="http://schemas.microsoft.com/office/powerpoint/2010/main" val="45412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body" idx="1"/>
          </p:nvPr>
        </p:nvSpPr>
        <p:spPr>
          <a:xfrm>
            <a:off x="1004713" y="1078483"/>
            <a:ext cx="6823800" cy="6705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sz="1800" dirty="0"/>
              <a:t>Es una maquina que responde de manera automática según las ordenes que el usuario proporcione a través de un micrófono. Para lograr este cometido usaremos la gran variedad de bibliotecas que nos proporciona Python.</a:t>
            </a:r>
          </a:p>
        </p:txBody>
      </p:sp>
      <p:sp>
        <p:nvSpPr>
          <p:cNvPr id="200" name="Google Shape;200;p36"/>
          <p:cNvSpPr txBox="1">
            <a:spLocks noGrp="1"/>
          </p:cNvSpPr>
          <p:nvPr>
            <p:ph type="title"/>
          </p:nvPr>
        </p:nvSpPr>
        <p:spPr>
          <a:xfrm>
            <a:off x="545413" y="422082"/>
            <a:ext cx="7742400" cy="6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¿Qué es un asistente virtual?</a:t>
            </a:r>
            <a:endParaRPr sz="3600" dirty="0"/>
          </a:p>
        </p:txBody>
      </p:sp>
      <p:sp>
        <p:nvSpPr>
          <p:cNvPr id="4" name="Google Shape;200;p36">
            <a:extLst>
              <a:ext uri="{FF2B5EF4-FFF2-40B4-BE49-F238E27FC236}">
                <a16:creationId xmlns:a16="http://schemas.microsoft.com/office/drawing/2014/main" id="{EF2765F9-6C0F-491D-99F1-FE9A2FE96F91}"/>
              </a:ext>
            </a:extLst>
          </p:cNvPr>
          <p:cNvSpPr txBox="1">
            <a:spLocks/>
          </p:cNvSpPr>
          <p:nvPr/>
        </p:nvSpPr>
        <p:spPr>
          <a:xfrm>
            <a:off x="638807" y="2451465"/>
            <a:ext cx="7742400" cy="65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DM Serif Display"/>
              <a:buNone/>
              <a:defRPr sz="3300" b="0" i="0" u="none" strike="noStrike" cap="none">
                <a:solidFill>
                  <a:schemeClr val="dk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2pPr>
            <a:lvl3pPr marR="0" lvl="2"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3pPr>
            <a:lvl4pPr marR="0" lvl="3"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4pPr>
            <a:lvl5pPr marR="0" lvl="4"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5pPr>
            <a:lvl6pPr marR="0" lvl="5"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6pPr>
            <a:lvl7pPr marR="0" lvl="6"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7pPr>
            <a:lvl8pPr marR="0" lvl="7"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8pPr>
            <a:lvl9pPr marR="0" lvl="8"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9pPr>
          </a:lstStyle>
          <a:p>
            <a:r>
              <a:rPr lang="es-PE" sz="3600" dirty="0"/>
              <a:t>¿Cómo funciona ?</a:t>
            </a:r>
          </a:p>
        </p:txBody>
      </p:sp>
      <p:sp>
        <p:nvSpPr>
          <p:cNvPr id="6" name="Google Shape;199;p36">
            <a:extLst>
              <a:ext uri="{FF2B5EF4-FFF2-40B4-BE49-F238E27FC236}">
                <a16:creationId xmlns:a16="http://schemas.microsoft.com/office/drawing/2014/main" id="{7907512C-C14A-43E1-BFCA-7B8F31DD4B44}"/>
              </a:ext>
            </a:extLst>
          </p:cNvPr>
          <p:cNvSpPr txBox="1">
            <a:spLocks/>
          </p:cNvSpPr>
          <p:nvPr/>
        </p:nvSpPr>
        <p:spPr>
          <a:xfrm>
            <a:off x="1004713" y="3107865"/>
            <a:ext cx="6823800" cy="11464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1"/>
              </a:buClr>
              <a:buSzPts val="1100"/>
              <a:buFont typeface="Didact Gothic"/>
              <a:buChar char="●"/>
              <a:defRPr sz="1150" b="0" i="0" u="none" strike="noStrike" cap="none">
                <a:solidFill>
                  <a:schemeClr val="dk1"/>
                </a:solidFill>
                <a:latin typeface="Didact Gothic"/>
                <a:ea typeface="Didact Gothic"/>
                <a:cs typeface="Didact Gothic"/>
                <a:sym typeface="Didact Gothic"/>
              </a:defRPr>
            </a:lvl1pPr>
            <a:lvl2pPr marL="914400" marR="0" lvl="1" indent="-317500" algn="l" rtl="0">
              <a:lnSpc>
                <a:spcPct val="115000"/>
              </a:lnSpc>
              <a:spcBef>
                <a:spcPts val="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9pPr>
          </a:lstStyle>
          <a:p>
            <a:pPr marL="228600" indent="-228600">
              <a:buFont typeface="+mj-lt"/>
              <a:buAutoNum type="arabicPeriod"/>
            </a:pPr>
            <a:r>
              <a:rPr lang="es-PE" sz="1800" dirty="0"/>
              <a:t>Se le da una orden por voz</a:t>
            </a:r>
          </a:p>
          <a:p>
            <a:pPr marL="228600" indent="-228600">
              <a:buFont typeface="+mj-lt"/>
              <a:buAutoNum type="arabicPeriod"/>
            </a:pPr>
            <a:r>
              <a:rPr lang="es-PE" sz="1800" dirty="0"/>
              <a:t>El programa transforma el mensaje de voz a texto</a:t>
            </a:r>
          </a:p>
          <a:p>
            <a:pPr marL="228600" indent="-228600">
              <a:buFont typeface="+mj-lt"/>
              <a:buAutoNum type="arabicPeriod"/>
            </a:pPr>
            <a:r>
              <a:rPr lang="es-PE" sz="1800" dirty="0"/>
              <a:t>Busca las palabras claves en el texto</a:t>
            </a:r>
          </a:p>
          <a:p>
            <a:pPr marL="228600" indent="-228600">
              <a:buFont typeface="+mj-lt"/>
              <a:buAutoNum type="arabicPeriod"/>
            </a:pPr>
            <a:r>
              <a:rPr lang="es-PE" sz="1800" dirty="0"/>
              <a:t>Identifica y ejecuta la orden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idx="15"/>
          </p:nvPr>
        </p:nvSpPr>
        <p:spPr>
          <a:xfrm>
            <a:off x="1139125" y="259071"/>
            <a:ext cx="4050466" cy="976393"/>
          </a:xfrm>
          <a:prstGeom prst="rect">
            <a:avLst/>
          </a:prstGeom>
        </p:spPr>
        <p:txBody>
          <a:bodyPr spcFirstLastPara="1" wrap="square" lIns="91425" tIns="91425" rIns="91425" bIns="91425" anchor="t" anchorCtr="0">
            <a:noAutofit/>
          </a:bodyPr>
          <a:lstStyle/>
          <a:p>
            <a:pPr algn="l"/>
            <a:r>
              <a:rPr lang="en" sz="6000" dirty="0">
                <a:solidFill>
                  <a:srgbClr val="C9B18E"/>
                </a:solidFill>
              </a:rPr>
              <a:t>01</a:t>
            </a:r>
            <a:r>
              <a:rPr lang="en" sz="4400" dirty="0">
                <a:solidFill>
                  <a:srgbClr val="C9B18E"/>
                </a:solidFill>
              </a:rPr>
              <a:t>	</a:t>
            </a:r>
            <a:r>
              <a:rPr lang="es-PE" sz="4400" dirty="0" err="1"/>
              <a:t>tkinter</a:t>
            </a:r>
            <a:endParaRPr lang="es-PE" sz="4400" dirty="0"/>
          </a:p>
        </p:txBody>
      </p:sp>
      <p:sp>
        <p:nvSpPr>
          <p:cNvPr id="63" name="Google Shape;199;p36">
            <a:extLst>
              <a:ext uri="{FF2B5EF4-FFF2-40B4-BE49-F238E27FC236}">
                <a16:creationId xmlns:a16="http://schemas.microsoft.com/office/drawing/2014/main" id="{DE411D22-95A1-4154-90E2-95C60C4DC353}"/>
              </a:ext>
            </a:extLst>
          </p:cNvPr>
          <p:cNvSpPr txBox="1">
            <a:spLocks/>
          </p:cNvSpPr>
          <p:nvPr/>
        </p:nvSpPr>
        <p:spPr>
          <a:xfrm>
            <a:off x="776696" y="1235464"/>
            <a:ext cx="5290890" cy="3483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marL="0" indent="0" algn="l"/>
            <a:r>
              <a:rPr lang="es-ES" sz="1800" dirty="0" err="1"/>
              <a:t>Tkinter</a:t>
            </a:r>
            <a:r>
              <a:rPr lang="es-ES" sz="1800" dirty="0"/>
              <a:t> es una librería del lenguaje de programación Python y funciona para la creación y el desarrollo de aplicaciones de escritorio. </a:t>
            </a:r>
          </a:p>
          <a:p>
            <a:pPr marL="0" indent="0" algn="l"/>
            <a:endParaRPr lang="es-ES" sz="1800" dirty="0"/>
          </a:p>
          <a:p>
            <a:pPr marL="0" indent="0" algn="l"/>
            <a:r>
              <a:rPr lang="es-ES" sz="1800" dirty="0"/>
              <a:t>Esta librería facilita el posicionamiento y desarrollo de una interfaz gráfica de escritorio con Python. </a:t>
            </a:r>
            <a:br>
              <a:rPr lang="es-ES" sz="1800" dirty="0"/>
            </a:br>
            <a:endParaRPr lang="es-ES" sz="1800" dirty="0"/>
          </a:p>
          <a:p>
            <a:pPr marL="0" indent="0" algn="l"/>
            <a:r>
              <a:rPr lang="es-ES" sz="1800" dirty="0"/>
              <a:t>Asimismo, no es necesario instalarlo ya que </a:t>
            </a:r>
            <a:r>
              <a:rPr lang="es-ES" sz="1800" dirty="0" err="1"/>
              <a:t>Tkinter</a:t>
            </a:r>
            <a:r>
              <a:rPr lang="es-ES" sz="1800" dirty="0"/>
              <a:t> </a:t>
            </a:r>
          </a:p>
          <a:p>
            <a:pPr marL="0" indent="0" algn="l"/>
            <a:r>
              <a:rPr lang="es-ES" sz="1800" dirty="0"/>
              <a:t>es el paquete estándar de Python para interactuar con </a:t>
            </a:r>
            <a:r>
              <a:rPr lang="es-ES" sz="1800" dirty="0" err="1"/>
              <a:t>Tk</a:t>
            </a:r>
            <a:r>
              <a:rPr lang="es-ES" sz="1800" dirty="0"/>
              <a:t>.</a:t>
            </a:r>
          </a:p>
          <a:p>
            <a:pPr marL="0" indent="0" algn="l"/>
            <a:endParaRPr lang="es-ES" sz="1800" dirty="0"/>
          </a:p>
          <a:p>
            <a:pPr marL="0" indent="0" algn="l"/>
            <a:endParaRPr lang="es-ES" sz="1200" dirty="0"/>
          </a:p>
          <a:p>
            <a:pPr marL="0" indent="0" algn="l"/>
            <a:endParaRPr lang="es-ES" sz="1600" dirty="0"/>
          </a:p>
        </p:txBody>
      </p:sp>
      <p:sp>
        <p:nvSpPr>
          <p:cNvPr id="6" name="Abrir llave 5">
            <a:extLst>
              <a:ext uri="{FF2B5EF4-FFF2-40B4-BE49-F238E27FC236}">
                <a16:creationId xmlns:a16="http://schemas.microsoft.com/office/drawing/2014/main" id="{8BDEDDEB-E98C-018A-5415-40ED1471A264}"/>
              </a:ext>
            </a:extLst>
          </p:cNvPr>
          <p:cNvSpPr/>
          <p:nvPr/>
        </p:nvSpPr>
        <p:spPr>
          <a:xfrm>
            <a:off x="6338808" y="476572"/>
            <a:ext cx="263471" cy="743919"/>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pic>
        <p:nvPicPr>
          <p:cNvPr id="7" name="Imagen 6">
            <a:extLst>
              <a:ext uri="{FF2B5EF4-FFF2-40B4-BE49-F238E27FC236}">
                <a16:creationId xmlns:a16="http://schemas.microsoft.com/office/drawing/2014/main" id="{04AFE401-3F02-3F07-BD0B-12A7FE78D028}"/>
              </a:ext>
            </a:extLst>
          </p:cNvPr>
          <p:cNvPicPr>
            <a:picLocks noChangeAspect="1"/>
          </p:cNvPicPr>
          <p:nvPr/>
        </p:nvPicPr>
        <p:blipFill>
          <a:blip r:embed="rId3"/>
          <a:stretch>
            <a:fillRect/>
          </a:stretch>
        </p:blipFill>
        <p:spPr>
          <a:xfrm>
            <a:off x="6672020" y="244098"/>
            <a:ext cx="2160668" cy="4655303"/>
          </a:xfrm>
          <a:prstGeom prst="rect">
            <a:avLst/>
          </a:prstGeom>
        </p:spPr>
      </p:pic>
      <p:sp>
        <p:nvSpPr>
          <p:cNvPr id="8" name="Abrir llave 7">
            <a:extLst>
              <a:ext uri="{FF2B5EF4-FFF2-40B4-BE49-F238E27FC236}">
                <a16:creationId xmlns:a16="http://schemas.microsoft.com/office/drawing/2014/main" id="{36B3D1E7-36BE-B867-5EDE-7C446D18BC46}"/>
              </a:ext>
            </a:extLst>
          </p:cNvPr>
          <p:cNvSpPr/>
          <p:nvPr/>
        </p:nvSpPr>
        <p:spPr>
          <a:xfrm>
            <a:off x="6373678" y="3255936"/>
            <a:ext cx="263471" cy="158147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Tree>
    <p:extLst>
      <p:ext uri="{BB962C8B-B14F-4D97-AF65-F5344CB8AC3E}">
        <p14:creationId xmlns:p14="http://schemas.microsoft.com/office/powerpoint/2010/main" val="32853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idx="15"/>
          </p:nvPr>
        </p:nvSpPr>
        <p:spPr>
          <a:xfrm>
            <a:off x="1139125" y="259071"/>
            <a:ext cx="5943600" cy="976393"/>
          </a:xfrm>
          <a:prstGeom prst="rect">
            <a:avLst/>
          </a:prstGeom>
        </p:spPr>
        <p:txBody>
          <a:bodyPr spcFirstLastPara="1" wrap="square" lIns="91425" tIns="91425" rIns="91425" bIns="91425" anchor="t" anchorCtr="0">
            <a:noAutofit/>
          </a:bodyPr>
          <a:lstStyle/>
          <a:p>
            <a:pPr algn="l"/>
            <a:r>
              <a:rPr lang="en" sz="6000" dirty="0">
                <a:solidFill>
                  <a:srgbClr val="C9B18E"/>
                </a:solidFill>
              </a:rPr>
              <a:t>02</a:t>
            </a:r>
            <a:r>
              <a:rPr lang="en" sz="4400" dirty="0">
                <a:solidFill>
                  <a:srgbClr val="C9B18E"/>
                </a:solidFill>
              </a:rPr>
              <a:t>	</a:t>
            </a:r>
            <a:r>
              <a:rPr lang="en" sz="3600" dirty="0"/>
              <a:t>Speech Recognition</a:t>
            </a:r>
            <a:endParaRPr lang="es-PE" sz="4400" dirty="0"/>
          </a:p>
        </p:txBody>
      </p:sp>
      <p:sp>
        <p:nvSpPr>
          <p:cNvPr id="63" name="Google Shape;199;p36">
            <a:extLst>
              <a:ext uri="{FF2B5EF4-FFF2-40B4-BE49-F238E27FC236}">
                <a16:creationId xmlns:a16="http://schemas.microsoft.com/office/drawing/2014/main" id="{DE411D22-95A1-4154-90E2-95C60C4DC353}"/>
              </a:ext>
            </a:extLst>
          </p:cNvPr>
          <p:cNvSpPr txBox="1">
            <a:spLocks/>
          </p:cNvSpPr>
          <p:nvPr/>
        </p:nvSpPr>
        <p:spPr>
          <a:xfrm>
            <a:off x="776696" y="1235465"/>
            <a:ext cx="7398660" cy="976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marL="0" indent="0" algn="l"/>
            <a:r>
              <a:rPr lang="es-ES" sz="1800" dirty="0"/>
              <a:t>El reconocimiento de voz, es la capacidad de una maquina o programa para identificar palabras pronunciadas en voz y convertirlas en texto legible. Los pasos para llevar a cavo el reconocimiento de voz:</a:t>
            </a:r>
          </a:p>
          <a:p>
            <a:pPr marL="0" indent="0" algn="l"/>
            <a:endParaRPr lang="es-ES" sz="1800" dirty="0"/>
          </a:p>
          <a:p>
            <a:pPr marL="285750" indent="-285750" algn="l">
              <a:buFont typeface="Arial" panose="020B0604020202020204" pitchFamily="34" charset="0"/>
              <a:buChar char="•"/>
            </a:pPr>
            <a:endParaRPr lang="es-ES" sz="1800" dirty="0"/>
          </a:p>
          <a:p>
            <a:pPr marL="0" indent="0" algn="l"/>
            <a:endParaRPr lang="es-ES" sz="1800" dirty="0"/>
          </a:p>
        </p:txBody>
      </p:sp>
      <p:pic>
        <p:nvPicPr>
          <p:cNvPr id="9" name="Picture 2" descr="Qué es el Reconocimiento de voz y cómo funciona?">
            <a:extLst>
              <a:ext uri="{FF2B5EF4-FFF2-40B4-BE49-F238E27FC236}">
                <a16:creationId xmlns:a16="http://schemas.microsoft.com/office/drawing/2014/main" id="{626F9619-01B0-C1A0-96BA-5AC91057F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2414" y="2571750"/>
            <a:ext cx="3210388" cy="1805843"/>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99;p36">
            <a:extLst>
              <a:ext uri="{FF2B5EF4-FFF2-40B4-BE49-F238E27FC236}">
                <a16:creationId xmlns:a16="http://schemas.microsoft.com/office/drawing/2014/main" id="{506A867F-7C50-B836-5F98-44294707369C}"/>
              </a:ext>
            </a:extLst>
          </p:cNvPr>
          <p:cNvSpPr txBox="1">
            <a:spLocks/>
          </p:cNvSpPr>
          <p:nvPr/>
        </p:nvSpPr>
        <p:spPr>
          <a:xfrm>
            <a:off x="776696" y="2085775"/>
            <a:ext cx="5117425" cy="1822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marL="0" indent="0" algn="l"/>
            <a:endParaRPr lang="es-ES" sz="1800" dirty="0"/>
          </a:p>
          <a:p>
            <a:pPr marL="285750" indent="-285750" algn="l">
              <a:buFont typeface="Arial" panose="020B0604020202020204" pitchFamily="34" charset="0"/>
              <a:buChar char="•"/>
            </a:pPr>
            <a:r>
              <a:rPr lang="es-ES" sz="1800" dirty="0"/>
              <a:t>Analizar el audio</a:t>
            </a:r>
          </a:p>
          <a:p>
            <a:pPr marL="285750" indent="-285750" algn="l">
              <a:buFont typeface="Arial" panose="020B0604020202020204" pitchFamily="34" charset="0"/>
              <a:buChar char="•"/>
            </a:pPr>
            <a:r>
              <a:rPr lang="es-ES" sz="1800" dirty="0"/>
              <a:t>Dividirlo en partes</a:t>
            </a:r>
          </a:p>
          <a:p>
            <a:pPr marL="285750" indent="-285750" algn="l">
              <a:buFont typeface="Arial" panose="020B0604020202020204" pitchFamily="34" charset="0"/>
              <a:buChar char="•"/>
            </a:pPr>
            <a:r>
              <a:rPr lang="es-ES" sz="1800" dirty="0"/>
              <a:t>Digitalizarlo </a:t>
            </a:r>
          </a:p>
          <a:p>
            <a:pPr marL="285750" indent="-285750" algn="l">
              <a:buFont typeface="Arial" panose="020B0604020202020204" pitchFamily="34" charset="0"/>
              <a:buChar char="•"/>
            </a:pPr>
            <a:r>
              <a:rPr lang="es-ES" sz="1800" dirty="0"/>
              <a:t>Mostrar la coincidencia en texto (HMM)</a:t>
            </a:r>
          </a:p>
          <a:p>
            <a:pPr marL="0" indent="0" algn="l"/>
            <a:endParaRPr lang="es-ES" sz="1800" dirty="0"/>
          </a:p>
        </p:txBody>
      </p:sp>
    </p:spTree>
    <p:extLst>
      <p:ext uri="{BB962C8B-B14F-4D97-AF65-F5344CB8AC3E}">
        <p14:creationId xmlns:p14="http://schemas.microsoft.com/office/powerpoint/2010/main" val="1020523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idx="15"/>
          </p:nvPr>
        </p:nvSpPr>
        <p:spPr>
          <a:xfrm>
            <a:off x="1139125" y="259071"/>
            <a:ext cx="5943600" cy="976393"/>
          </a:xfrm>
          <a:prstGeom prst="rect">
            <a:avLst/>
          </a:prstGeom>
        </p:spPr>
        <p:txBody>
          <a:bodyPr spcFirstLastPara="1" wrap="square" lIns="91425" tIns="91425" rIns="91425" bIns="91425" anchor="t" anchorCtr="0">
            <a:noAutofit/>
          </a:bodyPr>
          <a:lstStyle/>
          <a:p>
            <a:pPr algn="l"/>
            <a:r>
              <a:rPr lang="en" sz="6000" dirty="0">
                <a:solidFill>
                  <a:srgbClr val="C9B18E"/>
                </a:solidFill>
              </a:rPr>
              <a:t>03</a:t>
            </a:r>
            <a:r>
              <a:rPr lang="en" sz="4400" dirty="0">
                <a:solidFill>
                  <a:srgbClr val="C9B18E"/>
                </a:solidFill>
              </a:rPr>
              <a:t>	</a:t>
            </a:r>
            <a:r>
              <a:rPr lang="es-PE" sz="3600" dirty="0"/>
              <a:t>pyttsx3</a:t>
            </a:r>
            <a:endParaRPr lang="es-PE" sz="4400" dirty="0"/>
          </a:p>
        </p:txBody>
      </p:sp>
      <p:sp>
        <p:nvSpPr>
          <p:cNvPr id="63" name="Google Shape;199;p36">
            <a:extLst>
              <a:ext uri="{FF2B5EF4-FFF2-40B4-BE49-F238E27FC236}">
                <a16:creationId xmlns:a16="http://schemas.microsoft.com/office/drawing/2014/main" id="{DE411D22-95A1-4154-90E2-95C60C4DC353}"/>
              </a:ext>
            </a:extLst>
          </p:cNvPr>
          <p:cNvSpPr txBox="1">
            <a:spLocks/>
          </p:cNvSpPr>
          <p:nvPr/>
        </p:nvSpPr>
        <p:spPr>
          <a:xfrm>
            <a:off x="962676" y="1215565"/>
            <a:ext cx="7398660" cy="976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marL="0" indent="0" algn="l"/>
            <a:r>
              <a:rPr lang="es-ES" sz="1800" dirty="0"/>
              <a:t>Pyttsx3 es una biblioteca de texto a voz multiplataforma. La principal ventaja de utilizar esta biblioteca para la conversión de texto a voz es que funciona sin conexión. Sin embargo, </a:t>
            </a:r>
            <a:r>
              <a:rPr lang="es-ES" sz="1800" dirty="0" err="1"/>
              <a:t>pyttsx</a:t>
            </a:r>
            <a:r>
              <a:rPr lang="es-ES" sz="1800" dirty="0"/>
              <a:t> solo admite Python 2.x. Por lo tanto, para este trabajo usaremos el pyttsx3 que está modificado para funcionar tanto en Python 2.xy Python 3.x con el mismo código. Podemos usar dos formas para que nuestro texto hable:</a:t>
            </a:r>
          </a:p>
          <a:p>
            <a:pPr marL="0" indent="0" algn="l"/>
            <a:r>
              <a:rPr lang="es-ES" sz="1800" dirty="0"/>
              <a:t>nuestro texto hable:</a:t>
            </a:r>
          </a:p>
          <a:p>
            <a:pPr marL="0" indent="0" algn="l"/>
            <a:endParaRPr lang="es-ES" sz="1800" dirty="0"/>
          </a:p>
          <a:p>
            <a:pPr marL="285750" indent="-285750" algn="l">
              <a:buFont typeface="Arial" panose="020B0604020202020204" pitchFamily="34" charset="0"/>
              <a:buChar char="•"/>
            </a:pPr>
            <a:endParaRPr lang="es-ES" sz="1800" dirty="0"/>
          </a:p>
          <a:p>
            <a:pPr marL="0" indent="0" algn="l"/>
            <a:endParaRPr lang="es-ES" sz="1800" dirty="0"/>
          </a:p>
        </p:txBody>
      </p:sp>
      <p:pic>
        <p:nvPicPr>
          <p:cNvPr id="6" name="Picture 2" descr="An Introduction to Pyttsx3: A Text-to-Speech Conversion Library in Python |  by Steven Kolawole | Python in Plain English">
            <a:extLst>
              <a:ext uri="{FF2B5EF4-FFF2-40B4-BE49-F238E27FC236}">
                <a16:creationId xmlns:a16="http://schemas.microsoft.com/office/drawing/2014/main" id="{58F1F2F6-4B86-735A-2A6C-25868B15B5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837" t="13374" r="9688" b="20361"/>
          <a:stretch/>
        </p:blipFill>
        <p:spPr bwMode="auto">
          <a:xfrm>
            <a:off x="6281578" y="3623613"/>
            <a:ext cx="2688260" cy="126081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199;p36">
            <a:extLst>
              <a:ext uri="{FF2B5EF4-FFF2-40B4-BE49-F238E27FC236}">
                <a16:creationId xmlns:a16="http://schemas.microsoft.com/office/drawing/2014/main" id="{E8C5560A-6E4A-6C87-14A1-EB559A8AD172}"/>
              </a:ext>
            </a:extLst>
          </p:cNvPr>
          <p:cNvSpPr txBox="1">
            <a:spLocks/>
          </p:cNvSpPr>
          <p:nvPr/>
        </p:nvSpPr>
        <p:spPr>
          <a:xfrm>
            <a:off x="962676" y="3362249"/>
            <a:ext cx="5318902" cy="976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marL="0" indent="0" algn="l"/>
            <a:r>
              <a:rPr lang="es-ES" sz="1600" b="1" dirty="0"/>
              <a:t>Método 1:</a:t>
            </a:r>
            <a:r>
              <a:rPr lang="es-ES" sz="1600" dirty="0"/>
              <a:t> </a:t>
            </a:r>
          </a:p>
          <a:p>
            <a:pPr marL="0" indent="0" algn="l"/>
            <a:r>
              <a:rPr lang="es-ES" sz="1600" dirty="0"/>
              <a:t>	Primero obtenga la referencia del motor pyttsx3 y 	luego use el método </a:t>
            </a:r>
            <a:r>
              <a:rPr lang="es-ES" sz="1600" dirty="0" err="1"/>
              <a:t>say</a:t>
            </a:r>
            <a:r>
              <a:rPr lang="es-ES" sz="1600" dirty="0"/>
              <a:t>(), </a:t>
            </a:r>
            <a:r>
              <a:rPr lang="es-ES" sz="1600" dirty="0" err="1"/>
              <a:t>runAndWait</a:t>
            </a:r>
            <a:r>
              <a:rPr lang="es-ES" sz="1600" dirty="0"/>
              <a:t>()</a:t>
            </a:r>
          </a:p>
          <a:p>
            <a:pPr marL="0" indent="0" algn="l"/>
            <a:r>
              <a:rPr lang="es-ES" sz="1600" dirty="0"/>
              <a:t>Método 2: </a:t>
            </a:r>
          </a:p>
          <a:p>
            <a:pPr marL="0" indent="0" algn="l"/>
            <a:r>
              <a:rPr lang="es-ES" sz="1600" dirty="0"/>
              <a:t>	Llamando directamente a la función </a:t>
            </a:r>
            <a:r>
              <a:rPr lang="es-ES" sz="1600" dirty="0" err="1"/>
              <a:t>speak</a:t>
            </a:r>
            <a:r>
              <a:rPr lang="es-ES" sz="1600" dirty="0"/>
              <a:t>(). </a:t>
            </a:r>
          </a:p>
          <a:p>
            <a:pPr marL="0" indent="0" algn="l"/>
            <a:endParaRPr lang="es-ES" sz="1800" dirty="0"/>
          </a:p>
          <a:p>
            <a:pPr marL="285750" indent="-285750" algn="l">
              <a:buFont typeface="Arial" panose="020B0604020202020204" pitchFamily="34" charset="0"/>
              <a:buChar char="•"/>
            </a:pPr>
            <a:endParaRPr lang="es-ES" sz="1800" dirty="0"/>
          </a:p>
          <a:p>
            <a:pPr marL="0" indent="0" algn="l"/>
            <a:endParaRPr lang="es-ES" sz="1800" dirty="0"/>
          </a:p>
        </p:txBody>
      </p:sp>
    </p:spTree>
    <p:extLst>
      <p:ext uri="{BB962C8B-B14F-4D97-AF65-F5344CB8AC3E}">
        <p14:creationId xmlns:p14="http://schemas.microsoft.com/office/powerpoint/2010/main" val="3979781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cias En Español - Banco de fotos e imágenes de stock - iStock">
            <a:extLst>
              <a:ext uri="{FF2B5EF4-FFF2-40B4-BE49-F238E27FC236}">
                <a16:creationId xmlns:a16="http://schemas.microsoft.com/office/drawing/2014/main" id="{04569D1C-AB18-4D4E-88A7-95BD7168F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198" y="641484"/>
            <a:ext cx="7721062" cy="386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946443"/>
      </p:ext>
    </p:extLst>
  </p:cSld>
  <p:clrMapOvr>
    <a:masterClrMapping/>
  </p:clrMapOvr>
</p:sld>
</file>

<file path=ppt/theme/theme1.xml><?xml version="1.0" encoding="utf-8"?>
<a:theme xmlns:a="http://schemas.openxmlformats.org/drawingml/2006/main" name="Darkle Slideshow by Slidesgo">
  <a:themeElements>
    <a:clrScheme name="Simple Light">
      <a:dk1>
        <a:srgbClr val="FFFFFF"/>
      </a:dk1>
      <a:lt1>
        <a:srgbClr val="000000"/>
      </a:lt1>
      <a:dk2>
        <a:srgbClr val="434343"/>
      </a:dk2>
      <a:lt2>
        <a:srgbClr val="FFFFFF"/>
      </a:lt2>
      <a:accent1>
        <a:srgbClr val="A3896F"/>
      </a:accent1>
      <a:accent2>
        <a:srgbClr val="C9B18E"/>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346</Words>
  <Application>Microsoft Office PowerPoint</Application>
  <PresentationFormat>Presentación en pantalla (16:9)</PresentationFormat>
  <Paragraphs>37</Paragraphs>
  <Slides>7</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DM Serif Display</vt:lpstr>
      <vt:lpstr>Roboto</vt:lpstr>
      <vt:lpstr>Didact Gothic</vt:lpstr>
      <vt:lpstr>Muli</vt:lpstr>
      <vt:lpstr>Arial</vt:lpstr>
      <vt:lpstr>Darkle Slideshow by Slidesgo</vt:lpstr>
      <vt:lpstr>Asistente Vitual</vt:lpstr>
      <vt:lpstr>Tabla de Contenidos</vt:lpstr>
      <vt:lpstr>¿Qué es un asistente virtual?</vt:lpstr>
      <vt:lpstr>01 tkinter</vt:lpstr>
      <vt:lpstr>02 Speech Recognition</vt:lpstr>
      <vt:lpstr>03 pyttsx3</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Asistente Vitual</dc:title>
  <dc:creator>Pedro De la Cruz Valdiviezo</dc:creator>
  <cp:lastModifiedBy>Joel Chavez</cp:lastModifiedBy>
  <cp:revision>14</cp:revision>
  <dcterms:modified xsi:type="dcterms:W3CDTF">2022-07-15T22:44:26Z</dcterms:modified>
</cp:coreProperties>
</file>