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4"/>
  </p:handoutMasterIdLst>
  <p:sldIdLst>
    <p:sldId id="323" r:id="rId2"/>
    <p:sldId id="325" r:id="rId3"/>
    <p:sldId id="257" r:id="rId4"/>
    <p:sldId id="326" r:id="rId5"/>
    <p:sldId id="327" r:id="rId6"/>
    <p:sldId id="277" r:id="rId7"/>
    <p:sldId id="328" r:id="rId8"/>
    <p:sldId id="329" r:id="rId9"/>
    <p:sldId id="330" r:id="rId10"/>
    <p:sldId id="303" r:id="rId11"/>
    <p:sldId id="331" r:id="rId12"/>
    <p:sldId id="332" r:id="rId13"/>
    <p:sldId id="333" r:id="rId14"/>
    <p:sldId id="334" r:id="rId15"/>
    <p:sldId id="335" r:id="rId16"/>
    <p:sldId id="337" r:id="rId17"/>
    <p:sldId id="336" r:id="rId18"/>
    <p:sldId id="338" r:id="rId19"/>
    <p:sldId id="339" r:id="rId20"/>
    <p:sldId id="340" r:id="rId21"/>
    <p:sldId id="341" r:id="rId22"/>
    <p:sldId id="271" r:id="rId2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2" d="100"/>
          <a:sy n="52" d="100"/>
        </p:scale>
        <p:origin x="84" y="54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08/04/2019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08/04/2019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08/04/2019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08/04/2019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08/04/2019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08/04/2019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08/04/2019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08/04/2019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08/04/2019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08/04/2019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08/04/2019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08/04/2019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08/04/2019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08/04/2019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cs.google.com/forms/d/e/1FAIpQLSf6Su-GNwAgX5LefTMtq0owQtFUPSqIH7liZpXC2HF-ZmgF9w/viewform"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3.xml"/><Relationship Id="rId4" Type="http://schemas.openxmlformats.org/officeDocument/2006/relationships/image" Target="../media/image3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smtClean="0">
                <a:solidFill>
                  <a:schemeClr val="accent5">
                    <a:lumMod val="75000"/>
                  </a:schemeClr>
                </a:solidFill>
              </a:rPr>
              <a:t>Empresa:</a:t>
            </a:r>
            <a:endParaRPr lang="es-CO" sz="6600" b="1" dirty="0" smtClean="0">
              <a:solidFill>
                <a:schemeClr val="accent5">
                  <a:lumMod val="75000"/>
                </a:schemeClr>
              </a:solidFill>
            </a:endParaRPr>
          </a:p>
        </p:txBody>
      </p:sp>
      <p:sp>
        <p:nvSpPr>
          <p:cNvPr id="12" name="Título 1"/>
          <p:cNvSpPr txBox="1">
            <a:spLocks/>
          </p:cNvSpPr>
          <p:nvPr/>
        </p:nvSpPr>
        <p:spPr>
          <a:xfrm>
            <a:off x="420623" y="827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smtClean="0">
                <a:solidFill>
                  <a:schemeClr val="bg1">
                    <a:lumMod val="75000"/>
                  </a:schemeClr>
                </a:solidFill>
              </a:rPr>
              <a:t>Software JYBJ</a:t>
            </a:r>
            <a:endParaRPr lang="es-CO" sz="4800" b="1" dirty="0" smtClean="0">
              <a:solidFill>
                <a:schemeClr val="bg1">
                  <a:lumMod val="75000"/>
                </a:schemeClr>
              </a:solidFill>
            </a:endParaRPr>
          </a:p>
        </p:txBody>
      </p:sp>
    </p:spTree>
    <p:extLst>
      <p:ext uri="{BB962C8B-B14F-4D97-AF65-F5344CB8AC3E}">
        <p14:creationId xmlns:p14="http://schemas.microsoft.com/office/powerpoint/2010/main" val="37560152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Marcador de contenido 2"/>
          <p:cNvSpPr txBox="1">
            <a:spLocks/>
          </p:cNvSpPr>
          <p:nvPr/>
        </p:nvSpPr>
        <p:spPr>
          <a:xfrm>
            <a:off x="1037471" y="3076114"/>
            <a:ext cx="7117484" cy="254091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s-CO" sz="2800" dirty="0">
                <a:solidFill>
                  <a:schemeClr val="tx1">
                    <a:lumMod val="65000"/>
                    <a:lumOff val="35000"/>
                  </a:schemeClr>
                </a:solidFill>
                <a:latin typeface="+mj-lt"/>
                <a:ea typeface="Times New Roman"/>
                <a:cs typeface="Times New Roman"/>
                <a:sym typeface="Times New Roman"/>
              </a:rPr>
              <a:t>Es una panadería la cual  esta dedica a elaborar  productos de panadería, pastelería, cafetería y restaurante. Ubicada en la localidad de Suba en el barrio Villa María. </a:t>
            </a:r>
            <a:r>
              <a:rPr lang="es-CO" sz="2000" dirty="0">
                <a:solidFill>
                  <a:schemeClr val="tx1">
                    <a:lumMod val="65000"/>
                    <a:lumOff val="35000"/>
                  </a:schemeClr>
                </a:solidFill>
                <a:latin typeface="+mj-lt"/>
                <a:ea typeface="Cabin"/>
                <a:cs typeface="Cabin"/>
                <a:sym typeface="Cabin"/>
              </a:rPr>
              <a:t/>
            </a:r>
            <a:br>
              <a:rPr lang="es-CO" sz="2000" dirty="0">
                <a:solidFill>
                  <a:schemeClr val="tx1">
                    <a:lumMod val="65000"/>
                    <a:lumOff val="35000"/>
                  </a:schemeClr>
                </a:solidFill>
                <a:latin typeface="+mj-lt"/>
                <a:ea typeface="Cabin"/>
                <a:cs typeface="Cabin"/>
                <a:sym typeface="Cabin"/>
              </a:rPr>
            </a:br>
            <a:r>
              <a:rPr lang="es-CO" sz="1200" dirty="0">
                <a:solidFill>
                  <a:schemeClr val="tx1">
                    <a:lumMod val="65000"/>
                    <a:lumOff val="35000"/>
                  </a:schemeClr>
                </a:solidFill>
                <a:latin typeface="+mj-lt"/>
                <a:ea typeface="Cabin"/>
                <a:cs typeface="Cabin"/>
                <a:sym typeface="Cabin"/>
              </a:rPr>
              <a:t>                                                                                    </a:t>
            </a:r>
            <a:endParaRPr lang="es-CO" sz="2000" dirty="0">
              <a:solidFill>
                <a:schemeClr val="tx1">
                  <a:lumMod val="65000"/>
                  <a:lumOff val="35000"/>
                </a:schemeClr>
              </a:solidFill>
              <a:latin typeface="+mj-lt"/>
              <a:ea typeface="Cabin"/>
              <a:cs typeface="Cabin"/>
              <a:sym typeface="Cabin"/>
            </a:endParaRPr>
          </a:p>
        </p:txBody>
      </p:sp>
      <p:sp>
        <p:nvSpPr>
          <p:cNvPr id="6" name="Título 1"/>
          <p:cNvSpPr txBox="1">
            <a:spLocks/>
          </p:cNvSpPr>
          <p:nvPr/>
        </p:nvSpPr>
        <p:spPr>
          <a:xfrm>
            <a:off x="1037471" y="2000872"/>
            <a:ext cx="625906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s-CO" sz="3200" b="1" dirty="0">
                <a:solidFill>
                  <a:schemeClr val="dk1"/>
                </a:solidFill>
                <a:ea typeface="Times New Roman"/>
                <a:cs typeface="Times New Roman"/>
                <a:sym typeface="Times New Roman"/>
              </a:rPr>
              <a:t>Descripción de </a:t>
            </a:r>
            <a:r>
              <a:rPr lang="es-CO" sz="3200" b="1" dirty="0" smtClean="0">
                <a:solidFill>
                  <a:schemeClr val="dk1"/>
                </a:solidFill>
                <a:ea typeface="Times New Roman"/>
                <a:cs typeface="Times New Roman"/>
                <a:sym typeface="Times New Roman"/>
              </a:rPr>
              <a:t>la empresa cliente</a:t>
            </a:r>
            <a:endParaRPr lang="es-CO" sz="3200" b="1" dirty="0">
              <a:solidFill>
                <a:schemeClr val="dk1"/>
              </a:solidFill>
              <a:ea typeface="Times New Roman"/>
              <a:cs typeface="Times New Roman"/>
              <a:sym typeface="Times New Roman"/>
            </a:endParaRPr>
          </a:p>
        </p:txBody>
      </p:sp>
      <p:sp>
        <p:nvSpPr>
          <p:cNvPr id="8" name="Título 1"/>
          <p:cNvSpPr txBox="1">
            <a:spLocks/>
          </p:cNvSpPr>
          <p:nvPr/>
        </p:nvSpPr>
        <p:spPr>
          <a:xfrm>
            <a:off x="460460" y="445022"/>
            <a:ext cx="825433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smtClean="0">
                <a:solidFill>
                  <a:schemeClr val="bg1"/>
                </a:solidFill>
              </a:rPr>
              <a:t>Súper pan la castellana</a:t>
            </a:r>
            <a:endParaRPr lang="es-ES" sz="6600" dirty="0">
              <a:solidFill>
                <a:schemeClr val="bg1"/>
              </a:solidFill>
            </a:endParaRPr>
          </a:p>
        </p:txBody>
      </p:sp>
      <p:pic>
        <p:nvPicPr>
          <p:cNvPr id="9" name="Google Shape;112;p15" descr="https://lh5.googleusercontent.com/HzxkhwUKuwuN8WwQoMRh9HHxqmmts_yDiuEym7QVJEMEfk6xs3SfdnJknwxeiBsfLB2pTdwBLtR9YPVQXSsdxlBmG2CJ7DoHG2WA4tXmU1NdiTT2UPT0gwVlUuB0EOzpJCoij7K3BJo"/>
          <p:cNvPicPr preferRelativeResize="0">
            <a:picLocks/>
          </p:cNvPicPr>
          <p:nvPr/>
        </p:nvPicPr>
        <p:blipFill rotWithShape="1">
          <a:blip r:embed="rId2">
            <a:alphaModFix/>
          </a:blip>
          <a:srcRect/>
          <a:stretch/>
        </p:blipFill>
        <p:spPr>
          <a:xfrm>
            <a:off x="4572000" y="4493221"/>
            <a:ext cx="3540081" cy="1849038"/>
          </a:xfrm>
          <a:prstGeom prst="rect">
            <a:avLst/>
          </a:prstGeom>
          <a:noFill/>
          <a:ln>
            <a:noFill/>
          </a:ln>
        </p:spPr>
      </p:pic>
    </p:spTree>
    <p:extLst>
      <p:ext uri="{BB962C8B-B14F-4D97-AF65-F5344CB8AC3E}">
        <p14:creationId xmlns:p14="http://schemas.microsoft.com/office/powerpoint/2010/main" val="165897568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05;p14" descr="https://lh4.googleusercontent.com/rZ7MX4p5VWqsHkCuISeJP1I2kSWZIz4FIYF6HO969EdLNNgdwXOzqamOdwDr9wQaZyUm6fHu4LLtvipd-kAgWyIiI5nTsn8MPdhGgD0A6ja1c5ozzrVWqQ4iWFwPQ1O21pjUuqURT8c"/>
          <p:cNvPicPr preferRelativeResize="0"/>
          <p:nvPr/>
        </p:nvPicPr>
        <p:blipFill rotWithShape="1">
          <a:blip r:embed="rId2">
            <a:alphaModFix/>
          </a:blip>
          <a:srcRect/>
          <a:stretch/>
        </p:blipFill>
        <p:spPr>
          <a:xfrm>
            <a:off x="1866122" y="2239348"/>
            <a:ext cx="5747658" cy="3850133"/>
          </a:xfrm>
          <a:prstGeom prst="rect">
            <a:avLst/>
          </a:prstGeom>
          <a:noFill/>
          <a:ln>
            <a:noFill/>
          </a:ln>
        </p:spPr>
      </p:pic>
    </p:spTree>
    <p:extLst>
      <p:ext uri="{BB962C8B-B14F-4D97-AF65-F5344CB8AC3E}">
        <p14:creationId xmlns:p14="http://schemas.microsoft.com/office/powerpoint/2010/main" val="216794370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60460" y="445022"/>
            <a:ext cx="8832830" cy="110386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2800" b="1" dirty="0">
                <a:solidFill>
                  <a:schemeClr val="bg1"/>
                </a:solidFill>
                <a:latin typeface="Times New Roman"/>
                <a:ea typeface="Times New Roman"/>
                <a:cs typeface="Times New Roman"/>
                <a:sym typeface="Times New Roman"/>
              </a:rPr>
              <a:t>TECNICAS DE RECOLECCION DE INFORMACIÓN</a:t>
            </a:r>
            <a:r>
              <a:rPr lang="es-CO" sz="4000" dirty="0">
                <a:solidFill>
                  <a:schemeClr val="bg1"/>
                </a:solidFill>
              </a:rPr>
              <a:t/>
            </a:r>
            <a:br>
              <a:rPr lang="es-CO" sz="4000" dirty="0">
                <a:solidFill>
                  <a:schemeClr val="bg1"/>
                </a:solidFill>
              </a:rPr>
            </a:br>
            <a:endParaRPr lang="es-ES" sz="2800" dirty="0">
              <a:solidFill>
                <a:schemeClr val="bg1"/>
              </a:solidFill>
            </a:endParaRPr>
          </a:p>
        </p:txBody>
      </p:sp>
      <p:sp>
        <p:nvSpPr>
          <p:cNvPr id="5" name="Google Shape;124;p17"/>
          <p:cNvSpPr txBox="1">
            <a:spLocks/>
          </p:cNvSpPr>
          <p:nvPr/>
        </p:nvSpPr>
        <p:spPr>
          <a:xfrm>
            <a:off x="1140779" y="2099389"/>
            <a:ext cx="7472191" cy="4002831"/>
          </a:xfrm>
          <a:prstGeom prst="rect">
            <a:avLst/>
          </a:prstGeom>
          <a:noFill/>
          <a:ln>
            <a:noFill/>
          </a:ln>
        </p:spPr>
        <p:txBody>
          <a:bodyPr spcFirstLastPara="1" wrap="square" lIns="91425" tIns="45700" rIns="91425" bIns="4570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lgn="just">
              <a:lnSpc>
                <a:spcPct val="90000"/>
              </a:lnSpc>
              <a:spcBef>
                <a:spcPts val="0"/>
              </a:spcBef>
              <a:buSzPts val="2220"/>
            </a:pPr>
            <a:r>
              <a:rPr lang="es-CO" sz="2220" dirty="0" smtClean="0">
                <a:solidFill>
                  <a:schemeClr val="tx1">
                    <a:lumMod val="75000"/>
                    <a:lumOff val="25000"/>
                  </a:schemeClr>
                </a:solidFill>
                <a:latin typeface="Times New Roman"/>
                <a:ea typeface="Times New Roman"/>
                <a:cs typeface="Times New Roman"/>
                <a:sym typeface="Times New Roman"/>
              </a:rPr>
              <a:t>La primera técnica de recolección de información usada fue la observación no participativa ya que en primera instancia se hizo una visita a la empresa y se obtuvieron </a:t>
            </a:r>
            <a:r>
              <a:rPr lang="es-CO" sz="2220" b="1" dirty="0" smtClean="0">
                <a:solidFill>
                  <a:schemeClr val="tx1">
                    <a:lumMod val="75000"/>
                    <a:lumOff val="25000"/>
                  </a:schemeClr>
                </a:solidFill>
                <a:latin typeface="Times New Roman"/>
                <a:ea typeface="Times New Roman"/>
                <a:cs typeface="Times New Roman"/>
                <a:sym typeface="Times New Roman"/>
              </a:rPr>
              <a:t>MATERIALES FOTOGRÁFICOS</a:t>
            </a:r>
            <a:r>
              <a:rPr lang="es-CO" sz="2220" dirty="0" smtClean="0">
                <a:solidFill>
                  <a:schemeClr val="tx1">
                    <a:lumMod val="75000"/>
                    <a:lumOff val="25000"/>
                  </a:schemeClr>
                </a:solidFill>
                <a:latin typeface="Times New Roman"/>
                <a:ea typeface="Times New Roman"/>
                <a:cs typeface="Times New Roman"/>
                <a:sym typeface="Times New Roman"/>
              </a:rPr>
              <a:t>.</a:t>
            </a:r>
            <a:endParaRPr lang="es-CO" dirty="0" smtClean="0">
              <a:solidFill>
                <a:schemeClr val="tx1">
                  <a:lumMod val="75000"/>
                  <a:lumOff val="25000"/>
                </a:schemeClr>
              </a:solidFill>
            </a:endParaRPr>
          </a:p>
          <a:p>
            <a:pPr marL="0" indent="0" algn="just">
              <a:lnSpc>
                <a:spcPct val="90000"/>
              </a:lnSpc>
              <a:spcBef>
                <a:spcPts val="700"/>
              </a:spcBef>
              <a:buSzPts val="1850"/>
              <a:buFont typeface="Arial"/>
              <a:buNone/>
            </a:pPr>
            <a:endParaRPr lang="es-CO" sz="1850" dirty="0" smtClean="0">
              <a:solidFill>
                <a:schemeClr val="tx1">
                  <a:lumMod val="75000"/>
                  <a:lumOff val="25000"/>
                </a:schemeClr>
              </a:solidFill>
              <a:latin typeface="Times New Roman"/>
              <a:ea typeface="Times New Roman"/>
              <a:cs typeface="Times New Roman"/>
              <a:sym typeface="Times New Roman"/>
            </a:endParaRPr>
          </a:p>
          <a:p>
            <a:pPr marL="228600" indent="-228600" algn="just">
              <a:lnSpc>
                <a:spcPct val="90000"/>
              </a:lnSpc>
              <a:spcBef>
                <a:spcPts val="700"/>
              </a:spcBef>
              <a:buSzPts val="2220"/>
            </a:pPr>
            <a:r>
              <a:rPr lang="es-CO" sz="2220" dirty="0" smtClean="0">
                <a:solidFill>
                  <a:schemeClr val="tx1">
                    <a:lumMod val="75000"/>
                    <a:lumOff val="25000"/>
                  </a:schemeClr>
                </a:solidFill>
                <a:latin typeface="Times New Roman"/>
                <a:ea typeface="Times New Roman"/>
                <a:cs typeface="Times New Roman"/>
                <a:sym typeface="Times New Roman"/>
              </a:rPr>
              <a:t>La segunda técnica de recolección de información usada fue ENCUESTA la cual consta de un total de 12 preguntas abiertas y cerradas, su aplicación se realizó a tres personas de la empresa (Gerente, Administradora, Cajero).</a:t>
            </a:r>
            <a:endParaRPr lang="es-CO" dirty="0" smtClean="0">
              <a:solidFill>
                <a:schemeClr val="tx1">
                  <a:lumMod val="75000"/>
                  <a:lumOff val="25000"/>
                </a:schemeClr>
              </a:solidFill>
            </a:endParaRPr>
          </a:p>
          <a:p>
            <a:pPr marL="228600" indent="-228600" algn="just">
              <a:lnSpc>
                <a:spcPct val="90000"/>
              </a:lnSpc>
              <a:spcBef>
                <a:spcPts val="700"/>
              </a:spcBef>
              <a:buSzPts val="2220"/>
            </a:pPr>
            <a:r>
              <a:rPr lang="es-CO" sz="2220" dirty="0" smtClean="0">
                <a:solidFill>
                  <a:schemeClr val="tx1">
                    <a:lumMod val="75000"/>
                    <a:lumOff val="25000"/>
                  </a:schemeClr>
                </a:solidFill>
                <a:latin typeface="Times New Roman"/>
                <a:ea typeface="Times New Roman"/>
                <a:cs typeface="Times New Roman"/>
                <a:sym typeface="Times New Roman"/>
              </a:rPr>
              <a:t>Encuesta:</a:t>
            </a:r>
          </a:p>
          <a:p>
            <a:pPr marL="0" indent="0" algn="just">
              <a:lnSpc>
                <a:spcPct val="90000"/>
              </a:lnSpc>
              <a:spcBef>
                <a:spcPts val="700"/>
              </a:spcBef>
              <a:buSzPts val="2220"/>
              <a:buFont typeface="Arial"/>
              <a:buNone/>
            </a:pPr>
            <a:r>
              <a:rPr lang="es-CO" sz="2220" dirty="0" smtClean="0">
                <a:solidFill>
                  <a:schemeClr val="dk1"/>
                </a:solidFill>
                <a:latin typeface="Times New Roman"/>
                <a:ea typeface="Times New Roman"/>
                <a:cs typeface="Times New Roman"/>
                <a:sym typeface="Times New Roman"/>
              </a:rPr>
              <a:t>  </a:t>
            </a:r>
            <a:r>
              <a:rPr lang="es-CO" sz="2220" u="sng" dirty="0" smtClean="0">
                <a:solidFill>
                  <a:schemeClr val="hlink"/>
                </a:solidFill>
                <a:latin typeface="Times New Roman"/>
                <a:ea typeface="Times New Roman"/>
                <a:cs typeface="Times New Roman"/>
                <a:sym typeface="Times New Roman"/>
                <a:hlinkClick r:id="rId2"/>
              </a:rPr>
              <a:t>https://docs.google.com/forms/d/e/1FAIpQLSf6Su-GNwAgX5LefTMtq0owQtFUPSqIH7liZpXC2HF-ZmgF9w/viewform</a:t>
            </a:r>
            <a:r>
              <a:rPr lang="es-CO" sz="2220" dirty="0" smtClean="0">
                <a:solidFill>
                  <a:schemeClr val="dk1"/>
                </a:solidFill>
                <a:latin typeface="Times New Roman"/>
                <a:ea typeface="Times New Roman"/>
                <a:cs typeface="Times New Roman"/>
                <a:sym typeface="Times New Roman"/>
              </a:rPr>
              <a:t> </a:t>
            </a:r>
            <a:endParaRPr lang="es-CO" sz="1850" dirty="0">
              <a:solidFill>
                <a:schemeClr val="dk1"/>
              </a:solidFill>
            </a:endParaRPr>
          </a:p>
        </p:txBody>
      </p:sp>
    </p:spTree>
    <p:extLst>
      <p:ext uri="{BB962C8B-B14F-4D97-AF65-F5344CB8AC3E}">
        <p14:creationId xmlns:p14="http://schemas.microsoft.com/office/powerpoint/2010/main" val="8038039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5560" t="13814" r="3777" b="4761"/>
          <a:stretch/>
        </p:blipFill>
        <p:spPr>
          <a:xfrm>
            <a:off x="1138335" y="2206249"/>
            <a:ext cx="7539136" cy="4231873"/>
          </a:xfrm>
          <a:prstGeom prst="rect">
            <a:avLst/>
          </a:prstGeom>
        </p:spPr>
      </p:pic>
    </p:spTree>
    <p:extLst>
      <p:ext uri="{BB962C8B-B14F-4D97-AF65-F5344CB8AC3E}">
        <p14:creationId xmlns:p14="http://schemas.microsoft.com/office/powerpoint/2010/main" val="144489213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29;p18" descr="https://lh3.googleusercontent.com/FVjGt2FMmG8oGqcPD7nCB56haHaYMm3_hLYBcYrN4Mor85fgyRf-0C6DRnN7h6Wty-SLfW-6OlW_Icx73DzPM_ceQHTum_drFhx6JxjoiLI8XdjFUR7Ey2cSv0LXOt0XVx6C_Sg28fQ"/>
          <p:cNvPicPr preferRelativeResize="0"/>
          <p:nvPr/>
        </p:nvPicPr>
        <p:blipFill rotWithShape="1">
          <a:blip r:embed="rId2">
            <a:alphaModFix/>
          </a:blip>
          <a:srcRect l="12851"/>
          <a:stretch/>
        </p:blipFill>
        <p:spPr>
          <a:xfrm>
            <a:off x="5381914" y="4252011"/>
            <a:ext cx="2922332" cy="1943982"/>
          </a:xfrm>
          <a:prstGeom prst="rect">
            <a:avLst/>
          </a:prstGeom>
          <a:noFill/>
          <a:ln>
            <a:noFill/>
          </a:ln>
        </p:spPr>
      </p:pic>
      <p:pic>
        <p:nvPicPr>
          <p:cNvPr id="3" name="Google Shape;130;p18" descr="https://lh4.googleusercontent.com/xP5cMmvzmyVqMvI4ib1ys3MHIO9KK7bm89Q--7e0MK4GMZCzu2htQoaioUs7IdPKtByLyxxN0FNSDLhLRI0YmZpYaJrLRdHwVVGwXJu1IjR9uFUiJVZBzmjUG1ZTn9H73cz0ziVMccU"/>
          <p:cNvPicPr preferRelativeResize="0"/>
          <p:nvPr/>
        </p:nvPicPr>
        <p:blipFill rotWithShape="1">
          <a:blip r:embed="rId3">
            <a:alphaModFix/>
          </a:blip>
          <a:srcRect/>
          <a:stretch/>
        </p:blipFill>
        <p:spPr>
          <a:xfrm>
            <a:off x="887541" y="4252011"/>
            <a:ext cx="2902273" cy="1943982"/>
          </a:xfrm>
          <a:prstGeom prst="rect">
            <a:avLst/>
          </a:prstGeom>
          <a:noFill/>
          <a:ln>
            <a:noFill/>
          </a:ln>
        </p:spPr>
      </p:pic>
      <p:pic>
        <p:nvPicPr>
          <p:cNvPr id="4" name="Google Shape;131;p18" descr="https://lh4.googleusercontent.com/ZuP5rxlGUYOaDALHrLA90rb-r72PEGT2GXBW5nHYYIaI8HUJCIHGakPEr4n3Bhei2qvSHsyZYceTJ3OS59rtNFoDmswaRGzQjFz0RBfALMfjeDRfdRSUpV764upmuoBK0Pw6Iagbbbk"/>
          <p:cNvPicPr preferRelativeResize="0"/>
          <p:nvPr/>
        </p:nvPicPr>
        <p:blipFill rotWithShape="1">
          <a:blip r:embed="rId4">
            <a:alphaModFix/>
          </a:blip>
          <a:srcRect l="17158" t="23692" r="7315" b="11289"/>
          <a:stretch/>
        </p:blipFill>
        <p:spPr>
          <a:xfrm>
            <a:off x="2111843" y="1828799"/>
            <a:ext cx="5141169" cy="2243259"/>
          </a:xfrm>
          <a:prstGeom prst="rect">
            <a:avLst/>
          </a:prstGeom>
          <a:noFill/>
          <a:ln>
            <a:noFill/>
          </a:ln>
        </p:spPr>
      </p:pic>
    </p:spTree>
    <p:extLst>
      <p:ext uri="{BB962C8B-B14F-4D97-AF65-F5344CB8AC3E}">
        <p14:creationId xmlns:p14="http://schemas.microsoft.com/office/powerpoint/2010/main" val="167305526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27788" y="466531"/>
            <a:ext cx="7931020" cy="783771"/>
          </a:xfrm>
          <a:prstGeom prst="rect">
            <a:avLst/>
          </a:prstGeom>
        </p:spPr>
        <p:txBody>
          <a:bodyPr vert="horz" wrap="square" lIns="91440" tIns="45720" rIns="91440" bIns="45720" rtlCol="0" anchor="ctr">
            <a:noAutofit/>
          </a:bodyPr>
          <a:lstStyle/>
          <a:p>
            <a:pPr algn="l"/>
            <a:r>
              <a:rPr lang="es-CO" sz="4800" b="1" dirty="0" smtClean="0">
                <a:solidFill>
                  <a:schemeClr val="bg1"/>
                </a:solidFill>
              </a:rPr>
              <a:t>Planteamiento del problema</a:t>
            </a:r>
            <a:endParaRPr lang="es-CO" sz="4800" b="1" dirty="0" smtClean="0">
              <a:solidFill>
                <a:schemeClr val="bg1"/>
              </a:solidFill>
            </a:endParaRPr>
          </a:p>
        </p:txBody>
      </p:sp>
      <p:sp>
        <p:nvSpPr>
          <p:cNvPr id="3" name="CuadroTexto 2"/>
          <p:cNvSpPr txBox="1"/>
          <p:nvPr/>
        </p:nvSpPr>
        <p:spPr>
          <a:xfrm>
            <a:off x="989045" y="2444620"/>
            <a:ext cx="7389845" cy="3470988"/>
          </a:xfrm>
          <a:prstGeom prst="rect">
            <a:avLst/>
          </a:prstGeom>
        </p:spPr>
        <p:txBody>
          <a:bodyPr vert="horz" wrap="square" lIns="91440" tIns="45720" rIns="91440" bIns="45720" rtlCol="0" anchor="ctr">
            <a:noAutofit/>
          </a:bodyPr>
          <a:lstStyle/>
          <a:p>
            <a:pPr algn="l"/>
            <a:endParaRPr lang="es-CO" sz="1200" dirty="0" smtClean="0">
              <a:solidFill>
                <a:srgbClr val="92D050"/>
              </a:solidFill>
            </a:endParaRPr>
          </a:p>
        </p:txBody>
      </p:sp>
      <p:sp>
        <p:nvSpPr>
          <p:cNvPr id="4" name="CuadroTexto 3"/>
          <p:cNvSpPr txBox="1"/>
          <p:nvPr/>
        </p:nvSpPr>
        <p:spPr>
          <a:xfrm>
            <a:off x="727789" y="3135086"/>
            <a:ext cx="7651101" cy="2967135"/>
          </a:xfrm>
          <a:prstGeom prst="rect">
            <a:avLst/>
          </a:prstGeom>
        </p:spPr>
        <p:txBody>
          <a:bodyPr vert="horz" wrap="square" lIns="91440" tIns="45720" rIns="91440" bIns="45720" rtlCol="0" anchor="ctr">
            <a:noAutofit/>
          </a:bodyPr>
          <a:lstStyle/>
          <a:p>
            <a:pPr algn="just"/>
            <a:r>
              <a:rPr lang="es-CO" sz="2800" dirty="0">
                <a:solidFill>
                  <a:schemeClr val="tx1">
                    <a:lumMod val="75000"/>
                    <a:lumOff val="25000"/>
                  </a:schemeClr>
                </a:solidFill>
              </a:rPr>
              <a:t>Se evidencia que, la panadería “Superpan la castellana”, no cuenta con un sistema de información, que realice el respectivo control del inventario y de la facturación, ni un programa que lleve a cabo el control de ingresos y salidas, de los diferentes productos y esto genera (perdida de información, ya que no se saben cuáles son los egresos e ingresos).</a:t>
            </a:r>
          </a:p>
          <a:p>
            <a:pPr algn="l"/>
            <a:endParaRPr lang="es-CO" sz="8000" b="1" dirty="0" smtClean="0">
              <a:solidFill>
                <a:srgbClr val="92D050"/>
              </a:solidFill>
            </a:endParaRPr>
          </a:p>
        </p:txBody>
      </p:sp>
    </p:spTree>
    <p:extLst>
      <p:ext uri="{BB962C8B-B14F-4D97-AF65-F5344CB8AC3E}">
        <p14:creationId xmlns:p14="http://schemas.microsoft.com/office/powerpoint/2010/main" val="3860045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27789" y="3340359"/>
            <a:ext cx="7931019" cy="2911151"/>
          </a:xfrm>
          <a:prstGeom prst="rect">
            <a:avLst/>
          </a:prstGeom>
        </p:spPr>
        <p:txBody>
          <a:bodyPr vert="horz" wrap="square" lIns="91440" tIns="45720" rIns="91440" bIns="45720" rtlCol="0" anchor="ctr">
            <a:noAutofit/>
          </a:bodyPr>
          <a:lstStyle/>
          <a:p>
            <a:pPr algn="just"/>
            <a:r>
              <a:rPr lang="es-CO" sz="3200" dirty="0">
                <a:solidFill>
                  <a:schemeClr val="tx1">
                    <a:lumMod val="75000"/>
                    <a:lumOff val="25000"/>
                  </a:schemeClr>
                </a:solidFill>
              </a:rPr>
              <a:t>Este sistema de información está realizado con el fin de ayudar y aportar soluciones para el control de inventario de la empresa “Súper pan la Castellana” buscando un mejor rendimiento y eficacia evitando perdidas de información incorporando un sitio web.</a:t>
            </a:r>
          </a:p>
          <a:p>
            <a:r>
              <a:rPr lang="es-ES" sz="3200" dirty="0"/>
              <a:t> </a:t>
            </a:r>
            <a:endParaRPr lang="es-CO" sz="3200" dirty="0"/>
          </a:p>
          <a:p>
            <a:pPr algn="l"/>
            <a:endParaRPr lang="es-CO" sz="8800" b="1" dirty="0" smtClean="0">
              <a:solidFill>
                <a:srgbClr val="92D050"/>
              </a:solidFill>
            </a:endParaRPr>
          </a:p>
        </p:txBody>
      </p:sp>
      <p:sp>
        <p:nvSpPr>
          <p:cNvPr id="3" name="CuadroTexto 2"/>
          <p:cNvSpPr txBox="1"/>
          <p:nvPr/>
        </p:nvSpPr>
        <p:spPr>
          <a:xfrm>
            <a:off x="727788" y="466531"/>
            <a:ext cx="7931020" cy="783771"/>
          </a:xfrm>
          <a:prstGeom prst="rect">
            <a:avLst/>
          </a:prstGeom>
        </p:spPr>
        <p:txBody>
          <a:bodyPr vert="horz" wrap="square" lIns="91440" tIns="45720" rIns="91440" bIns="45720" rtlCol="0" anchor="ctr">
            <a:noAutofit/>
          </a:bodyPr>
          <a:lstStyle/>
          <a:p>
            <a:pPr algn="l"/>
            <a:r>
              <a:rPr lang="es-CO" sz="4800" b="1" dirty="0" smtClean="0">
                <a:solidFill>
                  <a:schemeClr val="bg1"/>
                </a:solidFill>
              </a:rPr>
              <a:t>Justificación</a:t>
            </a:r>
            <a:endParaRPr lang="es-CO" sz="4800" b="1" dirty="0" smtClean="0">
              <a:solidFill>
                <a:schemeClr val="bg1"/>
              </a:solidFill>
            </a:endParaRPr>
          </a:p>
        </p:txBody>
      </p:sp>
    </p:spTree>
    <p:extLst>
      <p:ext uri="{BB962C8B-B14F-4D97-AF65-F5344CB8AC3E}">
        <p14:creationId xmlns:p14="http://schemas.microsoft.com/office/powerpoint/2010/main" val="418868583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27788" y="2668555"/>
            <a:ext cx="7931019" cy="2911151"/>
          </a:xfrm>
          <a:prstGeom prst="rect">
            <a:avLst/>
          </a:prstGeom>
        </p:spPr>
        <p:txBody>
          <a:bodyPr vert="horz" wrap="square" lIns="91440" tIns="45720" rIns="91440" bIns="45720" rtlCol="0" anchor="ctr">
            <a:noAutofit/>
          </a:bodyPr>
          <a:lstStyle/>
          <a:p>
            <a:pPr algn="just"/>
            <a:r>
              <a:rPr lang="es-CO" sz="3200" dirty="0">
                <a:solidFill>
                  <a:schemeClr val="tx1">
                    <a:lumMod val="75000"/>
                    <a:lumOff val="25000"/>
                  </a:schemeClr>
                </a:solidFill>
              </a:rPr>
              <a:t>Este proyecto tiene como única función el control de inventario, el cual abarca (proveedores, productos, ventas) y tiene como finalidad evitar la pérdida de datos.</a:t>
            </a:r>
          </a:p>
          <a:p>
            <a:pPr algn="l"/>
            <a:endParaRPr lang="es-CO" sz="8000" b="1" dirty="0" smtClean="0">
              <a:solidFill>
                <a:srgbClr val="92D050"/>
              </a:solidFill>
            </a:endParaRPr>
          </a:p>
        </p:txBody>
      </p:sp>
      <p:sp>
        <p:nvSpPr>
          <p:cNvPr id="3" name="CuadroTexto 2"/>
          <p:cNvSpPr txBox="1"/>
          <p:nvPr/>
        </p:nvSpPr>
        <p:spPr>
          <a:xfrm>
            <a:off x="727788" y="466531"/>
            <a:ext cx="7931020" cy="783771"/>
          </a:xfrm>
          <a:prstGeom prst="rect">
            <a:avLst/>
          </a:prstGeom>
        </p:spPr>
        <p:txBody>
          <a:bodyPr vert="horz" wrap="square" lIns="91440" tIns="45720" rIns="91440" bIns="45720" rtlCol="0" anchor="ctr">
            <a:noAutofit/>
          </a:bodyPr>
          <a:lstStyle/>
          <a:p>
            <a:pPr algn="l"/>
            <a:r>
              <a:rPr lang="es-CO" sz="4800" b="1" dirty="0" smtClean="0">
                <a:solidFill>
                  <a:schemeClr val="bg1"/>
                </a:solidFill>
              </a:rPr>
              <a:t>Alcance</a:t>
            </a:r>
            <a:endParaRPr lang="es-CO" sz="4800" b="1" dirty="0" smtClean="0">
              <a:solidFill>
                <a:schemeClr val="bg1"/>
              </a:solidFill>
            </a:endParaRPr>
          </a:p>
        </p:txBody>
      </p:sp>
    </p:spTree>
    <p:extLst>
      <p:ext uri="{BB962C8B-B14F-4D97-AF65-F5344CB8AC3E}">
        <p14:creationId xmlns:p14="http://schemas.microsoft.com/office/powerpoint/2010/main" val="214638966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27788" y="2668555"/>
            <a:ext cx="7931019" cy="2911151"/>
          </a:xfrm>
          <a:prstGeom prst="rect">
            <a:avLst/>
          </a:prstGeom>
        </p:spPr>
        <p:txBody>
          <a:bodyPr vert="horz" wrap="square" lIns="91440" tIns="45720" rIns="91440" bIns="45720" rtlCol="0" anchor="ctr">
            <a:noAutofit/>
          </a:bodyPr>
          <a:lstStyle/>
          <a:p>
            <a:pPr algn="just"/>
            <a:r>
              <a:rPr lang="es-CO" sz="3200" dirty="0">
                <a:solidFill>
                  <a:schemeClr val="tx1">
                    <a:lumMod val="75000"/>
                    <a:lumOff val="25000"/>
                  </a:schemeClr>
                </a:solidFill>
              </a:rPr>
              <a:t>Desarrollar e implementar un sistema de gestión de la información para la empresa” Súper pan la castellana” el cual tendrá como función llevar un control de inventario que permita registrar productos, realizar facturas. </a:t>
            </a:r>
          </a:p>
          <a:p>
            <a:pPr algn="l"/>
            <a:endParaRPr lang="es-CO" sz="8000" b="1" dirty="0" smtClean="0">
              <a:solidFill>
                <a:srgbClr val="92D050"/>
              </a:solidFill>
            </a:endParaRPr>
          </a:p>
        </p:txBody>
      </p:sp>
      <p:sp>
        <p:nvSpPr>
          <p:cNvPr id="3" name="CuadroTexto 2"/>
          <p:cNvSpPr txBox="1"/>
          <p:nvPr/>
        </p:nvSpPr>
        <p:spPr>
          <a:xfrm>
            <a:off x="727788" y="466531"/>
            <a:ext cx="7931020" cy="783771"/>
          </a:xfrm>
          <a:prstGeom prst="rect">
            <a:avLst/>
          </a:prstGeom>
        </p:spPr>
        <p:txBody>
          <a:bodyPr vert="horz" wrap="square" lIns="91440" tIns="45720" rIns="91440" bIns="45720" rtlCol="0" anchor="ctr">
            <a:noAutofit/>
          </a:bodyPr>
          <a:lstStyle/>
          <a:p>
            <a:pPr algn="l"/>
            <a:r>
              <a:rPr lang="es-CO" sz="4800" b="1" dirty="0" smtClean="0">
                <a:solidFill>
                  <a:schemeClr val="bg1"/>
                </a:solidFill>
              </a:rPr>
              <a:t>Objetivo general</a:t>
            </a:r>
            <a:endParaRPr lang="es-CO" sz="4800" b="1" dirty="0" smtClean="0">
              <a:solidFill>
                <a:schemeClr val="bg1"/>
              </a:solidFill>
            </a:endParaRPr>
          </a:p>
        </p:txBody>
      </p:sp>
    </p:spTree>
    <p:extLst>
      <p:ext uri="{BB962C8B-B14F-4D97-AF65-F5344CB8AC3E}">
        <p14:creationId xmlns:p14="http://schemas.microsoft.com/office/powerpoint/2010/main" val="379002441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27788" y="2668555"/>
            <a:ext cx="7931019" cy="2911151"/>
          </a:xfrm>
          <a:prstGeom prst="rect">
            <a:avLst/>
          </a:prstGeom>
        </p:spPr>
        <p:txBody>
          <a:bodyPr vert="horz" wrap="square" lIns="91440" tIns="45720" rIns="91440" bIns="45720" rtlCol="0" anchor="ctr">
            <a:noAutofit/>
          </a:bodyPr>
          <a:lstStyle/>
          <a:p>
            <a:pPr algn="just"/>
            <a:r>
              <a:rPr lang="es-CO" sz="3200" dirty="0">
                <a:solidFill>
                  <a:schemeClr val="tx1">
                    <a:lumMod val="75000"/>
                    <a:lumOff val="25000"/>
                  </a:schemeClr>
                </a:solidFill>
              </a:rPr>
              <a:t>Desarrollar e implementar un sistema de gestión de la información para la empresa” Súper pan la castellana” el cual tendrá como función llevar un control de inventario que permita registrar productos, realizar facturas. </a:t>
            </a:r>
          </a:p>
          <a:p>
            <a:pPr algn="l"/>
            <a:endParaRPr lang="es-CO" sz="8000" b="1" dirty="0" smtClean="0">
              <a:solidFill>
                <a:srgbClr val="92D050"/>
              </a:solidFill>
            </a:endParaRPr>
          </a:p>
        </p:txBody>
      </p:sp>
      <p:sp>
        <p:nvSpPr>
          <p:cNvPr id="4" name="CuadroTexto 3"/>
          <p:cNvSpPr txBox="1"/>
          <p:nvPr/>
        </p:nvSpPr>
        <p:spPr>
          <a:xfrm>
            <a:off x="727788" y="466531"/>
            <a:ext cx="7931020" cy="783771"/>
          </a:xfrm>
          <a:prstGeom prst="rect">
            <a:avLst/>
          </a:prstGeom>
        </p:spPr>
        <p:txBody>
          <a:bodyPr vert="horz" wrap="square" lIns="91440" tIns="45720" rIns="91440" bIns="45720" rtlCol="0" anchor="ctr">
            <a:noAutofit/>
          </a:bodyPr>
          <a:lstStyle/>
          <a:p>
            <a:pPr algn="l"/>
            <a:r>
              <a:rPr lang="es-CO" sz="4800" b="1" dirty="0" smtClean="0">
                <a:solidFill>
                  <a:schemeClr val="bg1"/>
                </a:solidFill>
              </a:rPr>
              <a:t>Objetivo general</a:t>
            </a:r>
            <a:endParaRPr lang="es-CO" sz="4800" b="1" dirty="0" smtClean="0">
              <a:solidFill>
                <a:schemeClr val="bg1"/>
              </a:solidFill>
            </a:endParaRPr>
          </a:p>
        </p:txBody>
      </p:sp>
    </p:spTree>
    <p:extLst>
      <p:ext uri="{BB962C8B-B14F-4D97-AF65-F5344CB8AC3E}">
        <p14:creationId xmlns:p14="http://schemas.microsoft.com/office/powerpoint/2010/main" val="215514062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rPr>
              <a:t>Integrantes</a:t>
            </a:r>
            <a:endParaRPr lang="es-CO" sz="5400" b="1" dirty="0" smtClean="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smtClean="0">
                <a:solidFill>
                  <a:schemeClr val="bg1">
                    <a:lumMod val="95000"/>
                  </a:schemeClr>
                </a:solidFill>
              </a:rPr>
              <a:t>Metodología </a:t>
            </a:r>
            <a:r>
              <a:rPr lang="es-CO" b="1" dirty="0">
                <a:solidFill>
                  <a:schemeClr val="bg1">
                    <a:lumMod val="95000"/>
                  </a:schemeClr>
                </a:solidFill>
              </a:rPr>
              <a:t>s</a:t>
            </a:r>
            <a:r>
              <a:rPr lang="es-CO" b="1" dirty="0" smtClean="0">
                <a:solidFill>
                  <a:schemeClr val="bg1">
                    <a:lumMod val="95000"/>
                  </a:schemeClr>
                </a:solidFill>
              </a:rPr>
              <a:t>crum</a:t>
            </a:r>
            <a:endParaRPr lang="es-CO" b="1" dirty="0" smtClean="0">
              <a:solidFill>
                <a:schemeClr val="bg1">
                  <a:lumMod val="95000"/>
                </a:schemeClr>
              </a:solidFill>
            </a:endParaRPr>
          </a:p>
        </p:txBody>
      </p:sp>
      <p:sp>
        <p:nvSpPr>
          <p:cNvPr id="4" name="Marcador de contenido 2"/>
          <p:cNvSpPr txBox="1">
            <a:spLocks/>
          </p:cNvSpPr>
          <p:nvPr/>
        </p:nvSpPr>
        <p:spPr>
          <a:xfrm>
            <a:off x="3467284" y="2559695"/>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q"/>
            </a:pPr>
            <a:r>
              <a:rPr lang="es-CO" sz="1800" dirty="0" smtClean="0">
                <a:solidFill>
                  <a:schemeClr val="tx1">
                    <a:lumMod val="75000"/>
                    <a:lumOff val="25000"/>
                  </a:schemeClr>
                </a:solidFill>
              </a:rPr>
              <a:t>Yeimy Torres</a:t>
            </a:r>
          </a:p>
          <a:p>
            <a:pPr>
              <a:buFont typeface="Wingdings" panose="05000000000000000000" pitchFamily="2" charset="2"/>
              <a:buChar char="q"/>
            </a:pPr>
            <a:r>
              <a:rPr lang="es-CO" sz="1800" dirty="0" smtClean="0">
                <a:solidFill>
                  <a:schemeClr val="tx1">
                    <a:lumMod val="75000"/>
                    <a:lumOff val="25000"/>
                  </a:schemeClr>
                </a:solidFill>
              </a:rPr>
              <a:t>Brenda Coral </a:t>
            </a:r>
          </a:p>
          <a:p>
            <a:pPr>
              <a:buFont typeface="Wingdings" panose="05000000000000000000" pitchFamily="2" charset="2"/>
              <a:buChar char="q"/>
            </a:pPr>
            <a:r>
              <a:rPr lang="es-CO" sz="1800" dirty="0" smtClean="0">
                <a:solidFill>
                  <a:schemeClr val="tx1">
                    <a:lumMod val="75000"/>
                    <a:lumOff val="25000"/>
                  </a:schemeClr>
                </a:solidFill>
              </a:rPr>
              <a:t>Juan Contreras</a:t>
            </a:r>
          </a:p>
          <a:p>
            <a:pPr>
              <a:buFont typeface="Wingdings" panose="05000000000000000000" pitchFamily="2" charset="2"/>
              <a:buChar char="q"/>
            </a:pPr>
            <a:r>
              <a:rPr lang="es-CO" sz="1800" dirty="0" smtClean="0">
                <a:solidFill>
                  <a:schemeClr val="tx1">
                    <a:lumMod val="75000"/>
                    <a:lumOff val="25000"/>
                  </a:schemeClr>
                </a:solidFill>
              </a:rPr>
              <a:t>Jhoan Sanchez</a:t>
            </a:r>
            <a:endParaRPr lang="es-CO" sz="1800" dirty="0" smtClean="0">
              <a:solidFill>
                <a:schemeClr val="tx1">
                  <a:lumMod val="75000"/>
                  <a:lumOff val="2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98992" y="2559695"/>
            <a:ext cx="1973249" cy="27595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290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27789" y="3359020"/>
            <a:ext cx="7931019" cy="2911151"/>
          </a:xfrm>
          <a:prstGeom prst="rect">
            <a:avLst/>
          </a:prstGeom>
        </p:spPr>
        <p:txBody>
          <a:bodyPr vert="horz" wrap="square" lIns="91440" tIns="45720" rIns="91440" bIns="45720" rtlCol="0" anchor="ctr">
            <a:noAutofit/>
          </a:bodyPr>
          <a:lstStyle/>
          <a:p>
            <a:pPr marL="285750" lvl="0" indent="-285750" algn="just">
              <a:buFont typeface="Arial" panose="020B0604020202020204" pitchFamily="34" charset="0"/>
              <a:buChar char="•"/>
            </a:pPr>
            <a:r>
              <a:rPr lang="es-CO" sz="2800" dirty="0">
                <a:solidFill>
                  <a:schemeClr val="tx1">
                    <a:lumMod val="75000"/>
                    <a:lumOff val="25000"/>
                  </a:schemeClr>
                </a:solidFill>
              </a:rPr>
              <a:t>Recopilar información para identificar los requerimientos funcionales y no funcionales, a través de encuestas y/o entrevistas aplicadas a los diferentes usuarios.</a:t>
            </a:r>
          </a:p>
          <a:p>
            <a:pPr marL="285750" lvl="0" indent="-285750" algn="just">
              <a:buFont typeface="Arial" panose="020B0604020202020204" pitchFamily="34" charset="0"/>
              <a:buChar char="•"/>
            </a:pPr>
            <a:r>
              <a:rPr lang="es-CO" sz="2800" dirty="0" smtClean="0">
                <a:solidFill>
                  <a:schemeClr val="tx1">
                    <a:lumMod val="75000"/>
                    <a:lumOff val="25000"/>
                  </a:schemeClr>
                </a:solidFill>
              </a:rPr>
              <a:t>Realizar diagramas </a:t>
            </a:r>
            <a:r>
              <a:rPr lang="es-CO" sz="2800" dirty="0">
                <a:solidFill>
                  <a:schemeClr val="tx1">
                    <a:lumMod val="75000"/>
                    <a:lumOff val="25000"/>
                  </a:schemeClr>
                </a:solidFill>
              </a:rPr>
              <a:t>que especifiquen los requerimientos y la accesibilidad del usuario en el sitio web.</a:t>
            </a:r>
          </a:p>
          <a:p>
            <a:pPr marL="285750" lvl="0" indent="-285750" algn="just">
              <a:buFont typeface="Arial" panose="020B0604020202020204" pitchFamily="34" charset="0"/>
              <a:buChar char="•"/>
            </a:pPr>
            <a:r>
              <a:rPr lang="es-CO" sz="2800" dirty="0">
                <a:solidFill>
                  <a:schemeClr val="tx1">
                    <a:lumMod val="75000"/>
                    <a:lumOff val="25000"/>
                  </a:schemeClr>
                </a:solidFill>
              </a:rPr>
              <a:t>Diseñar interfaces acordes a la especificación obtenida en el levantamiento </a:t>
            </a:r>
            <a:r>
              <a:rPr lang="es-CO" sz="2800" dirty="0" smtClean="0">
                <a:solidFill>
                  <a:schemeClr val="tx1">
                    <a:lumMod val="75000"/>
                    <a:lumOff val="25000"/>
                  </a:schemeClr>
                </a:solidFill>
              </a:rPr>
              <a:t>de </a:t>
            </a:r>
            <a:r>
              <a:rPr lang="es-CO" sz="2800" dirty="0">
                <a:solidFill>
                  <a:schemeClr val="tx1">
                    <a:lumMod val="75000"/>
                    <a:lumOff val="25000"/>
                  </a:schemeClr>
                </a:solidFill>
              </a:rPr>
              <a:t>información.</a:t>
            </a:r>
          </a:p>
          <a:p>
            <a:pPr algn="just"/>
            <a:r>
              <a:rPr lang="es-419" sz="2800" dirty="0"/>
              <a:t> </a:t>
            </a:r>
            <a:endParaRPr lang="es-CO" sz="2800" dirty="0"/>
          </a:p>
          <a:p>
            <a:pPr algn="l"/>
            <a:endParaRPr lang="es-CO" sz="8000" b="1" dirty="0" smtClean="0">
              <a:solidFill>
                <a:srgbClr val="92D050"/>
              </a:solidFill>
            </a:endParaRPr>
          </a:p>
        </p:txBody>
      </p:sp>
      <p:sp>
        <p:nvSpPr>
          <p:cNvPr id="3" name="CuadroTexto 2"/>
          <p:cNvSpPr txBox="1"/>
          <p:nvPr/>
        </p:nvSpPr>
        <p:spPr>
          <a:xfrm>
            <a:off x="727788" y="466531"/>
            <a:ext cx="7931020" cy="783771"/>
          </a:xfrm>
          <a:prstGeom prst="rect">
            <a:avLst/>
          </a:prstGeom>
        </p:spPr>
        <p:txBody>
          <a:bodyPr vert="horz" wrap="square" lIns="91440" tIns="45720" rIns="91440" bIns="45720" rtlCol="0" anchor="ctr">
            <a:noAutofit/>
          </a:bodyPr>
          <a:lstStyle/>
          <a:p>
            <a:pPr algn="l"/>
            <a:r>
              <a:rPr lang="es-CO" sz="4800" b="1" dirty="0" smtClean="0">
                <a:solidFill>
                  <a:schemeClr val="bg1"/>
                </a:solidFill>
              </a:rPr>
              <a:t>Objetivos específicos</a:t>
            </a:r>
            <a:endParaRPr lang="es-CO" sz="4800" b="1" dirty="0" smtClean="0">
              <a:solidFill>
                <a:schemeClr val="bg1"/>
              </a:solidFill>
            </a:endParaRPr>
          </a:p>
        </p:txBody>
      </p:sp>
    </p:spTree>
    <p:extLst>
      <p:ext uri="{BB962C8B-B14F-4D97-AF65-F5344CB8AC3E}">
        <p14:creationId xmlns:p14="http://schemas.microsoft.com/office/powerpoint/2010/main" val="232284608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09127" y="2472242"/>
            <a:ext cx="7744408" cy="3046988"/>
          </a:xfrm>
          <a:prstGeom prst="rect">
            <a:avLst/>
          </a:prstGeom>
        </p:spPr>
        <p:txBody>
          <a:bodyPr wrap="square">
            <a:spAutoFit/>
          </a:bodyPr>
          <a:lstStyle/>
          <a:p>
            <a:pPr lvl="0"/>
            <a:r>
              <a:rPr lang="es-419" sz="2400" dirty="0"/>
              <a:t>Programar el software, cumpliendo con el diseño requerido, así como con la totalidad de problemas planteados a solucionar, este será programado en lenguaje HTML, CSS, JAVASCRIPT, PHP.</a:t>
            </a:r>
            <a:endParaRPr lang="es-CO" sz="2400" dirty="0"/>
          </a:p>
          <a:p>
            <a:r>
              <a:rPr lang="es-419" sz="2400" dirty="0"/>
              <a:t> </a:t>
            </a:r>
            <a:endParaRPr lang="es-CO" sz="2400" dirty="0"/>
          </a:p>
          <a:p>
            <a:pPr lvl="0"/>
            <a:r>
              <a:rPr lang="es-419" sz="2400" dirty="0"/>
              <a:t>Implementar el software en la panadería </a:t>
            </a:r>
            <a:r>
              <a:rPr lang="es-CO" sz="2400" dirty="0"/>
              <a:t>“Súper pan la Castellana” </a:t>
            </a:r>
            <a:r>
              <a:rPr lang="es-419" sz="2400" dirty="0"/>
              <a:t>y comprobar que cumpla con los requerimientos del cliente.</a:t>
            </a:r>
            <a:endParaRPr lang="es-CO" sz="2400" dirty="0"/>
          </a:p>
        </p:txBody>
      </p:sp>
    </p:spTree>
    <p:extLst>
      <p:ext uri="{BB962C8B-B14F-4D97-AF65-F5344CB8AC3E}">
        <p14:creationId xmlns:p14="http://schemas.microsoft.com/office/powerpoint/2010/main" val="1113701610"/>
      </p:ext>
    </p:extLst>
  </p:cSld>
  <p:clrMapOvr>
    <a:masterClrMapping/>
  </p:clrMapOvr>
  <p:transition spd="slow">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ítulo 1"/>
          <p:cNvSpPr txBox="1">
            <a:spLocks/>
          </p:cNvSpPr>
          <p:nvPr/>
        </p:nvSpPr>
        <p:spPr>
          <a:xfrm>
            <a:off x="1127578" y="5296746"/>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smtClean="0">
                <a:solidFill>
                  <a:srgbClr val="FFC000"/>
                </a:solidFill>
              </a:rPr>
              <a:t>GRACIAS</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pPr algn="l"/>
            <a:r>
              <a:rPr lang="es-CO" sz="5400" b="1" dirty="0" smtClean="0">
                <a:solidFill>
                  <a:schemeClr val="bg1"/>
                </a:solidFill>
              </a:rPr>
              <a:t>Funciones </a:t>
            </a:r>
            <a:endParaRPr lang="es-ES" sz="5400" dirty="0">
              <a:solidFill>
                <a:schemeClr val="bg1"/>
              </a:solidFill>
            </a:endParaRPr>
          </a:p>
        </p:txBody>
      </p:sp>
    </p:spTree>
    <p:extLst>
      <p:ext uri="{BB962C8B-B14F-4D97-AF65-F5344CB8AC3E}">
        <p14:creationId xmlns:p14="http://schemas.microsoft.com/office/powerpoint/2010/main" val="230434477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294496" y="5049672"/>
            <a:ext cx="3003816" cy="159793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800" b="1" dirty="0"/>
              <a:t>Project </a:t>
            </a:r>
            <a:r>
              <a:rPr lang="es-CO" sz="2800" b="1" dirty="0" smtClean="0"/>
              <a:t>Owner</a:t>
            </a:r>
          </a:p>
          <a:p>
            <a:pPr marL="0" indent="0">
              <a:buNone/>
            </a:pPr>
            <a:r>
              <a:rPr lang="es-CO" sz="2800" dirty="0" smtClean="0"/>
              <a:t>Brenda Coral</a:t>
            </a:r>
          </a:p>
          <a:p>
            <a:pPr marL="0" indent="0">
              <a:buNone/>
            </a:pPr>
            <a:endParaRPr lang="es-CO" sz="1800" dirty="0" smtClean="0">
              <a:solidFill>
                <a:schemeClr val="tx1">
                  <a:lumMod val="75000"/>
                  <a:lumOff val="2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descr="Resultado de la imagen para el propietario del proyec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931" y="2132307"/>
            <a:ext cx="5841417"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0576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Marcador de contenido 2"/>
          <p:cNvSpPr txBox="1">
            <a:spLocks/>
          </p:cNvSpPr>
          <p:nvPr/>
        </p:nvSpPr>
        <p:spPr>
          <a:xfrm>
            <a:off x="294496" y="5049672"/>
            <a:ext cx="3003816" cy="159793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800" b="1" dirty="0"/>
              <a:t>Master Scrum o Facilitador</a:t>
            </a:r>
            <a:r>
              <a:rPr lang="es-CO" sz="2800" b="1" dirty="0" smtClean="0"/>
              <a:t>.</a:t>
            </a:r>
          </a:p>
          <a:p>
            <a:pPr marL="0" indent="0">
              <a:buNone/>
            </a:pPr>
            <a:r>
              <a:rPr lang="es-CO" sz="2800" b="1" dirty="0" smtClean="0">
                <a:solidFill>
                  <a:schemeClr val="tx1">
                    <a:lumMod val="75000"/>
                    <a:lumOff val="25000"/>
                  </a:schemeClr>
                </a:solidFill>
              </a:rPr>
              <a:t>Yeimy Torres</a:t>
            </a:r>
            <a:endParaRPr lang="es-CO" sz="1600" b="1" dirty="0" smtClean="0">
              <a:solidFill>
                <a:schemeClr val="tx1">
                  <a:lumMod val="75000"/>
                  <a:lumOff val="25000"/>
                </a:schemeClr>
              </a:solidFill>
            </a:endParaRPr>
          </a:p>
        </p:txBody>
      </p:sp>
      <p:pic>
        <p:nvPicPr>
          <p:cNvPr id="2052" name="Picture 4" descr="Resultado de imagen para Master Scrum o Facilitad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5388" y="2609710"/>
            <a:ext cx="544830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8933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1" name="Marcador de contenido 2"/>
          <p:cNvSpPr>
            <a:spLocks noGrp="1"/>
          </p:cNvSpPr>
          <p:nvPr>
            <p:ph idx="4294967295"/>
          </p:nvPr>
        </p:nvSpPr>
        <p:spPr>
          <a:xfrm>
            <a:off x="1601213" y="3556723"/>
            <a:ext cx="6754511" cy="2200513"/>
          </a:xfrm>
          <a:prstGeom prst="rect">
            <a:avLst/>
          </a:prstGeom>
        </p:spPr>
        <p:txBody>
          <a:bodyPr>
            <a:noAutofit/>
          </a:bodyPr>
          <a:lstStyle/>
          <a:p>
            <a:pPr marL="0" indent="0">
              <a:buNone/>
            </a:pPr>
            <a:r>
              <a:rPr lang="es-CO" dirty="0">
                <a:solidFill>
                  <a:schemeClr val="tx1">
                    <a:lumMod val="75000"/>
                    <a:lumOff val="25000"/>
                  </a:schemeClr>
                </a:solidFill>
              </a:rPr>
              <a:t>de colombianos se formaron en el </a:t>
            </a:r>
            <a:r>
              <a:rPr lang="es-CO" b="1" dirty="0">
                <a:solidFill>
                  <a:srgbClr val="92D050"/>
                </a:solidFill>
              </a:rPr>
              <a:t>SENA</a:t>
            </a:r>
            <a:r>
              <a:rPr lang="es-CO" dirty="0">
                <a:solidFill>
                  <a:schemeClr val="tx1">
                    <a:lumMod val="75000"/>
                    <a:lumOff val="25000"/>
                  </a:schemeClr>
                </a:solidFill>
              </a:rPr>
              <a:t> durante 2014, en las diferentes modalidades</a:t>
            </a:r>
            <a:endParaRPr lang="es-CO" sz="2000" dirty="0" smtClean="0">
              <a:solidFill>
                <a:schemeClr val="tx1">
                  <a:lumMod val="75000"/>
                  <a:lumOff val="25000"/>
                </a:schemeClr>
              </a:solidFill>
            </a:endParaRPr>
          </a:p>
        </p:txBody>
      </p:sp>
      <p:sp>
        <p:nvSpPr>
          <p:cNvPr id="16"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smtClean="0">
                <a:solidFill>
                  <a:schemeClr val="bg1"/>
                </a:solidFill>
              </a:rPr>
              <a:t>Brend</a:t>
            </a:r>
            <a:r>
              <a:rPr lang="es-CO" sz="6600" b="1" dirty="0" smtClean="0">
                <a:solidFill>
                  <a:schemeClr val="bg1"/>
                </a:solidFill>
              </a:rPr>
              <a:t>a Coral</a:t>
            </a:r>
            <a:endParaRPr lang="es-ES" sz="6600" dirty="0">
              <a:solidFill>
                <a:schemeClr val="bg1"/>
              </a:solidFill>
            </a:endParaRPr>
          </a:p>
        </p:txBody>
      </p:sp>
      <p:sp>
        <p:nvSpPr>
          <p:cNvPr id="22" name="Título 1"/>
          <p:cNvSpPr txBox="1">
            <a:spLocks/>
          </p:cNvSpPr>
          <p:nvPr/>
        </p:nvSpPr>
        <p:spPr>
          <a:xfrm>
            <a:off x="1615969" y="2551364"/>
            <a:ext cx="56598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rgbClr val="92D050"/>
                </a:solidFill>
              </a:rPr>
              <a:t>6</a:t>
            </a:r>
            <a:r>
              <a:rPr lang="es-CO" sz="6600" b="1" dirty="0" smtClean="0">
                <a:solidFill>
                  <a:srgbClr val="92D050"/>
                </a:solidFill>
              </a:rPr>
              <a:t>,8 </a:t>
            </a:r>
            <a:r>
              <a:rPr lang="es-CO" sz="6600" b="1" dirty="0">
                <a:solidFill>
                  <a:srgbClr val="92D050"/>
                </a:solidFill>
              </a:rPr>
              <a:t>millones</a:t>
            </a:r>
            <a:endParaRPr lang="es-ES" sz="6600" dirty="0">
              <a:solidFill>
                <a:srgbClr val="92D050"/>
              </a:solidFill>
            </a:endParaRPr>
          </a:p>
        </p:txBody>
      </p:sp>
    </p:spTree>
    <p:extLst>
      <p:ext uri="{BB962C8B-B14F-4D97-AF65-F5344CB8AC3E}">
        <p14:creationId xmlns:p14="http://schemas.microsoft.com/office/powerpoint/2010/main" val="3069972922"/>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1601213" y="3556723"/>
            <a:ext cx="6754511" cy="220051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s-CO" dirty="0" smtClean="0">
                <a:solidFill>
                  <a:schemeClr val="tx1">
                    <a:lumMod val="75000"/>
                    <a:lumOff val="25000"/>
                  </a:schemeClr>
                </a:solidFill>
              </a:rPr>
              <a:t>de colombianos se formaron en el </a:t>
            </a:r>
            <a:r>
              <a:rPr lang="es-CO" b="1" dirty="0" smtClean="0">
                <a:solidFill>
                  <a:srgbClr val="92D050"/>
                </a:solidFill>
              </a:rPr>
              <a:t>SENA</a:t>
            </a:r>
            <a:r>
              <a:rPr lang="es-CO" dirty="0" smtClean="0">
                <a:solidFill>
                  <a:schemeClr val="tx1">
                    <a:lumMod val="75000"/>
                    <a:lumOff val="25000"/>
                  </a:schemeClr>
                </a:solidFill>
              </a:rPr>
              <a:t> durante 2014, en las diferentes modalidades</a:t>
            </a:r>
            <a:endParaRPr lang="es-CO" sz="2000" dirty="0" smtClean="0">
              <a:solidFill>
                <a:schemeClr val="tx1">
                  <a:lumMod val="75000"/>
                  <a:lumOff val="25000"/>
                </a:schemeClr>
              </a:solidFill>
            </a:endParaRPr>
          </a:p>
        </p:txBody>
      </p:sp>
      <p:sp>
        <p:nvSpPr>
          <p:cNvPr id="3" name="Título 1"/>
          <p:cNvSpPr txBox="1">
            <a:spLocks/>
          </p:cNvSpPr>
          <p:nvPr/>
        </p:nvSpPr>
        <p:spPr>
          <a:xfrm>
            <a:off x="1615969" y="2551364"/>
            <a:ext cx="56598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rgbClr val="92D050"/>
                </a:solidFill>
              </a:rPr>
              <a:t>6</a:t>
            </a:r>
            <a:r>
              <a:rPr lang="es-CO" sz="6600" b="1" dirty="0" smtClean="0">
                <a:solidFill>
                  <a:srgbClr val="92D050"/>
                </a:solidFill>
              </a:rPr>
              <a:t>,8 </a:t>
            </a:r>
            <a:r>
              <a:rPr lang="es-CO" sz="6600" b="1" dirty="0">
                <a:solidFill>
                  <a:srgbClr val="92D050"/>
                </a:solidFill>
              </a:rPr>
              <a:t>millones</a:t>
            </a:r>
            <a:endParaRPr lang="es-ES" sz="6600" dirty="0">
              <a:solidFill>
                <a:srgbClr val="92D050"/>
              </a:solidFill>
            </a:endParaRPr>
          </a:p>
        </p:txBody>
      </p:sp>
      <p:sp>
        <p:nvSpPr>
          <p:cNvPr id="4"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smtClean="0">
                <a:solidFill>
                  <a:schemeClr val="bg1"/>
                </a:solidFill>
              </a:rPr>
              <a:t>Yeimy Torres</a:t>
            </a:r>
            <a:endParaRPr lang="es-ES" sz="6600" dirty="0">
              <a:solidFill>
                <a:schemeClr val="bg1"/>
              </a:solidFill>
            </a:endParaRPr>
          </a:p>
        </p:txBody>
      </p:sp>
    </p:spTree>
    <p:extLst>
      <p:ext uri="{BB962C8B-B14F-4D97-AF65-F5344CB8AC3E}">
        <p14:creationId xmlns:p14="http://schemas.microsoft.com/office/powerpoint/2010/main" val="16139451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1615969" y="3438947"/>
            <a:ext cx="6754511" cy="220051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s-CO" smtClean="0">
                <a:solidFill>
                  <a:schemeClr val="tx1">
                    <a:lumMod val="75000"/>
                    <a:lumOff val="25000"/>
                  </a:schemeClr>
                </a:solidFill>
              </a:rPr>
              <a:t>de colombianos se formaron en el </a:t>
            </a:r>
            <a:r>
              <a:rPr lang="es-CO" b="1" smtClean="0">
                <a:solidFill>
                  <a:srgbClr val="92D050"/>
                </a:solidFill>
              </a:rPr>
              <a:t>SENA</a:t>
            </a:r>
            <a:r>
              <a:rPr lang="es-CO" smtClean="0">
                <a:solidFill>
                  <a:schemeClr val="tx1">
                    <a:lumMod val="75000"/>
                    <a:lumOff val="25000"/>
                  </a:schemeClr>
                </a:solidFill>
              </a:rPr>
              <a:t> durante 2014, en las diferentes modalidades</a:t>
            </a:r>
            <a:endParaRPr lang="es-CO" sz="2000" dirty="0" smtClean="0">
              <a:solidFill>
                <a:schemeClr val="tx1">
                  <a:lumMod val="75000"/>
                  <a:lumOff val="25000"/>
                </a:schemeClr>
              </a:solidFill>
            </a:endParaRPr>
          </a:p>
        </p:txBody>
      </p:sp>
      <p:sp>
        <p:nvSpPr>
          <p:cNvPr id="3" name="Título 1"/>
          <p:cNvSpPr txBox="1">
            <a:spLocks/>
          </p:cNvSpPr>
          <p:nvPr/>
        </p:nvSpPr>
        <p:spPr>
          <a:xfrm>
            <a:off x="1615969" y="2551364"/>
            <a:ext cx="56598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rgbClr val="92D050"/>
                </a:solidFill>
              </a:rPr>
              <a:t>6</a:t>
            </a:r>
            <a:r>
              <a:rPr lang="es-CO" sz="6600" b="1" dirty="0" smtClean="0">
                <a:solidFill>
                  <a:srgbClr val="92D050"/>
                </a:solidFill>
              </a:rPr>
              <a:t>,8 </a:t>
            </a:r>
            <a:r>
              <a:rPr lang="es-CO" sz="6600" b="1" dirty="0">
                <a:solidFill>
                  <a:srgbClr val="92D050"/>
                </a:solidFill>
              </a:rPr>
              <a:t>millones</a:t>
            </a:r>
            <a:endParaRPr lang="es-ES" sz="6600" dirty="0">
              <a:solidFill>
                <a:srgbClr val="92D050"/>
              </a:solidFill>
            </a:endParaRPr>
          </a:p>
        </p:txBody>
      </p:sp>
      <p:sp>
        <p:nvSpPr>
          <p:cNvPr id="4"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smtClean="0">
                <a:solidFill>
                  <a:schemeClr val="bg1"/>
                </a:solidFill>
              </a:rPr>
              <a:t>Juan Contreras</a:t>
            </a:r>
            <a:endParaRPr lang="es-ES" sz="6600" dirty="0">
              <a:solidFill>
                <a:schemeClr val="bg1"/>
              </a:solidFill>
            </a:endParaRPr>
          </a:p>
        </p:txBody>
      </p:sp>
    </p:spTree>
    <p:extLst>
      <p:ext uri="{BB962C8B-B14F-4D97-AF65-F5344CB8AC3E}">
        <p14:creationId xmlns:p14="http://schemas.microsoft.com/office/powerpoint/2010/main" val="37688246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615821" y="3556723"/>
            <a:ext cx="7739904" cy="220051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800" dirty="0">
                <a:solidFill>
                  <a:schemeClr val="tx1">
                    <a:lumMod val="65000"/>
                    <a:lumOff val="35000"/>
                  </a:schemeClr>
                </a:solidFill>
              </a:rPr>
              <a:t>Un programador es aquella persona que escribe, depura y mantiene el </a:t>
            </a:r>
            <a:r>
              <a:rPr lang="es-CO" sz="2800" dirty="0" smtClean="0">
                <a:solidFill>
                  <a:schemeClr val="tx1">
                    <a:lumMod val="65000"/>
                    <a:lumOff val="35000"/>
                  </a:schemeClr>
                </a:solidFill>
              </a:rPr>
              <a:t>código fuente de </a:t>
            </a:r>
            <a:r>
              <a:rPr lang="es-CO" sz="2800" dirty="0">
                <a:solidFill>
                  <a:schemeClr val="tx1">
                    <a:lumMod val="65000"/>
                    <a:lumOff val="35000"/>
                  </a:schemeClr>
                </a:solidFill>
              </a:rPr>
              <a:t>un programa informático, es decir, el conjunto de instrucciones que ejecuta el hardware de una computadora, para realizar una tarea determinada.</a:t>
            </a:r>
            <a:endParaRPr lang="es-CO" sz="1800" dirty="0" smtClean="0">
              <a:solidFill>
                <a:schemeClr val="tx1">
                  <a:lumMod val="65000"/>
                  <a:lumOff val="35000"/>
                </a:schemeClr>
              </a:solidFill>
            </a:endParaRPr>
          </a:p>
        </p:txBody>
      </p:sp>
      <p:sp>
        <p:nvSpPr>
          <p:cNvPr id="3" name="Título 1"/>
          <p:cNvSpPr txBox="1">
            <a:spLocks/>
          </p:cNvSpPr>
          <p:nvPr/>
        </p:nvSpPr>
        <p:spPr>
          <a:xfrm>
            <a:off x="1615969" y="2551364"/>
            <a:ext cx="56598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3200" b="1" dirty="0" smtClean="0"/>
              <a:t>Programador</a:t>
            </a:r>
            <a:endParaRPr lang="es-ES" sz="3200" dirty="0"/>
          </a:p>
        </p:txBody>
      </p:sp>
      <p:sp>
        <p:nvSpPr>
          <p:cNvPr id="4"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smtClean="0">
                <a:solidFill>
                  <a:schemeClr val="bg1"/>
                </a:solidFill>
              </a:rPr>
              <a:t>Jhoan Sanchez</a:t>
            </a:r>
            <a:endParaRPr lang="es-ES" sz="6600" dirty="0">
              <a:solidFill>
                <a:schemeClr val="bg1"/>
              </a:solidFill>
            </a:endParaRPr>
          </a:p>
        </p:txBody>
      </p:sp>
    </p:spTree>
    <p:extLst>
      <p:ext uri="{BB962C8B-B14F-4D97-AF65-F5344CB8AC3E}">
        <p14:creationId xmlns:p14="http://schemas.microsoft.com/office/powerpoint/2010/main" val="115927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TotalTime>
  <Words>522</Words>
  <Application>Microsoft Office PowerPoint</Application>
  <PresentationFormat>Presentación en pantalla (4:3)</PresentationFormat>
  <Paragraphs>54</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Cabin</vt:lpstr>
      <vt:lpstr>Calibri</vt:lpstr>
      <vt:lpstr>Times New Roman</vt:lpstr>
      <vt:lpstr>Wingdings</vt:lpstr>
      <vt:lpstr>Tema de Office</vt:lpstr>
      <vt:lpstr>Presentación de PowerPoint</vt:lpstr>
      <vt:lpstr>Presentación de PowerPoint</vt:lpstr>
      <vt:lpstr>Funciones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Familia</cp:lastModifiedBy>
  <cp:revision>142</cp:revision>
  <dcterms:created xsi:type="dcterms:W3CDTF">2014-06-25T16:18:26Z</dcterms:created>
  <dcterms:modified xsi:type="dcterms:W3CDTF">2019-04-09T03:25:06Z</dcterms:modified>
</cp:coreProperties>
</file>