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Courier Prime" charset="1" panose="00000509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20232A"/>
        </a:solidFill>
      </p:bgPr>
    </p:bg>
    <p:spTree>
      <p:nvGrpSpPr>
        <p:cNvPr id="1" name=""/>
        <p:cNvGrpSpPr/>
        <p:nvPr/>
      </p:nvGrpSpPr>
      <p:grpSpPr>
        <a:xfrm>
          <a:off x="0" y="0"/>
          <a:ext cx="0" cy="0"/>
          <a:chOff x="0" y="0"/>
          <a:chExt cx="0" cy="0"/>
        </a:xfrm>
      </p:grpSpPr>
      <p:sp>
        <p:nvSpPr>
          <p:cNvPr name="AutoShape 2" id="2"/>
          <p:cNvSpPr/>
          <p:nvPr/>
        </p:nvSpPr>
        <p:spPr>
          <a:xfrm rot="5400000">
            <a:off x="-3294138" y="4385494"/>
            <a:ext cx="9650362" cy="0"/>
          </a:xfrm>
          <a:prstGeom prst="line">
            <a:avLst/>
          </a:prstGeom>
          <a:ln cap="flat" w="95250">
            <a:solidFill>
              <a:srgbClr val="2D2D35"/>
            </a:solidFill>
            <a:prstDash val="solid"/>
            <a:headEnd type="none" len="sm" w="sm"/>
            <a:tailEnd type="none" len="sm" w="sm"/>
          </a:ln>
        </p:spPr>
      </p:sp>
      <p:grpSp>
        <p:nvGrpSpPr>
          <p:cNvPr name="Group 3" id="3"/>
          <p:cNvGrpSpPr/>
          <p:nvPr/>
        </p:nvGrpSpPr>
        <p:grpSpPr>
          <a:xfrm rot="0">
            <a:off x="14762002" y="-102870"/>
            <a:ext cx="4230823" cy="10389870"/>
            <a:chOff x="0" y="0"/>
            <a:chExt cx="1543416" cy="3790253"/>
          </a:xfrm>
        </p:grpSpPr>
        <p:sp>
          <p:nvSpPr>
            <p:cNvPr name="Freeform 4" id="4"/>
            <p:cNvSpPr/>
            <p:nvPr/>
          </p:nvSpPr>
          <p:spPr>
            <a:xfrm flipH="false" flipV="false" rot="0">
              <a:off x="0" y="0"/>
              <a:ext cx="1543416" cy="3790253"/>
            </a:xfrm>
            <a:custGeom>
              <a:avLst/>
              <a:gdLst/>
              <a:ahLst/>
              <a:cxnLst/>
              <a:rect r="r" b="b" t="t" l="l"/>
              <a:pathLst>
                <a:path h="3790253" w="1543416">
                  <a:moveTo>
                    <a:pt x="0" y="0"/>
                  </a:moveTo>
                  <a:lnTo>
                    <a:pt x="1543416" y="0"/>
                  </a:lnTo>
                  <a:lnTo>
                    <a:pt x="1543416" y="3790253"/>
                  </a:lnTo>
                  <a:lnTo>
                    <a:pt x="0" y="3790253"/>
                  </a:lnTo>
                  <a:close/>
                </a:path>
              </a:pathLst>
            </a:custGeom>
            <a:solidFill>
              <a:srgbClr val="2D2D35"/>
            </a:solidFill>
          </p:spPr>
        </p:sp>
      </p:grpSp>
      <p:sp>
        <p:nvSpPr>
          <p:cNvPr name="TextBox 5" id="5"/>
          <p:cNvSpPr txBox="true"/>
          <p:nvPr/>
        </p:nvSpPr>
        <p:spPr>
          <a:xfrm rot="0">
            <a:off x="2537186" y="2748040"/>
            <a:ext cx="11623056" cy="2879378"/>
          </a:xfrm>
          <a:prstGeom prst="rect">
            <a:avLst/>
          </a:prstGeom>
        </p:spPr>
        <p:txBody>
          <a:bodyPr anchor="t" rtlCol="false" tIns="0" lIns="0" bIns="0" rIns="0">
            <a:spAutoFit/>
          </a:bodyPr>
          <a:lstStyle/>
          <a:p>
            <a:pPr algn="just">
              <a:lnSpc>
                <a:spcPts val="7548"/>
              </a:lnSpc>
            </a:pPr>
            <a:r>
              <a:rPr lang="en-US" sz="6621">
                <a:solidFill>
                  <a:srgbClr val="CB6CE6"/>
                </a:solidFill>
                <a:latin typeface="Courier Prime"/>
                <a:ea typeface="Courier Prime"/>
                <a:cs typeface="Courier Prime"/>
                <a:sym typeface="Courier Prime"/>
              </a:rPr>
              <a:t>sistema de inventario de productos con Python y tkinter </a:t>
            </a:r>
            <a:r>
              <a:rPr lang="en-US" sz="6621">
                <a:solidFill>
                  <a:srgbClr val="FF3131"/>
                </a:solidFill>
                <a:latin typeface="Courier Prime"/>
                <a:ea typeface="Courier Prime"/>
                <a:cs typeface="Courier Prime"/>
                <a:sym typeface="Courier Prime"/>
              </a:rPr>
              <a:t>{</a:t>
            </a:r>
          </a:p>
        </p:txBody>
      </p:sp>
      <p:sp>
        <p:nvSpPr>
          <p:cNvPr name="TextBox 6" id="6"/>
          <p:cNvSpPr txBox="true"/>
          <p:nvPr/>
        </p:nvSpPr>
        <p:spPr>
          <a:xfrm rot="0">
            <a:off x="2405453" y="7592637"/>
            <a:ext cx="714518" cy="994791"/>
          </a:xfrm>
          <a:prstGeom prst="rect">
            <a:avLst/>
          </a:prstGeom>
        </p:spPr>
        <p:txBody>
          <a:bodyPr anchor="t" rtlCol="false" tIns="0" lIns="0" bIns="0" rIns="0">
            <a:spAutoFit/>
          </a:bodyPr>
          <a:lstStyle/>
          <a:p>
            <a:pPr algn="l">
              <a:lnSpc>
                <a:spcPts val="7752"/>
              </a:lnSpc>
            </a:pPr>
            <a:r>
              <a:rPr lang="en-US" sz="6800">
                <a:solidFill>
                  <a:srgbClr val="FF3131"/>
                </a:solidFill>
                <a:latin typeface="Courier Prime"/>
                <a:ea typeface="Courier Prime"/>
                <a:cs typeface="Courier Prime"/>
                <a:sym typeface="Courier Prime"/>
              </a:rPr>
              <a:t>}</a:t>
            </a:r>
          </a:p>
        </p:txBody>
      </p:sp>
      <p:sp>
        <p:nvSpPr>
          <p:cNvPr name="TextBox 7" id="7"/>
          <p:cNvSpPr txBox="true"/>
          <p:nvPr/>
        </p:nvSpPr>
        <p:spPr>
          <a:xfrm rot="0">
            <a:off x="2436187" y="5767528"/>
            <a:ext cx="11436056" cy="2461895"/>
          </a:xfrm>
          <a:prstGeom prst="rect">
            <a:avLst/>
          </a:prstGeom>
        </p:spPr>
        <p:txBody>
          <a:bodyPr anchor="t" rtlCol="false" tIns="0" lIns="0" bIns="0" rIns="0">
            <a:spAutoFit/>
          </a:bodyPr>
          <a:lstStyle/>
          <a:p>
            <a:pPr algn="l">
              <a:lnSpc>
                <a:spcPts val="6580"/>
              </a:lnSpc>
            </a:pPr>
            <a:r>
              <a:rPr lang="en-US" sz="4700">
                <a:solidFill>
                  <a:srgbClr val="5CE1E6"/>
                </a:solidFill>
                <a:latin typeface="Courier Prime"/>
                <a:ea typeface="Courier Prime"/>
                <a:cs typeface="Courier Prime"/>
                <a:sym typeface="Courier Prime"/>
              </a:rPr>
              <a:t>Por</a:t>
            </a:r>
            <a:r>
              <a:rPr lang="en-US" sz="4700">
                <a:solidFill>
                  <a:srgbClr val="FFFFFF"/>
                </a:solidFill>
                <a:latin typeface="Courier Prime"/>
                <a:ea typeface="Courier Prime"/>
                <a:cs typeface="Courier Prime"/>
                <a:sym typeface="Courier Prime"/>
              </a:rPr>
              <a:t>=</a:t>
            </a:r>
            <a:r>
              <a:rPr lang="en-US" sz="4700">
                <a:solidFill>
                  <a:srgbClr val="FFDE59"/>
                </a:solidFill>
                <a:latin typeface="Courier Prime"/>
                <a:ea typeface="Courier Prime"/>
                <a:cs typeface="Courier Prime"/>
                <a:sym typeface="Courier Prime"/>
              </a:rPr>
              <a:t>(</a:t>
            </a:r>
            <a:r>
              <a:rPr lang="en-US" sz="4700">
                <a:solidFill>
                  <a:srgbClr val="FF914D"/>
                </a:solidFill>
                <a:latin typeface="Courier Prime"/>
                <a:ea typeface="Courier Prime"/>
                <a:cs typeface="Courier Prime"/>
                <a:sym typeface="Courier Prime"/>
              </a:rPr>
              <a:t>"Jhoel Iván Macias Mamani</a:t>
            </a:r>
          </a:p>
          <a:p>
            <a:pPr algn="l">
              <a:lnSpc>
                <a:spcPts val="6580"/>
              </a:lnSpc>
            </a:pPr>
            <a:r>
              <a:rPr lang="en-US" sz="4700">
                <a:solidFill>
                  <a:srgbClr val="FF914D"/>
                </a:solidFill>
                <a:latin typeface="Courier Prime"/>
                <a:ea typeface="Courier Prime"/>
                <a:cs typeface="Courier Prime"/>
                <a:sym typeface="Courier Prime"/>
              </a:rPr>
              <a:t>Flavio Cesar Rojas Vargas"</a:t>
            </a:r>
            <a:r>
              <a:rPr lang="en-US" sz="4700">
                <a:solidFill>
                  <a:srgbClr val="FFDE59"/>
                </a:solidFill>
                <a:latin typeface="Courier Prime"/>
                <a:ea typeface="Courier Prime"/>
                <a:cs typeface="Courier Prime"/>
                <a:sym typeface="Courier Prime"/>
              </a:rPr>
              <a:t>)</a:t>
            </a:r>
          </a:p>
          <a:p>
            <a:pPr algn="l">
              <a:lnSpc>
                <a:spcPts val="6580"/>
              </a:lnSpc>
            </a:pPr>
          </a:p>
        </p:txBody>
      </p:sp>
      <p:sp>
        <p:nvSpPr>
          <p:cNvPr name="TextBox 8" id="8"/>
          <p:cNvSpPr txBox="true"/>
          <p:nvPr/>
        </p:nvSpPr>
        <p:spPr>
          <a:xfrm rot="0">
            <a:off x="2194891" y="1687047"/>
            <a:ext cx="11259224" cy="474154"/>
          </a:xfrm>
          <a:prstGeom prst="rect">
            <a:avLst/>
          </a:prstGeom>
        </p:spPr>
        <p:txBody>
          <a:bodyPr anchor="t" rtlCol="false" tIns="0" lIns="0" bIns="0" rIns="0">
            <a:spAutoFit/>
          </a:bodyPr>
          <a:lstStyle/>
          <a:p>
            <a:pPr algn="l">
              <a:lnSpc>
                <a:spcPts val="3830"/>
              </a:lnSpc>
            </a:pPr>
            <a:r>
              <a:rPr lang="en-US" sz="2736">
                <a:solidFill>
                  <a:srgbClr val="8F8F8F"/>
                </a:solidFill>
                <a:latin typeface="Courier Prime"/>
                <a:ea typeface="Courier Prime"/>
                <a:cs typeface="Courier Prime"/>
                <a:sym typeface="Courier Prime"/>
              </a:rPr>
              <a:t>&lt;!--programación_2-&gt;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20232A"/>
        </a:solidFill>
      </p:bgPr>
    </p:bg>
    <p:spTree>
      <p:nvGrpSpPr>
        <p:cNvPr id="1" name=""/>
        <p:cNvGrpSpPr/>
        <p:nvPr/>
      </p:nvGrpSpPr>
      <p:grpSpPr>
        <a:xfrm>
          <a:off x="0" y="0"/>
          <a:ext cx="0" cy="0"/>
          <a:chOff x="0" y="0"/>
          <a:chExt cx="0" cy="0"/>
        </a:xfrm>
      </p:grpSpPr>
      <p:grpSp>
        <p:nvGrpSpPr>
          <p:cNvPr name="Group 2" id="2"/>
          <p:cNvGrpSpPr/>
          <p:nvPr/>
        </p:nvGrpSpPr>
        <p:grpSpPr>
          <a:xfrm rot="0">
            <a:off x="759537" y="2040919"/>
            <a:ext cx="16045409" cy="7638059"/>
            <a:chOff x="0" y="0"/>
            <a:chExt cx="6831918" cy="3252182"/>
          </a:xfrm>
        </p:grpSpPr>
        <p:sp>
          <p:nvSpPr>
            <p:cNvPr name="Freeform 3" id="3"/>
            <p:cNvSpPr/>
            <p:nvPr/>
          </p:nvSpPr>
          <p:spPr>
            <a:xfrm flipH="false" flipV="false" rot="0">
              <a:off x="0" y="0"/>
              <a:ext cx="6831918" cy="3252182"/>
            </a:xfrm>
            <a:custGeom>
              <a:avLst/>
              <a:gdLst/>
              <a:ahLst/>
              <a:cxnLst/>
              <a:rect r="r" b="b" t="t" l="l"/>
              <a:pathLst>
                <a:path h="3252182" w="6831918">
                  <a:moveTo>
                    <a:pt x="0" y="0"/>
                  </a:moveTo>
                  <a:lnTo>
                    <a:pt x="6831918" y="0"/>
                  </a:lnTo>
                  <a:lnTo>
                    <a:pt x="6831918" y="3252182"/>
                  </a:lnTo>
                  <a:lnTo>
                    <a:pt x="0" y="3252182"/>
                  </a:lnTo>
                  <a:close/>
                </a:path>
              </a:pathLst>
            </a:custGeom>
            <a:solidFill>
              <a:srgbClr val="2D2D35"/>
            </a:solidFill>
          </p:spPr>
        </p:sp>
      </p:grpSp>
      <p:sp>
        <p:nvSpPr>
          <p:cNvPr name="Freeform 4" id="4"/>
          <p:cNvSpPr/>
          <p:nvPr/>
        </p:nvSpPr>
        <p:spPr>
          <a:xfrm flipH="false" flipV="false" rot="0">
            <a:off x="3131612" y="2971064"/>
            <a:ext cx="11301259" cy="5777769"/>
          </a:xfrm>
          <a:custGeom>
            <a:avLst/>
            <a:gdLst/>
            <a:ahLst/>
            <a:cxnLst/>
            <a:rect r="r" b="b" t="t" l="l"/>
            <a:pathLst>
              <a:path h="5777769" w="11301259">
                <a:moveTo>
                  <a:pt x="0" y="0"/>
                </a:moveTo>
                <a:lnTo>
                  <a:pt x="11301259" y="0"/>
                </a:lnTo>
                <a:lnTo>
                  <a:pt x="11301259" y="5777769"/>
                </a:lnTo>
                <a:lnTo>
                  <a:pt x="0" y="5777769"/>
                </a:lnTo>
                <a:lnTo>
                  <a:pt x="0" y="0"/>
                </a:lnTo>
                <a:close/>
              </a:path>
            </a:pathLst>
          </a:custGeom>
          <a:blipFill>
            <a:blip r:embed="rId2"/>
            <a:stretch>
              <a:fillRect l="0" t="0" r="0" b="0"/>
            </a:stretch>
          </a:blipFill>
        </p:spPr>
      </p:sp>
      <p:sp>
        <p:nvSpPr>
          <p:cNvPr name="TextBox 5" id="5"/>
          <p:cNvSpPr txBox="true"/>
          <p:nvPr/>
        </p:nvSpPr>
        <p:spPr>
          <a:xfrm rot="0">
            <a:off x="759537" y="2040919"/>
            <a:ext cx="6261698" cy="451485"/>
          </a:xfrm>
          <a:prstGeom prst="rect">
            <a:avLst/>
          </a:prstGeom>
        </p:spPr>
        <p:txBody>
          <a:bodyPr anchor="t" rtlCol="false" tIns="0" lIns="0" bIns="0" rIns="0">
            <a:spAutoFit/>
          </a:bodyPr>
          <a:lstStyle/>
          <a:p>
            <a:pPr algn="l">
              <a:lnSpc>
                <a:spcPts val="3569"/>
              </a:lnSpc>
            </a:pPr>
            <a:r>
              <a:rPr lang="en-US" sz="3000">
                <a:solidFill>
                  <a:srgbClr val="FF914D"/>
                </a:solidFill>
                <a:latin typeface="Courier Prime"/>
                <a:ea typeface="Courier Prime"/>
                <a:cs typeface="Courier Prime"/>
                <a:sym typeface="Courier Prime"/>
              </a:rPr>
              <a:t>Modo Oscuro / Claro</a:t>
            </a:r>
          </a:p>
        </p:txBody>
      </p:sp>
      <p:sp>
        <p:nvSpPr>
          <p:cNvPr name="TextBox 6" id="6"/>
          <p:cNvSpPr txBox="true"/>
          <p:nvPr/>
        </p:nvSpPr>
        <p:spPr>
          <a:xfrm rot="0">
            <a:off x="1028700" y="1047750"/>
            <a:ext cx="7031406" cy="582930"/>
          </a:xfrm>
          <a:prstGeom prst="rect">
            <a:avLst/>
          </a:prstGeom>
        </p:spPr>
        <p:txBody>
          <a:bodyPr anchor="t" rtlCol="false" tIns="0" lIns="0" bIns="0" rIns="0">
            <a:spAutoFit/>
          </a:bodyPr>
          <a:lstStyle/>
          <a:p>
            <a:pPr algn="l">
              <a:lnSpc>
                <a:spcPts val="4559"/>
              </a:lnSpc>
            </a:pPr>
            <a:r>
              <a:rPr lang="en-US" sz="3999">
                <a:solidFill>
                  <a:srgbClr val="FF3131"/>
                </a:solidFill>
                <a:latin typeface="Courier Prime"/>
                <a:ea typeface="Courier Prime"/>
                <a:cs typeface="Courier Prime"/>
                <a:sym typeface="Courier Prime"/>
              </a:rPr>
              <a:t>{</a:t>
            </a:r>
          </a:p>
        </p:txBody>
      </p:sp>
      <p:sp>
        <p:nvSpPr>
          <p:cNvPr name="TextBox 7" id="7"/>
          <p:cNvSpPr txBox="true"/>
          <p:nvPr/>
        </p:nvSpPr>
        <p:spPr>
          <a:xfrm rot="0">
            <a:off x="16557135" y="8675370"/>
            <a:ext cx="702165" cy="582930"/>
          </a:xfrm>
          <a:prstGeom prst="rect">
            <a:avLst/>
          </a:prstGeom>
        </p:spPr>
        <p:txBody>
          <a:bodyPr anchor="t" rtlCol="false" tIns="0" lIns="0" bIns="0" rIns="0">
            <a:spAutoFit/>
          </a:bodyPr>
          <a:lstStyle/>
          <a:p>
            <a:pPr algn="r">
              <a:lnSpc>
                <a:spcPts val="4559"/>
              </a:lnSpc>
            </a:pPr>
            <a:r>
              <a:rPr lang="en-US" sz="3999">
                <a:solidFill>
                  <a:srgbClr val="FF3131"/>
                </a:solidFill>
                <a:latin typeface="Courier Prime"/>
                <a:ea typeface="Courier Prime"/>
                <a:cs typeface="Courier Prime"/>
                <a:sym typeface="Courier Prime"/>
              </a:rPr>
              <a:t>}</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20232A"/>
        </a:solidFill>
      </p:bgPr>
    </p:bg>
    <p:spTree>
      <p:nvGrpSpPr>
        <p:cNvPr id="1" name=""/>
        <p:cNvGrpSpPr/>
        <p:nvPr/>
      </p:nvGrpSpPr>
      <p:grpSpPr>
        <a:xfrm>
          <a:off x="0" y="0"/>
          <a:ext cx="0" cy="0"/>
          <a:chOff x="0" y="0"/>
          <a:chExt cx="0" cy="0"/>
        </a:xfrm>
      </p:grpSpPr>
      <p:grpSp>
        <p:nvGrpSpPr>
          <p:cNvPr name="Group 2" id="2"/>
          <p:cNvGrpSpPr/>
          <p:nvPr/>
        </p:nvGrpSpPr>
        <p:grpSpPr>
          <a:xfrm rot="0">
            <a:off x="759537" y="2040919"/>
            <a:ext cx="16045409" cy="7638059"/>
            <a:chOff x="0" y="0"/>
            <a:chExt cx="6831918" cy="3252182"/>
          </a:xfrm>
        </p:grpSpPr>
        <p:sp>
          <p:nvSpPr>
            <p:cNvPr name="Freeform 3" id="3"/>
            <p:cNvSpPr/>
            <p:nvPr/>
          </p:nvSpPr>
          <p:spPr>
            <a:xfrm flipH="false" flipV="false" rot="0">
              <a:off x="0" y="0"/>
              <a:ext cx="6831918" cy="3252182"/>
            </a:xfrm>
            <a:custGeom>
              <a:avLst/>
              <a:gdLst/>
              <a:ahLst/>
              <a:cxnLst/>
              <a:rect r="r" b="b" t="t" l="l"/>
              <a:pathLst>
                <a:path h="3252182" w="6831918">
                  <a:moveTo>
                    <a:pt x="0" y="0"/>
                  </a:moveTo>
                  <a:lnTo>
                    <a:pt x="6831918" y="0"/>
                  </a:lnTo>
                  <a:lnTo>
                    <a:pt x="6831918" y="3252182"/>
                  </a:lnTo>
                  <a:lnTo>
                    <a:pt x="0" y="3252182"/>
                  </a:lnTo>
                  <a:close/>
                </a:path>
              </a:pathLst>
            </a:custGeom>
            <a:solidFill>
              <a:srgbClr val="2D2D35"/>
            </a:solidFill>
          </p:spPr>
        </p:sp>
      </p:grpSp>
      <p:sp>
        <p:nvSpPr>
          <p:cNvPr name="Freeform 4" id="4"/>
          <p:cNvSpPr/>
          <p:nvPr/>
        </p:nvSpPr>
        <p:spPr>
          <a:xfrm flipH="false" flipV="false" rot="0">
            <a:off x="1144838" y="2989333"/>
            <a:ext cx="5876396" cy="6152828"/>
          </a:xfrm>
          <a:custGeom>
            <a:avLst/>
            <a:gdLst/>
            <a:ahLst/>
            <a:cxnLst/>
            <a:rect r="r" b="b" t="t" l="l"/>
            <a:pathLst>
              <a:path h="6152828" w="5876396">
                <a:moveTo>
                  <a:pt x="0" y="0"/>
                </a:moveTo>
                <a:lnTo>
                  <a:pt x="5876397" y="0"/>
                </a:lnTo>
                <a:lnTo>
                  <a:pt x="5876397" y="6152828"/>
                </a:lnTo>
                <a:lnTo>
                  <a:pt x="0" y="6152828"/>
                </a:lnTo>
                <a:lnTo>
                  <a:pt x="0" y="0"/>
                </a:lnTo>
                <a:close/>
              </a:path>
            </a:pathLst>
          </a:custGeom>
          <a:blipFill>
            <a:blip r:embed="rId2"/>
            <a:stretch>
              <a:fillRect l="0" t="0" r="0" b="0"/>
            </a:stretch>
          </a:blipFill>
        </p:spPr>
      </p:sp>
      <p:sp>
        <p:nvSpPr>
          <p:cNvPr name="Freeform 5" id="5"/>
          <p:cNvSpPr/>
          <p:nvPr/>
        </p:nvSpPr>
        <p:spPr>
          <a:xfrm flipH="false" flipV="false" rot="0">
            <a:off x="8782241" y="2989333"/>
            <a:ext cx="5880811" cy="6152828"/>
          </a:xfrm>
          <a:custGeom>
            <a:avLst/>
            <a:gdLst/>
            <a:ahLst/>
            <a:cxnLst/>
            <a:rect r="r" b="b" t="t" l="l"/>
            <a:pathLst>
              <a:path h="6152828" w="5880811">
                <a:moveTo>
                  <a:pt x="0" y="0"/>
                </a:moveTo>
                <a:lnTo>
                  <a:pt x="5880811" y="0"/>
                </a:lnTo>
                <a:lnTo>
                  <a:pt x="5880811" y="6152828"/>
                </a:lnTo>
                <a:lnTo>
                  <a:pt x="0" y="6152828"/>
                </a:lnTo>
                <a:lnTo>
                  <a:pt x="0" y="0"/>
                </a:lnTo>
                <a:close/>
              </a:path>
            </a:pathLst>
          </a:custGeom>
          <a:blipFill>
            <a:blip r:embed="rId3"/>
            <a:stretch>
              <a:fillRect l="-31" t="0" r="-31" b="0"/>
            </a:stretch>
          </a:blipFill>
        </p:spPr>
      </p:sp>
      <p:sp>
        <p:nvSpPr>
          <p:cNvPr name="TextBox 6" id="6"/>
          <p:cNvSpPr txBox="true"/>
          <p:nvPr/>
        </p:nvSpPr>
        <p:spPr>
          <a:xfrm rot="0">
            <a:off x="759537" y="2040919"/>
            <a:ext cx="6261698" cy="451485"/>
          </a:xfrm>
          <a:prstGeom prst="rect">
            <a:avLst/>
          </a:prstGeom>
        </p:spPr>
        <p:txBody>
          <a:bodyPr anchor="t" rtlCol="false" tIns="0" lIns="0" bIns="0" rIns="0">
            <a:spAutoFit/>
          </a:bodyPr>
          <a:lstStyle/>
          <a:p>
            <a:pPr algn="l">
              <a:lnSpc>
                <a:spcPts val="3569"/>
              </a:lnSpc>
            </a:pPr>
            <a:r>
              <a:rPr lang="en-US" sz="3000">
                <a:solidFill>
                  <a:srgbClr val="FF914D"/>
                </a:solidFill>
                <a:latin typeface="Courier Prime"/>
                <a:ea typeface="Courier Prime"/>
                <a:cs typeface="Courier Prime"/>
                <a:sym typeface="Courier Prime"/>
              </a:rPr>
              <a:t>Ventana</a:t>
            </a:r>
          </a:p>
        </p:txBody>
      </p:sp>
      <p:sp>
        <p:nvSpPr>
          <p:cNvPr name="TextBox 7" id="7"/>
          <p:cNvSpPr txBox="true"/>
          <p:nvPr/>
        </p:nvSpPr>
        <p:spPr>
          <a:xfrm rot="0">
            <a:off x="1028700" y="1047750"/>
            <a:ext cx="7031406" cy="582930"/>
          </a:xfrm>
          <a:prstGeom prst="rect">
            <a:avLst/>
          </a:prstGeom>
        </p:spPr>
        <p:txBody>
          <a:bodyPr anchor="t" rtlCol="false" tIns="0" lIns="0" bIns="0" rIns="0">
            <a:spAutoFit/>
          </a:bodyPr>
          <a:lstStyle/>
          <a:p>
            <a:pPr algn="l">
              <a:lnSpc>
                <a:spcPts val="4559"/>
              </a:lnSpc>
            </a:pPr>
            <a:r>
              <a:rPr lang="en-US" sz="3999">
                <a:solidFill>
                  <a:srgbClr val="FF3131"/>
                </a:solidFill>
                <a:latin typeface="Courier Prime"/>
                <a:ea typeface="Courier Prime"/>
                <a:cs typeface="Courier Prime"/>
                <a:sym typeface="Courier Prime"/>
              </a:rPr>
              <a:t>{</a:t>
            </a:r>
          </a:p>
        </p:txBody>
      </p:sp>
      <p:sp>
        <p:nvSpPr>
          <p:cNvPr name="TextBox 8" id="8"/>
          <p:cNvSpPr txBox="true"/>
          <p:nvPr/>
        </p:nvSpPr>
        <p:spPr>
          <a:xfrm rot="0">
            <a:off x="16557135" y="8675370"/>
            <a:ext cx="702165" cy="582930"/>
          </a:xfrm>
          <a:prstGeom prst="rect">
            <a:avLst/>
          </a:prstGeom>
        </p:spPr>
        <p:txBody>
          <a:bodyPr anchor="t" rtlCol="false" tIns="0" lIns="0" bIns="0" rIns="0">
            <a:spAutoFit/>
          </a:bodyPr>
          <a:lstStyle/>
          <a:p>
            <a:pPr algn="r">
              <a:lnSpc>
                <a:spcPts val="4559"/>
              </a:lnSpc>
            </a:pPr>
            <a:r>
              <a:rPr lang="en-US" sz="3999">
                <a:solidFill>
                  <a:srgbClr val="FF3131"/>
                </a:solidFill>
                <a:latin typeface="Courier Prime"/>
                <a:ea typeface="Courier Prime"/>
                <a:cs typeface="Courier Prime"/>
                <a:sym typeface="Courier Prime"/>
              </a:rPr>
              <a:t>}</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20232A"/>
        </a:solidFill>
      </p:bgPr>
    </p:bg>
    <p:spTree>
      <p:nvGrpSpPr>
        <p:cNvPr id="1" name=""/>
        <p:cNvGrpSpPr/>
        <p:nvPr/>
      </p:nvGrpSpPr>
      <p:grpSpPr>
        <a:xfrm>
          <a:off x="0" y="0"/>
          <a:ext cx="0" cy="0"/>
          <a:chOff x="0" y="0"/>
          <a:chExt cx="0" cy="0"/>
        </a:xfrm>
      </p:grpSpPr>
      <p:grpSp>
        <p:nvGrpSpPr>
          <p:cNvPr name="Group 2" id="2"/>
          <p:cNvGrpSpPr/>
          <p:nvPr/>
        </p:nvGrpSpPr>
        <p:grpSpPr>
          <a:xfrm rot="0">
            <a:off x="17161" y="-206142"/>
            <a:ext cx="9314578" cy="10389870"/>
            <a:chOff x="0" y="0"/>
            <a:chExt cx="3397983" cy="3790253"/>
          </a:xfrm>
        </p:grpSpPr>
        <p:sp>
          <p:nvSpPr>
            <p:cNvPr name="Freeform 3" id="3"/>
            <p:cNvSpPr/>
            <p:nvPr/>
          </p:nvSpPr>
          <p:spPr>
            <a:xfrm flipH="false" flipV="false" rot="0">
              <a:off x="0" y="0"/>
              <a:ext cx="3397983" cy="3790253"/>
            </a:xfrm>
            <a:custGeom>
              <a:avLst/>
              <a:gdLst/>
              <a:ahLst/>
              <a:cxnLst/>
              <a:rect r="r" b="b" t="t" l="l"/>
              <a:pathLst>
                <a:path h="3790253" w="3397983">
                  <a:moveTo>
                    <a:pt x="0" y="0"/>
                  </a:moveTo>
                  <a:lnTo>
                    <a:pt x="3397983" y="0"/>
                  </a:lnTo>
                  <a:lnTo>
                    <a:pt x="3397983" y="3790253"/>
                  </a:lnTo>
                  <a:lnTo>
                    <a:pt x="0" y="3790253"/>
                  </a:lnTo>
                  <a:close/>
                </a:path>
              </a:pathLst>
            </a:custGeom>
            <a:solidFill>
              <a:srgbClr val="2D2D35"/>
            </a:solidFill>
          </p:spPr>
        </p:sp>
      </p:grpSp>
      <p:sp>
        <p:nvSpPr>
          <p:cNvPr name="TextBox 4" id="4"/>
          <p:cNvSpPr txBox="true"/>
          <p:nvPr/>
        </p:nvSpPr>
        <p:spPr>
          <a:xfrm rot="0">
            <a:off x="1028700" y="1047750"/>
            <a:ext cx="7031406" cy="582930"/>
          </a:xfrm>
          <a:prstGeom prst="rect">
            <a:avLst/>
          </a:prstGeom>
        </p:spPr>
        <p:txBody>
          <a:bodyPr anchor="t" rtlCol="false" tIns="0" lIns="0" bIns="0" rIns="0">
            <a:spAutoFit/>
          </a:bodyPr>
          <a:lstStyle/>
          <a:p>
            <a:pPr algn="l">
              <a:lnSpc>
                <a:spcPts val="4559"/>
              </a:lnSpc>
            </a:pPr>
            <a:r>
              <a:rPr lang="en-US" sz="3999">
                <a:solidFill>
                  <a:srgbClr val="FF914D"/>
                </a:solidFill>
                <a:latin typeface="Courier Prime"/>
                <a:ea typeface="Courier Prime"/>
                <a:cs typeface="Courier Prime"/>
                <a:sym typeface="Courier Prime"/>
              </a:rPr>
              <a:t>Ventajas</a:t>
            </a:r>
            <a:r>
              <a:rPr lang="en-US" sz="3999">
                <a:solidFill>
                  <a:srgbClr val="FFFFFF"/>
                </a:solidFill>
                <a:latin typeface="Courier Prime"/>
                <a:ea typeface="Courier Prime"/>
                <a:cs typeface="Courier Prime"/>
                <a:sym typeface="Courier Prime"/>
              </a:rPr>
              <a:t> </a:t>
            </a:r>
            <a:r>
              <a:rPr lang="en-US" sz="3999">
                <a:solidFill>
                  <a:srgbClr val="FF3131"/>
                </a:solidFill>
                <a:latin typeface="Courier Prime"/>
                <a:ea typeface="Courier Prime"/>
                <a:cs typeface="Courier Prime"/>
                <a:sym typeface="Courier Prime"/>
              </a:rPr>
              <a:t>{</a:t>
            </a:r>
          </a:p>
        </p:txBody>
      </p:sp>
      <p:sp>
        <p:nvSpPr>
          <p:cNvPr name="TextBox 5" id="5"/>
          <p:cNvSpPr txBox="true"/>
          <p:nvPr/>
        </p:nvSpPr>
        <p:spPr>
          <a:xfrm rot="0">
            <a:off x="1028700" y="2657073"/>
            <a:ext cx="6988679" cy="4615815"/>
          </a:xfrm>
          <a:prstGeom prst="rect">
            <a:avLst/>
          </a:prstGeom>
        </p:spPr>
        <p:txBody>
          <a:bodyPr anchor="t" rtlCol="false" tIns="0" lIns="0" bIns="0" rIns="0">
            <a:spAutoFit/>
          </a:bodyPr>
          <a:lstStyle/>
          <a:p>
            <a:pPr algn="l">
              <a:lnSpc>
                <a:spcPts val="4080"/>
              </a:lnSpc>
            </a:pPr>
            <a:r>
              <a:rPr lang="en-US" sz="3000">
                <a:solidFill>
                  <a:srgbClr val="FFFFFF"/>
                </a:solidFill>
                <a:latin typeface="Courier Prime"/>
                <a:ea typeface="Courier Prime"/>
                <a:cs typeface="Courier Prime"/>
                <a:sym typeface="Courier Prime"/>
              </a:rPr>
              <a:t>·Fácil de usar: Interfaz gráfica sencilla e intuitiva.</a:t>
            </a:r>
          </a:p>
          <a:p>
            <a:pPr algn="l">
              <a:lnSpc>
                <a:spcPts val="4080"/>
              </a:lnSpc>
            </a:pPr>
            <a:r>
              <a:rPr lang="en-US" sz="3000">
                <a:solidFill>
                  <a:srgbClr val="FFFFFF"/>
                </a:solidFill>
                <a:latin typeface="Courier Prime"/>
                <a:ea typeface="Courier Prime"/>
                <a:cs typeface="Courier Prime"/>
                <a:sym typeface="Courier Prime"/>
              </a:rPr>
              <a:t>·Datos seguros: Guarda automáticamente en un archivo JSON.</a:t>
            </a:r>
          </a:p>
          <a:p>
            <a:pPr algn="l">
              <a:lnSpc>
                <a:spcPts val="4080"/>
              </a:lnSpc>
            </a:pPr>
            <a:r>
              <a:rPr lang="en-US" sz="3000">
                <a:solidFill>
                  <a:srgbClr val="FFFFFF"/>
                </a:solidFill>
                <a:latin typeface="Courier Prime"/>
                <a:ea typeface="Courier Prime"/>
                <a:cs typeface="Courier Prime"/>
                <a:sym typeface="Courier Prime"/>
              </a:rPr>
              <a:t>·Funciones útiles: Permite agregar, editar, buscar y eliminar frutas.</a:t>
            </a:r>
          </a:p>
          <a:p>
            <a:pPr algn="l">
              <a:lnSpc>
                <a:spcPts val="4080"/>
              </a:lnSpc>
            </a:pPr>
          </a:p>
        </p:txBody>
      </p:sp>
      <p:sp>
        <p:nvSpPr>
          <p:cNvPr name="TextBox 6" id="6"/>
          <p:cNvSpPr txBox="true"/>
          <p:nvPr/>
        </p:nvSpPr>
        <p:spPr>
          <a:xfrm rot="0">
            <a:off x="16557135" y="9191729"/>
            <a:ext cx="702165" cy="582930"/>
          </a:xfrm>
          <a:prstGeom prst="rect">
            <a:avLst/>
          </a:prstGeom>
        </p:spPr>
        <p:txBody>
          <a:bodyPr anchor="t" rtlCol="false" tIns="0" lIns="0" bIns="0" rIns="0">
            <a:spAutoFit/>
          </a:bodyPr>
          <a:lstStyle/>
          <a:p>
            <a:pPr algn="r">
              <a:lnSpc>
                <a:spcPts val="4559"/>
              </a:lnSpc>
            </a:pPr>
            <a:r>
              <a:rPr lang="en-US" sz="3999">
                <a:solidFill>
                  <a:srgbClr val="FF3131"/>
                </a:solidFill>
                <a:latin typeface="Courier Prime"/>
                <a:ea typeface="Courier Prime"/>
                <a:cs typeface="Courier Prime"/>
                <a:sym typeface="Courier Prime"/>
              </a:rPr>
              <a:t>}</a:t>
            </a:r>
          </a:p>
        </p:txBody>
      </p:sp>
      <p:sp>
        <p:nvSpPr>
          <p:cNvPr name="TextBox 7" id="7"/>
          <p:cNvSpPr txBox="true"/>
          <p:nvPr/>
        </p:nvSpPr>
        <p:spPr>
          <a:xfrm rot="0">
            <a:off x="9568456" y="2298435"/>
            <a:ext cx="7690844" cy="6158865"/>
          </a:xfrm>
          <a:prstGeom prst="rect">
            <a:avLst/>
          </a:prstGeom>
        </p:spPr>
        <p:txBody>
          <a:bodyPr anchor="t" rtlCol="false" tIns="0" lIns="0" bIns="0" rIns="0">
            <a:spAutoFit/>
          </a:bodyPr>
          <a:lstStyle/>
          <a:p>
            <a:pPr algn="l">
              <a:lnSpc>
                <a:spcPts val="4080"/>
              </a:lnSpc>
            </a:pPr>
            <a:r>
              <a:rPr lang="en-US" sz="3000">
                <a:solidFill>
                  <a:srgbClr val="FFFFFF"/>
                </a:solidFill>
                <a:latin typeface="Courier Prime"/>
                <a:ea typeface="Courier Prime"/>
                <a:cs typeface="Courier Prime"/>
                <a:sym typeface="Courier Prime"/>
              </a:rPr>
              <a:t>·Sin control de usuarios:</a:t>
            </a:r>
          </a:p>
          <a:p>
            <a:pPr algn="l">
              <a:lnSpc>
                <a:spcPts val="4080"/>
              </a:lnSpc>
            </a:pPr>
            <a:r>
              <a:rPr lang="en-US" sz="3000">
                <a:solidFill>
                  <a:srgbClr val="FFFFFF"/>
                </a:solidFill>
                <a:latin typeface="Courier Prime"/>
                <a:ea typeface="Courier Prime"/>
                <a:cs typeface="Courier Prime"/>
                <a:sym typeface="Courier Prime"/>
              </a:rPr>
              <a:t> Cualquier persona que abra el programa puede modificar el inventario. No hay contraseñas ni perfiles.</a:t>
            </a:r>
          </a:p>
          <a:p>
            <a:pPr algn="l">
              <a:lnSpc>
                <a:spcPts val="4080"/>
              </a:lnSpc>
            </a:pPr>
            <a:r>
              <a:rPr lang="en-US" sz="3000">
                <a:solidFill>
                  <a:srgbClr val="FFFFFF"/>
                </a:solidFill>
                <a:latin typeface="Courier Prime"/>
                <a:ea typeface="Courier Prime"/>
                <a:cs typeface="Courier Prime"/>
                <a:sym typeface="Courier Prime"/>
              </a:rPr>
              <a:t>·No guarda historial de cambios:</a:t>
            </a:r>
          </a:p>
          <a:p>
            <a:pPr algn="l">
              <a:lnSpc>
                <a:spcPts val="4080"/>
              </a:lnSpc>
            </a:pPr>
            <a:r>
              <a:rPr lang="en-US" sz="3000">
                <a:solidFill>
                  <a:srgbClr val="FFFFFF"/>
                </a:solidFill>
                <a:latin typeface="Courier Prime"/>
                <a:ea typeface="Courier Prime"/>
                <a:cs typeface="Courier Prime"/>
                <a:sym typeface="Courier Prime"/>
              </a:rPr>
              <a:t> No sabemos quién, cuándo o por qué se cambió una fruta.</a:t>
            </a:r>
          </a:p>
          <a:p>
            <a:pPr algn="l">
              <a:lnSpc>
                <a:spcPts val="4080"/>
              </a:lnSpc>
            </a:pPr>
            <a:r>
              <a:rPr lang="en-US" sz="3000">
                <a:solidFill>
                  <a:srgbClr val="FFFFFF"/>
                </a:solidFill>
                <a:latin typeface="Courier Prime"/>
                <a:ea typeface="Courier Prime"/>
                <a:cs typeface="Courier Prime"/>
                <a:sym typeface="Courier Prime"/>
              </a:rPr>
              <a:t>·No se puede deshacer:</a:t>
            </a:r>
          </a:p>
          <a:p>
            <a:pPr algn="l">
              <a:lnSpc>
                <a:spcPts val="4080"/>
              </a:lnSpc>
            </a:pPr>
            <a:r>
              <a:rPr lang="en-US" sz="3000">
                <a:solidFill>
                  <a:srgbClr val="FFFFFF"/>
                </a:solidFill>
                <a:latin typeface="Courier Prime"/>
                <a:ea typeface="Courier Prime"/>
                <a:cs typeface="Courier Prime"/>
                <a:sym typeface="Courier Prime"/>
              </a:rPr>
              <a:t> Si borras una fruta por error, no hay forma de recuperarla.</a:t>
            </a:r>
          </a:p>
          <a:p>
            <a:pPr algn="l">
              <a:lnSpc>
                <a:spcPts val="4080"/>
              </a:lnSpc>
            </a:pPr>
          </a:p>
        </p:txBody>
      </p:sp>
      <p:sp>
        <p:nvSpPr>
          <p:cNvPr name="TextBox 8" id="8"/>
          <p:cNvSpPr txBox="true"/>
          <p:nvPr/>
        </p:nvSpPr>
        <p:spPr>
          <a:xfrm rot="0">
            <a:off x="9568456" y="1047750"/>
            <a:ext cx="3350419" cy="582930"/>
          </a:xfrm>
          <a:prstGeom prst="rect">
            <a:avLst/>
          </a:prstGeom>
        </p:spPr>
        <p:txBody>
          <a:bodyPr anchor="t" rtlCol="false" tIns="0" lIns="0" bIns="0" rIns="0">
            <a:spAutoFit/>
          </a:bodyPr>
          <a:lstStyle/>
          <a:p>
            <a:pPr algn="ctr">
              <a:lnSpc>
                <a:spcPts val="4559"/>
              </a:lnSpc>
              <a:spcBef>
                <a:spcPct val="0"/>
              </a:spcBef>
            </a:pPr>
            <a:r>
              <a:rPr lang="en-US" sz="3999">
                <a:solidFill>
                  <a:srgbClr val="FF914D"/>
                </a:solidFill>
                <a:latin typeface="Courier Prime"/>
                <a:ea typeface="Courier Prime"/>
                <a:cs typeface="Courier Prime"/>
                <a:sym typeface="Courier Prime"/>
              </a:rPr>
              <a:t>Desventajas</a:t>
            </a: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20232A"/>
        </a:solidFill>
      </p:bgPr>
    </p:bg>
    <p:spTree>
      <p:nvGrpSpPr>
        <p:cNvPr id="1" name=""/>
        <p:cNvGrpSpPr/>
        <p:nvPr/>
      </p:nvGrpSpPr>
      <p:grpSpPr>
        <a:xfrm>
          <a:off x="0" y="0"/>
          <a:ext cx="0" cy="0"/>
          <a:chOff x="0" y="0"/>
          <a:chExt cx="0" cy="0"/>
        </a:xfrm>
      </p:grpSpPr>
      <p:grpSp>
        <p:nvGrpSpPr>
          <p:cNvPr name="Group 2" id="2"/>
          <p:cNvGrpSpPr/>
          <p:nvPr/>
        </p:nvGrpSpPr>
        <p:grpSpPr>
          <a:xfrm rot="0">
            <a:off x="829540" y="1630680"/>
            <a:ext cx="16724171" cy="7885107"/>
            <a:chOff x="0" y="0"/>
            <a:chExt cx="6936375" cy="3270360"/>
          </a:xfrm>
        </p:grpSpPr>
        <p:sp>
          <p:nvSpPr>
            <p:cNvPr name="Freeform 3" id="3"/>
            <p:cNvSpPr/>
            <p:nvPr/>
          </p:nvSpPr>
          <p:spPr>
            <a:xfrm flipH="false" flipV="false" rot="0">
              <a:off x="0" y="0"/>
              <a:ext cx="6936375" cy="3270360"/>
            </a:xfrm>
            <a:custGeom>
              <a:avLst/>
              <a:gdLst/>
              <a:ahLst/>
              <a:cxnLst/>
              <a:rect r="r" b="b" t="t" l="l"/>
              <a:pathLst>
                <a:path h="3270360" w="6936375">
                  <a:moveTo>
                    <a:pt x="0" y="0"/>
                  </a:moveTo>
                  <a:lnTo>
                    <a:pt x="6936375" y="0"/>
                  </a:lnTo>
                  <a:lnTo>
                    <a:pt x="6936375" y="3270360"/>
                  </a:lnTo>
                  <a:lnTo>
                    <a:pt x="0" y="3270360"/>
                  </a:lnTo>
                  <a:close/>
                </a:path>
              </a:pathLst>
            </a:custGeom>
            <a:solidFill>
              <a:srgbClr val="2D2D35"/>
            </a:solidFill>
          </p:spPr>
        </p:sp>
      </p:grpSp>
      <p:sp>
        <p:nvSpPr>
          <p:cNvPr name="TextBox 4" id="4"/>
          <p:cNvSpPr txBox="true"/>
          <p:nvPr/>
        </p:nvSpPr>
        <p:spPr>
          <a:xfrm rot="0">
            <a:off x="2977841" y="3414868"/>
            <a:ext cx="12332319" cy="4764405"/>
          </a:xfrm>
          <a:prstGeom prst="rect">
            <a:avLst/>
          </a:prstGeom>
        </p:spPr>
        <p:txBody>
          <a:bodyPr anchor="t" rtlCol="false" tIns="0" lIns="0" bIns="0" rIns="0">
            <a:spAutoFit/>
          </a:bodyPr>
          <a:lstStyle/>
          <a:p>
            <a:pPr algn="l">
              <a:lnSpc>
                <a:spcPts val="3810"/>
              </a:lnSpc>
            </a:pPr>
            <a:r>
              <a:rPr lang="en-US" sz="3000">
                <a:solidFill>
                  <a:srgbClr val="FFFFFF"/>
                </a:solidFill>
                <a:latin typeface="Courier Prime"/>
                <a:ea typeface="Courier Prime"/>
                <a:cs typeface="Courier Prime"/>
                <a:sym typeface="Courier Prime"/>
              </a:rPr>
              <a:t>Gracias a este proyecto, hemos podido aplicar todo lo aprendido con respecto a la materia de programación 2, y es una prueba que una idea puede llegar a ser algo funcional, sencillo de manejar y que a su vez ayuda en la vida diaria de los micros, pequeños y medianos comerciantes. Lo se parece un simple inventario es la base de poder operar eficientemente, y con esto, demostramos que podemos ofrecer una herramienta simple pero poderosa a la vez para ayudar a muchos. </a:t>
            </a:r>
          </a:p>
        </p:txBody>
      </p:sp>
      <p:sp>
        <p:nvSpPr>
          <p:cNvPr name="TextBox 5" id="5"/>
          <p:cNvSpPr txBox="true"/>
          <p:nvPr/>
        </p:nvSpPr>
        <p:spPr>
          <a:xfrm rot="0">
            <a:off x="16557135" y="8675370"/>
            <a:ext cx="702165" cy="582930"/>
          </a:xfrm>
          <a:prstGeom prst="rect">
            <a:avLst/>
          </a:prstGeom>
        </p:spPr>
        <p:txBody>
          <a:bodyPr anchor="t" rtlCol="false" tIns="0" lIns="0" bIns="0" rIns="0">
            <a:spAutoFit/>
          </a:bodyPr>
          <a:lstStyle/>
          <a:p>
            <a:pPr algn="r">
              <a:lnSpc>
                <a:spcPts val="4559"/>
              </a:lnSpc>
            </a:pPr>
            <a:r>
              <a:rPr lang="en-US" sz="3999">
                <a:solidFill>
                  <a:srgbClr val="FF3131"/>
                </a:solidFill>
                <a:latin typeface="Courier Prime"/>
                <a:ea typeface="Courier Prime"/>
                <a:cs typeface="Courier Prime"/>
                <a:sym typeface="Courier Prime"/>
              </a:rPr>
              <a:t>}</a:t>
            </a:r>
          </a:p>
        </p:txBody>
      </p:sp>
      <p:sp>
        <p:nvSpPr>
          <p:cNvPr name="TextBox 6" id="6"/>
          <p:cNvSpPr txBox="true"/>
          <p:nvPr/>
        </p:nvSpPr>
        <p:spPr>
          <a:xfrm rot="0">
            <a:off x="1028700" y="1047750"/>
            <a:ext cx="7031406" cy="582930"/>
          </a:xfrm>
          <a:prstGeom prst="rect">
            <a:avLst/>
          </a:prstGeom>
        </p:spPr>
        <p:txBody>
          <a:bodyPr anchor="t" rtlCol="false" tIns="0" lIns="0" bIns="0" rIns="0">
            <a:spAutoFit/>
          </a:bodyPr>
          <a:lstStyle/>
          <a:p>
            <a:pPr algn="l">
              <a:lnSpc>
                <a:spcPts val="4559"/>
              </a:lnSpc>
            </a:pPr>
            <a:r>
              <a:rPr lang="en-US" sz="3999">
                <a:solidFill>
                  <a:srgbClr val="FF914D"/>
                </a:solidFill>
                <a:latin typeface="Courier Prime"/>
                <a:ea typeface="Courier Prime"/>
                <a:cs typeface="Courier Prime"/>
                <a:sym typeface="Courier Prime"/>
              </a:rPr>
              <a:t>Conclusiones </a:t>
            </a:r>
            <a:r>
              <a:rPr lang="en-US" sz="3999">
                <a:solidFill>
                  <a:srgbClr val="FF3131"/>
                </a:solidFill>
                <a:latin typeface="Courier Prime"/>
                <a:ea typeface="Courier Prime"/>
                <a:cs typeface="Courier Prime"/>
                <a:sym typeface="Courier Prime"/>
              </a:rPr>
              <a:t>{</a:t>
            </a: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20232A"/>
        </a:solidFill>
      </p:bgPr>
    </p:bg>
    <p:spTree>
      <p:nvGrpSpPr>
        <p:cNvPr id="1" name=""/>
        <p:cNvGrpSpPr/>
        <p:nvPr/>
      </p:nvGrpSpPr>
      <p:grpSpPr>
        <a:xfrm>
          <a:off x="0" y="0"/>
          <a:ext cx="0" cy="0"/>
          <a:chOff x="0" y="0"/>
          <a:chExt cx="0" cy="0"/>
        </a:xfrm>
      </p:grpSpPr>
      <p:sp>
        <p:nvSpPr>
          <p:cNvPr name="AutoShape 2" id="2"/>
          <p:cNvSpPr/>
          <p:nvPr/>
        </p:nvSpPr>
        <p:spPr>
          <a:xfrm rot="5400000">
            <a:off x="-2839732" y="3931089"/>
            <a:ext cx="8741551" cy="0"/>
          </a:xfrm>
          <a:prstGeom prst="line">
            <a:avLst/>
          </a:prstGeom>
          <a:ln cap="flat" w="95250">
            <a:solidFill>
              <a:srgbClr val="2D2D35"/>
            </a:solidFill>
            <a:prstDash val="solid"/>
            <a:headEnd type="none" len="sm" w="sm"/>
            <a:tailEnd type="none" len="sm" w="sm"/>
          </a:ln>
        </p:spPr>
      </p:sp>
      <p:sp>
        <p:nvSpPr>
          <p:cNvPr name="TextBox 3" id="3"/>
          <p:cNvSpPr txBox="true"/>
          <p:nvPr/>
        </p:nvSpPr>
        <p:spPr>
          <a:xfrm rot="0">
            <a:off x="2537186" y="3245316"/>
            <a:ext cx="10718760" cy="1326801"/>
          </a:xfrm>
          <a:prstGeom prst="rect">
            <a:avLst/>
          </a:prstGeom>
        </p:spPr>
        <p:txBody>
          <a:bodyPr anchor="t" rtlCol="false" tIns="0" lIns="0" bIns="0" rIns="0">
            <a:spAutoFit/>
          </a:bodyPr>
          <a:lstStyle/>
          <a:p>
            <a:pPr algn="l">
              <a:lnSpc>
                <a:spcPts val="10397"/>
              </a:lnSpc>
            </a:pPr>
            <a:r>
              <a:rPr lang="en-US" sz="9120">
                <a:solidFill>
                  <a:srgbClr val="5CE1E6"/>
                </a:solidFill>
                <a:latin typeface="Courier Prime"/>
                <a:ea typeface="Courier Prime"/>
                <a:cs typeface="Courier Prime"/>
                <a:sym typeface="Courier Prime"/>
              </a:rPr>
              <a:t>Gracias</a:t>
            </a:r>
            <a:r>
              <a:rPr lang="en-US" sz="9120">
                <a:solidFill>
                  <a:srgbClr val="FFFFFF"/>
                </a:solidFill>
                <a:latin typeface="Courier Prime"/>
                <a:ea typeface="Courier Prime"/>
                <a:cs typeface="Courier Prime"/>
                <a:sym typeface="Courier Prime"/>
              </a:rPr>
              <a:t> </a:t>
            </a:r>
            <a:r>
              <a:rPr lang="en-US" sz="9120">
                <a:solidFill>
                  <a:srgbClr val="FF3131"/>
                </a:solidFill>
                <a:latin typeface="Courier Prime"/>
                <a:ea typeface="Courier Prime"/>
                <a:cs typeface="Courier Prime"/>
                <a:sym typeface="Courier Prime"/>
              </a:rPr>
              <a:t>{</a:t>
            </a:r>
          </a:p>
        </p:txBody>
      </p:sp>
      <p:sp>
        <p:nvSpPr>
          <p:cNvPr name="TextBox 4" id="4"/>
          <p:cNvSpPr txBox="true"/>
          <p:nvPr/>
        </p:nvSpPr>
        <p:spPr>
          <a:xfrm rot="0">
            <a:off x="2404653" y="6783355"/>
            <a:ext cx="2471972" cy="1607392"/>
          </a:xfrm>
          <a:prstGeom prst="rect">
            <a:avLst/>
          </a:prstGeom>
        </p:spPr>
        <p:txBody>
          <a:bodyPr anchor="t" rtlCol="false" tIns="0" lIns="0" bIns="0" rIns="0">
            <a:spAutoFit/>
          </a:bodyPr>
          <a:lstStyle/>
          <a:p>
            <a:pPr algn="l">
              <a:lnSpc>
                <a:spcPts val="12477"/>
              </a:lnSpc>
            </a:pPr>
            <a:r>
              <a:rPr lang="en-US" sz="10944">
                <a:solidFill>
                  <a:srgbClr val="FF3131"/>
                </a:solidFill>
                <a:latin typeface="Courier Prime"/>
                <a:ea typeface="Courier Prime"/>
                <a:cs typeface="Courier Prime"/>
                <a:sym typeface="Courier Prime"/>
              </a:rPr>
              <a:t>}</a:t>
            </a:r>
          </a:p>
        </p:txBody>
      </p:sp>
      <p:sp>
        <p:nvSpPr>
          <p:cNvPr name="TextBox 5" id="5"/>
          <p:cNvSpPr txBox="true"/>
          <p:nvPr/>
        </p:nvSpPr>
        <p:spPr>
          <a:xfrm rot="0">
            <a:off x="2328628" y="4739067"/>
            <a:ext cx="10747189" cy="1766941"/>
          </a:xfrm>
          <a:prstGeom prst="rect">
            <a:avLst/>
          </a:prstGeom>
        </p:spPr>
        <p:txBody>
          <a:bodyPr anchor="t" rtlCol="false" tIns="0" lIns="0" bIns="0" rIns="0">
            <a:spAutoFit/>
          </a:bodyPr>
          <a:lstStyle/>
          <a:p>
            <a:pPr algn="l">
              <a:lnSpc>
                <a:spcPts val="7084"/>
              </a:lnSpc>
            </a:pPr>
            <a:r>
              <a:rPr lang="en-US" sz="5060">
                <a:solidFill>
                  <a:srgbClr val="FF914D"/>
                </a:solidFill>
                <a:latin typeface="Courier Prime"/>
                <a:ea typeface="Courier Prime"/>
                <a:cs typeface="Courier Prime"/>
                <a:sym typeface="Courier Prime"/>
              </a:rPr>
              <a:t>"Presione cualquier tecla para salir"</a:t>
            </a:r>
          </a:p>
        </p:txBody>
      </p:sp>
      <p:sp>
        <p:nvSpPr>
          <p:cNvPr name="TextBox 6" id="6"/>
          <p:cNvSpPr txBox="true"/>
          <p:nvPr/>
        </p:nvSpPr>
        <p:spPr>
          <a:xfrm rot="0">
            <a:off x="2194891" y="2085555"/>
            <a:ext cx="11259224" cy="474154"/>
          </a:xfrm>
          <a:prstGeom prst="rect">
            <a:avLst/>
          </a:prstGeom>
        </p:spPr>
        <p:txBody>
          <a:bodyPr anchor="t" rtlCol="false" tIns="0" lIns="0" bIns="0" rIns="0">
            <a:spAutoFit/>
          </a:bodyPr>
          <a:lstStyle/>
          <a:p>
            <a:pPr algn="l">
              <a:lnSpc>
                <a:spcPts val="3830"/>
              </a:lnSpc>
            </a:pPr>
            <a:r>
              <a:rPr lang="en-US" sz="2736">
                <a:solidFill>
                  <a:srgbClr val="8F8F8F"/>
                </a:solidFill>
                <a:latin typeface="Courier Prime"/>
                <a:ea typeface="Courier Prime"/>
                <a:cs typeface="Courier Prime"/>
                <a:sym typeface="Courier Prime"/>
              </a:rPr>
              <a:t>&lt;!--Programacion_2--&gt;</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20232A"/>
        </a:solidFill>
      </p:bgPr>
    </p:bg>
    <p:spTree>
      <p:nvGrpSpPr>
        <p:cNvPr id="1" name=""/>
        <p:cNvGrpSpPr/>
        <p:nvPr/>
      </p:nvGrpSpPr>
      <p:grpSpPr>
        <a:xfrm>
          <a:off x="0" y="0"/>
          <a:ext cx="0" cy="0"/>
          <a:chOff x="0" y="0"/>
          <a:chExt cx="0" cy="0"/>
        </a:xfrm>
      </p:grpSpPr>
      <p:grpSp>
        <p:nvGrpSpPr>
          <p:cNvPr name="Group 2" id="2"/>
          <p:cNvGrpSpPr/>
          <p:nvPr/>
        </p:nvGrpSpPr>
        <p:grpSpPr>
          <a:xfrm rot="0">
            <a:off x="9144000" y="-102870"/>
            <a:ext cx="9314578" cy="10389870"/>
            <a:chOff x="0" y="0"/>
            <a:chExt cx="3397983" cy="3790253"/>
          </a:xfrm>
        </p:grpSpPr>
        <p:sp>
          <p:nvSpPr>
            <p:cNvPr name="Freeform 3" id="3"/>
            <p:cNvSpPr/>
            <p:nvPr/>
          </p:nvSpPr>
          <p:spPr>
            <a:xfrm flipH="false" flipV="false" rot="0">
              <a:off x="0" y="0"/>
              <a:ext cx="3397983" cy="3790253"/>
            </a:xfrm>
            <a:custGeom>
              <a:avLst/>
              <a:gdLst/>
              <a:ahLst/>
              <a:cxnLst/>
              <a:rect r="r" b="b" t="t" l="l"/>
              <a:pathLst>
                <a:path h="3790253" w="3397983">
                  <a:moveTo>
                    <a:pt x="0" y="0"/>
                  </a:moveTo>
                  <a:lnTo>
                    <a:pt x="3397983" y="0"/>
                  </a:lnTo>
                  <a:lnTo>
                    <a:pt x="3397983" y="3790253"/>
                  </a:lnTo>
                  <a:lnTo>
                    <a:pt x="0" y="3790253"/>
                  </a:lnTo>
                  <a:close/>
                </a:path>
              </a:pathLst>
            </a:custGeom>
            <a:solidFill>
              <a:srgbClr val="2D2D35"/>
            </a:solidFill>
          </p:spPr>
        </p:sp>
      </p:grpSp>
      <p:sp>
        <p:nvSpPr>
          <p:cNvPr name="Freeform 4" id="4"/>
          <p:cNvSpPr/>
          <p:nvPr/>
        </p:nvSpPr>
        <p:spPr>
          <a:xfrm flipH="false" flipV="false" rot="0">
            <a:off x="447614" y="3180593"/>
            <a:ext cx="7782960" cy="4115240"/>
          </a:xfrm>
          <a:custGeom>
            <a:avLst/>
            <a:gdLst/>
            <a:ahLst/>
            <a:cxnLst/>
            <a:rect r="r" b="b" t="t" l="l"/>
            <a:pathLst>
              <a:path h="4115240" w="7782960">
                <a:moveTo>
                  <a:pt x="0" y="0"/>
                </a:moveTo>
                <a:lnTo>
                  <a:pt x="7782960" y="0"/>
                </a:lnTo>
                <a:lnTo>
                  <a:pt x="7782960" y="4115240"/>
                </a:lnTo>
                <a:lnTo>
                  <a:pt x="0" y="4115240"/>
                </a:lnTo>
                <a:lnTo>
                  <a:pt x="0" y="0"/>
                </a:lnTo>
                <a:close/>
              </a:path>
            </a:pathLst>
          </a:custGeom>
          <a:blipFill>
            <a:blip r:embed="rId2"/>
            <a:stretch>
              <a:fillRect l="0" t="0" r="0" b="0"/>
            </a:stretch>
          </a:blipFill>
        </p:spPr>
      </p:sp>
      <p:sp>
        <p:nvSpPr>
          <p:cNvPr name="TextBox 5" id="5"/>
          <p:cNvSpPr txBox="true"/>
          <p:nvPr/>
        </p:nvSpPr>
        <p:spPr>
          <a:xfrm rot="0">
            <a:off x="1028700" y="1047750"/>
            <a:ext cx="5179073" cy="893445"/>
          </a:xfrm>
          <a:prstGeom prst="rect">
            <a:avLst/>
          </a:prstGeom>
        </p:spPr>
        <p:txBody>
          <a:bodyPr anchor="t" rtlCol="false" tIns="0" lIns="0" bIns="0" rIns="0">
            <a:spAutoFit/>
          </a:bodyPr>
          <a:lstStyle/>
          <a:p>
            <a:pPr algn="l">
              <a:lnSpc>
                <a:spcPts val="6839"/>
              </a:lnSpc>
            </a:pPr>
            <a:r>
              <a:rPr lang="en-US" sz="6000">
                <a:solidFill>
                  <a:srgbClr val="5E17EB"/>
                </a:solidFill>
                <a:latin typeface="Courier Prime"/>
                <a:ea typeface="Courier Prime"/>
                <a:cs typeface="Courier Prime"/>
                <a:sym typeface="Courier Prime"/>
              </a:rPr>
              <a:t>Contenidos</a:t>
            </a:r>
          </a:p>
        </p:txBody>
      </p:sp>
      <p:sp>
        <p:nvSpPr>
          <p:cNvPr name="TextBox 6" id="6"/>
          <p:cNvSpPr txBox="true"/>
          <p:nvPr/>
        </p:nvSpPr>
        <p:spPr>
          <a:xfrm rot="0">
            <a:off x="11140310" y="1829117"/>
            <a:ext cx="6907070" cy="5466715"/>
          </a:xfrm>
          <a:prstGeom prst="rect">
            <a:avLst/>
          </a:prstGeom>
        </p:spPr>
        <p:txBody>
          <a:bodyPr anchor="t" rtlCol="false" tIns="0" lIns="0" bIns="0" rIns="0">
            <a:spAutoFit/>
          </a:bodyPr>
          <a:lstStyle/>
          <a:p>
            <a:pPr algn="l">
              <a:lnSpc>
                <a:spcPts val="7279"/>
              </a:lnSpc>
            </a:pPr>
            <a:r>
              <a:rPr lang="en-US" sz="3999">
                <a:solidFill>
                  <a:srgbClr val="FFFFFF"/>
                </a:solidFill>
                <a:latin typeface="Courier Prime"/>
                <a:ea typeface="Courier Prime"/>
                <a:cs typeface="Courier Prime"/>
                <a:sym typeface="Courier Prime"/>
              </a:rPr>
              <a:t>Introducción</a:t>
            </a:r>
          </a:p>
          <a:p>
            <a:pPr algn="l">
              <a:lnSpc>
                <a:spcPts val="7279"/>
              </a:lnSpc>
            </a:pPr>
            <a:r>
              <a:rPr lang="en-US" sz="3999">
                <a:solidFill>
                  <a:srgbClr val="FFFFFF"/>
                </a:solidFill>
                <a:latin typeface="Courier Prime"/>
                <a:ea typeface="Courier Prime"/>
                <a:cs typeface="Courier Prime"/>
                <a:sym typeface="Courier Prime"/>
              </a:rPr>
              <a:t>Objetivo</a:t>
            </a:r>
          </a:p>
          <a:p>
            <a:pPr algn="l">
              <a:lnSpc>
                <a:spcPts val="7279"/>
              </a:lnSpc>
            </a:pPr>
            <a:r>
              <a:rPr lang="en-US" sz="3999">
                <a:solidFill>
                  <a:srgbClr val="FFFFFF"/>
                </a:solidFill>
                <a:latin typeface="Courier Prime"/>
                <a:ea typeface="Courier Prime"/>
                <a:cs typeface="Courier Prime"/>
                <a:sym typeface="Courier Prime"/>
              </a:rPr>
              <a:t>Estructura</a:t>
            </a:r>
          </a:p>
          <a:p>
            <a:pPr algn="l">
              <a:lnSpc>
                <a:spcPts val="7279"/>
              </a:lnSpc>
            </a:pPr>
            <a:r>
              <a:rPr lang="en-US" sz="3999">
                <a:solidFill>
                  <a:srgbClr val="FFFFFF"/>
                </a:solidFill>
                <a:latin typeface="Courier Prime"/>
                <a:ea typeface="Courier Prime"/>
                <a:cs typeface="Courier Prime"/>
                <a:sym typeface="Courier Prime"/>
              </a:rPr>
              <a:t>Ventajas </a:t>
            </a:r>
          </a:p>
          <a:p>
            <a:pPr algn="l">
              <a:lnSpc>
                <a:spcPts val="7279"/>
              </a:lnSpc>
            </a:pPr>
            <a:r>
              <a:rPr lang="en-US" sz="3999">
                <a:solidFill>
                  <a:srgbClr val="FFFFFF"/>
                </a:solidFill>
                <a:latin typeface="Courier Prime"/>
                <a:ea typeface="Courier Prime"/>
                <a:cs typeface="Courier Prime"/>
                <a:sym typeface="Courier Prime"/>
              </a:rPr>
              <a:t>Desventajas</a:t>
            </a:r>
          </a:p>
          <a:p>
            <a:pPr algn="l">
              <a:lnSpc>
                <a:spcPts val="7279"/>
              </a:lnSpc>
            </a:pPr>
            <a:r>
              <a:rPr lang="en-US" sz="3999">
                <a:solidFill>
                  <a:srgbClr val="FFFFFF"/>
                </a:solidFill>
                <a:latin typeface="Courier Prime"/>
                <a:ea typeface="Courier Prime"/>
                <a:cs typeface="Courier Prime"/>
                <a:sym typeface="Courier Prime"/>
              </a:rPr>
              <a:t>Concluciones</a:t>
            </a:r>
          </a:p>
        </p:txBody>
      </p:sp>
      <p:sp>
        <p:nvSpPr>
          <p:cNvPr name="TextBox 7" id="7"/>
          <p:cNvSpPr txBox="true"/>
          <p:nvPr/>
        </p:nvSpPr>
        <p:spPr>
          <a:xfrm rot="0">
            <a:off x="9144000" y="1819592"/>
            <a:ext cx="1177340" cy="6453656"/>
          </a:xfrm>
          <a:prstGeom prst="rect">
            <a:avLst/>
          </a:prstGeom>
        </p:spPr>
        <p:txBody>
          <a:bodyPr anchor="t" rtlCol="false" tIns="0" lIns="0" bIns="0" rIns="0">
            <a:spAutoFit/>
          </a:bodyPr>
          <a:lstStyle/>
          <a:p>
            <a:pPr algn="r">
              <a:lnSpc>
                <a:spcPts val="7343"/>
              </a:lnSpc>
            </a:pPr>
            <a:r>
              <a:rPr lang="en-US" sz="4034">
                <a:solidFill>
                  <a:srgbClr val="FF914D"/>
                </a:solidFill>
                <a:latin typeface="Courier Prime"/>
                <a:ea typeface="Courier Prime"/>
                <a:cs typeface="Courier Prime"/>
                <a:sym typeface="Courier Prime"/>
              </a:rPr>
              <a:t>01</a:t>
            </a:r>
          </a:p>
          <a:p>
            <a:pPr algn="r">
              <a:lnSpc>
                <a:spcPts val="7343"/>
              </a:lnSpc>
            </a:pPr>
            <a:r>
              <a:rPr lang="en-US" sz="4034">
                <a:solidFill>
                  <a:srgbClr val="FF914D"/>
                </a:solidFill>
                <a:latin typeface="Courier Prime"/>
                <a:ea typeface="Courier Prime"/>
                <a:cs typeface="Courier Prime"/>
                <a:sym typeface="Courier Prime"/>
              </a:rPr>
              <a:t>02</a:t>
            </a:r>
          </a:p>
          <a:p>
            <a:pPr algn="r">
              <a:lnSpc>
                <a:spcPts val="7343"/>
              </a:lnSpc>
            </a:pPr>
            <a:r>
              <a:rPr lang="en-US" sz="4034">
                <a:solidFill>
                  <a:srgbClr val="FF914D"/>
                </a:solidFill>
                <a:latin typeface="Courier Prime"/>
                <a:ea typeface="Courier Prime"/>
                <a:cs typeface="Courier Prime"/>
                <a:sym typeface="Courier Prime"/>
              </a:rPr>
              <a:t>03</a:t>
            </a:r>
          </a:p>
          <a:p>
            <a:pPr algn="r">
              <a:lnSpc>
                <a:spcPts val="7343"/>
              </a:lnSpc>
            </a:pPr>
            <a:r>
              <a:rPr lang="en-US" sz="4034">
                <a:solidFill>
                  <a:srgbClr val="FF914D"/>
                </a:solidFill>
                <a:latin typeface="Courier Prime"/>
                <a:ea typeface="Courier Prime"/>
                <a:cs typeface="Courier Prime"/>
                <a:sym typeface="Courier Prime"/>
              </a:rPr>
              <a:t>04</a:t>
            </a:r>
          </a:p>
          <a:p>
            <a:pPr algn="r">
              <a:lnSpc>
                <a:spcPts val="7343"/>
              </a:lnSpc>
            </a:pPr>
            <a:r>
              <a:rPr lang="en-US" sz="4034">
                <a:solidFill>
                  <a:srgbClr val="FF914D"/>
                </a:solidFill>
                <a:latin typeface="Courier Prime"/>
                <a:ea typeface="Courier Prime"/>
                <a:cs typeface="Courier Prime"/>
                <a:sym typeface="Courier Prime"/>
              </a:rPr>
              <a:t>05</a:t>
            </a:r>
          </a:p>
          <a:p>
            <a:pPr algn="r">
              <a:lnSpc>
                <a:spcPts val="7343"/>
              </a:lnSpc>
            </a:pPr>
            <a:r>
              <a:rPr lang="en-US" sz="4034">
                <a:solidFill>
                  <a:srgbClr val="FF914D"/>
                </a:solidFill>
                <a:latin typeface="Courier Prime"/>
                <a:ea typeface="Courier Prime"/>
                <a:cs typeface="Courier Prime"/>
                <a:sym typeface="Courier Prime"/>
              </a:rPr>
              <a:t>06</a:t>
            </a:r>
          </a:p>
          <a:p>
            <a:pPr algn="r">
              <a:lnSpc>
                <a:spcPts val="7343"/>
              </a:lnSpc>
            </a:pP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20232A"/>
        </a:solidFill>
      </p:bgPr>
    </p:bg>
    <p:spTree>
      <p:nvGrpSpPr>
        <p:cNvPr id="1" name=""/>
        <p:cNvGrpSpPr/>
        <p:nvPr/>
      </p:nvGrpSpPr>
      <p:grpSpPr>
        <a:xfrm>
          <a:off x="0" y="0"/>
          <a:ext cx="0" cy="0"/>
          <a:chOff x="0" y="0"/>
          <a:chExt cx="0" cy="0"/>
        </a:xfrm>
      </p:grpSpPr>
      <p:grpSp>
        <p:nvGrpSpPr>
          <p:cNvPr name="Group 2" id="2"/>
          <p:cNvGrpSpPr/>
          <p:nvPr/>
        </p:nvGrpSpPr>
        <p:grpSpPr>
          <a:xfrm rot="0">
            <a:off x="17161" y="0"/>
            <a:ext cx="18270839" cy="10639987"/>
            <a:chOff x="0" y="0"/>
            <a:chExt cx="6665251" cy="3881496"/>
          </a:xfrm>
        </p:grpSpPr>
        <p:sp>
          <p:nvSpPr>
            <p:cNvPr name="Freeform 3" id="3"/>
            <p:cNvSpPr/>
            <p:nvPr/>
          </p:nvSpPr>
          <p:spPr>
            <a:xfrm flipH="false" flipV="false" rot="0">
              <a:off x="0" y="0"/>
              <a:ext cx="6665251" cy="3881496"/>
            </a:xfrm>
            <a:custGeom>
              <a:avLst/>
              <a:gdLst/>
              <a:ahLst/>
              <a:cxnLst/>
              <a:rect r="r" b="b" t="t" l="l"/>
              <a:pathLst>
                <a:path h="3881496" w="6665251">
                  <a:moveTo>
                    <a:pt x="0" y="0"/>
                  </a:moveTo>
                  <a:lnTo>
                    <a:pt x="6665251" y="0"/>
                  </a:lnTo>
                  <a:lnTo>
                    <a:pt x="6665251" y="3881496"/>
                  </a:lnTo>
                  <a:lnTo>
                    <a:pt x="0" y="3881496"/>
                  </a:lnTo>
                  <a:close/>
                </a:path>
              </a:pathLst>
            </a:custGeom>
            <a:solidFill>
              <a:srgbClr val="2D2D35"/>
            </a:solidFill>
          </p:spPr>
        </p:sp>
      </p:grpSp>
      <p:sp>
        <p:nvSpPr>
          <p:cNvPr name="TextBox 4" id="4"/>
          <p:cNvSpPr txBox="true"/>
          <p:nvPr/>
        </p:nvSpPr>
        <p:spPr>
          <a:xfrm rot="0">
            <a:off x="1028700" y="1057275"/>
            <a:ext cx="7031406" cy="723900"/>
          </a:xfrm>
          <a:prstGeom prst="rect">
            <a:avLst/>
          </a:prstGeom>
        </p:spPr>
        <p:txBody>
          <a:bodyPr anchor="t" rtlCol="false" tIns="0" lIns="0" bIns="0" rIns="0">
            <a:spAutoFit/>
          </a:bodyPr>
          <a:lstStyle/>
          <a:p>
            <a:pPr algn="l">
              <a:lnSpc>
                <a:spcPts val="5699"/>
              </a:lnSpc>
            </a:pPr>
            <a:r>
              <a:rPr lang="en-US" sz="4999">
                <a:solidFill>
                  <a:srgbClr val="5CE1E6"/>
                </a:solidFill>
                <a:latin typeface="Courier Prime"/>
                <a:ea typeface="Courier Prime"/>
                <a:cs typeface="Courier Prime"/>
                <a:sym typeface="Courier Prime"/>
              </a:rPr>
              <a:t>Introducción</a:t>
            </a:r>
            <a:r>
              <a:rPr lang="en-US" sz="4999">
                <a:solidFill>
                  <a:srgbClr val="FFFFFF"/>
                </a:solidFill>
                <a:latin typeface="Courier Prime"/>
                <a:ea typeface="Courier Prime"/>
                <a:cs typeface="Courier Prime"/>
                <a:sym typeface="Courier Prime"/>
              </a:rPr>
              <a:t> </a:t>
            </a:r>
            <a:r>
              <a:rPr lang="en-US" sz="4999">
                <a:solidFill>
                  <a:srgbClr val="FF3131"/>
                </a:solidFill>
                <a:latin typeface="Courier Prime"/>
                <a:ea typeface="Courier Prime"/>
                <a:cs typeface="Courier Prime"/>
                <a:sym typeface="Courier Prime"/>
              </a:rPr>
              <a:t>{</a:t>
            </a:r>
          </a:p>
        </p:txBody>
      </p:sp>
      <p:sp>
        <p:nvSpPr>
          <p:cNvPr name="TextBox 5" id="5"/>
          <p:cNvSpPr txBox="true"/>
          <p:nvPr/>
        </p:nvSpPr>
        <p:spPr>
          <a:xfrm rot="0">
            <a:off x="16557135" y="8675370"/>
            <a:ext cx="702165" cy="582930"/>
          </a:xfrm>
          <a:prstGeom prst="rect">
            <a:avLst/>
          </a:prstGeom>
        </p:spPr>
        <p:txBody>
          <a:bodyPr anchor="t" rtlCol="false" tIns="0" lIns="0" bIns="0" rIns="0">
            <a:spAutoFit/>
          </a:bodyPr>
          <a:lstStyle/>
          <a:p>
            <a:pPr algn="r">
              <a:lnSpc>
                <a:spcPts val="4559"/>
              </a:lnSpc>
            </a:pPr>
            <a:r>
              <a:rPr lang="en-US" sz="3999">
                <a:solidFill>
                  <a:srgbClr val="FF3131"/>
                </a:solidFill>
                <a:latin typeface="Courier Prime"/>
                <a:ea typeface="Courier Prime"/>
                <a:cs typeface="Courier Prime"/>
                <a:sym typeface="Courier Prime"/>
              </a:rPr>
              <a:t>}</a:t>
            </a:r>
          </a:p>
        </p:txBody>
      </p:sp>
      <p:sp>
        <p:nvSpPr>
          <p:cNvPr name="TextBox 6" id="6"/>
          <p:cNvSpPr txBox="true"/>
          <p:nvPr/>
        </p:nvSpPr>
        <p:spPr>
          <a:xfrm rot="0">
            <a:off x="2880683" y="3044090"/>
            <a:ext cx="12526634" cy="4504182"/>
          </a:xfrm>
          <a:prstGeom prst="rect">
            <a:avLst/>
          </a:prstGeom>
        </p:spPr>
        <p:txBody>
          <a:bodyPr anchor="t" rtlCol="false" tIns="0" lIns="0" bIns="0" rIns="0">
            <a:spAutoFit/>
          </a:bodyPr>
          <a:lstStyle/>
          <a:p>
            <a:pPr algn="ctr">
              <a:lnSpc>
                <a:spcPts val="3264"/>
              </a:lnSpc>
            </a:pPr>
            <a:r>
              <a:rPr lang="en-US" sz="2400">
                <a:solidFill>
                  <a:srgbClr val="FFFFFF"/>
                </a:solidFill>
                <a:latin typeface="Courier Prime"/>
                <a:ea typeface="Courier Prime"/>
                <a:cs typeface="Courier Prime"/>
                <a:sym typeface="Courier Prime"/>
              </a:rPr>
              <a:t>Muchas veces, la factibilidad y gestión de recursos es crucial para el inicio de una empresa, especialmente en el sector alimenticio. En este caso se está creando un programa para el control de inventarios que utiliza Python y Tkinter para el registro de frutas. Una vez procesada la información, esta es almacenada en archivos JSON garantizando que los datos sigan siendo los correctos incluso ante fallos del sistema. El desarrollo del programa esta realizado con los avance de la materia de programación 2, el sistema de inventario resulta fundamental para muchas empresas. Este tipo de herramienta, si bien es simple, puede ser útil para aquellos que desean incrementar su eficiencia.</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20232A"/>
        </a:solidFill>
      </p:bgPr>
    </p:bg>
    <p:spTree>
      <p:nvGrpSpPr>
        <p:cNvPr id="1" name=""/>
        <p:cNvGrpSpPr/>
        <p:nvPr/>
      </p:nvGrpSpPr>
      <p:grpSpPr>
        <a:xfrm>
          <a:off x="0" y="0"/>
          <a:ext cx="0" cy="0"/>
          <a:chOff x="0" y="0"/>
          <a:chExt cx="0" cy="0"/>
        </a:xfrm>
      </p:grpSpPr>
      <p:sp>
        <p:nvSpPr>
          <p:cNvPr name="TextBox 2" id="2"/>
          <p:cNvSpPr txBox="true"/>
          <p:nvPr/>
        </p:nvSpPr>
        <p:spPr>
          <a:xfrm rot="0">
            <a:off x="16557135" y="8675370"/>
            <a:ext cx="702165" cy="582930"/>
          </a:xfrm>
          <a:prstGeom prst="rect">
            <a:avLst/>
          </a:prstGeom>
        </p:spPr>
        <p:txBody>
          <a:bodyPr anchor="t" rtlCol="false" tIns="0" lIns="0" bIns="0" rIns="0">
            <a:spAutoFit/>
          </a:bodyPr>
          <a:lstStyle/>
          <a:p>
            <a:pPr algn="r">
              <a:lnSpc>
                <a:spcPts val="4559"/>
              </a:lnSpc>
            </a:pPr>
            <a:r>
              <a:rPr lang="en-US" sz="3999">
                <a:solidFill>
                  <a:srgbClr val="FF3131"/>
                </a:solidFill>
                <a:latin typeface="Courier Prime"/>
                <a:ea typeface="Courier Prime"/>
                <a:cs typeface="Courier Prime"/>
                <a:sym typeface="Courier Prime"/>
              </a:rPr>
              <a:t>}</a:t>
            </a:r>
          </a:p>
        </p:txBody>
      </p:sp>
      <p:sp>
        <p:nvSpPr>
          <p:cNvPr name="TextBox 3" id="3"/>
          <p:cNvSpPr txBox="true"/>
          <p:nvPr/>
        </p:nvSpPr>
        <p:spPr>
          <a:xfrm rot="0">
            <a:off x="1289964" y="1452786"/>
            <a:ext cx="3515703" cy="582930"/>
          </a:xfrm>
          <a:prstGeom prst="rect">
            <a:avLst/>
          </a:prstGeom>
        </p:spPr>
        <p:txBody>
          <a:bodyPr anchor="t" rtlCol="false" tIns="0" lIns="0" bIns="0" rIns="0">
            <a:spAutoFit/>
          </a:bodyPr>
          <a:lstStyle/>
          <a:p>
            <a:pPr algn="just">
              <a:lnSpc>
                <a:spcPts val="4559"/>
              </a:lnSpc>
            </a:pPr>
            <a:r>
              <a:rPr lang="en-US" sz="3999">
                <a:solidFill>
                  <a:srgbClr val="FF914D"/>
                </a:solidFill>
                <a:latin typeface="Courier Prime"/>
                <a:ea typeface="Courier Prime"/>
                <a:cs typeface="Courier Prime"/>
                <a:sym typeface="Courier Prime"/>
              </a:rPr>
              <a:t>objetivos</a:t>
            </a:r>
            <a:r>
              <a:rPr lang="en-US" sz="3999">
                <a:solidFill>
                  <a:srgbClr val="FF3131"/>
                </a:solidFill>
                <a:latin typeface="Courier Prime"/>
                <a:ea typeface="Courier Prime"/>
                <a:cs typeface="Courier Prime"/>
                <a:sym typeface="Courier Prime"/>
              </a:rPr>
              <a:t> {</a:t>
            </a:r>
          </a:p>
        </p:txBody>
      </p:sp>
      <p:sp>
        <p:nvSpPr>
          <p:cNvPr name="TextBox 4" id="4"/>
          <p:cNvSpPr txBox="true"/>
          <p:nvPr/>
        </p:nvSpPr>
        <p:spPr>
          <a:xfrm rot="0">
            <a:off x="1181100" y="3521858"/>
            <a:ext cx="3624567" cy="2212340"/>
          </a:xfrm>
          <a:prstGeom prst="rect">
            <a:avLst/>
          </a:prstGeom>
        </p:spPr>
        <p:txBody>
          <a:bodyPr anchor="t" rtlCol="false" tIns="0" lIns="0" bIns="0" rIns="0">
            <a:spAutoFit/>
          </a:bodyPr>
          <a:lstStyle/>
          <a:p>
            <a:pPr algn="l">
              <a:lnSpc>
                <a:spcPts val="3520"/>
              </a:lnSpc>
            </a:pPr>
            <a:r>
              <a:rPr lang="en-US" sz="3200">
                <a:solidFill>
                  <a:srgbClr val="FFFFFF"/>
                </a:solidFill>
                <a:latin typeface="Courier Prime"/>
                <a:ea typeface="Courier Prime"/>
                <a:cs typeface="Courier Prime"/>
                <a:sym typeface="Courier Prime"/>
              </a:rPr>
              <a:t>Desarrollar un código de inventarios de frutas en Python.</a:t>
            </a:r>
          </a:p>
        </p:txBody>
      </p:sp>
      <p:sp>
        <p:nvSpPr>
          <p:cNvPr name="TextBox 5" id="5"/>
          <p:cNvSpPr txBox="true"/>
          <p:nvPr/>
        </p:nvSpPr>
        <p:spPr>
          <a:xfrm rot="0">
            <a:off x="5547871" y="3521858"/>
            <a:ext cx="3159843" cy="2212340"/>
          </a:xfrm>
          <a:prstGeom prst="rect">
            <a:avLst/>
          </a:prstGeom>
        </p:spPr>
        <p:txBody>
          <a:bodyPr anchor="t" rtlCol="false" tIns="0" lIns="0" bIns="0" rIns="0">
            <a:spAutoFit/>
          </a:bodyPr>
          <a:lstStyle/>
          <a:p>
            <a:pPr algn="l">
              <a:lnSpc>
                <a:spcPts val="3520"/>
              </a:lnSpc>
            </a:pPr>
            <a:r>
              <a:rPr lang="en-US" sz="3200">
                <a:solidFill>
                  <a:srgbClr val="FFFFFF"/>
                </a:solidFill>
                <a:latin typeface="Courier Prime"/>
                <a:ea typeface="Courier Prime"/>
                <a:cs typeface="Courier Prime"/>
                <a:sym typeface="Courier Prime"/>
              </a:rPr>
              <a:t>Diseñar una interfaz gráfica amigable e intuitiva. </a:t>
            </a:r>
          </a:p>
        </p:txBody>
      </p:sp>
      <p:sp>
        <p:nvSpPr>
          <p:cNvPr name="TextBox 6" id="6"/>
          <p:cNvSpPr txBox="true"/>
          <p:nvPr/>
        </p:nvSpPr>
        <p:spPr>
          <a:xfrm rot="0">
            <a:off x="9450664" y="3521858"/>
            <a:ext cx="3159843" cy="2212340"/>
          </a:xfrm>
          <a:prstGeom prst="rect">
            <a:avLst/>
          </a:prstGeom>
        </p:spPr>
        <p:txBody>
          <a:bodyPr anchor="t" rtlCol="false" tIns="0" lIns="0" bIns="0" rIns="0">
            <a:spAutoFit/>
          </a:bodyPr>
          <a:lstStyle/>
          <a:p>
            <a:pPr algn="l">
              <a:lnSpc>
                <a:spcPts val="3520"/>
              </a:lnSpc>
            </a:pPr>
            <a:r>
              <a:rPr lang="en-US" sz="3200">
                <a:solidFill>
                  <a:srgbClr val="FFFFFF"/>
                </a:solidFill>
                <a:latin typeface="Courier Prime"/>
                <a:ea typeface="Courier Prime"/>
                <a:cs typeface="Courier Prime"/>
                <a:sym typeface="Courier Prime"/>
              </a:rPr>
              <a:t>Implementar funciones básicas de gestión de inventario.</a:t>
            </a:r>
          </a:p>
        </p:txBody>
      </p:sp>
      <p:sp>
        <p:nvSpPr>
          <p:cNvPr name="TextBox 7" id="7"/>
          <p:cNvSpPr txBox="true"/>
          <p:nvPr/>
        </p:nvSpPr>
        <p:spPr>
          <a:xfrm rot="0">
            <a:off x="1181100" y="2226216"/>
            <a:ext cx="1167193" cy="847090"/>
          </a:xfrm>
          <a:prstGeom prst="rect">
            <a:avLst/>
          </a:prstGeom>
        </p:spPr>
        <p:txBody>
          <a:bodyPr anchor="t" rtlCol="false" tIns="0" lIns="0" bIns="0" rIns="0">
            <a:spAutoFit/>
          </a:bodyPr>
          <a:lstStyle/>
          <a:p>
            <a:pPr algn="l">
              <a:lnSpc>
                <a:spcPts val="7279"/>
              </a:lnSpc>
            </a:pPr>
            <a:r>
              <a:rPr lang="en-US" sz="3999">
                <a:solidFill>
                  <a:srgbClr val="FF914D"/>
                </a:solidFill>
                <a:latin typeface="Courier Prime"/>
                <a:ea typeface="Courier Prime"/>
                <a:cs typeface="Courier Prime"/>
                <a:sym typeface="Courier Prime"/>
              </a:rPr>
              <a:t>1</a:t>
            </a:r>
          </a:p>
        </p:txBody>
      </p:sp>
      <p:sp>
        <p:nvSpPr>
          <p:cNvPr name="TextBox 8" id="8"/>
          <p:cNvSpPr txBox="true"/>
          <p:nvPr/>
        </p:nvSpPr>
        <p:spPr>
          <a:xfrm rot="0">
            <a:off x="5547871" y="2226216"/>
            <a:ext cx="1167193" cy="847090"/>
          </a:xfrm>
          <a:prstGeom prst="rect">
            <a:avLst/>
          </a:prstGeom>
        </p:spPr>
        <p:txBody>
          <a:bodyPr anchor="t" rtlCol="false" tIns="0" lIns="0" bIns="0" rIns="0">
            <a:spAutoFit/>
          </a:bodyPr>
          <a:lstStyle/>
          <a:p>
            <a:pPr algn="l">
              <a:lnSpc>
                <a:spcPts val="7279"/>
              </a:lnSpc>
            </a:pPr>
            <a:r>
              <a:rPr lang="en-US" sz="3999">
                <a:solidFill>
                  <a:srgbClr val="FF914D"/>
                </a:solidFill>
                <a:latin typeface="Courier Prime"/>
                <a:ea typeface="Courier Prime"/>
                <a:cs typeface="Courier Prime"/>
                <a:sym typeface="Courier Prime"/>
              </a:rPr>
              <a:t>2</a:t>
            </a:r>
          </a:p>
        </p:txBody>
      </p:sp>
      <p:sp>
        <p:nvSpPr>
          <p:cNvPr name="TextBox 9" id="9"/>
          <p:cNvSpPr txBox="true"/>
          <p:nvPr/>
        </p:nvSpPr>
        <p:spPr>
          <a:xfrm rot="0">
            <a:off x="9450664" y="2226216"/>
            <a:ext cx="1167193" cy="847090"/>
          </a:xfrm>
          <a:prstGeom prst="rect">
            <a:avLst/>
          </a:prstGeom>
        </p:spPr>
        <p:txBody>
          <a:bodyPr anchor="t" rtlCol="false" tIns="0" lIns="0" bIns="0" rIns="0">
            <a:spAutoFit/>
          </a:bodyPr>
          <a:lstStyle/>
          <a:p>
            <a:pPr algn="l">
              <a:lnSpc>
                <a:spcPts val="7279"/>
              </a:lnSpc>
            </a:pPr>
            <a:r>
              <a:rPr lang="en-US" sz="3999">
                <a:solidFill>
                  <a:srgbClr val="FF914D"/>
                </a:solidFill>
                <a:latin typeface="Courier Prime"/>
                <a:ea typeface="Courier Prime"/>
                <a:cs typeface="Courier Prime"/>
                <a:sym typeface="Courier Prime"/>
              </a:rPr>
              <a:t>3</a:t>
            </a:r>
          </a:p>
        </p:txBody>
      </p:sp>
      <p:sp>
        <p:nvSpPr>
          <p:cNvPr name="TextBox 10" id="10"/>
          <p:cNvSpPr txBox="true"/>
          <p:nvPr/>
        </p:nvSpPr>
        <p:spPr>
          <a:xfrm rot="0">
            <a:off x="13353457" y="2226216"/>
            <a:ext cx="1167193" cy="847090"/>
          </a:xfrm>
          <a:prstGeom prst="rect">
            <a:avLst/>
          </a:prstGeom>
        </p:spPr>
        <p:txBody>
          <a:bodyPr anchor="t" rtlCol="false" tIns="0" lIns="0" bIns="0" rIns="0">
            <a:spAutoFit/>
          </a:bodyPr>
          <a:lstStyle/>
          <a:p>
            <a:pPr algn="l">
              <a:lnSpc>
                <a:spcPts val="7279"/>
              </a:lnSpc>
            </a:pPr>
            <a:r>
              <a:rPr lang="en-US" sz="3999">
                <a:solidFill>
                  <a:srgbClr val="FF914D"/>
                </a:solidFill>
                <a:latin typeface="Courier Prime"/>
                <a:ea typeface="Courier Prime"/>
                <a:cs typeface="Courier Prime"/>
                <a:sym typeface="Courier Prime"/>
              </a:rPr>
              <a:t>4</a:t>
            </a:r>
          </a:p>
        </p:txBody>
      </p:sp>
      <p:sp>
        <p:nvSpPr>
          <p:cNvPr name="TextBox 11" id="11"/>
          <p:cNvSpPr txBox="true"/>
          <p:nvPr/>
        </p:nvSpPr>
        <p:spPr>
          <a:xfrm rot="0">
            <a:off x="13353457" y="3521858"/>
            <a:ext cx="3554761" cy="1774190"/>
          </a:xfrm>
          <a:prstGeom prst="rect">
            <a:avLst/>
          </a:prstGeom>
        </p:spPr>
        <p:txBody>
          <a:bodyPr anchor="t" rtlCol="false" tIns="0" lIns="0" bIns="0" rIns="0">
            <a:spAutoFit/>
          </a:bodyPr>
          <a:lstStyle/>
          <a:p>
            <a:pPr algn="l">
              <a:lnSpc>
                <a:spcPts val="3520"/>
              </a:lnSpc>
            </a:pPr>
            <a:r>
              <a:rPr lang="en-US" sz="3200">
                <a:solidFill>
                  <a:srgbClr val="FFFFFF"/>
                </a:solidFill>
                <a:latin typeface="Courier Prime"/>
                <a:ea typeface="Courier Prime"/>
                <a:cs typeface="Courier Prime"/>
                <a:sym typeface="Courier Prime"/>
              </a:rPr>
              <a:t>Integrar un sistema de almacenamiento persistente.</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20232A"/>
        </a:solidFill>
      </p:bgPr>
    </p:bg>
    <p:spTree>
      <p:nvGrpSpPr>
        <p:cNvPr id="1" name=""/>
        <p:cNvGrpSpPr/>
        <p:nvPr/>
      </p:nvGrpSpPr>
      <p:grpSpPr>
        <a:xfrm>
          <a:off x="0" y="0"/>
          <a:ext cx="0" cy="0"/>
          <a:chOff x="0" y="0"/>
          <a:chExt cx="0" cy="0"/>
        </a:xfrm>
      </p:grpSpPr>
      <p:sp>
        <p:nvSpPr>
          <p:cNvPr name="TextBox 2" id="2"/>
          <p:cNvSpPr txBox="true"/>
          <p:nvPr/>
        </p:nvSpPr>
        <p:spPr>
          <a:xfrm rot="0">
            <a:off x="1028700" y="1047750"/>
            <a:ext cx="7031406" cy="582930"/>
          </a:xfrm>
          <a:prstGeom prst="rect">
            <a:avLst/>
          </a:prstGeom>
        </p:spPr>
        <p:txBody>
          <a:bodyPr anchor="t" rtlCol="false" tIns="0" lIns="0" bIns="0" rIns="0">
            <a:spAutoFit/>
          </a:bodyPr>
          <a:lstStyle/>
          <a:p>
            <a:pPr algn="l">
              <a:lnSpc>
                <a:spcPts val="4559"/>
              </a:lnSpc>
            </a:pPr>
            <a:r>
              <a:rPr lang="en-US" sz="3999">
                <a:solidFill>
                  <a:srgbClr val="5CE1E6"/>
                </a:solidFill>
                <a:latin typeface="Courier Prime"/>
                <a:ea typeface="Courier Prime"/>
                <a:cs typeface="Courier Prime"/>
                <a:sym typeface="Courier Prime"/>
              </a:rPr>
              <a:t>Estructura </a:t>
            </a:r>
            <a:r>
              <a:rPr lang="en-US" sz="3999">
                <a:solidFill>
                  <a:srgbClr val="FF3131"/>
                </a:solidFill>
                <a:latin typeface="Courier Prime"/>
                <a:ea typeface="Courier Prime"/>
                <a:cs typeface="Courier Prime"/>
                <a:sym typeface="Courier Prime"/>
              </a:rPr>
              <a:t>{</a:t>
            </a:r>
          </a:p>
        </p:txBody>
      </p:sp>
      <p:sp>
        <p:nvSpPr>
          <p:cNvPr name="TextBox 3" id="3"/>
          <p:cNvSpPr txBox="true"/>
          <p:nvPr/>
        </p:nvSpPr>
        <p:spPr>
          <a:xfrm rot="0">
            <a:off x="6095495" y="4934239"/>
            <a:ext cx="1846571" cy="582930"/>
          </a:xfrm>
          <a:prstGeom prst="rect">
            <a:avLst/>
          </a:prstGeom>
        </p:spPr>
        <p:txBody>
          <a:bodyPr anchor="t" rtlCol="false" tIns="0" lIns="0" bIns="0" rIns="0">
            <a:spAutoFit/>
          </a:bodyPr>
          <a:lstStyle/>
          <a:p>
            <a:pPr algn="ctr">
              <a:lnSpc>
                <a:spcPts val="4559"/>
              </a:lnSpc>
            </a:pPr>
            <a:r>
              <a:rPr lang="en-US" sz="3999">
                <a:solidFill>
                  <a:srgbClr val="FFFFFF"/>
                </a:solidFill>
                <a:latin typeface="Courier Prime"/>
                <a:ea typeface="Courier Prime"/>
                <a:cs typeface="Courier Prime"/>
                <a:sym typeface="Courier Prime"/>
              </a:rPr>
              <a:t>SIF</a:t>
            </a:r>
          </a:p>
        </p:txBody>
      </p:sp>
      <p:sp>
        <p:nvSpPr>
          <p:cNvPr name="TextBox 4" id="4"/>
          <p:cNvSpPr txBox="true"/>
          <p:nvPr/>
        </p:nvSpPr>
        <p:spPr>
          <a:xfrm rot="0">
            <a:off x="1237531" y="2870537"/>
            <a:ext cx="3687914" cy="441960"/>
          </a:xfrm>
          <a:prstGeom prst="rect">
            <a:avLst/>
          </a:prstGeom>
        </p:spPr>
        <p:txBody>
          <a:bodyPr anchor="t" rtlCol="false" tIns="0" lIns="0" bIns="0" rIns="0">
            <a:spAutoFit/>
          </a:bodyPr>
          <a:lstStyle/>
          <a:p>
            <a:pPr algn="ctr">
              <a:lnSpc>
                <a:spcPts val="3419"/>
              </a:lnSpc>
            </a:pPr>
            <a:r>
              <a:rPr lang="en-US" sz="3000">
                <a:solidFill>
                  <a:srgbClr val="8C52FF"/>
                </a:solidFill>
                <a:latin typeface="Courier Prime"/>
                <a:ea typeface="Courier Prime"/>
                <a:cs typeface="Courier Prime"/>
                <a:sym typeface="Courier Prime"/>
              </a:rPr>
              <a:t>Acciones</a:t>
            </a:r>
          </a:p>
        </p:txBody>
      </p:sp>
      <p:sp>
        <p:nvSpPr>
          <p:cNvPr name="TextBox 5" id="5"/>
          <p:cNvSpPr txBox="true"/>
          <p:nvPr/>
        </p:nvSpPr>
        <p:spPr>
          <a:xfrm rot="0">
            <a:off x="1237531" y="4924714"/>
            <a:ext cx="3687914" cy="441960"/>
          </a:xfrm>
          <a:prstGeom prst="rect">
            <a:avLst/>
          </a:prstGeom>
        </p:spPr>
        <p:txBody>
          <a:bodyPr anchor="t" rtlCol="false" tIns="0" lIns="0" bIns="0" rIns="0">
            <a:spAutoFit/>
          </a:bodyPr>
          <a:lstStyle/>
          <a:p>
            <a:pPr algn="ctr">
              <a:lnSpc>
                <a:spcPts val="3419"/>
              </a:lnSpc>
            </a:pPr>
            <a:r>
              <a:rPr lang="en-US" sz="3000">
                <a:solidFill>
                  <a:srgbClr val="8C52FF"/>
                </a:solidFill>
                <a:latin typeface="Courier Prime"/>
                <a:ea typeface="Courier Prime"/>
                <a:cs typeface="Courier Prime"/>
                <a:sym typeface="Courier Prime"/>
              </a:rPr>
              <a:t>Búsqueda</a:t>
            </a:r>
          </a:p>
        </p:txBody>
      </p:sp>
      <p:sp>
        <p:nvSpPr>
          <p:cNvPr name="TextBox 6" id="6"/>
          <p:cNvSpPr txBox="true"/>
          <p:nvPr/>
        </p:nvSpPr>
        <p:spPr>
          <a:xfrm rot="0">
            <a:off x="1532878" y="7155469"/>
            <a:ext cx="3687914" cy="870585"/>
          </a:xfrm>
          <a:prstGeom prst="rect">
            <a:avLst/>
          </a:prstGeom>
        </p:spPr>
        <p:txBody>
          <a:bodyPr anchor="t" rtlCol="false" tIns="0" lIns="0" bIns="0" rIns="0">
            <a:spAutoFit/>
          </a:bodyPr>
          <a:lstStyle/>
          <a:p>
            <a:pPr algn="ctr">
              <a:lnSpc>
                <a:spcPts val="3419"/>
              </a:lnSpc>
            </a:pPr>
            <a:r>
              <a:rPr lang="en-US" sz="3000">
                <a:solidFill>
                  <a:srgbClr val="CB6CE6"/>
                </a:solidFill>
                <a:latin typeface="Courier Prime"/>
                <a:ea typeface="Courier Prime"/>
                <a:cs typeface="Courier Prime"/>
                <a:sym typeface="Courier Prime"/>
              </a:rPr>
              <a:t>Inventario actual</a:t>
            </a:r>
          </a:p>
        </p:txBody>
      </p:sp>
      <p:sp>
        <p:nvSpPr>
          <p:cNvPr name="TextBox 7" id="7"/>
          <p:cNvSpPr txBox="true"/>
          <p:nvPr/>
        </p:nvSpPr>
        <p:spPr>
          <a:xfrm rot="0">
            <a:off x="5220792" y="2118062"/>
            <a:ext cx="3687914" cy="441960"/>
          </a:xfrm>
          <a:prstGeom prst="rect">
            <a:avLst/>
          </a:prstGeom>
        </p:spPr>
        <p:txBody>
          <a:bodyPr anchor="t" rtlCol="false" tIns="0" lIns="0" bIns="0" rIns="0">
            <a:spAutoFit/>
          </a:bodyPr>
          <a:lstStyle/>
          <a:p>
            <a:pPr algn="ctr">
              <a:lnSpc>
                <a:spcPts val="3419"/>
              </a:lnSpc>
            </a:pPr>
            <a:r>
              <a:rPr lang="en-US" sz="3000">
                <a:solidFill>
                  <a:srgbClr val="CB6CE6"/>
                </a:solidFill>
                <a:latin typeface="Courier Prime"/>
                <a:ea typeface="Courier Prime"/>
                <a:cs typeface="Courier Prime"/>
                <a:sym typeface="Courier Prime"/>
              </a:rPr>
              <a:t>Entrada de datos</a:t>
            </a:r>
          </a:p>
        </p:txBody>
      </p:sp>
      <p:sp>
        <p:nvSpPr>
          <p:cNvPr name="TextBox 8" id="8"/>
          <p:cNvSpPr txBox="true"/>
          <p:nvPr/>
        </p:nvSpPr>
        <p:spPr>
          <a:xfrm rot="0">
            <a:off x="16440199" y="9100474"/>
            <a:ext cx="702165" cy="582930"/>
          </a:xfrm>
          <a:prstGeom prst="rect">
            <a:avLst/>
          </a:prstGeom>
        </p:spPr>
        <p:txBody>
          <a:bodyPr anchor="t" rtlCol="false" tIns="0" lIns="0" bIns="0" rIns="0">
            <a:spAutoFit/>
          </a:bodyPr>
          <a:lstStyle/>
          <a:p>
            <a:pPr algn="r">
              <a:lnSpc>
                <a:spcPts val="4559"/>
              </a:lnSpc>
            </a:pPr>
            <a:r>
              <a:rPr lang="en-US" sz="3999">
                <a:solidFill>
                  <a:srgbClr val="FF3131"/>
                </a:solidFill>
                <a:latin typeface="Courier Prime"/>
                <a:ea typeface="Courier Prime"/>
                <a:cs typeface="Courier Prime"/>
                <a:sym typeface="Courier Prime"/>
              </a:rPr>
              <a:t>}</a:t>
            </a:r>
          </a:p>
        </p:txBody>
      </p:sp>
      <p:sp>
        <p:nvSpPr>
          <p:cNvPr name="TextBox 9" id="9"/>
          <p:cNvSpPr txBox="true"/>
          <p:nvPr/>
        </p:nvSpPr>
        <p:spPr>
          <a:xfrm rot="0">
            <a:off x="9832436" y="1832649"/>
            <a:ext cx="7464964" cy="7730490"/>
          </a:xfrm>
          <a:prstGeom prst="rect">
            <a:avLst/>
          </a:prstGeom>
        </p:spPr>
        <p:txBody>
          <a:bodyPr anchor="t" rtlCol="false" tIns="0" lIns="0" bIns="0" rIns="0">
            <a:spAutoFit/>
          </a:bodyPr>
          <a:lstStyle/>
          <a:p>
            <a:pPr algn="just">
              <a:lnSpc>
                <a:spcPts val="2280"/>
              </a:lnSpc>
            </a:pPr>
            <a:r>
              <a:rPr lang="en-US" sz="2000">
                <a:solidFill>
                  <a:srgbClr val="FF914D"/>
                </a:solidFill>
                <a:latin typeface="Courier Prime"/>
                <a:ea typeface="Courier Prime"/>
                <a:cs typeface="Courier Prime"/>
                <a:sym typeface="Courier Prime"/>
              </a:rPr>
              <a:t>Entrada de datos:</a:t>
            </a:r>
          </a:p>
          <a:p>
            <a:pPr algn="just" marL="431802" indent="-215901" lvl="1">
              <a:lnSpc>
                <a:spcPts val="2280"/>
              </a:lnSpc>
              <a:buFont typeface="Arial"/>
              <a:buChar char="•"/>
            </a:pPr>
            <a:r>
              <a:rPr lang="en-US" sz="2000">
                <a:solidFill>
                  <a:srgbClr val="FFFFFF"/>
                </a:solidFill>
                <a:latin typeface="Courier Prime"/>
                <a:ea typeface="Courier Prime"/>
                <a:cs typeface="Courier Prime"/>
                <a:sym typeface="Courier Prime"/>
              </a:rPr>
              <a:t>Campo Fruta</a:t>
            </a:r>
          </a:p>
          <a:p>
            <a:pPr algn="just" marL="431802" indent="-215901" lvl="1">
              <a:lnSpc>
                <a:spcPts val="2280"/>
              </a:lnSpc>
              <a:buFont typeface="Arial"/>
              <a:buChar char="•"/>
            </a:pPr>
            <a:r>
              <a:rPr lang="en-US" sz="2000">
                <a:solidFill>
                  <a:srgbClr val="FFFFFF"/>
                </a:solidFill>
                <a:latin typeface="Courier Prime"/>
                <a:ea typeface="Courier Prime"/>
                <a:cs typeface="Courier Prime"/>
                <a:sym typeface="Courier Prime"/>
              </a:rPr>
              <a:t>Campo Cantidad</a:t>
            </a:r>
          </a:p>
          <a:p>
            <a:pPr algn="just" marL="431802" indent="-215901" lvl="1">
              <a:lnSpc>
                <a:spcPts val="2280"/>
              </a:lnSpc>
              <a:buFont typeface="Arial"/>
              <a:buChar char="•"/>
            </a:pPr>
            <a:r>
              <a:rPr lang="en-US" sz="2000">
                <a:solidFill>
                  <a:srgbClr val="FFFFFF"/>
                </a:solidFill>
                <a:latin typeface="Courier Prime"/>
                <a:ea typeface="Courier Prime"/>
                <a:cs typeface="Courier Prime"/>
                <a:sym typeface="Courier Prime"/>
              </a:rPr>
              <a:t>Permite ingresar o modificar los datos de una fruta</a:t>
            </a:r>
          </a:p>
          <a:p>
            <a:pPr algn="just">
              <a:lnSpc>
                <a:spcPts val="2280"/>
              </a:lnSpc>
            </a:pPr>
          </a:p>
          <a:p>
            <a:pPr algn="just">
              <a:lnSpc>
                <a:spcPts val="2280"/>
              </a:lnSpc>
            </a:pPr>
            <a:r>
              <a:rPr lang="en-US" sz="2000">
                <a:solidFill>
                  <a:srgbClr val="FF914D"/>
                </a:solidFill>
                <a:latin typeface="Courier Prime"/>
                <a:ea typeface="Courier Prime"/>
                <a:cs typeface="Courier Prime"/>
                <a:sym typeface="Courier Prime"/>
              </a:rPr>
              <a:t>Acciones:</a:t>
            </a:r>
          </a:p>
          <a:p>
            <a:pPr algn="just" marL="431802" indent="-215901" lvl="1">
              <a:lnSpc>
                <a:spcPts val="2280"/>
              </a:lnSpc>
              <a:buFont typeface="Arial"/>
              <a:buChar char="•"/>
            </a:pPr>
            <a:r>
              <a:rPr lang="en-US" sz="2000">
                <a:solidFill>
                  <a:srgbClr val="FFFFFF"/>
                </a:solidFill>
                <a:latin typeface="Courier Prime"/>
                <a:ea typeface="Courier Prime"/>
                <a:cs typeface="Courier Prime"/>
                <a:sym typeface="Courier Prime"/>
              </a:rPr>
              <a:t>Botones: Agregar, Editar, Eliminar, Disminuir</a:t>
            </a:r>
          </a:p>
          <a:p>
            <a:pPr algn="just" marL="431802" indent="-215901" lvl="1">
              <a:lnSpc>
                <a:spcPts val="2280"/>
              </a:lnSpc>
              <a:buFont typeface="Arial"/>
              <a:buChar char="•"/>
            </a:pPr>
            <a:r>
              <a:rPr lang="en-US" sz="2000">
                <a:solidFill>
                  <a:srgbClr val="FFFFFF"/>
                </a:solidFill>
                <a:latin typeface="Courier Prime"/>
                <a:ea typeface="Courier Prime"/>
                <a:cs typeface="Courier Prime"/>
                <a:sym typeface="Courier Prime"/>
              </a:rPr>
              <a:t>Ejecutan operaciones sobre el inventario</a:t>
            </a:r>
          </a:p>
          <a:p>
            <a:pPr algn="just">
              <a:lnSpc>
                <a:spcPts val="2280"/>
              </a:lnSpc>
            </a:pPr>
          </a:p>
          <a:p>
            <a:pPr algn="just">
              <a:lnSpc>
                <a:spcPts val="2280"/>
              </a:lnSpc>
            </a:pPr>
            <a:r>
              <a:rPr lang="en-US" sz="2000">
                <a:solidFill>
                  <a:srgbClr val="FF914D"/>
                </a:solidFill>
                <a:latin typeface="Courier Prime"/>
                <a:ea typeface="Courier Prime"/>
                <a:cs typeface="Courier Prime"/>
                <a:sym typeface="Courier Prime"/>
              </a:rPr>
              <a:t>Búsqueda:</a:t>
            </a:r>
          </a:p>
          <a:p>
            <a:pPr algn="just" marL="431802" indent="-215901" lvl="1">
              <a:lnSpc>
                <a:spcPts val="2280"/>
              </a:lnSpc>
              <a:buFont typeface="Arial"/>
              <a:buChar char="•"/>
            </a:pPr>
            <a:r>
              <a:rPr lang="en-US" sz="2000">
                <a:solidFill>
                  <a:srgbClr val="FFFFFF"/>
                </a:solidFill>
                <a:latin typeface="Courier Prime"/>
                <a:ea typeface="Courier Prime"/>
                <a:cs typeface="Courier Prime"/>
                <a:sym typeface="Courier Prime"/>
              </a:rPr>
              <a:t>Campo de texto para buscar frutas en tiempo real.</a:t>
            </a:r>
          </a:p>
          <a:p>
            <a:pPr algn="just" marL="431802" indent="-215901" lvl="1">
              <a:lnSpc>
                <a:spcPts val="2280"/>
              </a:lnSpc>
              <a:buFont typeface="Arial"/>
              <a:buChar char="•"/>
            </a:pPr>
            <a:r>
              <a:rPr lang="en-US" sz="2000">
                <a:solidFill>
                  <a:srgbClr val="FFFFFF"/>
                </a:solidFill>
                <a:latin typeface="Courier Prime"/>
                <a:ea typeface="Courier Prime"/>
                <a:cs typeface="Courier Prime"/>
                <a:sym typeface="Courier Prime"/>
              </a:rPr>
              <a:t>Filtra y muestra solo las coincidencias en la lista.</a:t>
            </a:r>
          </a:p>
          <a:p>
            <a:pPr algn="just">
              <a:lnSpc>
                <a:spcPts val="2280"/>
              </a:lnSpc>
            </a:pPr>
          </a:p>
          <a:p>
            <a:pPr algn="just">
              <a:lnSpc>
                <a:spcPts val="2280"/>
              </a:lnSpc>
            </a:pPr>
            <a:r>
              <a:rPr lang="en-US" sz="2000">
                <a:solidFill>
                  <a:srgbClr val="FF914D"/>
                </a:solidFill>
                <a:latin typeface="Courier Prime"/>
                <a:ea typeface="Courier Prime"/>
                <a:cs typeface="Courier Prime"/>
                <a:sym typeface="Courier Prime"/>
              </a:rPr>
              <a:t>Inventario actual:</a:t>
            </a:r>
          </a:p>
          <a:p>
            <a:pPr algn="just" marL="431802" indent="-215901" lvl="1">
              <a:lnSpc>
                <a:spcPts val="2280"/>
              </a:lnSpc>
              <a:buFont typeface="Arial"/>
              <a:buChar char="•"/>
            </a:pPr>
            <a:r>
              <a:rPr lang="en-US" sz="2000">
                <a:solidFill>
                  <a:srgbClr val="FFFFFF"/>
                </a:solidFill>
                <a:latin typeface="Courier Prime"/>
                <a:ea typeface="Courier Prime"/>
                <a:cs typeface="Courier Prime"/>
                <a:sym typeface="Courier Prime"/>
              </a:rPr>
              <a:t>Lista donde se muestran todas las frutas con sus cantidades.</a:t>
            </a:r>
          </a:p>
          <a:p>
            <a:pPr algn="just" marL="431802" indent="-215901" lvl="1">
              <a:lnSpc>
                <a:spcPts val="2280"/>
              </a:lnSpc>
              <a:buFont typeface="Arial"/>
              <a:buChar char="•"/>
            </a:pPr>
            <a:r>
              <a:rPr lang="en-US" sz="2000">
                <a:solidFill>
                  <a:srgbClr val="FFFFFF"/>
                </a:solidFill>
                <a:latin typeface="Courier Prime"/>
                <a:ea typeface="Courier Prime"/>
                <a:cs typeface="Courier Prime"/>
                <a:sym typeface="Courier Prime"/>
              </a:rPr>
              <a:t>Permite seleccionar una fruta para editarla o eliminarla fácilmente.</a:t>
            </a:r>
          </a:p>
          <a:p>
            <a:pPr algn="just">
              <a:lnSpc>
                <a:spcPts val="2280"/>
              </a:lnSpc>
            </a:pPr>
          </a:p>
          <a:p>
            <a:pPr algn="just">
              <a:lnSpc>
                <a:spcPts val="2280"/>
              </a:lnSpc>
            </a:pPr>
            <a:r>
              <a:rPr lang="en-US" sz="2000">
                <a:solidFill>
                  <a:srgbClr val="FF914D"/>
                </a:solidFill>
                <a:latin typeface="Courier Prime"/>
                <a:ea typeface="Courier Prime"/>
                <a:cs typeface="Courier Prime"/>
                <a:sym typeface="Courier Prime"/>
              </a:rPr>
              <a:t>Modo oscuro:</a:t>
            </a:r>
          </a:p>
          <a:p>
            <a:pPr algn="just" marL="431802" indent="-215901" lvl="1">
              <a:lnSpc>
                <a:spcPts val="2280"/>
              </a:lnSpc>
              <a:buFont typeface="Arial"/>
              <a:buChar char="•"/>
            </a:pPr>
            <a:r>
              <a:rPr lang="en-US" sz="2000">
                <a:solidFill>
                  <a:srgbClr val="FFFFFF"/>
                </a:solidFill>
                <a:latin typeface="Courier Prime"/>
                <a:ea typeface="Courier Prime"/>
                <a:cs typeface="Courier Prime"/>
                <a:sym typeface="Courier Prime"/>
              </a:rPr>
              <a:t>Texto: Modo oscuro</a:t>
            </a:r>
          </a:p>
          <a:p>
            <a:pPr algn="just" marL="431802" indent="-215901" lvl="1">
              <a:lnSpc>
                <a:spcPts val="2280"/>
              </a:lnSpc>
              <a:buFont typeface="Arial"/>
              <a:buChar char="•"/>
            </a:pPr>
            <a:r>
              <a:rPr lang="en-US" sz="2000">
                <a:solidFill>
                  <a:srgbClr val="FFFFFF"/>
                </a:solidFill>
                <a:latin typeface="Courier Prime"/>
                <a:ea typeface="Courier Prime"/>
                <a:cs typeface="Courier Prime"/>
                <a:sym typeface="Courier Prime"/>
              </a:rPr>
              <a:t>Al activarse, cambia el estilo de toda la ventana</a:t>
            </a:r>
          </a:p>
          <a:p>
            <a:pPr algn="just">
              <a:lnSpc>
                <a:spcPts val="2280"/>
              </a:lnSpc>
            </a:pPr>
          </a:p>
        </p:txBody>
      </p:sp>
      <p:sp>
        <p:nvSpPr>
          <p:cNvPr name="AutoShape 10" id="10"/>
          <p:cNvSpPr/>
          <p:nvPr/>
        </p:nvSpPr>
        <p:spPr>
          <a:xfrm>
            <a:off x="4718237" y="3583263"/>
            <a:ext cx="1194764" cy="1108383"/>
          </a:xfrm>
          <a:prstGeom prst="line">
            <a:avLst/>
          </a:prstGeom>
          <a:ln cap="flat" w="47625">
            <a:solidFill>
              <a:srgbClr val="FFFFFF"/>
            </a:solidFill>
            <a:prstDash val="solid"/>
            <a:headEnd type="diamond" len="lg" w="lg"/>
            <a:tailEnd type="arrow" len="sm" w="med"/>
          </a:ln>
        </p:spPr>
      </p:sp>
      <p:sp>
        <p:nvSpPr>
          <p:cNvPr name="AutoShape 11" id="11"/>
          <p:cNvSpPr/>
          <p:nvPr/>
        </p:nvSpPr>
        <p:spPr>
          <a:xfrm flipV="true">
            <a:off x="8159139" y="5371436"/>
            <a:ext cx="1539947" cy="0"/>
          </a:xfrm>
          <a:prstGeom prst="line">
            <a:avLst/>
          </a:prstGeom>
          <a:ln cap="flat" w="47625">
            <a:solidFill>
              <a:srgbClr val="FD9E80"/>
            </a:solidFill>
            <a:prstDash val="solid"/>
            <a:headEnd type="arrow" len="sm" w="med"/>
            <a:tailEnd type="arrow" len="sm" w="med"/>
          </a:ln>
        </p:spPr>
      </p:sp>
      <p:sp>
        <p:nvSpPr>
          <p:cNvPr name="AutoShape 12" id="12"/>
          <p:cNvSpPr/>
          <p:nvPr/>
        </p:nvSpPr>
        <p:spPr>
          <a:xfrm flipV="true">
            <a:off x="5370586" y="6108372"/>
            <a:ext cx="748721" cy="1140843"/>
          </a:xfrm>
          <a:prstGeom prst="line">
            <a:avLst/>
          </a:prstGeom>
          <a:ln cap="flat" w="47625">
            <a:solidFill>
              <a:srgbClr val="FFFFFF"/>
            </a:solidFill>
            <a:prstDash val="solid"/>
            <a:headEnd type="diamond" len="lg" w="lg"/>
            <a:tailEnd type="arrow" len="sm" w="med"/>
          </a:ln>
        </p:spPr>
      </p:sp>
      <p:sp>
        <p:nvSpPr>
          <p:cNvPr name="AutoShape 13" id="13"/>
          <p:cNvSpPr/>
          <p:nvPr/>
        </p:nvSpPr>
        <p:spPr>
          <a:xfrm rot="5400000">
            <a:off x="6545964" y="3957965"/>
            <a:ext cx="1037572" cy="0"/>
          </a:xfrm>
          <a:prstGeom prst="line">
            <a:avLst/>
          </a:prstGeom>
          <a:ln cap="flat" w="47625">
            <a:solidFill>
              <a:srgbClr val="FFFFFF"/>
            </a:solidFill>
            <a:prstDash val="solid"/>
            <a:headEnd type="none" len="sm" w="sm"/>
            <a:tailEnd type="arrow" len="sm" w="med"/>
          </a:ln>
        </p:spPr>
      </p:sp>
      <p:sp>
        <p:nvSpPr>
          <p:cNvPr name="AutoShape 14" id="14"/>
          <p:cNvSpPr/>
          <p:nvPr/>
        </p:nvSpPr>
        <p:spPr>
          <a:xfrm>
            <a:off x="4718237" y="5216179"/>
            <a:ext cx="1211602" cy="155258"/>
          </a:xfrm>
          <a:prstGeom prst="line">
            <a:avLst/>
          </a:prstGeom>
          <a:ln cap="flat" w="47625">
            <a:solidFill>
              <a:srgbClr val="FD9E80"/>
            </a:solidFill>
            <a:prstDash val="solid"/>
            <a:headEnd type="arrow" len="sm" w="med"/>
            <a:tailEnd type="arrow" len="sm" w="med"/>
          </a:ln>
        </p:spPr>
      </p:sp>
      <p:sp>
        <p:nvSpPr>
          <p:cNvPr name="AutoShape 15" id="15"/>
          <p:cNvSpPr/>
          <p:nvPr/>
        </p:nvSpPr>
        <p:spPr>
          <a:xfrm flipV="true">
            <a:off x="7164677" y="6140316"/>
            <a:ext cx="0" cy="1406934"/>
          </a:xfrm>
          <a:prstGeom prst="line">
            <a:avLst/>
          </a:prstGeom>
          <a:ln cap="flat" w="47625">
            <a:solidFill>
              <a:srgbClr val="FFFFFF"/>
            </a:solidFill>
            <a:prstDash val="solid"/>
            <a:headEnd type="diamond" len="lg" w="lg"/>
            <a:tailEnd type="arrow" len="sm" w="med"/>
          </a:ln>
        </p:spPr>
      </p:sp>
      <p:sp>
        <p:nvSpPr>
          <p:cNvPr name="TextBox 16" id="16"/>
          <p:cNvSpPr txBox="true"/>
          <p:nvPr/>
        </p:nvSpPr>
        <p:spPr>
          <a:xfrm rot="0">
            <a:off x="5456086" y="8042550"/>
            <a:ext cx="3687914" cy="441960"/>
          </a:xfrm>
          <a:prstGeom prst="rect">
            <a:avLst/>
          </a:prstGeom>
        </p:spPr>
        <p:txBody>
          <a:bodyPr anchor="t" rtlCol="false" tIns="0" lIns="0" bIns="0" rIns="0">
            <a:spAutoFit/>
          </a:bodyPr>
          <a:lstStyle/>
          <a:p>
            <a:pPr algn="ctr">
              <a:lnSpc>
                <a:spcPts val="3419"/>
              </a:lnSpc>
            </a:pPr>
            <a:r>
              <a:rPr lang="en-US" sz="3000">
                <a:solidFill>
                  <a:srgbClr val="CB6CE6"/>
                </a:solidFill>
                <a:latin typeface="Courier Prime"/>
                <a:ea typeface="Courier Prime"/>
                <a:cs typeface="Courier Prime"/>
                <a:sym typeface="Courier Prime"/>
              </a:rPr>
              <a:t>Modo oscuro</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20232A"/>
        </a:solidFill>
      </p:bgPr>
    </p:bg>
    <p:spTree>
      <p:nvGrpSpPr>
        <p:cNvPr id="1" name=""/>
        <p:cNvGrpSpPr/>
        <p:nvPr/>
      </p:nvGrpSpPr>
      <p:grpSpPr>
        <a:xfrm>
          <a:off x="0" y="0"/>
          <a:ext cx="0" cy="0"/>
          <a:chOff x="0" y="0"/>
          <a:chExt cx="0" cy="0"/>
        </a:xfrm>
      </p:grpSpPr>
      <p:grpSp>
        <p:nvGrpSpPr>
          <p:cNvPr name="Group 2" id="2"/>
          <p:cNvGrpSpPr/>
          <p:nvPr/>
        </p:nvGrpSpPr>
        <p:grpSpPr>
          <a:xfrm rot="0">
            <a:off x="759537" y="2040919"/>
            <a:ext cx="16045409" cy="7638059"/>
            <a:chOff x="0" y="0"/>
            <a:chExt cx="6831918" cy="3252182"/>
          </a:xfrm>
        </p:grpSpPr>
        <p:sp>
          <p:nvSpPr>
            <p:cNvPr name="Freeform 3" id="3"/>
            <p:cNvSpPr/>
            <p:nvPr/>
          </p:nvSpPr>
          <p:spPr>
            <a:xfrm flipH="false" flipV="false" rot="0">
              <a:off x="0" y="0"/>
              <a:ext cx="6831918" cy="3252182"/>
            </a:xfrm>
            <a:custGeom>
              <a:avLst/>
              <a:gdLst/>
              <a:ahLst/>
              <a:cxnLst/>
              <a:rect r="r" b="b" t="t" l="l"/>
              <a:pathLst>
                <a:path h="3252182" w="6831918">
                  <a:moveTo>
                    <a:pt x="0" y="0"/>
                  </a:moveTo>
                  <a:lnTo>
                    <a:pt x="6831918" y="0"/>
                  </a:lnTo>
                  <a:lnTo>
                    <a:pt x="6831918" y="3252182"/>
                  </a:lnTo>
                  <a:lnTo>
                    <a:pt x="0" y="3252182"/>
                  </a:lnTo>
                  <a:close/>
                </a:path>
              </a:pathLst>
            </a:custGeom>
            <a:solidFill>
              <a:srgbClr val="2D2D35"/>
            </a:solidFill>
          </p:spPr>
        </p:sp>
      </p:grpSp>
      <p:sp>
        <p:nvSpPr>
          <p:cNvPr name="Freeform 4" id="4"/>
          <p:cNvSpPr/>
          <p:nvPr/>
        </p:nvSpPr>
        <p:spPr>
          <a:xfrm flipH="false" flipV="false" rot="0">
            <a:off x="3562293" y="3117124"/>
            <a:ext cx="8995625" cy="5485650"/>
          </a:xfrm>
          <a:custGeom>
            <a:avLst/>
            <a:gdLst/>
            <a:ahLst/>
            <a:cxnLst/>
            <a:rect r="r" b="b" t="t" l="l"/>
            <a:pathLst>
              <a:path h="5485650" w="8995625">
                <a:moveTo>
                  <a:pt x="0" y="0"/>
                </a:moveTo>
                <a:lnTo>
                  <a:pt x="8995625" y="0"/>
                </a:lnTo>
                <a:lnTo>
                  <a:pt x="8995625" y="5485650"/>
                </a:lnTo>
                <a:lnTo>
                  <a:pt x="0" y="5485650"/>
                </a:lnTo>
                <a:lnTo>
                  <a:pt x="0" y="0"/>
                </a:lnTo>
                <a:close/>
              </a:path>
            </a:pathLst>
          </a:custGeom>
          <a:blipFill>
            <a:blip r:embed="rId2"/>
            <a:stretch>
              <a:fillRect l="0" t="0" r="0" b="0"/>
            </a:stretch>
          </a:blipFill>
        </p:spPr>
      </p:sp>
      <p:sp>
        <p:nvSpPr>
          <p:cNvPr name="TextBox 5" id="5"/>
          <p:cNvSpPr txBox="true"/>
          <p:nvPr/>
        </p:nvSpPr>
        <p:spPr>
          <a:xfrm rot="0">
            <a:off x="759537" y="2040919"/>
            <a:ext cx="6261698" cy="451485"/>
          </a:xfrm>
          <a:prstGeom prst="rect">
            <a:avLst/>
          </a:prstGeom>
        </p:spPr>
        <p:txBody>
          <a:bodyPr anchor="t" rtlCol="false" tIns="0" lIns="0" bIns="0" rIns="0">
            <a:spAutoFit/>
          </a:bodyPr>
          <a:lstStyle/>
          <a:p>
            <a:pPr algn="l">
              <a:lnSpc>
                <a:spcPts val="3569"/>
              </a:lnSpc>
            </a:pPr>
            <a:r>
              <a:rPr lang="en-US" sz="3000">
                <a:solidFill>
                  <a:srgbClr val="FF914D"/>
                </a:solidFill>
                <a:latin typeface="Courier Prime"/>
                <a:ea typeface="Courier Prime"/>
                <a:cs typeface="Courier Prime"/>
                <a:sym typeface="Courier Prime"/>
              </a:rPr>
              <a:t>Guardar y cargar datos</a:t>
            </a:r>
          </a:p>
        </p:txBody>
      </p:sp>
      <p:sp>
        <p:nvSpPr>
          <p:cNvPr name="TextBox 6" id="6"/>
          <p:cNvSpPr txBox="true"/>
          <p:nvPr/>
        </p:nvSpPr>
        <p:spPr>
          <a:xfrm rot="0">
            <a:off x="1028700" y="1047750"/>
            <a:ext cx="7031406" cy="582930"/>
          </a:xfrm>
          <a:prstGeom prst="rect">
            <a:avLst/>
          </a:prstGeom>
        </p:spPr>
        <p:txBody>
          <a:bodyPr anchor="t" rtlCol="false" tIns="0" lIns="0" bIns="0" rIns="0">
            <a:spAutoFit/>
          </a:bodyPr>
          <a:lstStyle/>
          <a:p>
            <a:pPr algn="l">
              <a:lnSpc>
                <a:spcPts val="4559"/>
              </a:lnSpc>
            </a:pPr>
            <a:r>
              <a:rPr lang="en-US" sz="3999">
                <a:solidFill>
                  <a:srgbClr val="5CE1E6"/>
                </a:solidFill>
                <a:latin typeface="Courier Prime"/>
                <a:ea typeface="Courier Prime"/>
                <a:cs typeface="Courier Prime"/>
                <a:sym typeface="Courier Prime"/>
              </a:rPr>
              <a:t>Funciones</a:t>
            </a:r>
            <a:r>
              <a:rPr lang="en-US" sz="3999">
                <a:solidFill>
                  <a:srgbClr val="FFFFFF"/>
                </a:solidFill>
                <a:latin typeface="Courier Prime"/>
                <a:ea typeface="Courier Prime"/>
                <a:cs typeface="Courier Prime"/>
                <a:sym typeface="Courier Prime"/>
              </a:rPr>
              <a:t> </a:t>
            </a:r>
            <a:r>
              <a:rPr lang="en-US" sz="3999">
                <a:solidFill>
                  <a:srgbClr val="FF3131"/>
                </a:solidFill>
                <a:latin typeface="Courier Prime"/>
                <a:ea typeface="Courier Prime"/>
                <a:cs typeface="Courier Prime"/>
                <a:sym typeface="Courier Prime"/>
              </a:rPr>
              <a:t>{</a:t>
            </a:r>
          </a:p>
        </p:txBody>
      </p:sp>
      <p:sp>
        <p:nvSpPr>
          <p:cNvPr name="TextBox 7" id="7"/>
          <p:cNvSpPr txBox="true"/>
          <p:nvPr/>
        </p:nvSpPr>
        <p:spPr>
          <a:xfrm rot="0">
            <a:off x="16557135" y="8675370"/>
            <a:ext cx="702165" cy="582930"/>
          </a:xfrm>
          <a:prstGeom prst="rect">
            <a:avLst/>
          </a:prstGeom>
        </p:spPr>
        <p:txBody>
          <a:bodyPr anchor="t" rtlCol="false" tIns="0" lIns="0" bIns="0" rIns="0">
            <a:spAutoFit/>
          </a:bodyPr>
          <a:lstStyle/>
          <a:p>
            <a:pPr algn="r">
              <a:lnSpc>
                <a:spcPts val="4559"/>
              </a:lnSpc>
            </a:pPr>
            <a:r>
              <a:rPr lang="en-US" sz="3999">
                <a:solidFill>
                  <a:srgbClr val="FF3131"/>
                </a:solidFill>
                <a:latin typeface="Courier Prime"/>
                <a:ea typeface="Courier Prime"/>
                <a:cs typeface="Courier Prime"/>
                <a:sym typeface="Courier Prime"/>
              </a:rPr>
              <a: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20232A"/>
        </a:solidFill>
      </p:bgPr>
    </p:bg>
    <p:spTree>
      <p:nvGrpSpPr>
        <p:cNvPr id="1" name=""/>
        <p:cNvGrpSpPr/>
        <p:nvPr/>
      </p:nvGrpSpPr>
      <p:grpSpPr>
        <a:xfrm>
          <a:off x="0" y="0"/>
          <a:ext cx="0" cy="0"/>
          <a:chOff x="0" y="0"/>
          <a:chExt cx="0" cy="0"/>
        </a:xfrm>
      </p:grpSpPr>
      <p:grpSp>
        <p:nvGrpSpPr>
          <p:cNvPr name="Group 2" id="2"/>
          <p:cNvGrpSpPr/>
          <p:nvPr/>
        </p:nvGrpSpPr>
        <p:grpSpPr>
          <a:xfrm rot="0">
            <a:off x="759537" y="2040919"/>
            <a:ext cx="16045409" cy="7638059"/>
            <a:chOff x="0" y="0"/>
            <a:chExt cx="6831918" cy="3252182"/>
          </a:xfrm>
        </p:grpSpPr>
        <p:sp>
          <p:nvSpPr>
            <p:cNvPr name="Freeform 3" id="3"/>
            <p:cNvSpPr/>
            <p:nvPr/>
          </p:nvSpPr>
          <p:spPr>
            <a:xfrm flipH="false" flipV="false" rot="0">
              <a:off x="0" y="0"/>
              <a:ext cx="6831918" cy="3252182"/>
            </a:xfrm>
            <a:custGeom>
              <a:avLst/>
              <a:gdLst/>
              <a:ahLst/>
              <a:cxnLst/>
              <a:rect r="r" b="b" t="t" l="l"/>
              <a:pathLst>
                <a:path h="3252182" w="6831918">
                  <a:moveTo>
                    <a:pt x="0" y="0"/>
                  </a:moveTo>
                  <a:lnTo>
                    <a:pt x="6831918" y="0"/>
                  </a:lnTo>
                  <a:lnTo>
                    <a:pt x="6831918" y="3252182"/>
                  </a:lnTo>
                  <a:lnTo>
                    <a:pt x="0" y="3252182"/>
                  </a:lnTo>
                  <a:close/>
                </a:path>
              </a:pathLst>
            </a:custGeom>
            <a:solidFill>
              <a:srgbClr val="2D2D35"/>
            </a:solidFill>
          </p:spPr>
        </p:sp>
      </p:grpSp>
      <p:sp>
        <p:nvSpPr>
          <p:cNvPr name="Freeform 4" id="4"/>
          <p:cNvSpPr/>
          <p:nvPr/>
        </p:nvSpPr>
        <p:spPr>
          <a:xfrm flipH="false" flipV="false" rot="0">
            <a:off x="1028700" y="3178067"/>
            <a:ext cx="6765955" cy="6202848"/>
          </a:xfrm>
          <a:custGeom>
            <a:avLst/>
            <a:gdLst/>
            <a:ahLst/>
            <a:cxnLst/>
            <a:rect r="r" b="b" t="t" l="l"/>
            <a:pathLst>
              <a:path h="6202848" w="6765955">
                <a:moveTo>
                  <a:pt x="0" y="0"/>
                </a:moveTo>
                <a:lnTo>
                  <a:pt x="6765955" y="0"/>
                </a:lnTo>
                <a:lnTo>
                  <a:pt x="6765955" y="6202848"/>
                </a:lnTo>
                <a:lnTo>
                  <a:pt x="0" y="6202848"/>
                </a:lnTo>
                <a:lnTo>
                  <a:pt x="0" y="0"/>
                </a:lnTo>
                <a:close/>
              </a:path>
            </a:pathLst>
          </a:custGeom>
          <a:blipFill>
            <a:blip r:embed="rId2"/>
            <a:stretch>
              <a:fillRect l="0" t="0" r="0" b="0"/>
            </a:stretch>
          </a:blipFill>
        </p:spPr>
      </p:sp>
      <p:sp>
        <p:nvSpPr>
          <p:cNvPr name="Freeform 5" id="5"/>
          <p:cNvSpPr/>
          <p:nvPr/>
        </p:nvSpPr>
        <p:spPr>
          <a:xfrm flipH="false" flipV="false" rot="0">
            <a:off x="8584831" y="3178067"/>
            <a:ext cx="7182128" cy="6202848"/>
          </a:xfrm>
          <a:custGeom>
            <a:avLst/>
            <a:gdLst/>
            <a:ahLst/>
            <a:cxnLst/>
            <a:rect r="r" b="b" t="t" l="l"/>
            <a:pathLst>
              <a:path h="6202848" w="7182128">
                <a:moveTo>
                  <a:pt x="0" y="0"/>
                </a:moveTo>
                <a:lnTo>
                  <a:pt x="7182129" y="0"/>
                </a:lnTo>
                <a:lnTo>
                  <a:pt x="7182129" y="6202848"/>
                </a:lnTo>
                <a:lnTo>
                  <a:pt x="0" y="6202848"/>
                </a:lnTo>
                <a:lnTo>
                  <a:pt x="0" y="0"/>
                </a:lnTo>
                <a:close/>
              </a:path>
            </a:pathLst>
          </a:custGeom>
          <a:blipFill>
            <a:blip r:embed="rId3"/>
            <a:stretch>
              <a:fillRect l="-1407" t="0" r="-1407" b="0"/>
            </a:stretch>
          </a:blipFill>
        </p:spPr>
      </p:sp>
      <p:sp>
        <p:nvSpPr>
          <p:cNvPr name="TextBox 6" id="6"/>
          <p:cNvSpPr txBox="true"/>
          <p:nvPr/>
        </p:nvSpPr>
        <p:spPr>
          <a:xfrm rot="0">
            <a:off x="759537" y="2040919"/>
            <a:ext cx="6261698" cy="451485"/>
          </a:xfrm>
          <a:prstGeom prst="rect">
            <a:avLst/>
          </a:prstGeom>
        </p:spPr>
        <p:txBody>
          <a:bodyPr anchor="t" rtlCol="false" tIns="0" lIns="0" bIns="0" rIns="0">
            <a:spAutoFit/>
          </a:bodyPr>
          <a:lstStyle/>
          <a:p>
            <a:pPr algn="l">
              <a:lnSpc>
                <a:spcPts val="3569"/>
              </a:lnSpc>
            </a:pPr>
            <a:r>
              <a:rPr lang="en-US" sz="3000">
                <a:solidFill>
                  <a:srgbClr val="FF914D"/>
                </a:solidFill>
                <a:latin typeface="Courier Prime"/>
                <a:ea typeface="Courier Prime"/>
                <a:cs typeface="Courier Prime"/>
                <a:sym typeface="Courier Prime"/>
              </a:rPr>
              <a:t>Botones de Acciones</a:t>
            </a:r>
          </a:p>
        </p:txBody>
      </p:sp>
      <p:sp>
        <p:nvSpPr>
          <p:cNvPr name="TextBox 7" id="7"/>
          <p:cNvSpPr txBox="true"/>
          <p:nvPr/>
        </p:nvSpPr>
        <p:spPr>
          <a:xfrm rot="0">
            <a:off x="1028700" y="1047750"/>
            <a:ext cx="7031406" cy="582930"/>
          </a:xfrm>
          <a:prstGeom prst="rect">
            <a:avLst/>
          </a:prstGeom>
        </p:spPr>
        <p:txBody>
          <a:bodyPr anchor="t" rtlCol="false" tIns="0" lIns="0" bIns="0" rIns="0">
            <a:spAutoFit/>
          </a:bodyPr>
          <a:lstStyle/>
          <a:p>
            <a:pPr algn="l">
              <a:lnSpc>
                <a:spcPts val="4559"/>
              </a:lnSpc>
            </a:pPr>
            <a:r>
              <a:rPr lang="en-US" sz="3999">
                <a:solidFill>
                  <a:srgbClr val="FF3131"/>
                </a:solidFill>
                <a:latin typeface="Courier Prime"/>
                <a:ea typeface="Courier Prime"/>
                <a:cs typeface="Courier Prime"/>
                <a:sym typeface="Courier Prime"/>
              </a:rPr>
              <a:t>{</a:t>
            </a:r>
          </a:p>
        </p:txBody>
      </p:sp>
      <p:sp>
        <p:nvSpPr>
          <p:cNvPr name="TextBox 8" id="8"/>
          <p:cNvSpPr txBox="true"/>
          <p:nvPr/>
        </p:nvSpPr>
        <p:spPr>
          <a:xfrm rot="0">
            <a:off x="16557135" y="8675370"/>
            <a:ext cx="702165" cy="582930"/>
          </a:xfrm>
          <a:prstGeom prst="rect">
            <a:avLst/>
          </a:prstGeom>
        </p:spPr>
        <p:txBody>
          <a:bodyPr anchor="t" rtlCol="false" tIns="0" lIns="0" bIns="0" rIns="0">
            <a:spAutoFit/>
          </a:bodyPr>
          <a:lstStyle/>
          <a:p>
            <a:pPr algn="r">
              <a:lnSpc>
                <a:spcPts val="4559"/>
              </a:lnSpc>
            </a:pPr>
            <a:r>
              <a:rPr lang="en-US" sz="3999">
                <a:solidFill>
                  <a:srgbClr val="FF3131"/>
                </a:solidFill>
                <a:latin typeface="Courier Prime"/>
                <a:ea typeface="Courier Prime"/>
                <a:cs typeface="Courier Prime"/>
                <a:sym typeface="Courier Prime"/>
              </a:rPr>
              <a: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20232A"/>
        </a:solidFill>
      </p:bgPr>
    </p:bg>
    <p:spTree>
      <p:nvGrpSpPr>
        <p:cNvPr id="1" name=""/>
        <p:cNvGrpSpPr/>
        <p:nvPr/>
      </p:nvGrpSpPr>
      <p:grpSpPr>
        <a:xfrm>
          <a:off x="0" y="0"/>
          <a:ext cx="0" cy="0"/>
          <a:chOff x="0" y="0"/>
          <a:chExt cx="0" cy="0"/>
        </a:xfrm>
      </p:grpSpPr>
      <p:grpSp>
        <p:nvGrpSpPr>
          <p:cNvPr name="Group 2" id="2"/>
          <p:cNvGrpSpPr/>
          <p:nvPr/>
        </p:nvGrpSpPr>
        <p:grpSpPr>
          <a:xfrm rot="0">
            <a:off x="759537" y="2040919"/>
            <a:ext cx="16045409" cy="7638059"/>
            <a:chOff x="0" y="0"/>
            <a:chExt cx="6831918" cy="3252182"/>
          </a:xfrm>
        </p:grpSpPr>
        <p:sp>
          <p:nvSpPr>
            <p:cNvPr name="Freeform 3" id="3"/>
            <p:cNvSpPr/>
            <p:nvPr/>
          </p:nvSpPr>
          <p:spPr>
            <a:xfrm flipH="false" flipV="false" rot="0">
              <a:off x="0" y="0"/>
              <a:ext cx="6831918" cy="3252182"/>
            </a:xfrm>
            <a:custGeom>
              <a:avLst/>
              <a:gdLst/>
              <a:ahLst/>
              <a:cxnLst/>
              <a:rect r="r" b="b" t="t" l="l"/>
              <a:pathLst>
                <a:path h="3252182" w="6831918">
                  <a:moveTo>
                    <a:pt x="0" y="0"/>
                  </a:moveTo>
                  <a:lnTo>
                    <a:pt x="6831918" y="0"/>
                  </a:lnTo>
                  <a:lnTo>
                    <a:pt x="6831918" y="3252182"/>
                  </a:lnTo>
                  <a:lnTo>
                    <a:pt x="0" y="3252182"/>
                  </a:lnTo>
                  <a:close/>
                </a:path>
              </a:pathLst>
            </a:custGeom>
            <a:solidFill>
              <a:srgbClr val="2D2D35"/>
            </a:solidFill>
          </p:spPr>
        </p:sp>
      </p:grpSp>
      <p:sp>
        <p:nvSpPr>
          <p:cNvPr name="Freeform 4" id="4"/>
          <p:cNvSpPr/>
          <p:nvPr/>
        </p:nvSpPr>
        <p:spPr>
          <a:xfrm flipH="false" flipV="false" rot="0">
            <a:off x="4415275" y="3041732"/>
            <a:ext cx="8733932" cy="5636433"/>
          </a:xfrm>
          <a:custGeom>
            <a:avLst/>
            <a:gdLst/>
            <a:ahLst/>
            <a:cxnLst/>
            <a:rect r="r" b="b" t="t" l="l"/>
            <a:pathLst>
              <a:path h="5636433" w="8733932">
                <a:moveTo>
                  <a:pt x="0" y="0"/>
                </a:moveTo>
                <a:lnTo>
                  <a:pt x="8733932" y="0"/>
                </a:lnTo>
                <a:lnTo>
                  <a:pt x="8733932" y="5636433"/>
                </a:lnTo>
                <a:lnTo>
                  <a:pt x="0" y="5636433"/>
                </a:lnTo>
                <a:lnTo>
                  <a:pt x="0" y="0"/>
                </a:lnTo>
                <a:close/>
              </a:path>
            </a:pathLst>
          </a:custGeom>
          <a:blipFill>
            <a:blip r:embed="rId2"/>
            <a:stretch>
              <a:fillRect l="0" t="0" r="0" b="0"/>
            </a:stretch>
          </a:blipFill>
        </p:spPr>
      </p:sp>
      <p:sp>
        <p:nvSpPr>
          <p:cNvPr name="TextBox 5" id="5"/>
          <p:cNvSpPr txBox="true"/>
          <p:nvPr/>
        </p:nvSpPr>
        <p:spPr>
          <a:xfrm rot="0">
            <a:off x="759537" y="2040919"/>
            <a:ext cx="6261698" cy="451485"/>
          </a:xfrm>
          <a:prstGeom prst="rect">
            <a:avLst/>
          </a:prstGeom>
        </p:spPr>
        <p:txBody>
          <a:bodyPr anchor="t" rtlCol="false" tIns="0" lIns="0" bIns="0" rIns="0">
            <a:spAutoFit/>
          </a:bodyPr>
          <a:lstStyle/>
          <a:p>
            <a:pPr algn="l">
              <a:lnSpc>
                <a:spcPts val="3569"/>
              </a:lnSpc>
            </a:pPr>
            <a:r>
              <a:rPr lang="en-US" sz="3000">
                <a:solidFill>
                  <a:srgbClr val="FF914D"/>
                </a:solidFill>
                <a:latin typeface="Courier Prime"/>
                <a:ea typeface="Courier Prime"/>
                <a:cs typeface="Courier Prime"/>
                <a:sym typeface="Courier Prime"/>
              </a:rPr>
              <a:t>Búsqueda y Selección</a:t>
            </a:r>
          </a:p>
        </p:txBody>
      </p:sp>
      <p:sp>
        <p:nvSpPr>
          <p:cNvPr name="TextBox 6" id="6"/>
          <p:cNvSpPr txBox="true"/>
          <p:nvPr/>
        </p:nvSpPr>
        <p:spPr>
          <a:xfrm rot="0">
            <a:off x="1028700" y="1047750"/>
            <a:ext cx="7031406" cy="582930"/>
          </a:xfrm>
          <a:prstGeom prst="rect">
            <a:avLst/>
          </a:prstGeom>
        </p:spPr>
        <p:txBody>
          <a:bodyPr anchor="t" rtlCol="false" tIns="0" lIns="0" bIns="0" rIns="0">
            <a:spAutoFit/>
          </a:bodyPr>
          <a:lstStyle/>
          <a:p>
            <a:pPr algn="l">
              <a:lnSpc>
                <a:spcPts val="4559"/>
              </a:lnSpc>
            </a:pPr>
            <a:r>
              <a:rPr lang="en-US" sz="3999">
                <a:solidFill>
                  <a:srgbClr val="FF3131"/>
                </a:solidFill>
                <a:latin typeface="Courier Prime"/>
                <a:ea typeface="Courier Prime"/>
                <a:cs typeface="Courier Prime"/>
                <a:sym typeface="Courier Prime"/>
              </a:rPr>
              <a:t>{</a:t>
            </a:r>
          </a:p>
        </p:txBody>
      </p:sp>
      <p:sp>
        <p:nvSpPr>
          <p:cNvPr name="TextBox 7" id="7"/>
          <p:cNvSpPr txBox="true"/>
          <p:nvPr/>
        </p:nvSpPr>
        <p:spPr>
          <a:xfrm rot="0">
            <a:off x="16954649" y="8675370"/>
            <a:ext cx="304651" cy="582930"/>
          </a:xfrm>
          <a:prstGeom prst="rect">
            <a:avLst/>
          </a:prstGeom>
        </p:spPr>
        <p:txBody>
          <a:bodyPr anchor="t" rtlCol="false" tIns="0" lIns="0" bIns="0" rIns="0">
            <a:spAutoFit/>
          </a:bodyPr>
          <a:lstStyle/>
          <a:p>
            <a:pPr algn="r">
              <a:lnSpc>
                <a:spcPts val="4559"/>
              </a:lnSpc>
            </a:pPr>
            <a:r>
              <a:rPr lang="en-US" sz="3999">
                <a:solidFill>
                  <a:srgbClr val="FF3131"/>
                </a:solidFill>
                <a:latin typeface="Courier Prime"/>
                <a:ea typeface="Courier Prime"/>
                <a:cs typeface="Courier Prime"/>
                <a:sym typeface="Courier Prime"/>
              </a:rPr>
              <a: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20232A"/>
        </a:solidFill>
      </p:bgPr>
    </p:bg>
    <p:spTree>
      <p:nvGrpSpPr>
        <p:cNvPr id="1" name=""/>
        <p:cNvGrpSpPr/>
        <p:nvPr/>
      </p:nvGrpSpPr>
      <p:grpSpPr>
        <a:xfrm>
          <a:off x="0" y="0"/>
          <a:ext cx="0" cy="0"/>
          <a:chOff x="0" y="0"/>
          <a:chExt cx="0" cy="0"/>
        </a:xfrm>
      </p:grpSpPr>
      <p:grpSp>
        <p:nvGrpSpPr>
          <p:cNvPr name="Group 2" id="2"/>
          <p:cNvGrpSpPr/>
          <p:nvPr/>
        </p:nvGrpSpPr>
        <p:grpSpPr>
          <a:xfrm rot="0">
            <a:off x="759537" y="2040919"/>
            <a:ext cx="16045409" cy="7638059"/>
            <a:chOff x="0" y="0"/>
            <a:chExt cx="6831918" cy="3252182"/>
          </a:xfrm>
        </p:grpSpPr>
        <p:sp>
          <p:nvSpPr>
            <p:cNvPr name="Freeform 3" id="3"/>
            <p:cNvSpPr/>
            <p:nvPr/>
          </p:nvSpPr>
          <p:spPr>
            <a:xfrm flipH="false" flipV="false" rot="0">
              <a:off x="0" y="0"/>
              <a:ext cx="6831918" cy="3252182"/>
            </a:xfrm>
            <a:custGeom>
              <a:avLst/>
              <a:gdLst/>
              <a:ahLst/>
              <a:cxnLst/>
              <a:rect r="r" b="b" t="t" l="l"/>
              <a:pathLst>
                <a:path h="3252182" w="6831918">
                  <a:moveTo>
                    <a:pt x="0" y="0"/>
                  </a:moveTo>
                  <a:lnTo>
                    <a:pt x="6831918" y="0"/>
                  </a:lnTo>
                  <a:lnTo>
                    <a:pt x="6831918" y="3252182"/>
                  </a:lnTo>
                  <a:lnTo>
                    <a:pt x="0" y="3252182"/>
                  </a:lnTo>
                  <a:close/>
                </a:path>
              </a:pathLst>
            </a:custGeom>
            <a:solidFill>
              <a:srgbClr val="2D2D35"/>
            </a:solidFill>
          </p:spPr>
        </p:sp>
      </p:grpSp>
      <p:sp>
        <p:nvSpPr>
          <p:cNvPr name="Freeform 4" id="4"/>
          <p:cNvSpPr/>
          <p:nvPr/>
        </p:nvSpPr>
        <p:spPr>
          <a:xfrm flipH="false" flipV="false" rot="0">
            <a:off x="1940461" y="3612747"/>
            <a:ext cx="11217889" cy="3978303"/>
          </a:xfrm>
          <a:custGeom>
            <a:avLst/>
            <a:gdLst/>
            <a:ahLst/>
            <a:cxnLst/>
            <a:rect r="r" b="b" t="t" l="l"/>
            <a:pathLst>
              <a:path h="3978303" w="11217889">
                <a:moveTo>
                  <a:pt x="0" y="0"/>
                </a:moveTo>
                <a:lnTo>
                  <a:pt x="11217889" y="0"/>
                </a:lnTo>
                <a:lnTo>
                  <a:pt x="11217889" y="3978303"/>
                </a:lnTo>
                <a:lnTo>
                  <a:pt x="0" y="3978303"/>
                </a:lnTo>
                <a:lnTo>
                  <a:pt x="0" y="0"/>
                </a:lnTo>
                <a:close/>
              </a:path>
            </a:pathLst>
          </a:custGeom>
          <a:blipFill>
            <a:blip r:embed="rId2"/>
            <a:stretch>
              <a:fillRect l="0" t="0" r="0" b="0"/>
            </a:stretch>
          </a:blipFill>
        </p:spPr>
      </p:sp>
      <p:sp>
        <p:nvSpPr>
          <p:cNvPr name="TextBox 5" id="5"/>
          <p:cNvSpPr txBox="true"/>
          <p:nvPr/>
        </p:nvSpPr>
        <p:spPr>
          <a:xfrm rot="0">
            <a:off x="759537" y="2040919"/>
            <a:ext cx="6261698" cy="451485"/>
          </a:xfrm>
          <a:prstGeom prst="rect">
            <a:avLst/>
          </a:prstGeom>
        </p:spPr>
        <p:txBody>
          <a:bodyPr anchor="t" rtlCol="false" tIns="0" lIns="0" bIns="0" rIns="0">
            <a:spAutoFit/>
          </a:bodyPr>
          <a:lstStyle/>
          <a:p>
            <a:pPr algn="l">
              <a:lnSpc>
                <a:spcPts val="3569"/>
              </a:lnSpc>
            </a:pPr>
            <a:r>
              <a:rPr lang="en-US" sz="3000">
                <a:solidFill>
                  <a:srgbClr val="FF914D"/>
                </a:solidFill>
                <a:latin typeface="Courier Prime"/>
                <a:ea typeface="Courier Prime"/>
                <a:cs typeface="Courier Prime"/>
                <a:sym typeface="Courier Prime"/>
              </a:rPr>
              <a:t>Actualización y Limpieza</a:t>
            </a:r>
          </a:p>
        </p:txBody>
      </p:sp>
      <p:sp>
        <p:nvSpPr>
          <p:cNvPr name="TextBox 6" id="6"/>
          <p:cNvSpPr txBox="true"/>
          <p:nvPr/>
        </p:nvSpPr>
        <p:spPr>
          <a:xfrm rot="0">
            <a:off x="1028700" y="1047750"/>
            <a:ext cx="7031406" cy="582930"/>
          </a:xfrm>
          <a:prstGeom prst="rect">
            <a:avLst/>
          </a:prstGeom>
        </p:spPr>
        <p:txBody>
          <a:bodyPr anchor="t" rtlCol="false" tIns="0" lIns="0" bIns="0" rIns="0">
            <a:spAutoFit/>
          </a:bodyPr>
          <a:lstStyle/>
          <a:p>
            <a:pPr algn="l">
              <a:lnSpc>
                <a:spcPts val="4559"/>
              </a:lnSpc>
            </a:pPr>
            <a:r>
              <a:rPr lang="en-US" sz="3999">
                <a:solidFill>
                  <a:srgbClr val="FF3131"/>
                </a:solidFill>
                <a:latin typeface="Courier Prime"/>
                <a:ea typeface="Courier Prime"/>
                <a:cs typeface="Courier Prime"/>
                <a:sym typeface="Courier Prime"/>
              </a:rPr>
              <a:t>{</a:t>
            </a:r>
          </a:p>
        </p:txBody>
      </p:sp>
      <p:sp>
        <p:nvSpPr>
          <p:cNvPr name="TextBox 7" id="7"/>
          <p:cNvSpPr txBox="true"/>
          <p:nvPr/>
        </p:nvSpPr>
        <p:spPr>
          <a:xfrm rot="0">
            <a:off x="16557135" y="8675370"/>
            <a:ext cx="702165" cy="582930"/>
          </a:xfrm>
          <a:prstGeom prst="rect">
            <a:avLst/>
          </a:prstGeom>
        </p:spPr>
        <p:txBody>
          <a:bodyPr anchor="t" rtlCol="false" tIns="0" lIns="0" bIns="0" rIns="0">
            <a:spAutoFit/>
          </a:bodyPr>
          <a:lstStyle/>
          <a:p>
            <a:pPr algn="r">
              <a:lnSpc>
                <a:spcPts val="4559"/>
              </a:lnSpc>
            </a:pPr>
            <a:r>
              <a:rPr lang="en-US" sz="3999">
                <a:solidFill>
                  <a:srgbClr val="FF3131"/>
                </a:solidFill>
                <a:latin typeface="Courier Prime"/>
                <a:ea typeface="Courier Prime"/>
                <a:cs typeface="Courier Prime"/>
                <a:sym typeface="Courier Prime"/>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DAGrxOB2kHk</dc:identifier>
  <dcterms:modified xsi:type="dcterms:W3CDTF">2011-08-01T06:04:30Z</dcterms:modified>
  <cp:revision>1</cp:revision>
  <dc:title>Presentación Técnica Código Programación Minimalista Gris</dc:title>
</cp:coreProperties>
</file>