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1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41" d="100"/>
          <a:sy n="41" d="100"/>
        </p:scale>
        <p:origin x="78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4ABC9-A622-4CEB-87F5-3892F3413F49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B1C9C9F-339E-466B-9D33-299AB864227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534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4ABC9-A622-4CEB-87F5-3892F3413F49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B1C9C9F-339E-466B-9D33-299AB864227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204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4ABC9-A622-4CEB-87F5-3892F3413F49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B1C9C9F-339E-466B-9D33-299AB864227B}" type="slidenum">
              <a:rPr lang="en-US" smtClean="0"/>
              <a:t>‹Nº›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807719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4ABC9-A622-4CEB-87F5-3892F3413F49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B1C9C9F-339E-466B-9D33-299AB864227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602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4ABC9-A622-4CEB-87F5-3892F3413F49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B1C9C9F-339E-466B-9D33-299AB864227B}" type="slidenum">
              <a:rPr lang="en-US" smtClean="0"/>
              <a:t>‹Nº›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352524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4ABC9-A622-4CEB-87F5-3892F3413F49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B1C9C9F-339E-466B-9D33-299AB864227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6550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4ABC9-A622-4CEB-87F5-3892F3413F49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C9C9F-339E-466B-9D33-299AB864227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2500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4ABC9-A622-4CEB-87F5-3892F3413F49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C9C9F-339E-466B-9D33-299AB864227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322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4ABC9-A622-4CEB-87F5-3892F3413F49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C9C9F-339E-466B-9D33-299AB864227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803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4ABC9-A622-4CEB-87F5-3892F3413F49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B1C9C9F-339E-466B-9D33-299AB864227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04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4ABC9-A622-4CEB-87F5-3892F3413F49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B1C9C9F-339E-466B-9D33-299AB864227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834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4ABC9-A622-4CEB-87F5-3892F3413F49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B1C9C9F-339E-466B-9D33-299AB864227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95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4ABC9-A622-4CEB-87F5-3892F3413F49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C9C9F-339E-466B-9D33-299AB864227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751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4ABC9-A622-4CEB-87F5-3892F3413F49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C9C9F-339E-466B-9D33-299AB864227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945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4ABC9-A622-4CEB-87F5-3892F3413F49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C9C9F-339E-466B-9D33-299AB864227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783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4ABC9-A622-4CEB-87F5-3892F3413F49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B1C9C9F-339E-466B-9D33-299AB864227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384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C4ABC9-A622-4CEB-87F5-3892F3413F49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B1C9C9F-339E-466B-9D33-299AB864227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989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1">
            <a:extLst>
              <a:ext uri="{FF2B5EF4-FFF2-40B4-BE49-F238E27FC236}">
                <a16:creationId xmlns:a16="http://schemas.microsoft.com/office/drawing/2014/main" id="{95080828-2C0C-49AD-BAB5-3A3969C24F8D}"/>
              </a:ext>
            </a:extLst>
          </p:cNvPr>
          <p:cNvSpPr txBox="1"/>
          <p:nvPr/>
        </p:nvSpPr>
        <p:spPr>
          <a:xfrm>
            <a:off x="1691870" y="1569528"/>
            <a:ext cx="964669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GB" sz="8800" b="1" dirty="0" smtClean="0">
                <a:solidFill>
                  <a:srgbClr val="7030A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FIBONACCI HEAP</a:t>
            </a:r>
            <a:endParaRPr lang="en-GB" sz="8800" b="1" dirty="0">
              <a:solidFill>
                <a:srgbClr val="7030A0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" name="TextBox 25">
            <a:extLst>
              <a:ext uri="{FF2B5EF4-FFF2-40B4-BE49-F238E27FC236}">
                <a16:creationId xmlns:a16="http://schemas.microsoft.com/office/drawing/2014/main" id="{A4FAA62A-B5B9-49CF-B2F5-E9C5369268D9}"/>
              </a:ext>
            </a:extLst>
          </p:cNvPr>
          <p:cNvSpPr txBox="1"/>
          <p:nvPr/>
        </p:nvSpPr>
        <p:spPr>
          <a:xfrm>
            <a:off x="3590573" y="3318570"/>
            <a:ext cx="584928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2800" dirty="0" smtClean="0">
                <a:solidFill>
                  <a:srgbClr val="0070C0"/>
                </a:solidFill>
                <a:latin typeface="Open Sans" panose="020B0606030504020204" pitchFamily="34" charset="0"/>
              </a:rPr>
              <a:t>Universidad La </a:t>
            </a:r>
            <a:r>
              <a:rPr lang="en-US" sz="2800" dirty="0" smtClean="0">
                <a:solidFill>
                  <a:srgbClr val="0070C0"/>
                </a:solidFill>
                <a:latin typeface="Open Sans" panose="020B0606030504020204" pitchFamily="34" charset="0"/>
              </a:rPr>
              <a:t>Salle</a:t>
            </a:r>
          </a:p>
          <a:p>
            <a:pPr algn="ctr">
              <a:defRPr/>
            </a:pPr>
            <a:endParaRPr lang="en-US" sz="2800" dirty="0" smtClean="0">
              <a:solidFill>
                <a:srgbClr val="0070C0"/>
              </a:solidFill>
              <a:latin typeface="Open Sans" panose="020B0606030504020204" pitchFamily="34" charset="0"/>
            </a:endParaRPr>
          </a:p>
          <a:p>
            <a:pPr algn="ctr">
              <a:defRPr/>
            </a:pPr>
            <a:r>
              <a:rPr lang="es-PE" sz="2800" dirty="0" smtClean="0">
                <a:solidFill>
                  <a:srgbClr val="0070C0"/>
                </a:solidFill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HUALLPAR DORADO, </a:t>
            </a:r>
            <a:r>
              <a:rPr lang="es-PE" sz="2800" dirty="0" err="1" smtClean="0">
                <a:solidFill>
                  <a:srgbClr val="0070C0"/>
                </a:solidFill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Jhoel</a:t>
            </a:r>
            <a:endParaRPr lang="en-US" sz="2800" dirty="0" smtClean="0">
              <a:solidFill>
                <a:srgbClr val="0070C0"/>
              </a:solidFill>
              <a:latin typeface="Open Sans" panose="020B0606030504020204" pitchFamily="34" charset="0"/>
              <a:ea typeface="Noto Sans" panose="020B0502040504020204" pitchFamily="34"/>
              <a:cs typeface="Noto Sans" panose="020B0502040504020204" pitchFamily="34"/>
            </a:endParaRPr>
          </a:p>
          <a:p>
            <a:pPr algn="ctr">
              <a:defRPr/>
            </a:pPr>
            <a:endParaRPr lang="en-US" sz="2800" dirty="0">
              <a:solidFill>
                <a:srgbClr val="0070C0"/>
              </a:solidFill>
              <a:latin typeface="Open Sans" panose="020B0606030504020204" pitchFamily="34" charset="0"/>
              <a:ea typeface="Noto Sans" panose="020B0502040504020204" pitchFamily="34"/>
              <a:cs typeface="Noto Sans" panose="020B0502040504020204" pitchFamily="34"/>
            </a:endParaRPr>
          </a:p>
          <a:p>
            <a:pPr algn="ctr">
              <a:defRPr/>
            </a:pPr>
            <a:r>
              <a:rPr lang="en-GB" sz="2800" dirty="0" smtClean="0">
                <a:solidFill>
                  <a:srgbClr val="0070C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jhuallpard@ulasalle.edu.pe</a:t>
            </a:r>
            <a:endParaRPr lang="en-GB" sz="2800" dirty="0" smtClean="0">
              <a:solidFill>
                <a:srgbClr val="0070C0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 algn="ctr">
              <a:defRPr/>
            </a:pPr>
            <a:endParaRPr lang="en-GB" sz="2800" dirty="0">
              <a:solidFill>
                <a:srgbClr val="0070C0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 algn="ctr">
              <a:defRPr/>
            </a:pPr>
            <a:r>
              <a:rPr lang="en-GB" sz="2800" dirty="0" smtClean="0">
                <a:solidFill>
                  <a:srgbClr val="0070C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Arequipa </a:t>
            </a:r>
            <a:r>
              <a:rPr lang="en-GB" sz="2800" dirty="0" smtClean="0">
                <a:solidFill>
                  <a:srgbClr val="0070C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– Peru</a:t>
            </a:r>
          </a:p>
          <a:p>
            <a:pPr algn="ctr">
              <a:defRPr/>
            </a:pPr>
            <a:r>
              <a:rPr lang="en-GB" sz="2800" dirty="0" smtClean="0">
                <a:solidFill>
                  <a:srgbClr val="0070C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2019</a:t>
            </a:r>
            <a:endParaRPr lang="en-GB" sz="2800" dirty="0">
              <a:solidFill>
                <a:srgbClr val="0070C0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2505360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n relacionad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143"/>
          <a:stretch/>
        </p:blipFill>
        <p:spPr bwMode="auto">
          <a:xfrm>
            <a:off x="1697705" y="3005850"/>
            <a:ext cx="10143775" cy="385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21">
            <a:extLst>
              <a:ext uri="{FF2B5EF4-FFF2-40B4-BE49-F238E27FC236}">
                <a16:creationId xmlns:a16="http://schemas.microsoft.com/office/drawing/2014/main" id="{6901F867-EA3A-4053-BC23-44561238D953}"/>
              </a:ext>
            </a:extLst>
          </p:cNvPr>
          <p:cNvSpPr txBox="1"/>
          <p:nvPr/>
        </p:nvSpPr>
        <p:spPr>
          <a:xfrm>
            <a:off x="2105920" y="205082"/>
            <a:ext cx="886361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Noto Sans Disp ExtBd" panose="020B0902040504020204" pitchFamily="34"/>
                <a:ea typeface="Noto Sans Disp ExtBd" panose="020B0902040504020204" pitchFamily="34"/>
                <a:cs typeface="Noto Sans Disp ExtBd" panose="020B0902040504020204" pitchFamily="34"/>
              </a:rPr>
              <a:t>FIBONACCI </a:t>
            </a:r>
            <a:r>
              <a:rPr kumimoji="0" lang="en-US" sz="8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Noto Sans Disp ExtBd" panose="020B0902040504020204" pitchFamily="34"/>
                <a:ea typeface="Noto Sans Disp ExtBd" panose="020B0902040504020204" pitchFamily="34"/>
                <a:cs typeface="Noto Sans Disp ExtBd" panose="020B0902040504020204" pitchFamily="34"/>
              </a:rPr>
              <a:t>TREE</a:t>
            </a:r>
            <a:endParaRPr kumimoji="0" lang="ru-RU" sz="8800" b="1" i="0" u="none" strike="noStrike" kern="120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Noto Sans Disp ExtBd" panose="020B0902040504020204" pitchFamily="34"/>
              <a:ea typeface="Noto Sans Disp ExtBd" panose="020B0902040504020204" pitchFamily="34"/>
              <a:cs typeface="Noto Sans Disp ExtBd" panose="020B09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347279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sultado de imagen para indice imag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634" y="915034"/>
            <a:ext cx="3496945" cy="3496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">
            <a:extLst>
              <a:ext uri="{FF2B5EF4-FFF2-40B4-BE49-F238E27FC236}">
                <a16:creationId xmlns:a16="http://schemas.microsoft.com/office/drawing/2014/main" id="{CC228256-7909-4687-AC06-DF201365974E}"/>
              </a:ext>
            </a:extLst>
          </p:cNvPr>
          <p:cNvGrpSpPr/>
          <p:nvPr/>
        </p:nvGrpSpPr>
        <p:grpSpPr>
          <a:xfrm>
            <a:off x="7287885" y="1397380"/>
            <a:ext cx="372266" cy="395797"/>
            <a:chOff x="6493081" y="1742364"/>
            <a:chExt cx="660464" cy="657690"/>
          </a:xfrm>
        </p:grpSpPr>
        <p:sp>
          <p:nvSpPr>
            <p:cNvPr id="17" name="Oval 20">
              <a:extLst>
                <a:ext uri="{FF2B5EF4-FFF2-40B4-BE49-F238E27FC236}">
                  <a16:creationId xmlns:a16="http://schemas.microsoft.com/office/drawing/2014/main" id="{D9CB84BB-85E0-45B1-9A9A-18FFA2F491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93081" y="1742364"/>
              <a:ext cx="660464" cy="65769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18" name="Rectangle: Rounded Corners 23">
              <a:extLst>
                <a:ext uri="{FF2B5EF4-FFF2-40B4-BE49-F238E27FC236}">
                  <a16:creationId xmlns:a16="http://schemas.microsoft.com/office/drawing/2014/main" id="{2D5550FD-F773-422B-89AE-F3B73C2D6D9B}"/>
                </a:ext>
              </a:extLst>
            </p:cNvPr>
            <p:cNvSpPr/>
            <p:nvPr/>
          </p:nvSpPr>
          <p:spPr>
            <a:xfrm rot="2700000">
              <a:off x="6651394" y="2069258"/>
              <a:ext cx="205179" cy="9540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19" name="Rectangle: Rounded Corners 24">
              <a:extLst>
                <a:ext uri="{FF2B5EF4-FFF2-40B4-BE49-F238E27FC236}">
                  <a16:creationId xmlns:a16="http://schemas.microsoft.com/office/drawing/2014/main" id="{8623F86D-02ED-41FE-B82A-AF77216F4306}"/>
                </a:ext>
              </a:extLst>
            </p:cNvPr>
            <p:cNvSpPr/>
            <p:nvPr/>
          </p:nvSpPr>
          <p:spPr>
            <a:xfrm rot="8100000">
              <a:off x="6714042" y="2021725"/>
              <a:ext cx="339627" cy="9540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20" name="TextBox 42">
            <a:extLst>
              <a:ext uri="{FF2B5EF4-FFF2-40B4-BE49-F238E27FC236}">
                <a16:creationId xmlns:a16="http://schemas.microsoft.com/office/drawing/2014/main" id="{26A3202A-290F-40F8-B2BF-8600143622AC}"/>
              </a:ext>
            </a:extLst>
          </p:cNvPr>
          <p:cNvSpPr txBox="1"/>
          <p:nvPr/>
        </p:nvSpPr>
        <p:spPr>
          <a:xfrm>
            <a:off x="7797520" y="1254101"/>
            <a:ext cx="32814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GB" sz="2800" b="1" dirty="0" smtClean="0">
                <a:solidFill>
                  <a:srgbClr val="0070C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Introduction</a:t>
            </a:r>
          </a:p>
          <a:p>
            <a:pPr>
              <a:defRPr/>
            </a:pPr>
            <a:endParaRPr lang="en-GB" sz="2000" b="1" dirty="0" smtClean="0">
              <a:solidFill>
                <a:srgbClr val="0070C0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21" name="Group 1">
            <a:extLst>
              <a:ext uri="{FF2B5EF4-FFF2-40B4-BE49-F238E27FC236}">
                <a16:creationId xmlns:a16="http://schemas.microsoft.com/office/drawing/2014/main" id="{CC228256-7909-4687-AC06-DF201365974E}"/>
              </a:ext>
            </a:extLst>
          </p:cNvPr>
          <p:cNvGrpSpPr/>
          <p:nvPr/>
        </p:nvGrpSpPr>
        <p:grpSpPr>
          <a:xfrm>
            <a:off x="7316422" y="2216988"/>
            <a:ext cx="372266" cy="395797"/>
            <a:chOff x="6493081" y="1742364"/>
            <a:chExt cx="660464" cy="657690"/>
          </a:xfrm>
        </p:grpSpPr>
        <p:sp>
          <p:nvSpPr>
            <p:cNvPr id="22" name="Oval 20">
              <a:extLst>
                <a:ext uri="{FF2B5EF4-FFF2-40B4-BE49-F238E27FC236}">
                  <a16:creationId xmlns:a16="http://schemas.microsoft.com/office/drawing/2014/main" id="{D9CB84BB-85E0-45B1-9A9A-18FFA2F491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93081" y="1742364"/>
              <a:ext cx="660464" cy="65769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23" name="Rectangle: Rounded Corners 23">
              <a:extLst>
                <a:ext uri="{FF2B5EF4-FFF2-40B4-BE49-F238E27FC236}">
                  <a16:creationId xmlns:a16="http://schemas.microsoft.com/office/drawing/2014/main" id="{2D5550FD-F773-422B-89AE-F3B73C2D6D9B}"/>
                </a:ext>
              </a:extLst>
            </p:cNvPr>
            <p:cNvSpPr/>
            <p:nvPr/>
          </p:nvSpPr>
          <p:spPr>
            <a:xfrm rot="2700000">
              <a:off x="6651394" y="2069258"/>
              <a:ext cx="205179" cy="9540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24" name="Rectangle: Rounded Corners 24">
              <a:extLst>
                <a:ext uri="{FF2B5EF4-FFF2-40B4-BE49-F238E27FC236}">
                  <a16:creationId xmlns:a16="http://schemas.microsoft.com/office/drawing/2014/main" id="{8623F86D-02ED-41FE-B82A-AF77216F4306}"/>
                </a:ext>
              </a:extLst>
            </p:cNvPr>
            <p:cNvSpPr/>
            <p:nvPr/>
          </p:nvSpPr>
          <p:spPr>
            <a:xfrm rot="8100000">
              <a:off x="6714042" y="2021725"/>
              <a:ext cx="339627" cy="9540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25" name="Group 1">
            <a:extLst>
              <a:ext uri="{FF2B5EF4-FFF2-40B4-BE49-F238E27FC236}">
                <a16:creationId xmlns:a16="http://schemas.microsoft.com/office/drawing/2014/main" id="{CC228256-7909-4687-AC06-DF201365974E}"/>
              </a:ext>
            </a:extLst>
          </p:cNvPr>
          <p:cNvGrpSpPr/>
          <p:nvPr/>
        </p:nvGrpSpPr>
        <p:grpSpPr>
          <a:xfrm>
            <a:off x="7380976" y="4800235"/>
            <a:ext cx="372266" cy="395797"/>
            <a:chOff x="6493081" y="1742364"/>
            <a:chExt cx="660464" cy="657690"/>
          </a:xfrm>
        </p:grpSpPr>
        <p:sp>
          <p:nvSpPr>
            <p:cNvPr id="26" name="Oval 20">
              <a:extLst>
                <a:ext uri="{FF2B5EF4-FFF2-40B4-BE49-F238E27FC236}">
                  <a16:creationId xmlns:a16="http://schemas.microsoft.com/office/drawing/2014/main" id="{D9CB84BB-85E0-45B1-9A9A-18FFA2F491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93081" y="1742364"/>
              <a:ext cx="660464" cy="65769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27" name="Rectangle: Rounded Corners 23">
              <a:extLst>
                <a:ext uri="{FF2B5EF4-FFF2-40B4-BE49-F238E27FC236}">
                  <a16:creationId xmlns:a16="http://schemas.microsoft.com/office/drawing/2014/main" id="{2D5550FD-F773-422B-89AE-F3B73C2D6D9B}"/>
                </a:ext>
              </a:extLst>
            </p:cNvPr>
            <p:cNvSpPr/>
            <p:nvPr/>
          </p:nvSpPr>
          <p:spPr>
            <a:xfrm rot="2700000">
              <a:off x="6651394" y="2069258"/>
              <a:ext cx="205179" cy="9540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28" name="Rectangle: Rounded Corners 24">
              <a:extLst>
                <a:ext uri="{FF2B5EF4-FFF2-40B4-BE49-F238E27FC236}">
                  <a16:creationId xmlns:a16="http://schemas.microsoft.com/office/drawing/2014/main" id="{8623F86D-02ED-41FE-B82A-AF77216F4306}"/>
                </a:ext>
              </a:extLst>
            </p:cNvPr>
            <p:cNvSpPr/>
            <p:nvPr/>
          </p:nvSpPr>
          <p:spPr>
            <a:xfrm rot="8100000">
              <a:off x="6714042" y="2021725"/>
              <a:ext cx="339627" cy="9540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29" name="TextBox 42">
            <a:extLst>
              <a:ext uri="{FF2B5EF4-FFF2-40B4-BE49-F238E27FC236}">
                <a16:creationId xmlns:a16="http://schemas.microsoft.com/office/drawing/2014/main" id="{26A3202A-290F-40F8-B2BF-8600143622AC}"/>
              </a:ext>
            </a:extLst>
          </p:cNvPr>
          <p:cNvSpPr txBox="1"/>
          <p:nvPr/>
        </p:nvSpPr>
        <p:spPr>
          <a:xfrm>
            <a:off x="8017798" y="4669541"/>
            <a:ext cx="27770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GB" sz="2800" b="1" dirty="0" err="1" smtClean="0">
                <a:solidFill>
                  <a:srgbClr val="0070C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Conclusión</a:t>
            </a:r>
            <a:endParaRPr lang="en-GB" sz="2800" b="1" dirty="0" smtClean="0">
              <a:solidFill>
                <a:srgbClr val="0070C0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>
              <a:defRPr/>
            </a:pPr>
            <a:endParaRPr lang="en-GB" sz="2000" b="1" dirty="0" smtClean="0">
              <a:solidFill>
                <a:srgbClr val="0070C0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30" name="Group 1">
            <a:extLst>
              <a:ext uri="{FF2B5EF4-FFF2-40B4-BE49-F238E27FC236}">
                <a16:creationId xmlns:a16="http://schemas.microsoft.com/office/drawing/2014/main" id="{CC228256-7909-4687-AC06-DF201365974E}"/>
              </a:ext>
            </a:extLst>
          </p:cNvPr>
          <p:cNvGrpSpPr/>
          <p:nvPr/>
        </p:nvGrpSpPr>
        <p:grpSpPr>
          <a:xfrm>
            <a:off x="7380976" y="5619843"/>
            <a:ext cx="372266" cy="395797"/>
            <a:chOff x="6493081" y="1742364"/>
            <a:chExt cx="660464" cy="657690"/>
          </a:xfrm>
        </p:grpSpPr>
        <p:sp>
          <p:nvSpPr>
            <p:cNvPr id="31" name="Oval 20">
              <a:extLst>
                <a:ext uri="{FF2B5EF4-FFF2-40B4-BE49-F238E27FC236}">
                  <a16:creationId xmlns:a16="http://schemas.microsoft.com/office/drawing/2014/main" id="{D9CB84BB-85E0-45B1-9A9A-18FFA2F491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93081" y="1742364"/>
              <a:ext cx="660464" cy="65769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32" name="Rectangle: Rounded Corners 23">
              <a:extLst>
                <a:ext uri="{FF2B5EF4-FFF2-40B4-BE49-F238E27FC236}">
                  <a16:creationId xmlns:a16="http://schemas.microsoft.com/office/drawing/2014/main" id="{2D5550FD-F773-422B-89AE-F3B73C2D6D9B}"/>
                </a:ext>
              </a:extLst>
            </p:cNvPr>
            <p:cNvSpPr/>
            <p:nvPr/>
          </p:nvSpPr>
          <p:spPr>
            <a:xfrm rot="2700000">
              <a:off x="6651394" y="2069258"/>
              <a:ext cx="205179" cy="9540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33" name="Rectangle: Rounded Corners 24">
              <a:extLst>
                <a:ext uri="{FF2B5EF4-FFF2-40B4-BE49-F238E27FC236}">
                  <a16:creationId xmlns:a16="http://schemas.microsoft.com/office/drawing/2014/main" id="{8623F86D-02ED-41FE-B82A-AF77216F4306}"/>
                </a:ext>
              </a:extLst>
            </p:cNvPr>
            <p:cNvSpPr/>
            <p:nvPr/>
          </p:nvSpPr>
          <p:spPr>
            <a:xfrm rot="8100000">
              <a:off x="6714042" y="2021725"/>
              <a:ext cx="339627" cy="9540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34" name="TextBox 42">
            <a:extLst>
              <a:ext uri="{FF2B5EF4-FFF2-40B4-BE49-F238E27FC236}">
                <a16:creationId xmlns:a16="http://schemas.microsoft.com/office/drawing/2014/main" id="{26A3202A-290F-40F8-B2BF-8600143622AC}"/>
              </a:ext>
            </a:extLst>
          </p:cNvPr>
          <p:cNvSpPr txBox="1"/>
          <p:nvPr/>
        </p:nvSpPr>
        <p:spPr>
          <a:xfrm>
            <a:off x="7885520" y="5339832"/>
            <a:ext cx="27770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GB" sz="2800" b="1" dirty="0" smtClean="0">
                <a:solidFill>
                  <a:srgbClr val="0070C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Demo</a:t>
            </a:r>
          </a:p>
          <a:p>
            <a:pPr>
              <a:defRPr/>
            </a:pPr>
            <a:endParaRPr lang="en-GB" sz="2000" b="1" dirty="0" smtClean="0">
              <a:solidFill>
                <a:srgbClr val="0070C0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5" name="TextBox 42">
            <a:extLst>
              <a:ext uri="{FF2B5EF4-FFF2-40B4-BE49-F238E27FC236}">
                <a16:creationId xmlns:a16="http://schemas.microsoft.com/office/drawing/2014/main" id="{26A3202A-290F-40F8-B2BF-8600143622AC}"/>
              </a:ext>
            </a:extLst>
          </p:cNvPr>
          <p:cNvSpPr txBox="1"/>
          <p:nvPr/>
        </p:nvSpPr>
        <p:spPr>
          <a:xfrm>
            <a:off x="7820966" y="2085098"/>
            <a:ext cx="415611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GB" sz="2800" b="1" dirty="0" err="1" smtClean="0">
                <a:solidFill>
                  <a:srgbClr val="0070C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Métodos</a:t>
            </a:r>
            <a:endParaRPr lang="en-GB" sz="2800" b="1" dirty="0" smtClean="0">
              <a:solidFill>
                <a:srgbClr val="0070C0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 marL="342900" indent="-342900">
              <a:buFontTx/>
              <a:buChar char="-"/>
              <a:defRPr/>
            </a:pPr>
            <a:r>
              <a:rPr lang="en-GB" sz="2800" b="1" dirty="0" smtClean="0">
                <a:solidFill>
                  <a:srgbClr val="0070C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Insert</a:t>
            </a:r>
            <a:endParaRPr lang="en-GB" sz="2800" b="1" dirty="0" smtClean="0">
              <a:solidFill>
                <a:srgbClr val="0070C0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 marL="342900" indent="-342900">
              <a:buFontTx/>
              <a:buChar char="-"/>
              <a:defRPr/>
            </a:pPr>
            <a:r>
              <a:rPr lang="en-GB" sz="2800" b="1" dirty="0" smtClean="0">
                <a:solidFill>
                  <a:srgbClr val="0070C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Delete</a:t>
            </a:r>
          </a:p>
          <a:p>
            <a:pPr marL="342900" indent="-342900">
              <a:buFontTx/>
              <a:buChar char="-"/>
              <a:defRPr/>
            </a:pPr>
            <a:r>
              <a:rPr lang="en-GB" sz="2800" b="1" dirty="0" err="1" smtClean="0">
                <a:solidFill>
                  <a:srgbClr val="0070C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FindMinumun</a:t>
            </a:r>
            <a:endParaRPr lang="en-GB" sz="2800" b="1" dirty="0" smtClean="0">
              <a:solidFill>
                <a:srgbClr val="0070C0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 marL="342900" indent="-342900">
              <a:buFontTx/>
              <a:buChar char="-"/>
              <a:defRPr/>
            </a:pPr>
            <a:r>
              <a:rPr lang="en-GB" sz="2800" b="1" dirty="0" err="1" smtClean="0">
                <a:solidFill>
                  <a:srgbClr val="0070C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ExtractMinimal</a:t>
            </a:r>
            <a:endParaRPr lang="en-GB" sz="2800" b="1" dirty="0" smtClean="0">
              <a:solidFill>
                <a:srgbClr val="0070C0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732012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250831" y="1473314"/>
            <a:ext cx="8487508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b="0" i="0" dirty="0" smtClean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En </a:t>
            </a:r>
            <a:r>
              <a:rPr lang="es-ES" sz="2800" b="0" i="0" u="none" strike="noStrike" dirty="0" smtClean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Informática</a:t>
            </a:r>
            <a:r>
              <a:rPr lang="es-ES" sz="2800" b="0" i="0" dirty="0" smtClean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, un </a:t>
            </a:r>
            <a:r>
              <a:rPr lang="es-ES" sz="2800" b="1" i="0" dirty="0" smtClean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Montículo de Fibonacci</a:t>
            </a:r>
            <a:r>
              <a:rPr lang="es-ES" sz="2800" b="0" i="0" dirty="0" smtClean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 (o </a:t>
            </a:r>
            <a:r>
              <a:rPr lang="es-ES" sz="2800" b="0" i="0" dirty="0" err="1" smtClean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Heap</a:t>
            </a:r>
            <a:r>
              <a:rPr lang="es-ES" sz="2800" b="0" i="0" dirty="0" smtClean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de Fibonacci) es una </a:t>
            </a:r>
            <a:r>
              <a:rPr lang="es-ES" sz="2800" b="0" i="0" u="none" strike="noStrike" dirty="0" smtClean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estructura de datos</a:t>
            </a:r>
            <a:r>
              <a:rPr lang="es-ES" sz="2800" b="0" i="0" dirty="0" smtClean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 subconjunto de los </a:t>
            </a:r>
            <a:r>
              <a:rPr lang="es-ES" sz="2800" b="0" i="0" u="none" strike="noStrike" dirty="0" smtClean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montículos</a:t>
            </a:r>
            <a:r>
              <a:rPr lang="es-ES" sz="2800" b="0" i="0" dirty="0" smtClean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, que a su vez, son un subconjunto especial dentro de los bosques de </a:t>
            </a:r>
            <a:r>
              <a:rPr lang="es-ES" sz="2800" b="0" i="0" u="none" strike="noStrike" dirty="0" smtClean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árboles</a:t>
            </a:r>
            <a:r>
              <a:rPr lang="es-ES" sz="2800" b="0" i="0" dirty="0" smtClean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. Resulta similar a un montículo binomial, pero dispone de una mejor relación entre el coste y su amortización.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3" name="TextBox 42">
            <a:extLst>
              <a:ext uri="{FF2B5EF4-FFF2-40B4-BE49-F238E27FC236}">
                <a16:creationId xmlns:a16="http://schemas.microsoft.com/office/drawing/2014/main" id="{26A3202A-290F-40F8-B2BF-8600143622AC}"/>
              </a:ext>
            </a:extLst>
          </p:cNvPr>
          <p:cNvSpPr txBox="1"/>
          <p:nvPr/>
        </p:nvSpPr>
        <p:spPr>
          <a:xfrm>
            <a:off x="9790444" y="363147"/>
            <a:ext cx="27532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GB" sz="2800" b="1" dirty="0" smtClean="0">
                <a:solidFill>
                  <a:srgbClr val="C000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Introduction</a:t>
            </a:r>
          </a:p>
          <a:p>
            <a:pPr>
              <a:defRPr/>
            </a:pPr>
            <a:endParaRPr lang="en-GB" sz="2000" b="1" dirty="0" smtClean="0">
              <a:solidFill>
                <a:srgbClr val="0070C0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077519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1356219"/>
              </p:ext>
            </p:extLst>
          </p:nvPr>
        </p:nvGraphicFramePr>
        <p:xfrm>
          <a:off x="1875689" y="1148861"/>
          <a:ext cx="9777048" cy="4896282"/>
        </p:xfrm>
        <a:graphic>
          <a:graphicData uri="http://schemas.openxmlformats.org/drawingml/2006/table">
            <a:tbl>
              <a:tblPr/>
              <a:tblGrid>
                <a:gridCol w="1629508">
                  <a:extLst>
                    <a:ext uri="{9D8B030D-6E8A-4147-A177-3AD203B41FA5}">
                      <a16:colId xmlns:a16="http://schemas.microsoft.com/office/drawing/2014/main" val="2421336746"/>
                    </a:ext>
                  </a:extLst>
                </a:gridCol>
                <a:gridCol w="1629508">
                  <a:extLst>
                    <a:ext uri="{9D8B030D-6E8A-4147-A177-3AD203B41FA5}">
                      <a16:colId xmlns:a16="http://schemas.microsoft.com/office/drawing/2014/main" val="4254144910"/>
                    </a:ext>
                  </a:extLst>
                </a:gridCol>
                <a:gridCol w="1629508">
                  <a:extLst>
                    <a:ext uri="{9D8B030D-6E8A-4147-A177-3AD203B41FA5}">
                      <a16:colId xmlns:a16="http://schemas.microsoft.com/office/drawing/2014/main" val="4094769492"/>
                    </a:ext>
                  </a:extLst>
                </a:gridCol>
                <a:gridCol w="1629508">
                  <a:extLst>
                    <a:ext uri="{9D8B030D-6E8A-4147-A177-3AD203B41FA5}">
                      <a16:colId xmlns:a16="http://schemas.microsoft.com/office/drawing/2014/main" val="1532286315"/>
                    </a:ext>
                  </a:extLst>
                </a:gridCol>
                <a:gridCol w="1629508">
                  <a:extLst>
                    <a:ext uri="{9D8B030D-6E8A-4147-A177-3AD203B41FA5}">
                      <a16:colId xmlns:a16="http://schemas.microsoft.com/office/drawing/2014/main" val="1317984522"/>
                    </a:ext>
                  </a:extLst>
                </a:gridCol>
                <a:gridCol w="1629508">
                  <a:extLst>
                    <a:ext uri="{9D8B030D-6E8A-4147-A177-3AD203B41FA5}">
                      <a16:colId xmlns:a16="http://schemas.microsoft.com/office/drawing/2014/main" val="1247773296"/>
                    </a:ext>
                  </a:extLst>
                </a:gridCol>
              </a:tblGrid>
              <a:tr h="106866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4483" marR="84483" marT="42241" marB="4224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rgbClr val="C00000"/>
                          </a:solidFill>
                          <a:effectLst/>
                        </a:rPr>
                        <a:t/>
                      </a:r>
                      <a:br>
                        <a:rPr lang="en-US" sz="1700" b="1" dirty="0">
                          <a:solidFill>
                            <a:srgbClr val="C00000"/>
                          </a:solidFill>
                          <a:effectLst/>
                        </a:rPr>
                      </a:br>
                      <a:r>
                        <a:rPr lang="en-US" sz="1700" b="1" dirty="0">
                          <a:solidFill>
                            <a:srgbClr val="C00000"/>
                          </a:solidFill>
                          <a:effectLst/>
                        </a:rPr>
                        <a:t>Lista </a:t>
                      </a:r>
                      <a:r>
                        <a:rPr lang="en-US" sz="1700" b="1" dirty="0" err="1">
                          <a:solidFill>
                            <a:srgbClr val="C00000"/>
                          </a:solidFill>
                          <a:effectLst/>
                        </a:rPr>
                        <a:t>Enlazada</a:t>
                      </a:r>
                      <a:endParaRPr lang="en-US" sz="1700" b="1" dirty="0">
                        <a:solidFill>
                          <a:srgbClr val="C00000"/>
                        </a:solidFill>
                        <a:effectLst/>
                      </a:endParaRPr>
                    </a:p>
                  </a:txBody>
                  <a:tcPr marL="84483" marR="84483" marT="42241" marB="4224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 err="1">
                          <a:solidFill>
                            <a:srgbClr val="C00000"/>
                          </a:solidFill>
                          <a:effectLst/>
                        </a:rPr>
                        <a:t>Árbol</a:t>
                      </a:r>
                      <a:r>
                        <a:rPr lang="en-US" sz="1700" b="1" dirty="0">
                          <a:solidFill>
                            <a:srgbClr val="C00000"/>
                          </a:solidFill>
                          <a:effectLst/>
                        </a:rPr>
                        <a:t> </a:t>
                      </a:r>
                      <a:r>
                        <a:rPr lang="en-US" sz="1700" b="1" dirty="0" err="1">
                          <a:solidFill>
                            <a:srgbClr val="C00000"/>
                          </a:solidFill>
                          <a:effectLst/>
                        </a:rPr>
                        <a:t>Binario</a:t>
                      </a:r>
                      <a:endParaRPr lang="en-US" sz="1700" b="1" dirty="0">
                        <a:solidFill>
                          <a:srgbClr val="C00000"/>
                        </a:solidFill>
                        <a:effectLst/>
                      </a:endParaRPr>
                    </a:p>
                  </a:txBody>
                  <a:tcPr marL="84483" marR="84483" marT="42241" marB="4224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rgbClr val="C00000"/>
                          </a:solidFill>
                          <a:effectLst/>
                        </a:rPr>
                        <a:t>Min-Heap</a:t>
                      </a:r>
                    </a:p>
                  </a:txBody>
                  <a:tcPr marL="84483" marR="84483" marT="42241" marB="4224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 err="1">
                          <a:solidFill>
                            <a:srgbClr val="C00000"/>
                          </a:solidFill>
                          <a:effectLst/>
                        </a:rPr>
                        <a:t>Montículo</a:t>
                      </a:r>
                      <a:r>
                        <a:rPr lang="en-US" sz="1700" b="1" dirty="0">
                          <a:solidFill>
                            <a:srgbClr val="C00000"/>
                          </a:solidFill>
                          <a:effectLst/>
                        </a:rPr>
                        <a:t> de Fibonacci</a:t>
                      </a:r>
                    </a:p>
                  </a:txBody>
                  <a:tcPr marL="84483" marR="84483" marT="42241" marB="4224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rgbClr val="C00000"/>
                          </a:solidFill>
                          <a:effectLst/>
                        </a:rPr>
                        <a:t>Lista </a:t>
                      </a:r>
                      <a:r>
                        <a:rPr lang="en-US" sz="1700" b="1" dirty="0" err="1" smtClean="0">
                          <a:solidFill>
                            <a:srgbClr val="C00000"/>
                          </a:solidFill>
                          <a:effectLst/>
                        </a:rPr>
                        <a:t>Brodal</a:t>
                      </a:r>
                      <a:endParaRPr lang="en-US" sz="1700" b="1" dirty="0">
                        <a:solidFill>
                          <a:srgbClr val="C00000"/>
                        </a:solidFill>
                        <a:effectLst/>
                      </a:endParaRPr>
                    </a:p>
                  </a:txBody>
                  <a:tcPr marL="84483" marR="84483" marT="42241" marB="4224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787963"/>
                  </a:ext>
                </a:extLst>
              </a:tr>
              <a:tr h="426067">
                <a:tc>
                  <a:txBody>
                    <a:bodyPr/>
                    <a:lstStyle/>
                    <a:p>
                      <a:r>
                        <a:rPr lang="en-US" sz="1700" b="1">
                          <a:solidFill>
                            <a:srgbClr val="C00000"/>
                          </a:solidFill>
                          <a:effectLst/>
                        </a:rPr>
                        <a:t>Insertar</a:t>
                      </a:r>
                    </a:p>
                  </a:txBody>
                  <a:tcPr marL="84483" marR="84483" marT="42241" marB="4224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solidFill>
                            <a:srgbClr val="0070C0"/>
                          </a:solidFill>
                          <a:effectLst/>
                        </a:rPr>
                        <a:t>O(1)</a:t>
                      </a:r>
                    </a:p>
                  </a:txBody>
                  <a:tcPr marL="84483" marR="84483" marT="42241" marB="4224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solidFill>
                            <a:srgbClr val="0070C0"/>
                          </a:solidFill>
                          <a:effectLst/>
                        </a:rPr>
                        <a:t>O(log n)</a:t>
                      </a:r>
                    </a:p>
                  </a:txBody>
                  <a:tcPr marL="84483" marR="84483" marT="42241" marB="4224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solidFill>
                            <a:srgbClr val="0070C0"/>
                          </a:solidFill>
                          <a:effectLst/>
                        </a:rPr>
                        <a:t>O(log n)</a:t>
                      </a:r>
                    </a:p>
                  </a:txBody>
                  <a:tcPr marL="84483" marR="84483" marT="42241" marB="4224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solidFill>
                            <a:srgbClr val="0070C0"/>
                          </a:solidFill>
                          <a:effectLst/>
                        </a:rPr>
                        <a:t>O(1)</a:t>
                      </a:r>
                    </a:p>
                  </a:txBody>
                  <a:tcPr marL="84483" marR="84483" marT="42241" marB="4224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solidFill>
                            <a:srgbClr val="0070C0"/>
                          </a:solidFill>
                          <a:effectLst/>
                        </a:rPr>
                        <a:t>O(1)</a:t>
                      </a:r>
                    </a:p>
                  </a:txBody>
                  <a:tcPr marL="84483" marR="84483" marT="42241" marB="4224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3842838"/>
                  </a:ext>
                </a:extLst>
              </a:tr>
              <a:tr h="747364">
                <a:tc>
                  <a:txBody>
                    <a:bodyPr/>
                    <a:lstStyle/>
                    <a:p>
                      <a:r>
                        <a:rPr lang="en-US" sz="1700" b="1">
                          <a:solidFill>
                            <a:srgbClr val="C00000"/>
                          </a:solidFill>
                          <a:effectLst/>
                        </a:rPr>
                        <a:t>Acceso Mínimo</a:t>
                      </a:r>
                    </a:p>
                  </a:txBody>
                  <a:tcPr marL="84483" marR="84483" marT="42241" marB="4224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solidFill>
                            <a:srgbClr val="0070C0"/>
                          </a:solidFill>
                          <a:effectLst/>
                        </a:rPr>
                        <a:t>O(n)</a:t>
                      </a:r>
                    </a:p>
                  </a:txBody>
                  <a:tcPr marL="84483" marR="84483" marT="42241" marB="4224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solidFill>
                            <a:srgbClr val="0070C0"/>
                          </a:solidFill>
                          <a:effectLst/>
                        </a:rPr>
                        <a:t>O(1)</a:t>
                      </a:r>
                    </a:p>
                  </a:txBody>
                  <a:tcPr marL="84483" marR="84483" marT="42241" marB="4224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solidFill>
                            <a:srgbClr val="0070C0"/>
                          </a:solidFill>
                          <a:effectLst/>
                        </a:rPr>
                        <a:t>O(1)</a:t>
                      </a:r>
                    </a:p>
                  </a:txBody>
                  <a:tcPr marL="84483" marR="84483" marT="42241" marB="4224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solidFill>
                            <a:srgbClr val="0070C0"/>
                          </a:solidFill>
                          <a:effectLst/>
                        </a:rPr>
                        <a:t>O(1)</a:t>
                      </a:r>
                    </a:p>
                  </a:txBody>
                  <a:tcPr marL="84483" marR="84483" marT="42241" marB="4224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solidFill>
                            <a:srgbClr val="0070C0"/>
                          </a:solidFill>
                          <a:effectLst/>
                        </a:rPr>
                        <a:t>O(1)</a:t>
                      </a:r>
                    </a:p>
                  </a:txBody>
                  <a:tcPr marL="84483" marR="84483" marT="42241" marB="4224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116799"/>
                  </a:ext>
                </a:extLst>
              </a:tr>
              <a:tr h="733395">
                <a:tc>
                  <a:txBody>
                    <a:bodyPr/>
                    <a:lstStyle/>
                    <a:p>
                      <a:r>
                        <a:rPr lang="en-US" sz="1700" b="1">
                          <a:solidFill>
                            <a:srgbClr val="C00000"/>
                          </a:solidFill>
                          <a:effectLst/>
                        </a:rPr>
                        <a:t>Borrar mínimo</a:t>
                      </a:r>
                    </a:p>
                  </a:txBody>
                  <a:tcPr marL="84483" marR="84483" marT="42241" marB="4224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solidFill>
                            <a:srgbClr val="0070C0"/>
                          </a:solidFill>
                          <a:effectLst/>
                        </a:rPr>
                        <a:t>O(n)</a:t>
                      </a:r>
                    </a:p>
                  </a:txBody>
                  <a:tcPr marL="84483" marR="84483" marT="42241" marB="4224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solidFill>
                            <a:srgbClr val="0070C0"/>
                          </a:solidFill>
                          <a:effectLst/>
                        </a:rPr>
                        <a:t>O(log n)</a:t>
                      </a:r>
                    </a:p>
                  </a:txBody>
                  <a:tcPr marL="84483" marR="84483" marT="42241" marB="4224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solidFill>
                            <a:srgbClr val="0070C0"/>
                          </a:solidFill>
                          <a:effectLst/>
                        </a:rPr>
                        <a:t>O(log n)</a:t>
                      </a:r>
                    </a:p>
                  </a:txBody>
                  <a:tcPr marL="84483" marR="84483" marT="42241" marB="4224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solidFill>
                            <a:srgbClr val="0070C0"/>
                          </a:solidFill>
                          <a:effectLst/>
                        </a:rPr>
                        <a:t>O(log n)*</a:t>
                      </a:r>
                    </a:p>
                  </a:txBody>
                  <a:tcPr marL="84483" marR="84483" marT="42241" marB="4224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solidFill>
                            <a:srgbClr val="0070C0"/>
                          </a:solidFill>
                          <a:effectLst/>
                        </a:rPr>
                        <a:t>O(log n)</a:t>
                      </a:r>
                    </a:p>
                  </a:txBody>
                  <a:tcPr marL="84483" marR="84483" marT="42241" marB="4224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5102296"/>
                  </a:ext>
                </a:extLst>
              </a:tr>
              <a:tr h="747364">
                <a:tc>
                  <a:txBody>
                    <a:bodyPr/>
                    <a:lstStyle/>
                    <a:p>
                      <a:r>
                        <a:rPr lang="en-US" sz="1700" b="1">
                          <a:solidFill>
                            <a:srgbClr val="C00000"/>
                          </a:solidFill>
                          <a:effectLst/>
                        </a:rPr>
                        <a:t>Disminuir Clave</a:t>
                      </a:r>
                    </a:p>
                  </a:txBody>
                  <a:tcPr marL="84483" marR="84483" marT="42241" marB="4224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solidFill>
                            <a:srgbClr val="0070C0"/>
                          </a:solidFill>
                          <a:effectLst/>
                        </a:rPr>
                        <a:t>O(1)</a:t>
                      </a:r>
                    </a:p>
                  </a:txBody>
                  <a:tcPr marL="84483" marR="84483" marT="42241" marB="4224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solidFill>
                            <a:srgbClr val="0070C0"/>
                          </a:solidFill>
                          <a:effectLst/>
                        </a:rPr>
                        <a:t>O(log n)</a:t>
                      </a:r>
                    </a:p>
                  </a:txBody>
                  <a:tcPr marL="84483" marR="84483" marT="42241" marB="4224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solidFill>
                            <a:srgbClr val="0070C0"/>
                          </a:solidFill>
                          <a:effectLst/>
                        </a:rPr>
                        <a:t>O(log n)</a:t>
                      </a:r>
                    </a:p>
                  </a:txBody>
                  <a:tcPr marL="84483" marR="84483" marT="42241" marB="4224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solidFill>
                            <a:srgbClr val="0070C0"/>
                          </a:solidFill>
                          <a:effectLst/>
                        </a:rPr>
                        <a:t>O(1)*</a:t>
                      </a:r>
                    </a:p>
                  </a:txBody>
                  <a:tcPr marL="84483" marR="84483" marT="42241" marB="4224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solidFill>
                            <a:srgbClr val="0070C0"/>
                          </a:solidFill>
                          <a:effectLst/>
                        </a:rPr>
                        <a:t>O(1)</a:t>
                      </a:r>
                    </a:p>
                  </a:txBody>
                  <a:tcPr marL="84483" marR="84483" marT="42241" marB="4224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9749"/>
                  </a:ext>
                </a:extLst>
              </a:tr>
              <a:tr h="426067">
                <a:tc>
                  <a:txBody>
                    <a:bodyPr/>
                    <a:lstStyle/>
                    <a:p>
                      <a:r>
                        <a:rPr lang="en-US" sz="1700" b="1">
                          <a:solidFill>
                            <a:srgbClr val="C00000"/>
                          </a:solidFill>
                          <a:effectLst/>
                        </a:rPr>
                        <a:t>Borrar</a:t>
                      </a:r>
                    </a:p>
                  </a:txBody>
                  <a:tcPr marL="84483" marR="84483" marT="42241" marB="4224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solidFill>
                            <a:srgbClr val="0070C0"/>
                          </a:solidFill>
                          <a:effectLst/>
                        </a:rPr>
                        <a:t>O(n)</a:t>
                      </a:r>
                    </a:p>
                  </a:txBody>
                  <a:tcPr marL="84483" marR="84483" marT="42241" marB="4224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solidFill>
                            <a:srgbClr val="0070C0"/>
                          </a:solidFill>
                          <a:effectLst/>
                        </a:rPr>
                        <a:t>O(n)</a:t>
                      </a:r>
                    </a:p>
                  </a:txBody>
                  <a:tcPr marL="84483" marR="84483" marT="42241" marB="4224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solidFill>
                            <a:srgbClr val="0070C0"/>
                          </a:solidFill>
                          <a:effectLst/>
                        </a:rPr>
                        <a:t>O(log n)</a:t>
                      </a:r>
                    </a:p>
                  </a:txBody>
                  <a:tcPr marL="84483" marR="84483" marT="42241" marB="4224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solidFill>
                            <a:srgbClr val="0070C0"/>
                          </a:solidFill>
                          <a:effectLst/>
                        </a:rPr>
                        <a:t>O(log n)*</a:t>
                      </a:r>
                    </a:p>
                  </a:txBody>
                  <a:tcPr marL="84483" marR="84483" marT="42241" marB="4224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solidFill>
                            <a:srgbClr val="0070C0"/>
                          </a:solidFill>
                          <a:effectLst/>
                        </a:rPr>
                        <a:t>O(log n)</a:t>
                      </a:r>
                    </a:p>
                  </a:txBody>
                  <a:tcPr marL="84483" marR="84483" marT="42241" marB="4224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1145746"/>
                  </a:ext>
                </a:extLst>
              </a:tr>
              <a:tr h="747364">
                <a:tc>
                  <a:txBody>
                    <a:bodyPr/>
                    <a:lstStyle/>
                    <a:p>
                      <a:r>
                        <a:rPr lang="en-US" sz="1700" b="1" dirty="0">
                          <a:solidFill>
                            <a:srgbClr val="C00000"/>
                          </a:solidFill>
                          <a:effectLst/>
                        </a:rPr>
                        <a:t>Unión</a:t>
                      </a:r>
                    </a:p>
                  </a:txBody>
                  <a:tcPr marL="84483" marR="84483" marT="42241" marB="4224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solidFill>
                            <a:srgbClr val="0070C0"/>
                          </a:solidFill>
                          <a:effectLst/>
                        </a:rPr>
                        <a:t>O(1)</a:t>
                      </a:r>
                    </a:p>
                  </a:txBody>
                  <a:tcPr marL="84483" marR="84483" marT="42241" marB="4224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solidFill>
                            <a:srgbClr val="0070C0"/>
                          </a:solidFill>
                          <a:effectLst/>
                        </a:rPr>
                        <a:t>O(n + m)</a:t>
                      </a:r>
                    </a:p>
                  </a:txBody>
                  <a:tcPr marL="84483" marR="84483" marT="42241" marB="4224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solidFill>
                            <a:srgbClr val="0070C0"/>
                          </a:solidFill>
                          <a:effectLst/>
                        </a:rPr>
                        <a:t>O(m log(n+m))</a:t>
                      </a:r>
                    </a:p>
                  </a:txBody>
                  <a:tcPr marL="84483" marR="84483" marT="42241" marB="4224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solidFill>
                            <a:srgbClr val="0070C0"/>
                          </a:solidFill>
                          <a:effectLst/>
                        </a:rPr>
                        <a:t>O(1)</a:t>
                      </a:r>
                    </a:p>
                  </a:txBody>
                  <a:tcPr marL="84483" marR="84483" marT="42241" marB="4224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solidFill>
                            <a:srgbClr val="0070C0"/>
                          </a:solidFill>
                          <a:effectLst/>
                        </a:rPr>
                        <a:t>O(1)</a:t>
                      </a:r>
                    </a:p>
                  </a:txBody>
                  <a:tcPr marL="84483" marR="84483" marT="42241" marB="4224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2646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1472835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19</TotalTime>
  <Words>117</Words>
  <Application>Microsoft Office PowerPoint</Application>
  <PresentationFormat>Panorámica</PresentationFormat>
  <Paragraphs>61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2" baseType="lpstr">
      <vt:lpstr>Arial</vt:lpstr>
      <vt:lpstr>Century Gothic</vt:lpstr>
      <vt:lpstr>Noto Sans</vt:lpstr>
      <vt:lpstr>Noto Sans Disp ExtBd</vt:lpstr>
      <vt:lpstr>Open Sans</vt:lpstr>
      <vt:lpstr>Wingdings 3</vt:lpstr>
      <vt:lpstr>Espiral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User</dc:creator>
  <cp:lastModifiedBy>User</cp:lastModifiedBy>
  <cp:revision>3</cp:revision>
  <dcterms:created xsi:type="dcterms:W3CDTF">2019-06-14T17:01:08Z</dcterms:created>
  <dcterms:modified xsi:type="dcterms:W3CDTF">2019-06-14T17:20:37Z</dcterms:modified>
</cp:coreProperties>
</file>