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63" r:id="rId5"/>
    <p:sldId id="258" r:id="rId6"/>
    <p:sldId id="259" r:id="rId7"/>
    <p:sldId id="260" r:id="rId8"/>
    <p:sldId id="265" r:id="rId9"/>
    <p:sldId id="261" r:id="rId10"/>
    <p:sldId id="262" r:id="rId11"/>
    <p:sldId id="266" r:id="rId12"/>
    <p:sldId id="267" r:id="rId13"/>
    <p:sldId id="268" r:id="rId14"/>
    <p:sldId id="283" r:id="rId15"/>
    <p:sldId id="282" r:id="rId16"/>
    <p:sldId id="284" r:id="rId17"/>
    <p:sldId id="286" r:id="rId18"/>
    <p:sldId id="285" r:id="rId19"/>
    <p:sldId id="270" r:id="rId20"/>
    <p:sldId id="287" r:id="rId21"/>
    <p:sldId id="271" r:id="rId22"/>
    <p:sldId id="288"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529A-2E67-44BF-8D6E-701904E3B2E0}"/>
              </a:ext>
            </a:extLst>
          </p:cNvPr>
          <p:cNvSpPr>
            <a:spLocks noGrp="1"/>
          </p:cNvSpPr>
          <p:nvPr>
            <p:ph type="ctrTitle"/>
          </p:nvPr>
        </p:nvSpPr>
        <p:spPr/>
        <p:txBody>
          <a:bodyPr/>
          <a:lstStyle/>
          <a:p>
            <a:r>
              <a:rPr lang="es-ES" dirty="0"/>
              <a:t>Proyecto</a:t>
            </a:r>
            <a:br>
              <a:rPr lang="es-ES" dirty="0"/>
            </a:br>
            <a:r>
              <a:rPr lang="es-ES" dirty="0"/>
              <a:t>Final</a:t>
            </a:r>
          </a:p>
        </p:txBody>
      </p:sp>
      <p:sp>
        <p:nvSpPr>
          <p:cNvPr id="3" name="Subtítulo 2">
            <a:extLst>
              <a:ext uri="{FF2B5EF4-FFF2-40B4-BE49-F238E27FC236}">
                <a16:creationId xmlns:a16="http://schemas.microsoft.com/office/drawing/2014/main" id="{508E4414-59EB-463F-B44C-E884C2EC43FE}"/>
              </a:ext>
            </a:extLst>
          </p:cNvPr>
          <p:cNvSpPr>
            <a:spLocks noGrp="1"/>
          </p:cNvSpPr>
          <p:nvPr>
            <p:ph type="subTitle" idx="1"/>
          </p:nvPr>
        </p:nvSpPr>
        <p:spPr/>
        <p:txBody>
          <a:bodyPr/>
          <a:lstStyle/>
          <a:p>
            <a:r>
              <a:rPr lang="es-ES" dirty="0"/>
              <a:t>Municipios de Colombia</a:t>
            </a:r>
          </a:p>
          <a:p>
            <a:endParaRPr lang="es-ES" dirty="0"/>
          </a:p>
        </p:txBody>
      </p:sp>
    </p:spTree>
    <p:extLst>
      <p:ext uri="{BB962C8B-B14F-4D97-AF65-F5344CB8AC3E}">
        <p14:creationId xmlns:p14="http://schemas.microsoft.com/office/powerpoint/2010/main" val="323888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82DF3-EF88-479B-981A-007492BEAF1E}"/>
              </a:ext>
            </a:extLst>
          </p:cNvPr>
          <p:cNvSpPr>
            <a:spLocks noGrp="1"/>
          </p:cNvSpPr>
          <p:nvPr>
            <p:ph type="title"/>
          </p:nvPr>
        </p:nvSpPr>
        <p:spPr/>
        <p:txBody>
          <a:bodyPr/>
          <a:lstStyle/>
          <a:p>
            <a:r>
              <a:rPr lang="es-ES" dirty="0"/>
              <a:t>Mapa coordenadas  geográficas </a:t>
            </a:r>
            <a:br>
              <a:rPr lang="es-ES" dirty="0"/>
            </a:br>
            <a:r>
              <a:rPr lang="es-ES" dirty="0"/>
              <a:t>de Colombia</a:t>
            </a:r>
          </a:p>
        </p:txBody>
      </p:sp>
      <p:sp>
        <p:nvSpPr>
          <p:cNvPr id="3" name="Marcador de contenido 2">
            <a:extLst>
              <a:ext uri="{FF2B5EF4-FFF2-40B4-BE49-F238E27FC236}">
                <a16:creationId xmlns:a16="http://schemas.microsoft.com/office/drawing/2014/main" id="{1B9E8F5C-B425-4A72-BB7D-D7B82E87A3B0}"/>
              </a:ext>
            </a:extLst>
          </p:cNvPr>
          <p:cNvSpPr>
            <a:spLocks noGrp="1"/>
          </p:cNvSpPr>
          <p:nvPr>
            <p:ph idx="1"/>
          </p:nvPr>
        </p:nvSpPr>
        <p:spPr/>
        <p:txBody>
          <a:bodyPr/>
          <a:lstStyle/>
          <a:p>
            <a:pPr marL="0" indent="0">
              <a:buNone/>
            </a:pPr>
            <a:r>
              <a:rPr lang="es-ES" dirty="0">
                <a:solidFill>
                  <a:schemeClr val="tx1">
                    <a:lumMod val="50000"/>
                    <a:lumOff val="50000"/>
                  </a:schemeClr>
                </a:solidFill>
              </a:rPr>
              <a:t>Las coordenadas geográficas de Colombia son 4.099917, -72.9088133.</a:t>
            </a:r>
          </a:p>
        </p:txBody>
      </p:sp>
      <p:pic>
        <p:nvPicPr>
          <p:cNvPr id="7" name="Imagen 6">
            <a:extLst>
              <a:ext uri="{FF2B5EF4-FFF2-40B4-BE49-F238E27FC236}">
                <a16:creationId xmlns:a16="http://schemas.microsoft.com/office/drawing/2014/main" id="{85F9EA9F-5207-4251-B1B0-519AF01C9C38}"/>
              </a:ext>
            </a:extLst>
          </p:cNvPr>
          <p:cNvPicPr>
            <a:picLocks noChangeAspect="1"/>
          </p:cNvPicPr>
          <p:nvPr/>
        </p:nvPicPr>
        <p:blipFill>
          <a:blip r:embed="rId2"/>
          <a:stretch>
            <a:fillRect/>
          </a:stretch>
        </p:blipFill>
        <p:spPr>
          <a:xfrm>
            <a:off x="3048000" y="2660581"/>
            <a:ext cx="3081860" cy="3939002"/>
          </a:xfrm>
          <a:prstGeom prst="rect">
            <a:avLst/>
          </a:prstGeom>
        </p:spPr>
      </p:pic>
    </p:spTree>
    <p:extLst>
      <p:ext uri="{BB962C8B-B14F-4D97-AF65-F5344CB8AC3E}">
        <p14:creationId xmlns:p14="http://schemas.microsoft.com/office/powerpoint/2010/main" val="122500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6EB29-7656-4362-86AB-582A000F276E}"/>
              </a:ext>
            </a:extLst>
          </p:cNvPr>
          <p:cNvSpPr>
            <a:spLocks noGrp="1"/>
          </p:cNvSpPr>
          <p:nvPr>
            <p:ph type="title"/>
          </p:nvPr>
        </p:nvSpPr>
        <p:spPr/>
        <p:txBody>
          <a:bodyPr>
            <a:normAutofit fontScale="90000"/>
          </a:bodyPr>
          <a:lstStyle/>
          <a:p>
            <a:r>
              <a:rPr lang="es-ES" dirty="0"/>
              <a:t>Mapa ubicación principales municipios de</a:t>
            </a:r>
            <a:br>
              <a:rPr lang="es-ES" dirty="0"/>
            </a:br>
            <a:r>
              <a:rPr lang="es-ES" dirty="0"/>
              <a:t>Colombia económicamente</a:t>
            </a:r>
          </a:p>
        </p:txBody>
      </p:sp>
      <p:pic>
        <p:nvPicPr>
          <p:cNvPr id="5" name="Marcador de contenido 4">
            <a:extLst>
              <a:ext uri="{FF2B5EF4-FFF2-40B4-BE49-F238E27FC236}">
                <a16:creationId xmlns:a16="http://schemas.microsoft.com/office/drawing/2014/main" id="{2D58AF67-1736-4DE4-9500-CC1D2B961EBE}"/>
              </a:ext>
            </a:extLst>
          </p:cNvPr>
          <p:cNvPicPr>
            <a:picLocks noGrp="1" noChangeAspect="1"/>
          </p:cNvPicPr>
          <p:nvPr>
            <p:ph idx="1"/>
          </p:nvPr>
        </p:nvPicPr>
        <p:blipFill>
          <a:blip r:embed="rId2"/>
          <a:stretch>
            <a:fillRect/>
          </a:stretch>
        </p:blipFill>
        <p:spPr>
          <a:xfrm>
            <a:off x="3265286" y="1954697"/>
            <a:ext cx="3122261" cy="4661405"/>
          </a:xfrm>
        </p:spPr>
      </p:pic>
    </p:spTree>
    <p:extLst>
      <p:ext uri="{BB962C8B-B14F-4D97-AF65-F5344CB8AC3E}">
        <p14:creationId xmlns:p14="http://schemas.microsoft.com/office/powerpoint/2010/main" val="58232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61A76-1492-4B09-9651-97ED3AB2A995}"/>
              </a:ext>
            </a:extLst>
          </p:cNvPr>
          <p:cNvSpPr>
            <a:spLocks noGrp="1"/>
          </p:cNvSpPr>
          <p:nvPr>
            <p:ph type="title"/>
          </p:nvPr>
        </p:nvSpPr>
        <p:spPr/>
        <p:txBody>
          <a:bodyPr>
            <a:normAutofit/>
          </a:bodyPr>
          <a:lstStyle/>
          <a:p>
            <a:r>
              <a:rPr lang="es-ES" dirty="0"/>
              <a:t>Explorando los lugares de</a:t>
            </a:r>
            <a:br>
              <a:rPr lang="es-ES" dirty="0"/>
            </a:br>
            <a:r>
              <a:rPr lang="es-ES" dirty="0"/>
              <a:t>los principales municipios</a:t>
            </a:r>
          </a:p>
        </p:txBody>
      </p:sp>
      <p:graphicFrame>
        <p:nvGraphicFramePr>
          <p:cNvPr id="13" name="Marcador de contenido 12">
            <a:extLst>
              <a:ext uri="{FF2B5EF4-FFF2-40B4-BE49-F238E27FC236}">
                <a16:creationId xmlns:a16="http://schemas.microsoft.com/office/drawing/2014/main" id="{3B7B38BA-20DC-4235-A78F-CCE9BC833B87}"/>
              </a:ext>
            </a:extLst>
          </p:cNvPr>
          <p:cNvGraphicFramePr>
            <a:graphicFrameLocks noGrp="1"/>
          </p:cNvGraphicFramePr>
          <p:nvPr>
            <p:ph idx="1"/>
            <p:extLst>
              <p:ext uri="{D42A27DB-BD31-4B8C-83A1-F6EECF244321}">
                <p14:modId xmlns:p14="http://schemas.microsoft.com/office/powerpoint/2010/main" val="1746504730"/>
              </p:ext>
            </p:extLst>
          </p:nvPr>
        </p:nvGraphicFramePr>
        <p:xfrm>
          <a:off x="677333" y="1930399"/>
          <a:ext cx="8596668" cy="4417399"/>
        </p:xfrm>
        <a:graphic>
          <a:graphicData uri="http://schemas.openxmlformats.org/drawingml/2006/table">
            <a:tbl>
              <a:tblPr>
                <a:tableStyleId>{5C22544A-7EE6-4342-B048-85BDC9FD1C3A}</a:tableStyleId>
              </a:tblPr>
              <a:tblGrid>
                <a:gridCol w="2107027">
                  <a:extLst>
                    <a:ext uri="{9D8B030D-6E8A-4147-A177-3AD203B41FA5}">
                      <a16:colId xmlns:a16="http://schemas.microsoft.com/office/drawing/2014/main" val="2679720529"/>
                    </a:ext>
                  </a:extLst>
                </a:gridCol>
                <a:gridCol w="3694320">
                  <a:extLst>
                    <a:ext uri="{9D8B030D-6E8A-4147-A177-3AD203B41FA5}">
                      <a16:colId xmlns:a16="http://schemas.microsoft.com/office/drawing/2014/main" val="2622638047"/>
                    </a:ext>
                  </a:extLst>
                </a:gridCol>
                <a:gridCol w="2795321">
                  <a:extLst>
                    <a:ext uri="{9D8B030D-6E8A-4147-A177-3AD203B41FA5}">
                      <a16:colId xmlns:a16="http://schemas.microsoft.com/office/drawing/2014/main" val="173553100"/>
                    </a:ext>
                  </a:extLst>
                </a:gridCol>
              </a:tblGrid>
              <a:tr h="166773">
                <a:tc gridSpan="3">
                  <a:txBody>
                    <a:bodyPr/>
                    <a:lstStyle/>
                    <a:p>
                      <a:pPr algn="ctr" fontAlgn="b"/>
                      <a:r>
                        <a:rPr lang="es-ES" sz="900" u="none" strike="noStrike" dirty="0">
                          <a:effectLst/>
                        </a:rPr>
                        <a:t>ALGUNOS LUGARES REPRESENTATIVOS DE CADA MUNICIPIO</a:t>
                      </a:r>
                      <a:endParaRPr lang="es-ES" sz="900" b="1"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931402291"/>
                  </a:ext>
                </a:extLst>
              </a:tr>
              <a:tr h="166773">
                <a:tc gridSpan="3">
                  <a:txBody>
                    <a:bodyPr/>
                    <a:lstStyle/>
                    <a:p>
                      <a:pPr algn="ctr" fontAlgn="b"/>
                      <a:r>
                        <a:rPr lang="es-ES" sz="900" u="none" strike="noStrike" dirty="0">
                          <a:effectLst/>
                        </a:rPr>
                        <a:t> </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338082110"/>
                  </a:ext>
                </a:extLst>
              </a:tr>
              <a:tr h="166773">
                <a:tc>
                  <a:txBody>
                    <a:bodyPr/>
                    <a:lstStyle/>
                    <a:p>
                      <a:pPr algn="ctr" fontAlgn="t"/>
                      <a:r>
                        <a:rPr lang="es-ES" sz="900" u="none" strike="noStrike" dirty="0">
                          <a:effectLst/>
                        </a:rPr>
                        <a:t>Municipio</a:t>
                      </a:r>
                      <a:endParaRPr lang="es-ES" sz="900" b="1" i="0" u="none" strike="noStrike" dirty="0">
                        <a:solidFill>
                          <a:srgbClr val="000000"/>
                        </a:solidFill>
                        <a:effectLst/>
                        <a:latin typeface="Calibri" panose="020F0502020204030204" pitchFamily="34" charset="0"/>
                      </a:endParaRPr>
                    </a:p>
                  </a:txBody>
                  <a:tcPr marL="7212" marR="7212" marT="721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900" u="none" strike="noStrike">
                          <a:effectLst/>
                        </a:rPr>
                        <a:t>Lugar</a:t>
                      </a:r>
                      <a:endParaRPr lang="es-ES" sz="900" b="1" i="0" u="none" strike="noStrike">
                        <a:solidFill>
                          <a:srgbClr val="000000"/>
                        </a:solidFill>
                        <a:effectLst/>
                        <a:latin typeface="Calibri" panose="020F0502020204030204" pitchFamily="34" charset="0"/>
                      </a:endParaRPr>
                    </a:p>
                  </a:txBody>
                  <a:tcPr marL="7212" marR="7212" marT="721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900" u="none" strike="noStrike">
                          <a:effectLst/>
                        </a:rPr>
                        <a:t>Categoria del Lugar</a:t>
                      </a:r>
                      <a:endParaRPr lang="es-ES" sz="900" b="1" i="0" u="none" strike="noStrike">
                        <a:solidFill>
                          <a:srgbClr val="000000"/>
                        </a:solidFill>
                        <a:effectLst/>
                        <a:latin typeface="Calibri" panose="020F0502020204030204" pitchFamily="34" charset="0"/>
                      </a:endParaRPr>
                    </a:p>
                  </a:txBody>
                  <a:tcPr marL="7212" marR="7212" marT="721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54027487"/>
                  </a:ext>
                </a:extLst>
              </a:tr>
              <a:tr h="166773">
                <a:tc>
                  <a:txBody>
                    <a:bodyPr/>
                    <a:lstStyle/>
                    <a:p>
                      <a:pPr algn="l" fontAlgn="b"/>
                      <a:r>
                        <a:rPr lang="es-ES" sz="900" u="none" strike="noStrike">
                          <a:effectLst/>
                        </a:rPr>
                        <a:t>MEDELLÍN</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Chuscalito</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Breakfast Spot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4343236"/>
                  </a:ext>
                </a:extLst>
              </a:tr>
              <a:tr h="166773">
                <a:tc>
                  <a:txBody>
                    <a:bodyPr/>
                    <a:lstStyle/>
                    <a:p>
                      <a:pPr algn="l" fontAlgn="b"/>
                      <a:r>
                        <a:rPr lang="es-ES" sz="900" u="none" strike="noStrike" dirty="0">
                          <a:effectLst/>
                        </a:rPr>
                        <a:t>MEDELLÍN</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Hostal Boutique Los Patios</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Hostel</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214165"/>
                  </a:ext>
                </a:extLst>
              </a:tr>
              <a:tr h="166773">
                <a:tc>
                  <a:txBody>
                    <a:bodyPr/>
                    <a:lstStyle/>
                    <a:p>
                      <a:pPr algn="l" fontAlgn="b"/>
                      <a:r>
                        <a:rPr lang="es-ES" sz="900" u="none" strike="noStrike">
                          <a:effectLst/>
                        </a:rPr>
                        <a:t>ENVIGADO</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Cerro Nutibara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Park</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2952727"/>
                  </a:ext>
                </a:extLst>
              </a:tr>
              <a:tr h="166773">
                <a:tc>
                  <a:txBody>
                    <a:bodyPr/>
                    <a:lstStyle/>
                    <a:p>
                      <a:pPr algn="l" fontAlgn="b"/>
                      <a:r>
                        <a:rPr lang="es-ES" sz="900" u="none" strike="noStrike">
                          <a:effectLst/>
                        </a:rPr>
                        <a:t>ENVIGADO</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Diez Hotel Categoría Colombia</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Hotel</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201320"/>
                  </a:ext>
                </a:extLst>
              </a:tr>
              <a:tr h="166773">
                <a:tc>
                  <a:txBody>
                    <a:bodyPr/>
                    <a:lstStyle/>
                    <a:p>
                      <a:pPr algn="l" fontAlgn="b"/>
                      <a:r>
                        <a:rPr lang="es-ES" sz="900" u="none" strike="noStrike">
                          <a:effectLst/>
                        </a:rPr>
                        <a:t>BARRANQUILLA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Parque Biotemático Megua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RV Park</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2502825"/>
                  </a:ext>
                </a:extLst>
              </a:tr>
              <a:tr h="166773">
                <a:tc>
                  <a:txBody>
                    <a:bodyPr/>
                    <a:lstStyle/>
                    <a:p>
                      <a:pPr algn="l" fontAlgn="b"/>
                      <a:r>
                        <a:rPr lang="es-ES" sz="900" u="none" strike="noStrike">
                          <a:effectLst/>
                        </a:rPr>
                        <a:t>BARRANQUILLA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Pradomar</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Beach</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3651733"/>
                  </a:ext>
                </a:extLst>
              </a:tr>
              <a:tr h="166773">
                <a:tc>
                  <a:txBody>
                    <a:bodyPr/>
                    <a:lstStyle/>
                    <a:p>
                      <a:pPr algn="l" fontAlgn="b"/>
                      <a:r>
                        <a:rPr lang="es-ES" sz="900" u="none" strike="noStrike">
                          <a:effectLst/>
                        </a:rPr>
                        <a:t>BOGOTÁ</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Monserrate</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Scenic Lookout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8721838"/>
                  </a:ext>
                </a:extLst>
              </a:tr>
              <a:tr h="312898">
                <a:tc>
                  <a:txBody>
                    <a:bodyPr/>
                    <a:lstStyle/>
                    <a:p>
                      <a:pPr algn="l" fontAlgn="b"/>
                      <a:r>
                        <a:rPr lang="es-ES" sz="900" u="none" strike="noStrike">
                          <a:effectLst/>
                        </a:rPr>
                        <a:t>BOGOTÁ</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Museo del Oro del Banco de la República</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History Museum</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2153828"/>
                  </a:ext>
                </a:extLst>
              </a:tr>
              <a:tr h="312898">
                <a:tc>
                  <a:txBody>
                    <a:bodyPr/>
                    <a:lstStyle/>
                    <a:p>
                      <a:pPr algn="l" fontAlgn="b"/>
                      <a:r>
                        <a:rPr lang="es-ES" sz="900" u="none" strike="noStrike">
                          <a:effectLst/>
                        </a:rPr>
                        <a:t>CARTAGENA DE INDIAS</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Aviario Barú</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Zoo</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751379"/>
                  </a:ext>
                </a:extLst>
              </a:tr>
              <a:tr h="312898">
                <a:tc>
                  <a:txBody>
                    <a:bodyPr/>
                    <a:lstStyle/>
                    <a:p>
                      <a:pPr algn="l" fontAlgn="b"/>
                      <a:r>
                        <a:rPr lang="es-ES" sz="900" u="none" strike="noStrike">
                          <a:effectLst/>
                        </a:rPr>
                        <a:t>CARTAGENA DE INDIAS</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Barú</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Beach</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7821912"/>
                  </a:ext>
                </a:extLst>
              </a:tr>
              <a:tr h="166773">
                <a:tc>
                  <a:txBody>
                    <a:bodyPr/>
                    <a:lstStyle/>
                    <a:p>
                      <a:pPr algn="l" fontAlgn="b"/>
                      <a:r>
                        <a:rPr lang="es-ES" sz="900" u="none" strike="noStrike">
                          <a:effectLst/>
                        </a:rPr>
                        <a:t>PUERTO GAITÁN</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Comidas rápidas doña Anna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Fast Food Restaurant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6653177"/>
                  </a:ext>
                </a:extLst>
              </a:tr>
              <a:tr h="166773">
                <a:tc>
                  <a:txBody>
                    <a:bodyPr/>
                    <a:lstStyle/>
                    <a:p>
                      <a:pPr algn="l" fontAlgn="b"/>
                      <a:r>
                        <a:rPr lang="es-ES" sz="900" u="none" strike="noStrike">
                          <a:effectLst/>
                        </a:rPr>
                        <a:t>PUERTO GAITÁN</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Casino mi llanura RB 90</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Restaurant</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3440605"/>
                  </a:ext>
                </a:extLst>
              </a:tr>
              <a:tr h="310018">
                <a:tc>
                  <a:txBody>
                    <a:bodyPr/>
                    <a:lstStyle/>
                    <a:p>
                      <a:pPr algn="l" fontAlgn="b"/>
                      <a:r>
                        <a:rPr lang="es-ES" sz="900" u="none" strike="noStrike">
                          <a:effectLst/>
                        </a:rPr>
                        <a:t>PEREIRA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Tren del Café</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Theme Park Ride / Attraction</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2157080"/>
                  </a:ext>
                </a:extLst>
              </a:tr>
              <a:tr h="166773">
                <a:tc>
                  <a:txBody>
                    <a:bodyPr/>
                    <a:lstStyle/>
                    <a:p>
                      <a:pPr algn="l" fontAlgn="b"/>
                      <a:r>
                        <a:rPr lang="es-ES" sz="900" u="none" strike="noStrike">
                          <a:effectLst/>
                        </a:rPr>
                        <a:t>PEREIRA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Montaña Acuática</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Water Park</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5859750"/>
                  </a:ext>
                </a:extLst>
              </a:tr>
              <a:tr h="166773">
                <a:tc>
                  <a:txBody>
                    <a:bodyPr/>
                    <a:lstStyle/>
                    <a:p>
                      <a:pPr algn="l" fontAlgn="b"/>
                      <a:r>
                        <a:rPr lang="es-ES" sz="900" u="none" strike="noStrike">
                          <a:effectLst/>
                        </a:rPr>
                        <a:t>BUCARAMANGA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Mia Nonna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Italian Restaurant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9269934"/>
                  </a:ext>
                </a:extLst>
              </a:tr>
              <a:tr h="166773">
                <a:tc>
                  <a:txBody>
                    <a:bodyPr/>
                    <a:lstStyle/>
                    <a:p>
                      <a:pPr algn="l" fontAlgn="b"/>
                      <a:r>
                        <a:rPr lang="es-ES" sz="900" u="none" strike="noStrike">
                          <a:effectLst/>
                        </a:rPr>
                        <a:t>BUCARAMANGA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Zekkei</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Asian Restaurant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9123795"/>
                  </a:ext>
                </a:extLst>
              </a:tr>
              <a:tr h="166773">
                <a:tc>
                  <a:txBody>
                    <a:bodyPr/>
                    <a:lstStyle/>
                    <a:p>
                      <a:pPr algn="l" fontAlgn="b"/>
                      <a:r>
                        <a:rPr lang="es-ES" sz="900" u="none" strike="noStrike">
                          <a:effectLst/>
                        </a:rPr>
                        <a:t>BARRANCABERMEJA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Hamburguesas El Corral</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Burger Joint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9620569"/>
                  </a:ext>
                </a:extLst>
              </a:tr>
              <a:tr h="166773">
                <a:tc>
                  <a:txBody>
                    <a:bodyPr/>
                    <a:lstStyle/>
                    <a:p>
                      <a:pPr algn="l" fontAlgn="b"/>
                      <a:r>
                        <a:rPr lang="es-ES" sz="900" u="none" strike="noStrike">
                          <a:effectLst/>
                        </a:rPr>
                        <a:t>BARRANCABERMEJA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Club Infantas</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Event Space</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248348"/>
                  </a:ext>
                </a:extLst>
              </a:tr>
              <a:tr h="166773">
                <a:tc>
                  <a:txBody>
                    <a:bodyPr/>
                    <a:lstStyle/>
                    <a:p>
                      <a:pPr algn="l" fontAlgn="b"/>
                      <a:r>
                        <a:rPr lang="es-ES" sz="900" u="none" strike="noStrike">
                          <a:effectLst/>
                        </a:rPr>
                        <a:t>CALI</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Restaurante La Tinaja</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Latin American Restaurant</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0716304"/>
                  </a:ext>
                </a:extLst>
              </a:tr>
              <a:tr h="166773">
                <a:tc>
                  <a:txBody>
                    <a:bodyPr/>
                    <a:lstStyle/>
                    <a:p>
                      <a:pPr algn="l" fontAlgn="b"/>
                      <a:r>
                        <a:rPr lang="es-ES" sz="900" u="none" strike="noStrike">
                          <a:effectLst/>
                        </a:rPr>
                        <a:t>CALI</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a:effectLst/>
                        </a:rPr>
                        <a:t>Juan Valdez Cafe - Aeropuerto</a:t>
                      </a:r>
                      <a:endParaRPr lang="es-ES" sz="900" b="0" i="0" u="none" strike="noStrike">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900" u="none" strike="noStrike" dirty="0">
                          <a:effectLst/>
                        </a:rPr>
                        <a:t>Café</a:t>
                      </a:r>
                      <a:endParaRPr lang="es-ES" sz="900" b="0" i="0" u="none" strike="noStrike" dirty="0">
                        <a:solidFill>
                          <a:srgbClr val="000000"/>
                        </a:solidFill>
                        <a:effectLst/>
                        <a:latin typeface="Calibri" panose="020F0502020204030204" pitchFamily="34" charset="0"/>
                      </a:endParaRPr>
                    </a:p>
                  </a:txBody>
                  <a:tcPr marL="7212" marR="7212" marT="721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56190513"/>
                  </a:ext>
                </a:extLst>
              </a:tr>
            </a:tbl>
          </a:graphicData>
        </a:graphic>
      </p:graphicFrame>
    </p:spTree>
    <p:extLst>
      <p:ext uri="{BB962C8B-B14F-4D97-AF65-F5344CB8AC3E}">
        <p14:creationId xmlns:p14="http://schemas.microsoft.com/office/powerpoint/2010/main" val="322956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FDFC9-2A46-4633-A071-8C8DAFD26E94}"/>
              </a:ext>
            </a:extLst>
          </p:cNvPr>
          <p:cNvSpPr>
            <a:spLocks noGrp="1"/>
          </p:cNvSpPr>
          <p:nvPr>
            <p:ph type="title"/>
          </p:nvPr>
        </p:nvSpPr>
        <p:spPr/>
        <p:txBody>
          <a:bodyPr/>
          <a:lstStyle/>
          <a:p>
            <a:r>
              <a:rPr lang="es-ES" dirty="0"/>
              <a:t>Cantidad de lugares obtenidos</a:t>
            </a:r>
            <a:br>
              <a:rPr lang="es-ES" dirty="0"/>
            </a:br>
            <a:r>
              <a:rPr lang="es-ES" dirty="0"/>
              <a:t>por municipio</a:t>
            </a:r>
          </a:p>
        </p:txBody>
      </p:sp>
      <p:graphicFrame>
        <p:nvGraphicFramePr>
          <p:cNvPr id="4" name="Marcador de contenido 3">
            <a:extLst>
              <a:ext uri="{FF2B5EF4-FFF2-40B4-BE49-F238E27FC236}">
                <a16:creationId xmlns:a16="http://schemas.microsoft.com/office/drawing/2014/main" id="{07819FF8-AF5E-422B-A8C9-143747FA7ED7}"/>
              </a:ext>
            </a:extLst>
          </p:cNvPr>
          <p:cNvGraphicFramePr>
            <a:graphicFrameLocks noGrp="1"/>
          </p:cNvGraphicFramePr>
          <p:nvPr>
            <p:ph idx="1"/>
            <p:extLst>
              <p:ext uri="{D42A27DB-BD31-4B8C-83A1-F6EECF244321}">
                <p14:modId xmlns:p14="http://schemas.microsoft.com/office/powerpoint/2010/main" val="511779174"/>
              </p:ext>
            </p:extLst>
          </p:nvPr>
        </p:nvGraphicFramePr>
        <p:xfrm>
          <a:off x="2107096" y="1930400"/>
          <a:ext cx="5764695" cy="3688516"/>
        </p:xfrm>
        <a:graphic>
          <a:graphicData uri="http://schemas.openxmlformats.org/drawingml/2006/table">
            <a:tbl>
              <a:tblPr>
                <a:tableStyleId>{5C22544A-7EE6-4342-B048-85BDC9FD1C3A}</a:tableStyleId>
              </a:tblPr>
              <a:tblGrid>
                <a:gridCol w="3200254">
                  <a:extLst>
                    <a:ext uri="{9D8B030D-6E8A-4147-A177-3AD203B41FA5}">
                      <a16:colId xmlns:a16="http://schemas.microsoft.com/office/drawing/2014/main" val="956955163"/>
                    </a:ext>
                  </a:extLst>
                </a:gridCol>
                <a:gridCol w="2564441">
                  <a:extLst>
                    <a:ext uri="{9D8B030D-6E8A-4147-A177-3AD203B41FA5}">
                      <a16:colId xmlns:a16="http://schemas.microsoft.com/office/drawing/2014/main" val="3456981127"/>
                    </a:ext>
                  </a:extLst>
                </a:gridCol>
              </a:tblGrid>
              <a:tr h="283732">
                <a:tc gridSpan="2">
                  <a:txBody>
                    <a:bodyPr/>
                    <a:lstStyle/>
                    <a:p>
                      <a:pPr algn="ctr" fontAlgn="b"/>
                      <a:r>
                        <a:rPr lang="es-ES" sz="1400" u="none" strike="noStrike" dirty="0">
                          <a:effectLst/>
                        </a:rPr>
                        <a:t>LUGARES OBTENIDOS POR MUNICIPIO</a:t>
                      </a:r>
                      <a:endParaRPr lang="es-ES" sz="14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s-ES"/>
                    </a:p>
                  </a:txBody>
                  <a:tcPr/>
                </a:tc>
                <a:extLst>
                  <a:ext uri="{0D108BD9-81ED-4DB2-BD59-A6C34878D82A}">
                    <a16:rowId xmlns:a16="http://schemas.microsoft.com/office/drawing/2014/main" val="990810218"/>
                  </a:ext>
                </a:extLst>
              </a:tr>
              <a:tr h="283732">
                <a:tc gridSpan="2">
                  <a:txBody>
                    <a:bodyPr/>
                    <a:lstStyle/>
                    <a:p>
                      <a:pPr algn="l" fontAlgn="b"/>
                      <a:r>
                        <a:rPr lang="es-ES" sz="1400" u="none" strike="noStrike" dirty="0">
                          <a:effectLst/>
                        </a:rPr>
                        <a:t> </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s-ES"/>
                    </a:p>
                  </a:txBody>
                  <a:tcPr/>
                </a:tc>
                <a:extLst>
                  <a:ext uri="{0D108BD9-81ED-4DB2-BD59-A6C34878D82A}">
                    <a16:rowId xmlns:a16="http://schemas.microsoft.com/office/drawing/2014/main" val="2736479151"/>
                  </a:ext>
                </a:extLst>
              </a:tr>
              <a:tr h="283732">
                <a:tc>
                  <a:txBody>
                    <a:bodyPr/>
                    <a:lstStyle/>
                    <a:p>
                      <a:pPr algn="l" fontAlgn="t"/>
                      <a:r>
                        <a:rPr lang="es-ES" sz="1400" u="none" strike="noStrike" dirty="0">
                          <a:effectLst/>
                        </a:rPr>
                        <a:t>Municipio</a:t>
                      </a:r>
                      <a:endParaRPr lang="es-ES" sz="1400" b="1" i="0" u="none" strike="noStrike" dirty="0">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t"/>
                      <a:r>
                        <a:rPr lang="es-ES" sz="1400" u="none" strike="noStrike">
                          <a:effectLst/>
                        </a:rPr>
                        <a:t>Lugares obtenidos</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836940305"/>
                  </a:ext>
                </a:extLst>
              </a:tr>
              <a:tr h="283732">
                <a:tc>
                  <a:txBody>
                    <a:bodyPr/>
                    <a:lstStyle/>
                    <a:p>
                      <a:pPr algn="l" fontAlgn="t"/>
                      <a:r>
                        <a:rPr lang="es-ES" sz="1400" u="none" strike="noStrike" dirty="0">
                          <a:effectLst/>
                        </a:rPr>
                        <a:t>BARRANCABERMEJA</a:t>
                      </a:r>
                      <a:endParaRPr lang="es-ES" sz="1400" b="1" i="0" u="none" strike="noStrike" dirty="0">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a:effectLst/>
                        </a:rPr>
                        <a:t>36</a:t>
                      </a:r>
                      <a:endParaRPr lang="es-ES"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846067159"/>
                  </a:ext>
                </a:extLst>
              </a:tr>
              <a:tr h="283732">
                <a:tc>
                  <a:txBody>
                    <a:bodyPr/>
                    <a:lstStyle/>
                    <a:p>
                      <a:pPr algn="l" fontAlgn="t"/>
                      <a:r>
                        <a:rPr lang="es-ES" sz="1400" u="none" strike="noStrike" dirty="0">
                          <a:effectLst/>
                        </a:rPr>
                        <a:t>BARRANQUILLA</a:t>
                      </a:r>
                      <a:endParaRPr lang="es-ES" sz="1400" b="1" i="0" u="none" strike="noStrike" dirty="0">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a:effectLst/>
                        </a:rPr>
                        <a:t>100</a:t>
                      </a:r>
                      <a:endParaRPr lang="es-ES"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070089282"/>
                  </a:ext>
                </a:extLst>
              </a:tr>
              <a:tr h="283732">
                <a:tc>
                  <a:txBody>
                    <a:bodyPr/>
                    <a:lstStyle/>
                    <a:p>
                      <a:pPr algn="l" fontAlgn="t"/>
                      <a:r>
                        <a:rPr lang="es-ES" sz="1400" u="none" strike="noStrike">
                          <a:effectLst/>
                        </a:rPr>
                        <a:t>BOGOTÁ</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a:effectLst/>
                        </a:rPr>
                        <a:t>100</a:t>
                      </a:r>
                      <a:endParaRPr lang="es-ES"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070925110"/>
                  </a:ext>
                </a:extLst>
              </a:tr>
              <a:tr h="283732">
                <a:tc>
                  <a:txBody>
                    <a:bodyPr/>
                    <a:lstStyle/>
                    <a:p>
                      <a:pPr algn="l" fontAlgn="t"/>
                      <a:r>
                        <a:rPr lang="es-ES" sz="1400" u="none" strike="noStrike" dirty="0">
                          <a:effectLst/>
                        </a:rPr>
                        <a:t>BUCARAMANGA</a:t>
                      </a:r>
                      <a:endParaRPr lang="es-ES" sz="1400" b="1" i="0" u="none" strike="noStrike" dirty="0">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a:effectLst/>
                        </a:rPr>
                        <a:t>60</a:t>
                      </a:r>
                      <a:endParaRPr lang="es-ES"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701277121"/>
                  </a:ext>
                </a:extLst>
              </a:tr>
              <a:tr h="283732">
                <a:tc>
                  <a:txBody>
                    <a:bodyPr/>
                    <a:lstStyle/>
                    <a:p>
                      <a:pPr algn="l" fontAlgn="t"/>
                      <a:r>
                        <a:rPr lang="es-ES" sz="1400" u="none" strike="noStrike">
                          <a:effectLst/>
                        </a:rPr>
                        <a:t>CALI</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775230689"/>
                  </a:ext>
                </a:extLst>
              </a:tr>
              <a:tr h="283732">
                <a:tc>
                  <a:txBody>
                    <a:bodyPr/>
                    <a:lstStyle/>
                    <a:p>
                      <a:pPr algn="l" fontAlgn="t"/>
                      <a:r>
                        <a:rPr lang="es-ES" sz="1400" u="none" strike="noStrike">
                          <a:effectLst/>
                        </a:rPr>
                        <a:t>CARTAGENA DE INDIAS</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908785400"/>
                  </a:ext>
                </a:extLst>
              </a:tr>
              <a:tr h="283732">
                <a:tc>
                  <a:txBody>
                    <a:bodyPr/>
                    <a:lstStyle/>
                    <a:p>
                      <a:pPr algn="l" fontAlgn="t"/>
                      <a:r>
                        <a:rPr lang="es-ES" sz="1400" u="none" strike="noStrike">
                          <a:effectLst/>
                        </a:rPr>
                        <a:t>ENVIGADO</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442751138"/>
                  </a:ext>
                </a:extLst>
              </a:tr>
              <a:tr h="283732">
                <a:tc>
                  <a:txBody>
                    <a:bodyPr/>
                    <a:lstStyle/>
                    <a:p>
                      <a:pPr algn="l" fontAlgn="t"/>
                      <a:r>
                        <a:rPr lang="es-ES" sz="1400" u="none" strike="noStrike">
                          <a:effectLst/>
                        </a:rPr>
                        <a:t>MEDELLÍN</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553425521"/>
                  </a:ext>
                </a:extLst>
              </a:tr>
              <a:tr h="283732">
                <a:tc>
                  <a:txBody>
                    <a:bodyPr/>
                    <a:lstStyle/>
                    <a:p>
                      <a:pPr algn="l" fontAlgn="t"/>
                      <a:r>
                        <a:rPr lang="es-ES" sz="1400" u="none" strike="noStrike">
                          <a:effectLst/>
                        </a:rPr>
                        <a:t>PEREIRA</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100</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477237238"/>
                  </a:ext>
                </a:extLst>
              </a:tr>
              <a:tr h="283732">
                <a:tc>
                  <a:txBody>
                    <a:bodyPr/>
                    <a:lstStyle/>
                    <a:p>
                      <a:pPr algn="l" fontAlgn="t"/>
                      <a:r>
                        <a:rPr lang="es-ES" sz="1400" u="none" strike="noStrike">
                          <a:effectLst/>
                        </a:rPr>
                        <a:t>PUERTO GAITÁN</a:t>
                      </a:r>
                      <a:endParaRPr lang="es-ES" sz="1400" b="1" i="0" u="none" strike="noStrike">
                        <a:solidFill>
                          <a:srgbClr val="000000"/>
                        </a:solidFill>
                        <a:effectLst/>
                        <a:latin typeface="Calibri" panose="020F0502020204030204" pitchFamily="34" charset="0"/>
                      </a:endParaRPr>
                    </a:p>
                  </a:txBody>
                  <a:tcPr marL="9525" marR="9525" marT="9525" marB="0">
                    <a:solidFill>
                      <a:schemeClr val="bg1"/>
                    </a:solidFill>
                  </a:tcPr>
                </a:tc>
                <a:tc>
                  <a:txBody>
                    <a:bodyPr/>
                    <a:lstStyle/>
                    <a:p>
                      <a:pPr algn="l" fontAlgn="b"/>
                      <a:r>
                        <a:rPr lang="es-ES" sz="1400" u="none" strike="noStrike" dirty="0">
                          <a:effectLst/>
                        </a:rPr>
                        <a:t>4</a:t>
                      </a:r>
                      <a:endParaRPr lang="es-E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182269471"/>
                  </a:ext>
                </a:extLst>
              </a:tr>
            </a:tbl>
          </a:graphicData>
        </a:graphic>
      </p:graphicFrame>
    </p:spTree>
    <p:extLst>
      <p:ext uri="{BB962C8B-B14F-4D97-AF65-F5344CB8AC3E}">
        <p14:creationId xmlns:p14="http://schemas.microsoft.com/office/powerpoint/2010/main" val="134845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BA6CF-7B81-48FF-A222-A45BFDA1D61B}"/>
              </a:ext>
            </a:extLst>
          </p:cNvPr>
          <p:cNvSpPr>
            <a:spLocks noGrp="1"/>
          </p:cNvSpPr>
          <p:nvPr>
            <p:ph type="title"/>
          </p:nvPr>
        </p:nvSpPr>
        <p:spPr/>
        <p:txBody>
          <a:bodyPr/>
          <a:lstStyle/>
          <a:p>
            <a:r>
              <a:rPr lang="es-ES" dirty="0"/>
              <a:t>Frecuencia de los 5</a:t>
            </a:r>
            <a:br>
              <a:rPr lang="es-ES" dirty="0"/>
            </a:br>
            <a:r>
              <a:rPr lang="es-ES" dirty="0"/>
              <a:t>lugares mas comunes por municipio</a:t>
            </a:r>
          </a:p>
        </p:txBody>
      </p:sp>
      <p:sp>
        <p:nvSpPr>
          <p:cNvPr id="3" name="Marcador de contenido 2">
            <a:extLst>
              <a:ext uri="{FF2B5EF4-FFF2-40B4-BE49-F238E27FC236}">
                <a16:creationId xmlns:a16="http://schemas.microsoft.com/office/drawing/2014/main" id="{D61B19B4-3703-4105-9566-91DFAB4B9253}"/>
              </a:ext>
            </a:extLst>
          </p:cNvPr>
          <p:cNvSpPr>
            <a:spLocks noGrp="1"/>
          </p:cNvSpPr>
          <p:nvPr>
            <p:ph sz="half" idx="1"/>
          </p:nvPr>
        </p:nvSpPr>
        <p:spPr/>
        <p:txBody>
          <a:bodyPr/>
          <a:lstStyle/>
          <a:p>
            <a:pPr>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 BARRANCABERMEJA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1800" b="1" dirty="0">
                <a:effectLst/>
                <a:latin typeface="Calibri" panose="020F0502020204030204" pitchFamily="34" charset="0"/>
                <a:ea typeface="Calibri" panose="020F0502020204030204" pitchFamily="34" charset="0"/>
                <a:cs typeface="Times New Roman" panose="02020603050405020304" pitchFamily="18" charset="0"/>
              </a:rPr>
              <a:t>Tipo de Lugar  	Frecuencia</a:t>
            </a:r>
            <a:endParaRPr lang="es-ES"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Hotel        		0.14</a:t>
            </a: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Restaurant      		0.11</a:t>
            </a: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Burger Joint    		0.11</a:t>
            </a: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Multiplex       	 	0.06</a:t>
            </a: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Park        			0.06</a:t>
            </a:r>
            <a:endParaRPr lang="es-ES" dirty="0"/>
          </a:p>
          <a:p>
            <a:endParaRPr lang="es-ES" dirty="0"/>
          </a:p>
        </p:txBody>
      </p:sp>
      <p:sp>
        <p:nvSpPr>
          <p:cNvPr id="4" name="Marcador de contenido 3">
            <a:extLst>
              <a:ext uri="{FF2B5EF4-FFF2-40B4-BE49-F238E27FC236}">
                <a16:creationId xmlns:a16="http://schemas.microsoft.com/office/drawing/2014/main" id="{951D1847-3231-4EAF-BD42-C3FB50BBF695}"/>
              </a:ext>
            </a:extLst>
          </p:cNvPr>
          <p:cNvSpPr>
            <a:spLocks noGrp="1"/>
          </p:cNvSpPr>
          <p:nvPr>
            <p:ph sz="half" idx="2"/>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BARRANQUILLA</a:t>
            </a:r>
          </a:p>
          <a:p>
            <a:pPr marL="0" indent="0">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Shopping Mall        	0.07</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Beach        		0.07</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Pizza Place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Hotel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Park        			0.05</a:t>
            </a:r>
          </a:p>
          <a:p>
            <a:endParaRPr lang="es-ES" dirty="0"/>
          </a:p>
        </p:txBody>
      </p:sp>
    </p:spTree>
    <p:extLst>
      <p:ext uri="{BB962C8B-B14F-4D97-AF65-F5344CB8AC3E}">
        <p14:creationId xmlns:p14="http://schemas.microsoft.com/office/powerpoint/2010/main" val="163557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3080EFD-66A7-4DD5-93B0-14FEC4315DD5}"/>
              </a:ext>
            </a:extLst>
          </p:cNvPr>
          <p:cNvSpPr>
            <a:spLocks noGrp="1"/>
          </p:cNvSpPr>
          <p:nvPr>
            <p:ph sz="half" idx="1"/>
          </p:nvPr>
        </p:nvSpPr>
        <p:spPr/>
        <p:txBody>
          <a:bodyPr>
            <a:normAutofit/>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BOGOTÁ</a:t>
            </a:r>
          </a:p>
          <a:p>
            <a:pPr marL="0" indent="0">
              <a:lnSpc>
                <a:spcPct val="107000"/>
              </a:lnSpc>
              <a:spcAft>
                <a:spcPts val="800"/>
              </a:spcAft>
              <a:buFont typeface="Wingdings 3" charset="2"/>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Font typeface="Wingdings 3" charset="2"/>
              <a:buNone/>
            </a:pPr>
            <a:r>
              <a:rPr lang="es-ES" dirty="0">
                <a:latin typeface="Calibri" panose="020F0502020204030204" pitchFamily="34" charset="0"/>
                <a:cs typeface="Times New Roman" panose="02020603050405020304" pitchFamily="18" charset="0"/>
              </a:rPr>
              <a:t>Park        			0.07</a:t>
            </a:r>
          </a:p>
          <a:p>
            <a:pPr marL="0" indent="0">
              <a:lnSpc>
                <a:spcPct val="107000"/>
              </a:lnSpc>
              <a:spcAft>
                <a:spcPts val="800"/>
              </a:spcAft>
              <a:buFont typeface="Wingdings 3" charset="2"/>
              <a:buNone/>
            </a:pPr>
            <a:r>
              <a:rPr lang="es-ES" dirty="0">
                <a:latin typeface="Calibri" panose="020F0502020204030204" pitchFamily="34" charset="0"/>
                <a:cs typeface="Times New Roman" panose="02020603050405020304" pitchFamily="18" charset="0"/>
              </a:rPr>
              <a:t>Hotel        		0.06</a:t>
            </a:r>
          </a:p>
          <a:p>
            <a:pPr marL="0" indent="0">
              <a:lnSpc>
                <a:spcPct val="107000"/>
              </a:lnSpc>
              <a:spcAft>
                <a:spcPts val="800"/>
              </a:spcAft>
              <a:buFont typeface="Wingdings 3" charset="2"/>
              <a:buNone/>
            </a:pPr>
            <a:r>
              <a:rPr lang="es-ES" dirty="0">
                <a:latin typeface="Calibri" panose="020F0502020204030204" pitchFamily="34" charset="0"/>
                <a:cs typeface="Times New Roman" panose="02020603050405020304" pitchFamily="18" charset="0"/>
              </a:rPr>
              <a:t>Asian Restaurant     0.06</a:t>
            </a:r>
          </a:p>
          <a:p>
            <a:pPr marL="0" indent="0">
              <a:lnSpc>
                <a:spcPct val="107000"/>
              </a:lnSpc>
              <a:spcAft>
                <a:spcPts val="800"/>
              </a:spcAft>
              <a:buFont typeface="Wingdings 3" charset="2"/>
              <a:buNone/>
            </a:pPr>
            <a:r>
              <a:rPr lang="es-ES" dirty="0">
                <a:latin typeface="Calibri" panose="020F0502020204030204" pitchFamily="34" charset="0"/>
                <a:cs typeface="Times New Roman" panose="02020603050405020304" pitchFamily="18" charset="0"/>
              </a:rPr>
              <a:t>Coffee Shop        	0.05</a:t>
            </a:r>
          </a:p>
          <a:p>
            <a:pPr marL="0" indent="0">
              <a:lnSpc>
                <a:spcPct val="107000"/>
              </a:lnSpc>
              <a:spcAft>
                <a:spcPts val="800"/>
              </a:spcAft>
              <a:buFont typeface="Wingdings 3" charset="2"/>
              <a:buNone/>
            </a:pPr>
            <a:r>
              <a:rPr lang="es-ES" dirty="0">
                <a:latin typeface="Calibri" panose="020F0502020204030204" pitchFamily="34" charset="0"/>
                <a:cs typeface="Times New Roman" panose="02020603050405020304" pitchFamily="18" charset="0"/>
              </a:rPr>
              <a:t>Pizza Place        	0.05</a:t>
            </a:r>
          </a:p>
          <a:p>
            <a:endParaRPr lang="es-ES" dirty="0"/>
          </a:p>
        </p:txBody>
      </p:sp>
      <p:sp>
        <p:nvSpPr>
          <p:cNvPr id="4" name="Marcador de contenido 3">
            <a:extLst>
              <a:ext uri="{FF2B5EF4-FFF2-40B4-BE49-F238E27FC236}">
                <a16:creationId xmlns:a16="http://schemas.microsoft.com/office/drawing/2014/main" id="{4F62BAF0-7331-4A99-9749-EFF8BBB96AA2}"/>
              </a:ext>
            </a:extLst>
          </p:cNvPr>
          <p:cNvSpPr>
            <a:spLocks noGrp="1"/>
          </p:cNvSpPr>
          <p:nvPr>
            <p:ph sz="half" idx="2"/>
          </p:nvPr>
        </p:nvSpPr>
        <p:spPr/>
        <p:txBody>
          <a:bodyPr>
            <a:normAutofit/>
          </a:bodyPr>
          <a:lstStyle/>
          <a:p>
            <a:pPr>
              <a:lnSpc>
                <a:spcPct val="107000"/>
              </a:lnSpc>
              <a:spcAft>
                <a:spcPts val="800"/>
              </a:spcAft>
            </a:pPr>
            <a:r>
              <a:rPr lang="en-US" b="1" dirty="0">
                <a:latin typeface="Calibri" panose="020F0502020204030204" pitchFamily="34" charset="0"/>
                <a:cs typeface="Times New Roman" panose="02020603050405020304" pitchFamily="18" charset="0"/>
              </a:rPr>
              <a:t>BUCARAMANGA</a:t>
            </a:r>
          </a:p>
          <a:p>
            <a:pPr marL="0" indent="0">
              <a:lnSpc>
                <a:spcPct val="107000"/>
              </a:lnSpc>
              <a:spcAft>
                <a:spcPts val="800"/>
              </a:spcAft>
              <a:buFont typeface="Wingdings 3" charset="2"/>
              <a:buNone/>
            </a:pPr>
            <a:r>
              <a:rPr lang="en-U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Font typeface="Wingdings 3" charset="2"/>
              <a:buNone/>
            </a:pPr>
            <a:r>
              <a:rPr lang="en-US" dirty="0">
                <a:latin typeface="Calibri" panose="020F0502020204030204" pitchFamily="34" charset="0"/>
                <a:cs typeface="Times New Roman" panose="02020603050405020304" pitchFamily="18" charset="0"/>
              </a:rPr>
              <a:t>Burger Joint        	0.10</a:t>
            </a:r>
          </a:p>
          <a:p>
            <a:pPr marL="0" indent="0">
              <a:lnSpc>
                <a:spcPct val="107000"/>
              </a:lnSpc>
              <a:spcAft>
                <a:spcPts val="800"/>
              </a:spcAft>
              <a:buFont typeface="Wingdings 3" charset="2"/>
              <a:buNone/>
            </a:pPr>
            <a:r>
              <a:rPr lang="en-US" dirty="0">
                <a:latin typeface="Calibri" panose="020F0502020204030204" pitchFamily="34" charset="0"/>
                <a:cs typeface="Times New Roman" panose="02020603050405020304" pitchFamily="18" charset="0"/>
              </a:rPr>
              <a:t>Hotel        		0.10</a:t>
            </a:r>
          </a:p>
          <a:p>
            <a:pPr marL="0" indent="0">
              <a:lnSpc>
                <a:spcPct val="107000"/>
              </a:lnSpc>
              <a:spcAft>
                <a:spcPts val="800"/>
              </a:spcAft>
              <a:buFont typeface="Wingdings 3" charset="2"/>
              <a:buNone/>
            </a:pPr>
            <a:r>
              <a:rPr lang="en-US" dirty="0">
                <a:latin typeface="Calibri" panose="020F0502020204030204" pitchFamily="34" charset="0"/>
                <a:cs typeface="Times New Roman" panose="02020603050405020304" pitchFamily="18" charset="0"/>
              </a:rPr>
              <a:t>Scenic Lookout    	0.08</a:t>
            </a:r>
          </a:p>
          <a:p>
            <a:pPr marL="0" indent="0">
              <a:lnSpc>
                <a:spcPct val="107000"/>
              </a:lnSpc>
              <a:spcAft>
                <a:spcPts val="800"/>
              </a:spcAft>
              <a:buFont typeface="Wingdings 3" charset="2"/>
              <a:buNone/>
            </a:pPr>
            <a:r>
              <a:rPr lang="en-US" dirty="0">
                <a:latin typeface="Calibri" panose="020F0502020204030204" pitchFamily="34" charset="0"/>
                <a:cs typeface="Times New Roman" panose="02020603050405020304" pitchFamily="18" charset="0"/>
              </a:rPr>
              <a:t>Restaurant        	0.05</a:t>
            </a:r>
          </a:p>
          <a:p>
            <a:pPr marL="0" indent="0">
              <a:lnSpc>
                <a:spcPct val="107000"/>
              </a:lnSpc>
              <a:spcAft>
                <a:spcPts val="800"/>
              </a:spcAft>
              <a:buFont typeface="Wingdings 3" charset="2"/>
              <a:buNone/>
            </a:pPr>
            <a:r>
              <a:rPr lang="en-US" dirty="0">
                <a:latin typeface="Calibri" panose="020F0502020204030204" pitchFamily="34" charset="0"/>
                <a:cs typeface="Times New Roman" panose="02020603050405020304" pitchFamily="18" charset="0"/>
              </a:rPr>
              <a:t>Steakhouse        	0.05</a:t>
            </a:r>
            <a:endParaRPr lang="es-E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31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0182F3-BB3B-494B-A48C-18A7F5AB63A9}"/>
              </a:ext>
            </a:extLst>
          </p:cNvPr>
          <p:cNvSpPr>
            <a:spLocks noGrp="1"/>
          </p:cNvSpPr>
          <p:nvPr>
            <p:ph sz="half" idx="1"/>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CALI</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Italian Restaurant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Pizza Place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Department Store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Latin American Restaurant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Park        					0.04</a:t>
            </a:r>
          </a:p>
        </p:txBody>
      </p:sp>
      <p:sp>
        <p:nvSpPr>
          <p:cNvPr id="4" name="Marcador de contenido 3">
            <a:extLst>
              <a:ext uri="{FF2B5EF4-FFF2-40B4-BE49-F238E27FC236}">
                <a16:creationId xmlns:a16="http://schemas.microsoft.com/office/drawing/2014/main" id="{D09BED4B-1699-4F47-BC87-991F68C66356}"/>
              </a:ext>
            </a:extLst>
          </p:cNvPr>
          <p:cNvSpPr>
            <a:spLocks noGrp="1"/>
          </p:cNvSpPr>
          <p:nvPr>
            <p:ph sz="half" idx="2"/>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CARTAGENA DE INDIAS</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Hotel        			0.18</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Beach        			0.09</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Restaurant        		0.08</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Plaza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Caribbean Restaurant    0.06</a:t>
            </a:r>
          </a:p>
          <a:p>
            <a:endParaRPr lang="es-ES" dirty="0"/>
          </a:p>
        </p:txBody>
      </p:sp>
    </p:spTree>
    <p:extLst>
      <p:ext uri="{BB962C8B-B14F-4D97-AF65-F5344CB8AC3E}">
        <p14:creationId xmlns:p14="http://schemas.microsoft.com/office/powerpoint/2010/main" val="2451246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C115D9C-C657-4C59-AF5F-6FE423784B2A}"/>
              </a:ext>
            </a:extLst>
          </p:cNvPr>
          <p:cNvSpPr>
            <a:spLocks noGrp="1"/>
          </p:cNvSpPr>
          <p:nvPr>
            <p:ph sz="half" idx="1"/>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ENVIGADO</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Shopping Mall        		0.10</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Bakery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Peruvian Restaurant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Café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Pizza Place        		0.04</a:t>
            </a:r>
          </a:p>
          <a:p>
            <a:endParaRPr lang="es-ES" dirty="0"/>
          </a:p>
        </p:txBody>
      </p:sp>
      <p:sp>
        <p:nvSpPr>
          <p:cNvPr id="4" name="Marcador de contenido 3">
            <a:extLst>
              <a:ext uri="{FF2B5EF4-FFF2-40B4-BE49-F238E27FC236}">
                <a16:creationId xmlns:a16="http://schemas.microsoft.com/office/drawing/2014/main" id="{DF73603A-3F10-4A72-9D93-A9A34254A76A}"/>
              </a:ext>
            </a:extLst>
          </p:cNvPr>
          <p:cNvSpPr>
            <a:spLocks noGrp="1"/>
          </p:cNvSpPr>
          <p:nvPr>
            <p:ph sz="half" idx="2"/>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MEDELLÍN</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Shopping Mall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Bakery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Café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Theater        		0.03</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Breakfast Spot        0.03</a:t>
            </a:r>
          </a:p>
        </p:txBody>
      </p:sp>
    </p:spTree>
    <p:extLst>
      <p:ext uri="{BB962C8B-B14F-4D97-AF65-F5344CB8AC3E}">
        <p14:creationId xmlns:p14="http://schemas.microsoft.com/office/powerpoint/2010/main" val="7738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26B8B5-6434-4B57-939D-98EE696872D3}"/>
              </a:ext>
            </a:extLst>
          </p:cNvPr>
          <p:cNvSpPr>
            <a:spLocks noGrp="1"/>
          </p:cNvSpPr>
          <p:nvPr>
            <p:ph sz="half" idx="1"/>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PEREIRA</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Café        					0.07</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Restaurant        			0.06</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Hotel        				0.05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Latin American Restaurant     0.04</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BBQ Joint        				0.04</a:t>
            </a:r>
          </a:p>
        </p:txBody>
      </p:sp>
      <p:sp>
        <p:nvSpPr>
          <p:cNvPr id="4" name="Marcador de contenido 3">
            <a:extLst>
              <a:ext uri="{FF2B5EF4-FFF2-40B4-BE49-F238E27FC236}">
                <a16:creationId xmlns:a16="http://schemas.microsoft.com/office/drawing/2014/main" id="{8CC53A8A-5C06-466E-865D-256D2678781C}"/>
              </a:ext>
            </a:extLst>
          </p:cNvPr>
          <p:cNvSpPr>
            <a:spLocks noGrp="1"/>
          </p:cNvSpPr>
          <p:nvPr>
            <p:ph sz="half" idx="2"/>
          </p:nvPr>
        </p:nvSpPr>
        <p:spPr/>
        <p:txBody>
          <a:bodyPr/>
          <a:lstStyle/>
          <a:p>
            <a:pPr>
              <a:lnSpc>
                <a:spcPct val="107000"/>
              </a:lnSpc>
              <a:spcAft>
                <a:spcPts val="800"/>
              </a:spcAft>
            </a:pPr>
            <a:r>
              <a:rPr lang="es-ES" b="1" dirty="0">
                <a:latin typeface="Calibri" panose="020F0502020204030204" pitchFamily="34" charset="0"/>
                <a:cs typeface="Times New Roman" panose="02020603050405020304" pitchFamily="18" charset="0"/>
              </a:rPr>
              <a:t>PUERTO GAITÁN</a:t>
            </a:r>
          </a:p>
          <a:p>
            <a:pPr marL="0" indent="0">
              <a:lnSpc>
                <a:spcPct val="107000"/>
              </a:lnSpc>
              <a:spcAft>
                <a:spcPts val="800"/>
              </a:spcAft>
              <a:buNone/>
            </a:pPr>
            <a:r>
              <a:rPr lang="es-ES" b="1" dirty="0">
                <a:latin typeface="Calibri" panose="020F0502020204030204" pitchFamily="34" charset="0"/>
                <a:cs typeface="Times New Roman" panose="02020603050405020304" pitchFamily="18" charset="0"/>
              </a:rPr>
              <a:t>Tipo de Lugar  			Frecuencia</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Restaurant        			0.25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Latin American Restaurant     0.25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Fast Food Restaurant        	0.25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Bus Station        			0.25</a:t>
            </a:r>
          </a:p>
          <a:p>
            <a:pPr marL="0" indent="0">
              <a:lnSpc>
                <a:spcPct val="107000"/>
              </a:lnSpc>
              <a:spcAft>
                <a:spcPts val="800"/>
              </a:spcAft>
              <a:buNone/>
            </a:pPr>
            <a:r>
              <a:rPr lang="es-ES" dirty="0">
                <a:latin typeface="Calibri" panose="020F0502020204030204" pitchFamily="34" charset="0"/>
                <a:cs typeface="Times New Roman" panose="02020603050405020304" pitchFamily="18" charset="0"/>
              </a:rPr>
              <a:t>Pie Shop        				0.00</a:t>
            </a:r>
          </a:p>
        </p:txBody>
      </p:sp>
    </p:spTree>
    <p:extLst>
      <p:ext uri="{BB962C8B-B14F-4D97-AF65-F5344CB8AC3E}">
        <p14:creationId xmlns:p14="http://schemas.microsoft.com/office/powerpoint/2010/main" val="97997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2DC83-385D-403F-8FB6-6FF0F587C3DF}"/>
              </a:ext>
            </a:extLst>
          </p:cNvPr>
          <p:cNvSpPr>
            <a:spLocks noGrp="1"/>
          </p:cNvSpPr>
          <p:nvPr>
            <p:ph type="title"/>
          </p:nvPr>
        </p:nvSpPr>
        <p:spPr/>
        <p:txBody>
          <a:bodyPr/>
          <a:lstStyle/>
          <a:p>
            <a:r>
              <a:rPr lang="es-ES" dirty="0"/>
              <a:t>Los 10 tipos de lugares mas populares</a:t>
            </a:r>
            <a:br>
              <a:rPr lang="es-ES" dirty="0"/>
            </a:br>
            <a:r>
              <a:rPr lang="es-ES" dirty="0"/>
              <a:t>por municipio</a:t>
            </a:r>
          </a:p>
        </p:txBody>
      </p:sp>
      <p:graphicFrame>
        <p:nvGraphicFramePr>
          <p:cNvPr id="4" name="Marcador de contenido 3">
            <a:extLst>
              <a:ext uri="{FF2B5EF4-FFF2-40B4-BE49-F238E27FC236}">
                <a16:creationId xmlns:a16="http://schemas.microsoft.com/office/drawing/2014/main" id="{55392F84-CF06-4E0B-B823-AEA203D58634}"/>
              </a:ext>
            </a:extLst>
          </p:cNvPr>
          <p:cNvGraphicFramePr>
            <a:graphicFrameLocks noGrp="1"/>
          </p:cNvGraphicFramePr>
          <p:nvPr>
            <p:ph idx="1"/>
            <p:extLst>
              <p:ext uri="{D42A27DB-BD31-4B8C-83A1-F6EECF244321}">
                <p14:modId xmlns:p14="http://schemas.microsoft.com/office/powerpoint/2010/main" val="585227031"/>
              </p:ext>
            </p:extLst>
          </p:nvPr>
        </p:nvGraphicFramePr>
        <p:xfrm>
          <a:off x="728179" y="2128435"/>
          <a:ext cx="8596312" cy="3226264"/>
        </p:xfrm>
        <a:graphic>
          <a:graphicData uri="http://schemas.openxmlformats.org/drawingml/2006/table">
            <a:tbl>
              <a:tblPr>
                <a:tableStyleId>{5C22544A-7EE6-4342-B048-85BDC9FD1C3A}</a:tableStyleId>
              </a:tblPr>
              <a:tblGrid>
                <a:gridCol w="1421661">
                  <a:extLst>
                    <a:ext uri="{9D8B030D-6E8A-4147-A177-3AD203B41FA5}">
                      <a16:colId xmlns:a16="http://schemas.microsoft.com/office/drawing/2014/main" val="3942752591"/>
                    </a:ext>
                  </a:extLst>
                </a:gridCol>
                <a:gridCol w="1288973">
                  <a:extLst>
                    <a:ext uri="{9D8B030D-6E8A-4147-A177-3AD203B41FA5}">
                      <a16:colId xmlns:a16="http://schemas.microsoft.com/office/drawing/2014/main" val="396933193"/>
                    </a:ext>
                  </a:extLst>
                </a:gridCol>
                <a:gridCol w="1620694">
                  <a:extLst>
                    <a:ext uri="{9D8B030D-6E8A-4147-A177-3AD203B41FA5}">
                      <a16:colId xmlns:a16="http://schemas.microsoft.com/office/drawing/2014/main" val="1000146406"/>
                    </a:ext>
                  </a:extLst>
                </a:gridCol>
                <a:gridCol w="1307928">
                  <a:extLst>
                    <a:ext uri="{9D8B030D-6E8A-4147-A177-3AD203B41FA5}">
                      <a16:colId xmlns:a16="http://schemas.microsoft.com/office/drawing/2014/main" val="888801372"/>
                    </a:ext>
                  </a:extLst>
                </a:gridCol>
                <a:gridCol w="1620694">
                  <a:extLst>
                    <a:ext uri="{9D8B030D-6E8A-4147-A177-3AD203B41FA5}">
                      <a16:colId xmlns:a16="http://schemas.microsoft.com/office/drawing/2014/main" val="1116715018"/>
                    </a:ext>
                  </a:extLst>
                </a:gridCol>
                <a:gridCol w="1336362">
                  <a:extLst>
                    <a:ext uri="{9D8B030D-6E8A-4147-A177-3AD203B41FA5}">
                      <a16:colId xmlns:a16="http://schemas.microsoft.com/office/drawing/2014/main" val="2950530160"/>
                    </a:ext>
                  </a:extLst>
                </a:gridCol>
              </a:tblGrid>
              <a:tr h="97930">
                <a:tc gridSpan="6">
                  <a:txBody>
                    <a:bodyPr/>
                    <a:lstStyle/>
                    <a:p>
                      <a:pPr algn="ctr" fontAlgn="b"/>
                      <a:endParaRPr lang="es-ES" sz="1100" b="1"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909936815"/>
                  </a:ext>
                </a:extLst>
              </a:tr>
              <a:tr h="189346">
                <a:tc gridSpan="6">
                  <a:txBody>
                    <a:bodyPr/>
                    <a:lstStyle/>
                    <a:p>
                      <a:pPr algn="ctr"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575552638"/>
                  </a:ext>
                </a:extLst>
              </a:tr>
              <a:tr h="189346">
                <a:tc>
                  <a:txBody>
                    <a:bodyPr/>
                    <a:lstStyle/>
                    <a:p>
                      <a:pPr algn="ctr" fontAlgn="t"/>
                      <a:r>
                        <a:rPr lang="es-ES" sz="1100" u="none" strike="noStrike">
                          <a:effectLst/>
                        </a:rPr>
                        <a:t>Municipio</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dirty="0">
                          <a:effectLst/>
                        </a:rPr>
                        <a:t>1st Sitio mas popular</a:t>
                      </a:r>
                      <a:endParaRPr lang="es-ES" sz="1100" b="1" i="0" u="none" strike="noStrike" dirty="0">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2nd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3rd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4th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5th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28632866"/>
                  </a:ext>
                </a:extLst>
              </a:tr>
              <a:tr h="189346">
                <a:tc>
                  <a:txBody>
                    <a:bodyPr/>
                    <a:lstStyle/>
                    <a:p>
                      <a:pPr algn="l" fontAlgn="b"/>
                      <a:r>
                        <a:rPr lang="es-ES" sz="1100" u="none" strike="noStrike">
                          <a:effectLst/>
                        </a:rPr>
                        <a:t>BARRANCABERMEJA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Burger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Multiplex</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3286412"/>
                  </a:ext>
                </a:extLst>
              </a:tr>
              <a:tr h="189346">
                <a:tc>
                  <a:txBody>
                    <a:bodyPr/>
                    <a:lstStyle/>
                    <a:p>
                      <a:pPr algn="l" fontAlgn="b"/>
                      <a:r>
                        <a:rPr lang="es-ES" sz="1100" u="none" strike="noStrike">
                          <a:effectLst/>
                        </a:rPr>
                        <a:t>BARRANQUILLA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Shopping Mall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Beach</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Pizza Place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7237405"/>
                  </a:ext>
                </a:extLst>
              </a:tr>
              <a:tr h="189346">
                <a:tc>
                  <a:txBody>
                    <a:bodyPr/>
                    <a:lstStyle/>
                    <a:p>
                      <a:pPr algn="l" fontAlgn="b"/>
                      <a:r>
                        <a:rPr lang="es-ES" sz="1100" u="none" strike="noStrike">
                          <a:effectLst/>
                        </a:rPr>
                        <a:t>BOGOTÁ</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Asian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Coffee Shop</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Pizza Place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007345"/>
                  </a:ext>
                </a:extLst>
              </a:tr>
              <a:tr h="189346">
                <a:tc>
                  <a:txBody>
                    <a:bodyPr/>
                    <a:lstStyle/>
                    <a:p>
                      <a:pPr algn="l" fontAlgn="b"/>
                      <a:r>
                        <a:rPr lang="es-ES" sz="1100" u="none" strike="noStrike">
                          <a:effectLst/>
                        </a:rPr>
                        <a:t>BUCARAMANGA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Burger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Scenic Lookout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Steakhouse</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4633168"/>
                  </a:ext>
                </a:extLst>
              </a:tr>
              <a:tr h="189346">
                <a:tc>
                  <a:txBody>
                    <a:bodyPr/>
                    <a:lstStyle/>
                    <a:p>
                      <a:pPr algn="l" fontAlgn="b"/>
                      <a:r>
                        <a:rPr lang="es-ES" sz="1100" u="none" strike="noStrike">
                          <a:effectLst/>
                        </a:rPr>
                        <a:t>CALI</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Italian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Pizza Place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Department Store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Latin American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2800241"/>
                  </a:ext>
                </a:extLst>
              </a:tr>
              <a:tr h="189346">
                <a:tc>
                  <a:txBody>
                    <a:bodyPr/>
                    <a:lstStyle/>
                    <a:p>
                      <a:pPr algn="l" fontAlgn="b"/>
                      <a:r>
                        <a:rPr lang="es-ES" sz="1100" u="none" strike="noStrike">
                          <a:effectLst/>
                        </a:rPr>
                        <a:t>CARTAGENA DE INDIAS</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Beach</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Plaza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Caribbean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1276886"/>
                  </a:ext>
                </a:extLst>
              </a:tr>
              <a:tr h="189346">
                <a:tc>
                  <a:txBody>
                    <a:bodyPr/>
                    <a:lstStyle/>
                    <a:p>
                      <a:pPr algn="l" fontAlgn="b"/>
                      <a:r>
                        <a:rPr lang="es-ES" sz="1100" u="none" strike="noStrike">
                          <a:effectLst/>
                        </a:rPr>
                        <a:t>ENVIGADO</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Shopping Mall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Bakery</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Peruvian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Pizza Place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0582151"/>
                  </a:ext>
                </a:extLst>
              </a:tr>
              <a:tr h="189346">
                <a:tc>
                  <a:txBody>
                    <a:bodyPr/>
                    <a:lstStyle/>
                    <a:p>
                      <a:pPr algn="l" fontAlgn="b"/>
                      <a:r>
                        <a:rPr lang="es-ES" sz="1100" u="none" strike="noStrike">
                          <a:effectLst/>
                        </a:rPr>
                        <a:t>MEDELLÍN</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Shopping Mall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Bakery</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Theater</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Breakfast Spot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425890"/>
                  </a:ext>
                </a:extLst>
              </a:tr>
              <a:tr h="189346">
                <a:tc>
                  <a:txBody>
                    <a:bodyPr/>
                    <a:lstStyle/>
                    <a:p>
                      <a:pPr algn="l" fontAlgn="b"/>
                      <a:r>
                        <a:rPr lang="es-ES" sz="1100" u="none" strike="noStrike">
                          <a:effectLst/>
                        </a:rPr>
                        <a:t>PEREIRA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Latin American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BBQ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9055139"/>
                  </a:ext>
                </a:extLst>
              </a:tr>
              <a:tr h="189346">
                <a:tc>
                  <a:txBody>
                    <a:bodyPr/>
                    <a:lstStyle/>
                    <a:p>
                      <a:pPr algn="l" fontAlgn="b"/>
                      <a:r>
                        <a:rPr lang="es-ES" sz="1100" u="none" strike="noStrike">
                          <a:effectLst/>
                        </a:rPr>
                        <a:t>PUERTO GAITÁN</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Latin American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Fast Food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Bus Station</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Pie Shop</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3002185"/>
                  </a:ext>
                </a:extLst>
              </a:tr>
            </a:tbl>
          </a:graphicData>
        </a:graphic>
      </p:graphicFrame>
    </p:spTree>
    <p:extLst>
      <p:ext uri="{BB962C8B-B14F-4D97-AF65-F5344CB8AC3E}">
        <p14:creationId xmlns:p14="http://schemas.microsoft.com/office/powerpoint/2010/main" val="321174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4EF9C-B4B7-4DFA-94CA-E9C7C9EEE04D}"/>
              </a:ext>
            </a:extLst>
          </p:cNvPr>
          <p:cNvSpPr>
            <a:spLocks noGrp="1"/>
          </p:cNvSpPr>
          <p:nvPr>
            <p:ph type="title"/>
          </p:nvPr>
        </p:nvSpPr>
        <p:spPr/>
        <p:txBody>
          <a:bodyPr/>
          <a:lstStyle/>
          <a:p>
            <a:r>
              <a:rPr lang="es-ES" dirty="0"/>
              <a:t>INTRODUCCION</a:t>
            </a:r>
          </a:p>
        </p:txBody>
      </p:sp>
    </p:spTree>
    <p:extLst>
      <p:ext uri="{BB962C8B-B14F-4D97-AF65-F5344CB8AC3E}">
        <p14:creationId xmlns:p14="http://schemas.microsoft.com/office/powerpoint/2010/main" val="360063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523D-6079-49A9-8569-9C4866BA2CAE}"/>
              </a:ext>
            </a:extLst>
          </p:cNvPr>
          <p:cNvSpPr>
            <a:spLocks noGrp="1"/>
          </p:cNvSpPr>
          <p:nvPr>
            <p:ph type="title"/>
          </p:nvPr>
        </p:nvSpPr>
        <p:spPr/>
        <p:txBody>
          <a:bodyPr/>
          <a:lstStyle/>
          <a:p>
            <a:r>
              <a:rPr lang="es-ES" dirty="0"/>
              <a:t>Los 10 tipos de lugares mas populares</a:t>
            </a:r>
            <a:br>
              <a:rPr lang="es-ES" dirty="0"/>
            </a:br>
            <a:r>
              <a:rPr lang="es-ES" dirty="0"/>
              <a:t>por municipio</a:t>
            </a:r>
          </a:p>
        </p:txBody>
      </p:sp>
      <p:graphicFrame>
        <p:nvGraphicFramePr>
          <p:cNvPr id="7" name="Marcador de contenido 6">
            <a:extLst>
              <a:ext uri="{FF2B5EF4-FFF2-40B4-BE49-F238E27FC236}">
                <a16:creationId xmlns:a16="http://schemas.microsoft.com/office/drawing/2014/main" id="{8C3A2CAE-C633-4041-AD28-78713445D3FA}"/>
              </a:ext>
            </a:extLst>
          </p:cNvPr>
          <p:cNvGraphicFramePr>
            <a:graphicFrameLocks noGrp="1"/>
          </p:cNvGraphicFramePr>
          <p:nvPr>
            <p:ph idx="1"/>
            <p:extLst>
              <p:ext uri="{D42A27DB-BD31-4B8C-83A1-F6EECF244321}">
                <p14:modId xmlns:p14="http://schemas.microsoft.com/office/powerpoint/2010/main" val="29575941"/>
              </p:ext>
            </p:extLst>
          </p:nvPr>
        </p:nvGraphicFramePr>
        <p:xfrm>
          <a:off x="677334" y="2495499"/>
          <a:ext cx="8596311" cy="3015212"/>
        </p:xfrm>
        <a:graphic>
          <a:graphicData uri="http://schemas.openxmlformats.org/drawingml/2006/table">
            <a:tbl>
              <a:tblPr>
                <a:tableStyleId>{5C22544A-7EE6-4342-B048-85BDC9FD1C3A}</a:tableStyleId>
              </a:tblPr>
              <a:tblGrid>
                <a:gridCol w="1425360">
                  <a:extLst>
                    <a:ext uri="{9D8B030D-6E8A-4147-A177-3AD203B41FA5}">
                      <a16:colId xmlns:a16="http://schemas.microsoft.com/office/drawing/2014/main" val="801825871"/>
                    </a:ext>
                  </a:extLst>
                </a:gridCol>
                <a:gridCol w="1286609">
                  <a:extLst>
                    <a:ext uri="{9D8B030D-6E8A-4147-A177-3AD203B41FA5}">
                      <a16:colId xmlns:a16="http://schemas.microsoft.com/office/drawing/2014/main" val="761370088"/>
                    </a:ext>
                  </a:extLst>
                </a:gridCol>
                <a:gridCol w="1617721">
                  <a:extLst>
                    <a:ext uri="{9D8B030D-6E8A-4147-A177-3AD203B41FA5}">
                      <a16:colId xmlns:a16="http://schemas.microsoft.com/office/drawing/2014/main" val="502135660"/>
                    </a:ext>
                  </a:extLst>
                </a:gridCol>
                <a:gridCol w="1311836">
                  <a:extLst>
                    <a:ext uri="{9D8B030D-6E8A-4147-A177-3AD203B41FA5}">
                      <a16:colId xmlns:a16="http://schemas.microsoft.com/office/drawing/2014/main" val="1578039152"/>
                    </a:ext>
                  </a:extLst>
                </a:gridCol>
                <a:gridCol w="1617721">
                  <a:extLst>
                    <a:ext uri="{9D8B030D-6E8A-4147-A177-3AD203B41FA5}">
                      <a16:colId xmlns:a16="http://schemas.microsoft.com/office/drawing/2014/main" val="1574604598"/>
                    </a:ext>
                  </a:extLst>
                </a:gridCol>
                <a:gridCol w="1337064">
                  <a:extLst>
                    <a:ext uri="{9D8B030D-6E8A-4147-A177-3AD203B41FA5}">
                      <a16:colId xmlns:a16="http://schemas.microsoft.com/office/drawing/2014/main" val="1824198586"/>
                    </a:ext>
                  </a:extLst>
                </a:gridCol>
              </a:tblGrid>
              <a:tr h="189346">
                <a:tc>
                  <a:txBody>
                    <a:bodyPr/>
                    <a:lstStyle/>
                    <a:p>
                      <a:pPr algn="ctr" fontAlgn="t"/>
                      <a:r>
                        <a:rPr lang="es-ES" sz="1100" u="none" strike="noStrike" dirty="0">
                          <a:effectLst/>
                        </a:rPr>
                        <a:t>Municipio</a:t>
                      </a:r>
                      <a:endParaRPr lang="es-ES" sz="1100" b="1" i="0" u="none" strike="noStrike" dirty="0">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dirty="0">
                          <a:effectLst/>
                        </a:rPr>
                        <a:t>6th Sitio mas popular</a:t>
                      </a:r>
                      <a:endParaRPr lang="es-ES" sz="1100" b="1" i="0" u="none" strike="noStrike" dirty="0">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7th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8th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a:effectLst/>
                        </a:rPr>
                        <a:t>9th Sitio mas popular</a:t>
                      </a:r>
                      <a:endParaRPr lang="es-ES" sz="1100" b="1" i="0" u="none" strike="noStrike">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100" u="none" strike="noStrike" dirty="0">
                          <a:effectLst/>
                        </a:rPr>
                        <a:t>10th Sitio mas popular</a:t>
                      </a:r>
                      <a:endParaRPr lang="es-ES" sz="1100" b="1" i="0" u="none" strike="noStrike" dirty="0">
                        <a:solidFill>
                          <a:srgbClr val="000000"/>
                        </a:solidFill>
                        <a:effectLst/>
                        <a:latin typeface="Calibri" panose="020F0502020204030204" pitchFamily="34" charset="0"/>
                      </a:endParaRPr>
                    </a:p>
                  </a:txBody>
                  <a:tcPr marL="9467" marR="9467" marT="9467"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9271527"/>
                  </a:ext>
                </a:extLst>
              </a:tr>
              <a:tr h="189346">
                <a:tc>
                  <a:txBody>
                    <a:bodyPr/>
                    <a:lstStyle/>
                    <a:p>
                      <a:pPr algn="l" fontAlgn="b"/>
                      <a:r>
                        <a:rPr lang="es-ES" sz="1100" u="none" strike="noStrike">
                          <a:effectLst/>
                        </a:rPr>
                        <a:t>BARRANCABERMEJA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Sandwich Place</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BBQ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Caribbean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Supermarket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8172389"/>
                  </a:ext>
                </a:extLst>
              </a:tr>
              <a:tr h="342716">
                <a:tc>
                  <a:txBody>
                    <a:bodyPr/>
                    <a:lstStyle/>
                    <a:p>
                      <a:pPr algn="l" fontAlgn="b"/>
                      <a:r>
                        <a:rPr lang="es-ES" sz="1100" u="none" strike="noStrike">
                          <a:effectLst/>
                        </a:rPr>
                        <a:t>BARRANQUILLA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Bakery</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Furniture / Home Store</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Italian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Ice Cream Shop</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8417519"/>
                  </a:ext>
                </a:extLst>
              </a:tr>
              <a:tr h="189346">
                <a:tc>
                  <a:txBody>
                    <a:bodyPr/>
                    <a:lstStyle/>
                    <a:p>
                      <a:pPr algn="l" fontAlgn="b"/>
                      <a:r>
                        <a:rPr lang="es-ES" sz="1100" u="none" strike="noStrike">
                          <a:effectLst/>
                        </a:rPr>
                        <a:t>BOGOTÁ</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French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Bakery</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Breakfast Spot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Ice Cream Shop</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BBQ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2291381"/>
                  </a:ext>
                </a:extLst>
              </a:tr>
              <a:tr h="342716">
                <a:tc>
                  <a:txBody>
                    <a:bodyPr/>
                    <a:lstStyle/>
                    <a:p>
                      <a:pPr algn="l" fontAlgn="b"/>
                      <a:r>
                        <a:rPr lang="es-ES" sz="1100" u="none" strike="noStrike">
                          <a:effectLst/>
                        </a:rPr>
                        <a:t>BUCARAMANGA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Multiplex</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Golf Course</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South American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Coffee Shop</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Shopping Mall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1586714"/>
                  </a:ext>
                </a:extLst>
              </a:tr>
              <a:tr h="189346">
                <a:tc>
                  <a:txBody>
                    <a:bodyPr/>
                    <a:lstStyle/>
                    <a:p>
                      <a:pPr algn="l" fontAlgn="b"/>
                      <a:r>
                        <a:rPr lang="es-ES" sz="1100" u="none" strike="noStrike">
                          <a:effectLst/>
                        </a:rPr>
                        <a:t>CALI</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Ice Cream Shop</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Bar</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Plaza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Gym / Fitness Center</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3507162"/>
                  </a:ext>
                </a:extLst>
              </a:tr>
              <a:tr h="189346">
                <a:tc>
                  <a:txBody>
                    <a:bodyPr/>
                    <a:lstStyle/>
                    <a:p>
                      <a:pPr algn="l" fontAlgn="b"/>
                      <a:r>
                        <a:rPr lang="es-ES" sz="1100" u="none" strike="noStrike">
                          <a:effectLst/>
                        </a:rPr>
                        <a:t>CARTAGENA DE INDIAS</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Historic Site</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Resort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Seafood Restaurant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Café</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Cocktail Bar</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5643315"/>
                  </a:ext>
                </a:extLst>
              </a:tr>
              <a:tr h="189346">
                <a:tc>
                  <a:txBody>
                    <a:bodyPr/>
                    <a:lstStyle/>
                    <a:p>
                      <a:pPr algn="l" fontAlgn="b"/>
                      <a:r>
                        <a:rPr lang="es-ES" sz="1100" u="none" strike="noStrike">
                          <a:effectLst/>
                        </a:rPr>
                        <a:t>ENVIGADO</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Supermarket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BBQ Joint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Hotel</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Coffee Shop</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Cocktail Bar</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8399461"/>
                  </a:ext>
                </a:extLst>
              </a:tr>
              <a:tr h="189346">
                <a:tc>
                  <a:txBody>
                    <a:bodyPr/>
                    <a:lstStyle/>
                    <a:p>
                      <a:pPr algn="l" fontAlgn="b"/>
                      <a:r>
                        <a:rPr lang="es-ES" sz="1100" u="none" strike="noStrike">
                          <a:effectLst/>
                        </a:rPr>
                        <a:t>MEDELLÍN</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Peruvian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Hotel</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Cocktail Bar</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BBQ Joint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7213938"/>
                  </a:ext>
                </a:extLst>
              </a:tr>
              <a:tr h="216203">
                <a:tc>
                  <a:txBody>
                    <a:bodyPr/>
                    <a:lstStyle/>
                    <a:p>
                      <a:pPr algn="l" fontAlgn="b"/>
                      <a:r>
                        <a:rPr lang="es-ES" sz="1100" u="none" strike="noStrike">
                          <a:effectLst/>
                        </a:rPr>
                        <a:t>PEREIRA</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Theme Park</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Theme Park Ride / Attraction</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Supermarket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Burger Joint</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572561"/>
                  </a:ext>
                </a:extLst>
              </a:tr>
              <a:tr h="189346">
                <a:tc>
                  <a:txBody>
                    <a:bodyPr/>
                    <a:lstStyle/>
                    <a:p>
                      <a:pPr algn="l" fontAlgn="b"/>
                      <a:r>
                        <a:rPr lang="es-ES" sz="1100" u="none" strike="noStrike">
                          <a:effectLst/>
                        </a:rPr>
                        <a:t>PUERTO GAITÁN</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Park</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Pedestrian Plaza</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a:effectLst/>
                        </a:rPr>
                        <a:t>Peruvian Restaurant</a:t>
                      </a:r>
                      <a:endParaRPr lang="es-ES" sz="1100" b="0" i="0" u="none" strike="noStrike">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Pet Store</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100" u="none" strike="noStrike" dirty="0">
                          <a:effectLst/>
                        </a:rPr>
                        <a:t>Pharmacy</a:t>
                      </a:r>
                      <a:endParaRPr lang="es-ES" sz="1100" b="0" i="0" u="none" strike="noStrike" dirty="0">
                        <a:solidFill>
                          <a:srgbClr val="000000"/>
                        </a:solidFill>
                        <a:effectLst/>
                        <a:latin typeface="Calibri" panose="020F0502020204030204" pitchFamily="34" charset="0"/>
                      </a:endParaRPr>
                    </a:p>
                  </a:txBody>
                  <a:tcPr marL="9467" marR="9467" marT="9467"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9231683"/>
                  </a:ext>
                </a:extLst>
              </a:tr>
            </a:tbl>
          </a:graphicData>
        </a:graphic>
      </p:graphicFrame>
    </p:spTree>
    <p:extLst>
      <p:ext uri="{BB962C8B-B14F-4D97-AF65-F5344CB8AC3E}">
        <p14:creationId xmlns:p14="http://schemas.microsoft.com/office/powerpoint/2010/main" val="382862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A0BE9-70C0-4292-9E5F-6CA8C894D840}"/>
              </a:ext>
            </a:extLst>
          </p:cNvPr>
          <p:cNvSpPr>
            <a:spLocks noGrp="1"/>
          </p:cNvSpPr>
          <p:nvPr>
            <p:ph type="title"/>
          </p:nvPr>
        </p:nvSpPr>
        <p:spPr/>
        <p:txBody>
          <a:bodyPr>
            <a:normAutofit fontScale="90000"/>
          </a:bodyPr>
          <a:lstStyle/>
          <a:p>
            <a:r>
              <a:rPr lang="es-ES" sz="4000" dirty="0"/>
              <a:t>Los 10 sitios mas populares agrupados (K-</a:t>
            </a:r>
            <a:r>
              <a:rPr lang="es-ES" sz="4000" dirty="0" err="1"/>
              <a:t>means</a:t>
            </a:r>
            <a:r>
              <a:rPr lang="es-ES" sz="4000" dirty="0"/>
              <a:t>)</a:t>
            </a:r>
            <a:br>
              <a:rPr lang="es-ES" b="0" dirty="0">
                <a:solidFill>
                  <a:srgbClr val="D4D4D4"/>
                </a:solidFill>
                <a:effectLst/>
                <a:latin typeface="Consolas" panose="020B0609020204030204" pitchFamily="49" charset="0"/>
              </a:rPr>
            </a:br>
            <a:endParaRPr lang="es-ES" dirty="0"/>
          </a:p>
        </p:txBody>
      </p:sp>
      <p:graphicFrame>
        <p:nvGraphicFramePr>
          <p:cNvPr id="10" name="Marcador de contenido 9">
            <a:extLst>
              <a:ext uri="{FF2B5EF4-FFF2-40B4-BE49-F238E27FC236}">
                <a16:creationId xmlns:a16="http://schemas.microsoft.com/office/drawing/2014/main" id="{D676A950-324D-4C0F-B6E0-0864C6687B69}"/>
              </a:ext>
            </a:extLst>
          </p:cNvPr>
          <p:cNvGraphicFramePr>
            <a:graphicFrameLocks noGrp="1"/>
          </p:cNvGraphicFramePr>
          <p:nvPr>
            <p:ph idx="1"/>
            <p:extLst>
              <p:ext uri="{D42A27DB-BD31-4B8C-83A1-F6EECF244321}">
                <p14:modId xmlns:p14="http://schemas.microsoft.com/office/powerpoint/2010/main" val="3280795391"/>
              </p:ext>
            </p:extLst>
          </p:nvPr>
        </p:nvGraphicFramePr>
        <p:xfrm>
          <a:off x="677863" y="2209800"/>
          <a:ext cx="8596311" cy="4038602"/>
        </p:xfrm>
        <a:graphic>
          <a:graphicData uri="http://schemas.openxmlformats.org/drawingml/2006/table">
            <a:tbl>
              <a:tblPr>
                <a:tableStyleId>{5C22544A-7EE6-4342-B048-85BDC9FD1C3A}</a:tableStyleId>
              </a:tblPr>
              <a:tblGrid>
                <a:gridCol w="1294746">
                  <a:extLst>
                    <a:ext uri="{9D8B030D-6E8A-4147-A177-3AD203B41FA5}">
                      <a16:colId xmlns:a16="http://schemas.microsoft.com/office/drawing/2014/main" val="1020850886"/>
                    </a:ext>
                  </a:extLst>
                </a:gridCol>
                <a:gridCol w="401028">
                  <a:extLst>
                    <a:ext uri="{9D8B030D-6E8A-4147-A177-3AD203B41FA5}">
                      <a16:colId xmlns:a16="http://schemas.microsoft.com/office/drawing/2014/main" val="1940656691"/>
                    </a:ext>
                  </a:extLst>
                </a:gridCol>
                <a:gridCol w="1168709">
                  <a:extLst>
                    <a:ext uri="{9D8B030D-6E8A-4147-A177-3AD203B41FA5}">
                      <a16:colId xmlns:a16="http://schemas.microsoft.com/office/drawing/2014/main" val="4185134225"/>
                    </a:ext>
                  </a:extLst>
                </a:gridCol>
                <a:gridCol w="1469479">
                  <a:extLst>
                    <a:ext uri="{9D8B030D-6E8A-4147-A177-3AD203B41FA5}">
                      <a16:colId xmlns:a16="http://schemas.microsoft.com/office/drawing/2014/main" val="2096877198"/>
                    </a:ext>
                  </a:extLst>
                </a:gridCol>
                <a:gridCol w="1191625">
                  <a:extLst>
                    <a:ext uri="{9D8B030D-6E8A-4147-A177-3AD203B41FA5}">
                      <a16:colId xmlns:a16="http://schemas.microsoft.com/office/drawing/2014/main" val="3744510068"/>
                    </a:ext>
                  </a:extLst>
                </a:gridCol>
                <a:gridCol w="1856184">
                  <a:extLst>
                    <a:ext uri="{9D8B030D-6E8A-4147-A177-3AD203B41FA5}">
                      <a16:colId xmlns:a16="http://schemas.microsoft.com/office/drawing/2014/main" val="2312162636"/>
                    </a:ext>
                  </a:extLst>
                </a:gridCol>
                <a:gridCol w="1214540">
                  <a:extLst>
                    <a:ext uri="{9D8B030D-6E8A-4147-A177-3AD203B41FA5}">
                      <a16:colId xmlns:a16="http://schemas.microsoft.com/office/drawing/2014/main" val="3424588870"/>
                    </a:ext>
                  </a:extLst>
                </a:gridCol>
              </a:tblGrid>
              <a:tr h="546590">
                <a:tc>
                  <a:txBody>
                    <a:bodyPr/>
                    <a:lstStyle/>
                    <a:p>
                      <a:pPr algn="ctr" fontAlgn="t"/>
                      <a:r>
                        <a:rPr lang="es-ES" sz="1000"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dirty="0">
                          <a:effectLst/>
                        </a:rPr>
                        <a:t>Grupo</a:t>
                      </a:r>
                      <a:endParaRPr lang="es-ES" sz="1000" b="1" i="0" u="none" strike="noStrike" dirty="0">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t"/>
                      <a:r>
                        <a:rPr lang="es-ES" sz="1000"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2nd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3rd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4th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5th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2169048"/>
                  </a:ext>
                </a:extLst>
              </a:tr>
              <a:tr h="299854">
                <a:tc>
                  <a:txBody>
                    <a:bodyPr/>
                    <a:lstStyle/>
                    <a:p>
                      <a:pPr algn="l" fontAlgn="b"/>
                      <a:r>
                        <a:rPr lang="es-ES" sz="1000" u="none" strike="noStrike">
                          <a:effectLst/>
                        </a:rPr>
                        <a:t>MEDELLÍN</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Shopping Mall</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Bakery</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Theater</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Breakfast Spot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1757445"/>
                  </a:ext>
                </a:extLst>
              </a:tr>
              <a:tr h="299854">
                <a:tc>
                  <a:txBody>
                    <a:bodyPr/>
                    <a:lstStyle/>
                    <a:p>
                      <a:pPr algn="l" fontAlgn="b"/>
                      <a:r>
                        <a:rPr lang="es-ES" sz="1000" u="none" strike="noStrike">
                          <a:effectLst/>
                        </a:rPr>
                        <a:t>ENVIGADO</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Shopping Mall</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Bakery</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Peruvian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Pizza Place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6922738"/>
                  </a:ext>
                </a:extLst>
              </a:tr>
              <a:tr h="299854">
                <a:tc>
                  <a:txBody>
                    <a:bodyPr/>
                    <a:lstStyle/>
                    <a:p>
                      <a:pPr algn="l" fontAlgn="b"/>
                      <a:r>
                        <a:rPr lang="es-ES" sz="1000" u="none" strike="noStrike">
                          <a:effectLst/>
                        </a:rPr>
                        <a:t>BARRANQUILLA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Shopping Mall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Beach</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Pizza Place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3327305"/>
                  </a:ext>
                </a:extLst>
              </a:tr>
              <a:tr h="299854">
                <a:tc>
                  <a:txBody>
                    <a:bodyPr/>
                    <a:lstStyle/>
                    <a:p>
                      <a:pPr algn="l" fontAlgn="b"/>
                      <a:r>
                        <a:rPr lang="es-ES" sz="1000" u="none" strike="noStrike">
                          <a:effectLst/>
                        </a:rPr>
                        <a:t>BOGOTÁ</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Hotel</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Asian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Pizza Place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1869989"/>
                  </a:ext>
                </a:extLst>
              </a:tr>
              <a:tr h="546590">
                <a:tc>
                  <a:txBody>
                    <a:bodyPr/>
                    <a:lstStyle/>
                    <a:p>
                      <a:pPr algn="l" fontAlgn="b"/>
                      <a:r>
                        <a:rPr lang="es-ES" sz="1000" u="none" strike="noStrike">
                          <a:effectLst/>
                        </a:rPr>
                        <a:t>CARTAGENA DE INDIAS</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0</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Beach</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Plaza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Caribbean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1887068"/>
                  </a:ext>
                </a:extLst>
              </a:tr>
              <a:tr h="546590">
                <a:tc>
                  <a:txBody>
                    <a:bodyPr/>
                    <a:lstStyle/>
                    <a:p>
                      <a:pPr algn="l" fontAlgn="b"/>
                      <a:r>
                        <a:rPr lang="es-ES" sz="1000" u="none" strike="noStrike">
                          <a:effectLst/>
                        </a:rPr>
                        <a:t>PUERTO GAITÁN</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1</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Latin American 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Fast Food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Bus Station</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Pie Shop</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0041220"/>
                  </a:ext>
                </a:extLst>
              </a:tr>
              <a:tr h="299854">
                <a:tc>
                  <a:txBody>
                    <a:bodyPr/>
                    <a:lstStyle/>
                    <a:p>
                      <a:pPr algn="l" fontAlgn="b"/>
                      <a:r>
                        <a:rPr lang="es-ES" sz="1000" u="none" strike="noStrike">
                          <a:effectLst/>
                        </a:rPr>
                        <a:t>PEREIRA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Latin American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3126345"/>
                  </a:ext>
                </a:extLst>
              </a:tr>
              <a:tr h="299854">
                <a:tc>
                  <a:txBody>
                    <a:bodyPr/>
                    <a:lstStyle/>
                    <a:p>
                      <a:pPr algn="l" fontAlgn="b"/>
                      <a:r>
                        <a:rPr lang="es-ES" sz="1000" u="none" strike="noStrike">
                          <a:effectLst/>
                        </a:rPr>
                        <a:t>BUCARAMANGA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4</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Burger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Scenic Lookout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Steakhouse</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3108672"/>
                  </a:ext>
                </a:extLst>
              </a:tr>
              <a:tr h="299854">
                <a:tc>
                  <a:txBody>
                    <a:bodyPr/>
                    <a:lstStyle/>
                    <a:p>
                      <a:pPr algn="l" fontAlgn="b"/>
                      <a:r>
                        <a:rPr lang="es-ES" sz="1000" u="none" strike="noStrike">
                          <a:effectLst/>
                        </a:rPr>
                        <a:t>BARRANCABERMEJA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3</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Burger Joint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Multiplex</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2117265"/>
                  </a:ext>
                </a:extLst>
              </a:tr>
              <a:tr h="299854">
                <a:tc>
                  <a:txBody>
                    <a:bodyPr/>
                    <a:lstStyle/>
                    <a:p>
                      <a:pPr algn="l" fontAlgn="b"/>
                      <a:r>
                        <a:rPr lang="es-ES" sz="1000" u="none" strike="noStrike" dirty="0">
                          <a:effectLst/>
                        </a:rPr>
                        <a:t>CALI</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Italian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Pizza Place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Department Store</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Latin American 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Park</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9966779"/>
                  </a:ext>
                </a:extLst>
              </a:tr>
            </a:tbl>
          </a:graphicData>
        </a:graphic>
      </p:graphicFrame>
    </p:spTree>
    <p:extLst>
      <p:ext uri="{BB962C8B-B14F-4D97-AF65-F5344CB8AC3E}">
        <p14:creationId xmlns:p14="http://schemas.microsoft.com/office/powerpoint/2010/main" val="1953868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7C16F-FBCB-4CB4-9DAA-14A76CDE1BF4}"/>
              </a:ext>
            </a:extLst>
          </p:cNvPr>
          <p:cNvSpPr>
            <a:spLocks noGrp="1"/>
          </p:cNvSpPr>
          <p:nvPr>
            <p:ph type="title"/>
          </p:nvPr>
        </p:nvSpPr>
        <p:spPr/>
        <p:txBody>
          <a:bodyPr/>
          <a:lstStyle/>
          <a:p>
            <a:r>
              <a:rPr lang="es-ES" sz="3600" dirty="0"/>
              <a:t>Los 10 sitios mas populares agrupados (K-</a:t>
            </a:r>
            <a:r>
              <a:rPr lang="es-ES" sz="3600" dirty="0" err="1"/>
              <a:t>means</a:t>
            </a:r>
            <a:r>
              <a:rPr lang="es-ES" sz="3600" dirty="0"/>
              <a:t>)</a:t>
            </a:r>
            <a:endParaRPr lang="es-ES" dirty="0"/>
          </a:p>
        </p:txBody>
      </p:sp>
      <p:graphicFrame>
        <p:nvGraphicFramePr>
          <p:cNvPr id="4" name="Marcador de contenido 3">
            <a:extLst>
              <a:ext uri="{FF2B5EF4-FFF2-40B4-BE49-F238E27FC236}">
                <a16:creationId xmlns:a16="http://schemas.microsoft.com/office/drawing/2014/main" id="{22E8A706-04A9-4797-8B08-10087C5CFF16}"/>
              </a:ext>
            </a:extLst>
          </p:cNvPr>
          <p:cNvGraphicFramePr>
            <a:graphicFrameLocks noGrp="1"/>
          </p:cNvGraphicFramePr>
          <p:nvPr>
            <p:ph idx="1"/>
            <p:extLst>
              <p:ext uri="{D42A27DB-BD31-4B8C-83A1-F6EECF244321}">
                <p14:modId xmlns:p14="http://schemas.microsoft.com/office/powerpoint/2010/main" val="1214273630"/>
              </p:ext>
            </p:extLst>
          </p:nvPr>
        </p:nvGraphicFramePr>
        <p:xfrm>
          <a:off x="677863" y="2120348"/>
          <a:ext cx="8596311" cy="4128053"/>
        </p:xfrm>
        <a:graphic>
          <a:graphicData uri="http://schemas.openxmlformats.org/drawingml/2006/table">
            <a:tbl>
              <a:tblPr>
                <a:tableStyleId>{5C22544A-7EE6-4342-B048-85BDC9FD1C3A}</a:tableStyleId>
              </a:tblPr>
              <a:tblGrid>
                <a:gridCol w="1294746">
                  <a:extLst>
                    <a:ext uri="{9D8B030D-6E8A-4147-A177-3AD203B41FA5}">
                      <a16:colId xmlns:a16="http://schemas.microsoft.com/office/drawing/2014/main" val="4165083583"/>
                    </a:ext>
                  </a:extLst>
                </a:gridCol>
                <a:gridCol w="401028">
                  <a:extLst>
                    <a:ext uri="{9D8B030D-6E8A-4147-A177-3AD203B41FA5}">
                      <a16:colId xmlns:a16="http://schemas.microsoft.com/office/drawing/2014/main" val="476530138"/>
                    </a:ext>
                  </a:extLst>
                </a:gridCol>
                <a:gridCol w="1168709">
                  <a:extLst>
                    <a:ext uri="{9D8B030D-6E8A-4147-A177-3AD203B41FA5}">
                      <a16:colId xmlns:a16="http://schemas.microsoft.com/office/drawing/2014/main" val="1191616570"/>
                    </a:ext>
                  </a:extLst>
                </a:gridCol>
                <a:gridCol w="1469479">
                  <a:extLst>
                    <a:ext uri="{9D8B030D-6E8A-4147-A177-3AD203B41FA5}">
                      <a16:colId xmlns:a16="http://schemas.microsoft.com/office/drawing/2014/main" val="2337027774"/>
                    </a:ext>
                  </a:extLst>
                </a:gridCol>
                <a:gridCol w="1191625">
                  <a:extLst>
                    <a:ext uri="{9D8B030D-6E8A-4147-A177-3AD203B41FA5}">
                      <a16:colId xmlns:a16="http://schemas.microsoft.com/office/drawing/2014/main" val="1164673091"/>
                    </a:ext>
                  </a:extLst>
                </a:gridCol>
                <a:gridCol w="1856184">
                  <a:extLst>
                    <a:ext uri="{9D8B030D-6E8A-4147-A177-3AD203B41FA5}">
                      <a16:colId xmlns:a16="http://schemas.microsoft.com/office/drawing/2014/main" val="629143674"/>
                    </a:ext>
                  </a:extLst>
                </a:gridCol>
                <a:gridCol w="1214540">
                  <a:extLst>
                    <a:ext uri="{9D8B030D-6E8A-4147-A177-3AD203B41FA5}">
                      <a16:colId xmlns:a16="http://schemas.microsoft.com/office/drawing/2014/main" val="523741967"/>
                    </a:ext>
                  </a:extLst>
                </a:gridCol>
              </a:tblGrid>
              <a:tr h="472158">
                <a:tc>
                  <a:txBody>
                    <a:bodyPr/>
                    <a:lstStyle/>
                    <a:p>
                      <a:pPr algn="ctr" fontAlgn="t"/>
                      <a:r>
                        <a:rPr lang="es-ES" sz="1000"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dirty="0">
                          <a:effectLst/>
                        </a:rPr>
                        <a:t>Grupo</a:t>
                      </a:r>
                      <a:endParaRPr lang="es-ES" sz="1000" b="1" i="0" u="none" strike="noStrike" dirty="0">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t"/>
                      <a:r>
                        <a:rPr lang="es-ES" sz="1000" u="none" strike="noStrike">
                          <a:effectLst/>
                        </a:rPr>
                        <a:t>6th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7th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8th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9th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000" u="none" strike="noStrike">
                          <a:effectLst/>
                        </a:rPr>
                        <a:t>10th Sitio mas popular</a:t>
                      </a:r>
                      <a:endParaRPr lang="es-ES" sz="1000" b="1" i="0" u="none" strike="noStrike">
                        <a:solidFill>
                          <a:srgbClr val="000000"/>
                        </a:solidFill>
                        <a:effectLst/>
                        <a:latin typeface="Calibri" panose="020F0502020204030204" pitchFamily="34" charset="0"/>
                      </a:endParaRPr>
                    </a:p>
                  </a:txBody>
                  <a:tcPr marL="8596" marR="8596" marT="859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0837436"/>
                  </a:ext>
                </a:extLst>
              </a:tr>
              <a:tr h="259021">
                <a:tc>
                  <a:txBody>
                    <a:bodyPr/>
                    <a:lstStyle/>
                    <a:p>
                      <a:pPr algn="l" fontAlgn="b"/>
                      <a:r>
                        <a:rPr lang="es-ES" sz="1000" u="none" strike="noStrike" dirty="0">
                          <a:effectLst/>
                        </a:rPr>
                        <a:t>MEDELLÍN</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Peruvian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Cocktail Bar</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5101548"/>
                  </a:ext>
                </a:extLst>
              </a:tr>
              <a:tr h="259021">
                <a:tc>
                  <a:txBody>
                    <a:bodyPr/>
                    <a:lstStyle/>
                    <a:p>
                      <a:pPr algn="l" fontAlgn="b"/>
                      <a:r>
                        <a:rPr lang="es-ES" sz="1000" u="none" strike="noStrike" dirty="0">
                          <a:effectLst/>
                        </a:rPr>
                        <a:t>ENVIGADO</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Supermarket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Cocktail Bar</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6069605"/>
                  </a:ext>
                </a:extLst>
              </a:tr>
              <a:tr h="472158">
                <a:tc>
                  <a:txBody>
                    <a:bodyPr/>
                    <a:lstStyle/>
                    <a:p>
                      <a:pPr algn="l" fontAlgn="b"/>
                      <a:r>
                        <a:rPr lang="es-ES" sz="1000" u="none" strike="noStrike">
                          <a:effectLst/>
                        </a:rPr>
                        <a:t>BARRANQUILLA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Bakery</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Furniture / Home Store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Italian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7911763"/>
                  </a:ext>
                </a:extLst>
              </a:tr>
              <a:tr h="259021">
                <a:tc>
                  <a:txBody>
                    <a:bodyPr/>
                    <a:lstStyle/>
                    <a:p>
                      <a:pPr algn="l" fontAlgn="b"/>
                      <a:r>
                        <a:rPr lang="es-ES" sz="1000" u="none" strike="noStrike">
                          <a:effectLst/>
                        </a:rPr>
                        <a:t>BOGOTÁ</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French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Bakery</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Breakfast Spot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4032589"/>
                  </a:ext>
                </a:extLst>
              </a:tr>
              <a:tr h="259021">
                <a:tc>
                  <a:txBody>
                    <a:bodyPr/>
                    <a:lstStyle/>
                    <a:p>
                      <a:pPr algn="l" fontAlgn="b"/>
                      <a:r>
                        <a:rPr lang="es-ES" sz="1000" u="none" strike="noStrike" dirty="0">
                          <a:effectLst/>
                        </a:rPr>
                        <a:t>CARTAGENA DE INDIAS</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0</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Historic Site</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Resort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Seafood 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Cocktail Bar</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1284596"/>
                  </a:ext>
                </a:extLst>
              </a:tr>
              <a:tr h="259021">
                <a:tc>
                  <a:txBody>
                    <a:bodyPr/>
                    <a:lstStyle/>
                    <a:p>
                      <a:pPr algn="l" fontAlgn="b"/>
                      <a:r>
                        <a:rPr lang="es-ES" sz="1000" u="none" strike="noStrike">
                          <a:effectLst/>
                        </a:rPr>
                        <a:t>PUERTO GAITÁN</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1</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Pedestrian Plaza</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Peruvian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Pet Store</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Pharmacy</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3257706"/>
                  </a:ext>
                </a:extLst>
              </a:tr>
              <a:tr h="472158">
                <a:tc>
                  <a:txBody>
                    <a:bodyPr/>
                    <a:lstStyle/>
                    <a:p>
                      <a:pPr algn="l" fontAlgn="b"/>
                      <a:r>
                        <a:rPr lang="es-ES" sz="1000" u="none" strike="noStrike">
                          <a:effectLst/>
                        </a:rPr>
                        <a:t>PEREIRA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Theme Park</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Theme Park Ride / Attraction</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Supermarket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Burger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696966"/>
                  </a:ext>
                </a:extLst>
              </a:tr>
              <a:tr h="472158">
                <a:tc>
                  <a:txBody>
                    <a:bodyPr/>
                    <a:lstStyle/>
                    <a:p>
                      <a:pPr algn="l" fontAlgn="b"/>
                      <a:r>
                        <a:rPr lang="es-ES" sz="1000" u="none" strike="noStrike">
                          <a:effectLst/>
                        </a:rPr>
                        <a:t>BUCARAMANGA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4</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Multiplex</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Golf Course</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South American Restaurant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Shopping Mall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3884513"/>
                  </a:ext>
                </a:extLst>
              </a:tr>
              <a:tr h="472158">
                <a:tc>
                  <a:txBody>
                    <a:bodyPr/>
                    <a:lstStyle/>
                    <a:p>
                      <a:pPr algn="l" fontAlgn="b"/>
                      <a:r>
                        <a:rPr lang="es-ES" sz="1000" u="none" strike="noStrike">
                          <a:effectLst/>
                        </a:rPr>
                        <a:t>BARRANCABERMEJA</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3</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Sandwich Place</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Caribbean Restaurant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Supermarket</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0767087"/>
                  </a:ext>
                </a:extLst>
              </a:tr>
              <a:tr h="472158">
                <a:tc>
                  <a:txBody>
                    <a:bodyPr/>
                    <a:lstStyle/>
                    <a:p>
                      <a:pPr algn="l" fontAlgn="b"/>
                      <a:r>
                        <a:rPr lang="es-ES" sz="1000" u="none" strike="noStrike">
                          <a:effectLst/>
                        </a:rPr>
                        <a:t>CALI</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000" u="none" strike="noStrike" dirty="0">
                          <a:effectLst/>
                        </a:rPr>
                        <a:t>2</a:t>
                      </a:r>
                      <a:endParaRPr lang="es-ES" sz="1000" b="1"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Bar</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Plaza</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Gym / Fitness Center</a:t>
                      </a:r>
                      <a:endParaRPr lang="es-ES" sz="1000" b="0" i="0" u="none" strike="noStrike" dirty="0">
                        <a:solidFill>
                          <a:srgbClr val="000000"/>
                        </a:solidFill>
                        <a:effectLst/>
                        <a:latin typeface="Calibri" panose="020F0502020204030204" pitchFamily="34" charset="0"/>
                      </a:endParaRPr>
                    </a:p>
                  </a:txBody>
                  <a:tcPr marL="8596" marR="8596" marT="859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39783"/>
                  </a:ext>
                </a:extLst>
              </a:tr>
            </a:tbl>
          </a:graphicData>
        </a:graphic>
      </p:graphicFrame>
    </p:spTree>
    <p:extLst>
      <p:ext uri="{BB962C8B-B14F-4D97-AF65-F5344CB8AC3E}">
        <p14:creationId xmlns:p14="http://schemas.microsoft.com/office/powerpoint/2010/main" val="212723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9165A-8A08-45CE-AE2F-77BCD92C5E2A}"/>
              </a:ext>
            </a:extLst>
          </p:cNvPr>
          <p:cNvSpPr>
            <a:spLocks noGrp="1"/>
          </p:cNvSpPr>
          <p:nvPr>
            <p:ph type="title"/>
          </p:nvPr>
        </p:nvSpPr>
        <p:spPr/>
        <p:txBody>
          <a:bodyPr/>
          <a:lstStyle/>
          <a:p>
            <a:r>
              <a:rPr lang="es-ES" dirty="0"/>
              <a:t>Mapa </a:t>
            </a:r>
            <a:r>
              <a:rPr lang="es-ES" sz="3600" dirty="0"/>
              <a:t>10 sitios mas populares agrupados</a:t>
            </a:r>
            <a:br>
              <a:rPr lang="es-ES" sz="3600" dirty="0"/>
            </a:br>
            <a:endParaRPr lang="es-ES" dirty="0"/>
          </a:p>
        </p:txBody>
      </p:sp>
      <p:pic>
        <p:nvPicPr>
          <p:cNvPr id="5" name="Marcador de contenido 4">
            <a:extLst>
              <a:ext uri="{FF2B5EF4-FFF2-40B4-BE49-F238E27FC236}">
                <a16:creationId xmlns:a16="http://schemas.microsoft.com/office/drawing/2014/main" id="{BD1F5BC0-3482-4436-B0D2-0D94C6B074A3}"/>
              </a:ext>
            </a:extLst>
          </p:cNvPr>
          <p:cNvPicPr>
            <a:picLocks noGrp="1" noChangeAspect="1"/>
          </p:cNvPicPr>
          <p:nvPr>
            <p:ph idx="1"/>
          </p:nvPr>
        </p:nvPicPr>
        <p:blipFill>
          <a:blip r:embed="rId2"/>
          <a:stretch>
            <a:fillRect/>
          </a:stretch>
        </p:blipFill>
        <p:spPr>
          <a:xfrm>
            <a:off x="3044208" y="1763023"/>
            <a:ext cx="3862920" cy="4963196"/>
          </a:xfrm>
        </p:spPr>
      </p:pic>
    </p:spTree>
    <p:extLst>
      <p:ext uri="{BB962C8B-B14F-4D97-AF65-F5344CB8AC3E}">
        <p14:creationId xmlns:p14="http://schemas.microsoft.com/office/powerpoint/2010/main" val="295851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869D3-9200-4C90-B081-7CFAD0E75E93}"/>
              </a:ext>
            </a:extLst>
          </p:cNvPr>
          <p:cNvSpPr>
            <a:spLocks noGrp="1"/>
          </p:cNvSpPr>
          <p:nvPr>
            <p:ph type="title"/>
          </p:nvPr>
        </p:nvSpPr>
        <p:spPr/>
        <p:txBody>
          <a:bodyPr/>
          <a:lstStyle/>
          <a:p>
            <a:r>
              <a:rPr lang="es-ES" dirty="0"/>
              <a:t>Agrupación # 1</a:t>
            </a:r>
          </a:p>
        </p:txBody>
      </p:sp>
      <p:graphicFrame>
        <p:nvGraphicFramePr>
          <p:cNvPr id="9" name="Marcador de contenido 8">
            <a:extLst>
              <a:ext uri="{FF2B5EF4-FFF2-40B4-BE49-F238E27FC236}">
                <a16:creationId xmlns:a16="http://schemas.microsoft.com/office/drawing/2014/main" id="{122A75DF-FE2B-4DCF-859C-692C559AB024}"/>
              </a:ext>
            </a:extLst>
          </p:cNvPr>
          <p:cNvGraphicFramePr>
            <a:graphicFrameLocks noGrp="1"/>
          </p:cNvGraphicFramePr>
          <p:nvPr>
            <p:ph idx="1"/>
            <p:extLst>
              <p:ext uri="{D42A27DB-BD31-4B8C-83A1-F6EECF244321}">
                <p14:modId xmlns:p14="http://schemas.microsoft.com/office/powerpoint/2010/main" val="3322678438"/>
              </p:ext>
            </p:extLst>
          </p:nvPr>
        </p:nvGraphicFramePr>
        <p:xfrm>
          <a:off x="677334" y="2091138"/>
          <a:ext cx="8596312" cy="638810"/>
        </p:xfrm>
        <a:graphic>
          <a:graphicData uri="http://schemas.openxmlformats.org/drawingml/2006/table">
            <a:tbl>
              <a:tblPr>
                <a:tableStyleId>{5C22544A-7EE6-4342-B048-85BDC9FD1C3A}</a:tableStyleId>
              </a:tblPr>
              <a:tblGrid>
                <a:gridCol w="1613384">
                  <a:extLst>
                    <a:ext uri="{9D8B030D-6E8A-4147-A177-3AD203B41FA5}">
                      <a16:colId xmlns:a16="http://schemas.microsoft.com/office/drawing/2014/main" val="2583801686"/>
                    </a:ext>
                  </a:extLst>
                </a:gridCol>
                <a:gridCol w="1355691">
                  <a:extLst>
                    <a:ext uri="{9D8B030D-6E8A-4147-A177-3AD203B41FA5}">
                      <a16:colId xmlns:a16="http://schemas.microsoft.com/office/drawing/2014/main" val="38112979"/>
                    </a:ext>
                  </a:extLst>
                </a:gridCol>
                <a:gridCol w="1336084">
                  <a:extLst>
                    <a:ext uri="{9D8B030D-6E8A-4147-A177-3AD203B41FA5}">
                      <a16:colId xmlns:a16="http://schemas.microsoft.com/office/drawing/2014/main" val="3691190311"/>
                    </a:ext>
                  </a:extLst>
                </a:gridCol>
                <a:gridCol w="1456527">
                  <a:extLst>
                    <a:ext uri="{9D8B030D-6E8A-4147-A177-3AD203B41FA5}">
                      <a16:colId xmlns:a16="http://schemas.microsoft.com/office/drawing/2014/main" val="554902036"/>
                    </a:ext>
                  </a:extLst>
                </a:gridCol>
                <a:gridCol w="1501343">
                  <a:extLst>
                    <a:ext uri="{9D8B030D-6E8A-4147-A177-3AD203B41FA5}">
                      <a16:colId xmlns:a16="http://schemas.microsoft.com/office/drawing/2014/main" val="3888317339"/>
                    </a:ext>
                  </a:extLst>
                </a:gridCol>
                <a:gridCol w="1333283">
                  <a:extLst>
                    <a:ext uri="{9D8B030D-6E8A-4147-A177-3AD203B41FA5}">
                      <a16:colId xmlns:a16="http://schemas.microsoft.com/office/drawing/2014/main" val="3312287922"/>
                    </a:ext>
                  </a:extLst>
                </a:gridCol>
              </a:tblGrid>
              <a:tr h="319405">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2nd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3rd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4th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5th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2094702"/>
                  </a:ext>
                </a:extLst>
              </a:tr>
              <a:tr h="319405">
                <a:tc>
                  <a:txBody>
                    <a:bodyPr/>
                    <a:lstStyle/>
                    <a:p>
                      <a:pPr algn="l" fontAlgn="b"/>
                      <a:r>
                        <a:rPr lang="es-ES" sz="1000" u="none" strike="noStrike" dirty="0">
                          <a:effectLst/>
                        </a:rPr>
                        <a:t>CARTAGENA DE INDIAS</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Hotel</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Beach</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Restaurant</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Plaza</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Caribbean Restaurant</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6859860"/>
                  </a:ext>
                </a:extLst>
              </a:tr>
            </a:tbl>
          </a:graphicData>
        </a:graphic>
      </p:graphicFrame>
      <p:graphicFrame>
        <p:nvGraphicFramePr>
          <p:cNvPr id="10" name="Tabla 9">
            <a:extLst>
              <a:ext uri="{FF2B5EF4-FFF2-40B4-BE49-F238E27FC236}">
                <a16:creationId xmlns:a16="http://schemas.microsoft.com/office/drawing/2014/main" id="{0549A21C-D642-4983-AD64-56169D74F616}"/>
              </a:ext>
            </a:extLst>
          </p:cNvPr>
          <p:cNvGraphicFramePr>
            <a:graphicFrameLocks noGrp="1"/>
          </p:cNvGraphicFramePr>
          <p:nvPr>
            <p:extLst>
              <p:ext uri="{D42A27DB-BD31-4B8C-83A1-F6EECF244321}">
                <p14:modId xmlns:p14="http://schemas.microsoft.com/office/powerpoint/2010/main" val="1001198131"/>
              </p:ext>
            </p:extLst>
          </p:nvPr>
        </p:nvGraphicFramePr>
        <p:xfrm>
          <a:off x="677334" y="3404773"/>
          <a:ext cx="8596312" cy="638810"/>
        </p:xfrm>
        <a:graphic>
          <a:graphicData uri="http://schemas.openxmlformats.org/drawingml/2006/table">
            <a:tbl>
              <a:tblPr>
                <a:tableStyleId>{5C22544A-7EE6-4342-B048-85BDC9FD1C3A}</a:tableStyleId>
              </a:tblPr>
              <a:tblGrid>
                <a:gridCol w="1613384">
                  <a:extLst>
                    <a:ext uri="{9D8B030D-6E8A-4147-A177-3AD203B41FA5}">
                      <a16:colId xmlns:a16="http://schemas.microsoft.com/office/drawing/2014/main" val="692124249"/>
                    </a:ext>
                  </a:extLst>
                </a:gridCol>
                <a:gridCol w="1355691">
                  <a:extLst>
                    <a:ext uri="{9D8B030D-6E8A-4147-A177-3AD203B41FA5}">
                      <a16:colId xmlns:a16="http://schemas.microsoft.com/office/drawing/2014/main" val="458520078"/>
                    </a:ext>
                  </a:extLst>
                </a:gridCol>
                <a:gridCol w="1336084">
                  <a:extLst>
                    <a:ext uri="{9D8B030D-6E8A-4147-A177-3AD203B41FA5}">
                      <a16:colId xmlns:a16="http://schemas.microsoft.com/office/drawing/2014/main" val="3182385531"/>
                    </a:ext>
                  </a:extLst>
                </a:gridCol>
                <a:gridCol w="1456527">
                  <a:extLst>
                    <a:ext uri="{9D8B030D-6E8A-4147-A177-3AD203B41FA5}">
                      <a16:colId xmlns:a16="http://schemas.microsoft.com/office/drawing/2014/main" val="1588803251"/>
                    </a:ext>
                  </a:extLst>
                </a:gridCol>
                <a:gridCol w="1501343">
                  <a:extLst>
                    <a:ext uri="{9D8B030D-6E8A-4147-A177-3AD203B41FA5}">
                      <a16:colId xmlns:a16="http://schemas.microsoft.com/office/drawing/2014/main" val="1754890302"/>
                    </a:ext>
                  </a:extLst>
                </a:gridCol>
                <a:gridCol w="1333283">
                  <a:extLst>
                    <a:ext uri="{9D8B030D-6E8A-4147-A177-3AD203B41FA5}">
                      <a16:colId xmlns:a16="http://schemas.microsoft.com/office/drawing/2014/main" val="1520668875"/>
                    </a:ext>
                  </a:extLst>
                </a:gridCol>
              </a:tblGrid>
              <a:tr h="319405">
                <a:tc>
                  <a:txBody>
                    <a:bodyPr/>
                    <a:lstStyle/>
                    <a:p>
                      <a:pPr marL="0" algn="l" defTabSz="457200" rtl="0" eaLnBrk="1" fontAlgn="t" latinLnBrk="0" hangingPunct="1"/>
                      <a:r>
                        <a:rPr lang="es-ES" sz="1000" b="1" u="none" strike="noStrike" kern="1200" dirty="0">
                          <a:solidFill>
                            <a:schemeClr val="dk1"/>
                          </a:solidFill>
                          <a:effectLst/>
                          <a:latin typeface="+mn-lt"/>
                          <a:ea typeface="+mn-ea"/>
                          <a:cs typeface="+mn-cs"/>
                        </a:rPr>
                        <a:t>NOM_MPIO</a:t>
                      </a: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6th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7th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8th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9th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10th Sitio mas popular</a:t>
                      </a:r>
                      <a:endParaRPr lang="es-ES" sz="1000" b="1" i="0" u="none" strike="noStrike" dirty="0">
                        <a:solidFill>
                          <a:srgbClr val="000000"/>
                        </a:solidFill>
                        <a:effectLst/>
                        <a:latin typeface="Calibri" panose="020F0502020204030204" pitchFamily="34" charset="0"/>
                      </a:endParaRPr>
                    </a:p>
                  </a:txBody>
                  <a:tcPr marL="8406" marR="8406" marT="8406"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0811694"/>
                  </a:ext>
                </a:extLst>
              </a:tr>
              <a:tr h="319405">
                <a:tc>
                  <a:txBody>
                    <a:bodyPr/>
                    <a:lstStyle/>
                    <a:p>
                      <a:pPr marL="0" algn="l" defTabSz="457200" rtl="0" eaLnBrk="1" fontAlgn="t" latinLnBrk="0" hangingPunct="1"/>
                      <a:r>
                        <a:rPr lang="es-ES" sz="1000" b="0" u="none" strike="noStrike" kern="1200" dirty="0">
                          <a:solidFill>
                            <a:schemeClr val="dk1"/>
                          </a:solidFill>
                          <a:effectLst/>
                          <a:latin typeface="+mn-lt"/>
                          <a:ea typeface="+mn-ea"/>
                          <a:cs typeface="+mn-cs"/>
                        </a:rPr>
                        <a:t>CARTAGENA DE INDIAS</a:t>
                      </a: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Historic Site</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Resort</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Seafood Restaurant</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Café</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Cocktail Bar</a:t>
                      </a:r>
                      <a:endParaRPr lang="es-ES" sz="1000" b="0" i="0" u="none" strike="noStrike" dirty="0">
                        <a:solidFill>
                          <a:srgbClr val="000000"/>
                        </a:solidFill>
                        <a:effectLst/>
                        <a:latin typeface="Calibri" panose="020F0502020204030204" pitchFamily="34" charset="0"/>
                      </a:endParaRPr>
                    </a:p>
                  </a:txBody>
                  <a:tcPr marL="8406" marR="8406" marT="8406"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8092905"/>
                  </a:ext>
                </a:extLst>
              </a:tr>
            </a:tbl>
          </a:graphicData>
        </a:graphic>
      </p:graphicFrame>
    </p:spTree>
    <p:extLst>
      <p:ext uri="{BB962C8B-B14F-4D97-AF65-F5344CB8AC3E}">
        <p14:creationId xmlns:p14="http://schemas.microsoft.com/office/powerpoint/2010/main" val="175706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14B33-2E71-4092-8C7E-2A305F03C617}"/>
              </a:ext>
            </a:extLst>
          </p:cNvPr>
          <p:cNvSpPr>
            <a:spLocks noGrp="1"/>
          </p:cNvSpPr>
          <p:nvPr>
            <p:ph type="title"/>
          </p:nvPr>
        </p:nvSpPr>
        <p:spPr/>
        <p:txBody>
          <a:bodyPr/>
          <a:lstStyle/>
          <a:p>
            <a:r>
              <a:rPr lang="es-ES" dirty="0"/>
              <a:t>Agrupación # 2</a:t>
            </a:r>
          </a:p>
        </p:txBody>
      </p:sp>
      <p:graphicFrame>
        <p:nvGraphicFramePr>
          <p:cNvPr id="4" name="Marcador de contenido 3">
            <a:extLst>
              <a:ext uri="{FF2B5EF4-FFF2-40B4-BE49-F238E27FC236}">
                <a16:creationId xmlns:a16="http://schemas.microsoft.com/office/drawing/2014/main" id="{0C1E6D8D-B5CD-43B2-BFC5-F8DA5FAE9C5A}"/>
              </a:ext>
            </a:extLst>
          </p:cNvPr>
          <p:cNvGraphicFramePr>
            <a:graphicFrameLocks noGrp="1"/>
          </p:cNvGraphicFramePr>
          <p:nvPr>
            <p:ph idx="1"/>
            <p:extLst>
              <p:ext uri="{D42A27DB-BD31-4B8C-83A1-F6EECF244321}">
                <p14:modId xmlns:p14="http://schemas.microsoft.com/office/powerpoint/2010/main" val="3331576706"/>
              </p:ext>
            </p:extLst>
          </p:nvPr>
        </p:nvGraphicFramePr>
        <p:xfrm>
          <a:off x="677334" y="1993536"/>
          <a:ext cx="8596312" cy="590638"/>
        </p:xfrm>
        <a:graphic>
          <a:graphicData uri="http://schemas.openxmlformats.org/drawingml/2006/table">
            <a:tbl>
              <a:tblPr>
                <a:tableStyleId>{5C22544A-7EE6-4342-B048-85BDC9FD1C3A}</a:tableStyleId>
              </a:tblPr>
              <a:tblGrid>
                <a:gridCol w="1460735">
                  <a:extLst>
                    <a:ext uri="{9D8B030D-6E8A-4147-A177-3AD203B41FA5}">
                      <a16:colId xmlns:a16="http://schemas.microsoft.com/office/drawing/2014/main" val="4221148928"/>
                    </a:ext>
                  </a:extLst>
                </a:gridCol>
                <a:gridCol w="1310024">
                  <a:extLst>
                    <a:ext uri="{9D8B030D-6E8A-4147-A177-3AD203B41FA5}">
                      <a16:colId xmlns:a16="http://schemas.microsoft.com/office/drawing/2014/main" val="134042512"/>
                    </a:ext>
                  </a:extLst>
                </a:gridCol>
                <a:gridCol w="1591159">
                  <a:extLst>
                    <a:ext uri="{9D8B030D-6E8A-4147-A177-3AD203B41FA5}">
                      <a16:colId xmlns:a16="http://schemas.microsoft.com/office/drawing/2014/main" val="3142174376"/>
                    </a:ext>
                  </a:extLst>
                </a:gridCol>
                <a:gridCol w="1437549">
                  <a:extLst>
                    <a:ext uri="{9D8B030D-6E8A-4147-A177-3AD203B41FA5}">
                      <a16:colId xmlns:a16="http://schemas.microsoft.com/office/drawing/2014/main" val="4096570633"/>
                    </a:ext>
                  </a:extLst>
                </a:gridCol>
                <a:gridCol w="1591159">
                  <a:extLst>
                    <a:ext uri="{9D8B030D-6E8A-4147-A177-3AD203B41FA5}">
                      <a16:colId xmlns:a16="http://schemas.microsoft.com/office/drawing/2014/main" val="1837505519"/>
                    </a:ext>
                  </a:extLst>
                </a:gridCol>
                <a:gridCol w="1205686">
                  <a:extLst>
                    <a:ext uri="{9D8B030D-6E8A-4147-A177-3AD203B41FA5}">
                      <a16:colId xmlns:a16="http://schemas.microsoft.com/office/drawing/2014/main" val="2586581344"/>
                    </a:ext>
                  </a:extLst>
                </a:gridCol>
              </a:tblGrid>
              <a:tr h="379815">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2nd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3rd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4th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5th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3080223"/>
                  </a:ext>
                </a:extLst>
              </a:tr>
              <a:tr h="210823">
                <a:tc>
                  <a:txBody>
                    <a:bodyPr/>
                    <a:lstStyle/>
                    <a:p>
                      <a:pPr algn="l" fontAlgn="b"/>
                      <a:r>
                        <a:rPr lang="es-ES" sz="1000" u="none" strike="noStrike" dirty="0">
                          <a:effectLst/>
                        </a:rPr>
                        <a:t>PUERTO GAITÁN</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Restaurant</a:t>
                      </a:r>
                      <a:endParaRPr lang="es-ES" sz="1000" b="0" i="0" u="none" strike="noStrike">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Latin American Restaurant</a:t>
                      </a:r>
                      <a:endParaRPr lang="es-ES" sz="1000" b="0" i="0" u="none" strike="noStrike">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Fast Food Restaurant</a:t>
                      </a:r>
                      <a:endParaRPr lang="es-ES" sz="1000" b="0" i="0" u="none" strike="noStrike">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Bus Station</a:t>
                      </a:r>
                      <a:endParaRPr lang="es-ES" sz="1000" b="0" i="0" u="none" strike="noStrike">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Pie Shop</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9590467"/>
                  </a:ext>
                </a:extLst>
              </a:tr>
            </a:tbl>
          </a:graphicData>
        </a:graphic>
      </p:graphicFrame>
      <p:graphicFrame>
        <p:nvGraphicFramePr>
          <p:cNvPr id="5" name="Tabla 4">
            <a:extLst>
              <a:ext uri="{FF2B5EF4-FFF2-40B4-BE49-F238E27FC236}">
                <a16:creationId xmlns:a16="http://schemas.microsoft.com/office/drawing/2014/main" id="{1EC2F175-0317-4335-AD75-A3665D7D3ED9}"/>
              </a:ext>
            </a:extLst>
          </p:cNvPr>
          <p:cNvGraphicFramePr>
            <a:graphicFrameLocks noGrp="1"/>
          </p:cNvGraphicFramePr>
          <p:nvPr>
            <p:extLst>
              <p:ext uri="{D42A27DB-BD31-4B8C-83A1-F6EECF244321}">
                <p14:modId xmlns:p14="http://schemas.microsoft.com/office/powerpoint/2010/main" val="2158121385"/>
              </p:ext>
            </p:extLst>
          </p:nvPr>
        </p:nvGraphicFramePr>
        <p:xfrm>
          <a:off x="677334" y="3268676"/>
          <a:ext cx="8596312" cy="746538"/>
        </p:xfrm>
        <a:graphic>
          <a:graphicData uri="http://schemas.openxmlformats.org/drawingml/2006/table">
            <a:tbl>
              <a:tblPr>
                <a:tableStyleId>{5C22544A-7EE6-4342-B048-85BDC9FD1C3A}</a:tableStyleId>
              </a:tblPr>
              <a:tblGrid>
                <a:gridCol w="1460735">
                  <a:extLst>
                    <a:ext uri="{9D8B030D-6E8A-4147-A177-3AD203B41FA5}">
                      <a16:colId xmlns:a16="http://schemas.microsoft.com/office/drawing/2014/main" val="3005091823"/>
                    </a:ext>
                  </a:extLst>
                </a:gridCol>
                <a:gridCol w="1310024">
                  <a:extLst>
                    <a:ext uri="{9D8B030D-6E8A-4147-A177-3AD203B41FA5}">
                      <a16:colId xmlns:a16="http://schemas.microsoft.com/office/drawing/2014/main" val="566037580"/>
                    </a:ext>
                  </a:extLst>
                </a:gridCol>
                <a:gridCol w="1591159">
                  <a:extLst>
                    <a:ext uri="{9D8B030D-6E8A-4147-A177-3AD203B41FA5}">
                      <a16:colId xmlns:a16="http://schemas.microsoft.com/office/drawing/2014/main" val="3913301871"/>
                    </a:ext>
                  </a:extLst>
                </a:gridCol>
                <a:gridCol w="1437549">
                  <a:extLst>
                    <a:ext uri="{9D8B030D-6E8A-4147-A177-3AD203B41FA5}">
                      <a16:colId xmlns:a16="http://schemas.microsoft.com/office/drawing/2014/main" val="1714862839"/>
                    </a:ext>
                  </a:extLst>
                </a:gridCol>
                <a:gridCol w="1591159">
                  <a:extLst>
                    <a:ext uri="{9D8B030D-6E8A-4147-A177-3AD203B41FA5}">
                      <a16:colId xmlns:a16="http://schemas.microsoft.com/office/drawing/2014/main" val="6217635"/>
                    </a:ext>
                  </a:extLst>
                </a:gridCol>
                <a:gridCol w="1205686">
                  <a:extLst>
                    <a:ext uri="{9D8B030D-6E8A-4147-A177-3AD203B41FA5}">
                      <a16:colId xmlns:a16="http://schemas.microsoft.com/office/drawing/2014/main" val="1561063365"/>
                    </a:ext>
                  </a:extLst>
                </a:gridCol>
              </a:tblGrid>
              <a:tr h="368160">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6th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7th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8th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9th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10th Sitio mas popular</a:t>
                      </a:r>
                      <a:endParaRPr lang="es-ES" sz="1000" b="1" i="0" u="none" strike="noStrike" dirty="0">
                        <a:solidFill>
                          <a:srgbClr val="000000"/>
                        </a:solidFill>
                        <a:effectLst/>
                        <a:latin typeface="Calibri" panose="020F0502020204030204" pitchFamily="34" charset="0"/>
                      </a:endParaRPr>
                    </a:p>
                  </a:txBody>
                  <a:tcPr marL="8701" marR="8701" marT="8701"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0079577"/>
                  </a:ext>
                </a:extLst>
              </a:tr>
              <a:tr h="189189">
                <a:tc>
                  <a:txBody>
                    <a:bodyPr/>
                    <a:lstStyle/>
                    <a:p>
                      <a:pPr algn="l" fontAlgn="b"/>
                      <a:r>
                        <a:rPr lang="es-ES" sz="1000" u="none" strike="noStrike" dirty="0">
                          <a:effectLst/>
                        </a:rPr>
                        <a:t>PUERTO GAITÁN</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Pedestrian Plaza</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Peruvian Restaurant</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Pet Store</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Pharmacy</a:t>
                      </a:r>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70930523"/>
                  </a:ext>
                </a:extLst>
              </a:tr>
              <a:tr h="189189">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endParaRPr lang="es-ES" sz="1000" b="0" i="0" u="none" strike="noStrike" dirty="0">
                        <a:solidFill>
                          <a:srgbClr val="000000"/>
                        </a:solidFill>
                        <a:effectLst/>
                        <a:latin typeface="Calibri" panose="020F0502020204030204" pitchFamily="34" charset="0"/>
                      </a:endParaRPr>
                    </a:p>
                  </a:txBody>
                  <a:tcPr marL="8701" marR="8701" marT="8701"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7239063"/>
                  </a:ext>
                </a:extLst>
              </a:tr>
            </a:tbl>
          </a:graphicData>
        </a:graphic>
      </p:graphicFrame>
    </p:spTree>
    <p:extLst>
      <p:ext uri="{BB962C8B-B14F-4D97-AF65-F5344CB8AC3E}">
        <p14:creationId xmlns:p14="http://schemas.microsoft.com/office/powerpoint/2010/main" val="3134277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C63C5-BCDF-4F53-B239-E6C08769E3C0}"/>
              </a:ext>
            </a:extLst>
          </p:cNvPr>
          <p:cNvSpPr>
            <a:spLocks noGrp="1"/>
          </p:cNvSpPr>
          <p:nvPr>
            <p:ph type="title"/>
          </p:nvPr>
        </p:nvSpPr>
        <p:spPr/>
        <p:txBody>
          <a:bodyPr/>
          <a:lstStyle/>
          <a:p>
            <a:r>
              <a:rPr lang="es-ES" dirty="0"/>
              <a:t>Agrupación # 3</a:t>
            </a:r>
          </a:p>
        </p:txBody>
      </p:sp>
      <p:graphicFrame>
        <p:nvGraphicFramePr>
          <p:cNvPr id="4" name="Marcador de contenido 3">
            <a:extLst>
              <a:ext uri="{FF2B5EF4-FFF2-40B4-BE49-F238E27FC236}">
                <a16:creationId xmlns:a16="http://schemas.microsoft.com/office/drawing/2014/main" id="{D1D4F9AC-F5BC-4230-84F0-AE36D2E92A76}"/>
              </a:ext>
            </a:extLst>
          </p:cNvPr>
          <p:cNvGraphicFramePr>
            <a:graphicFrameLocks noGrp="1"/>
          </p:cNvGraphicFramePr>
          <p:nvPr>
            <p:ph idx="1"/>
            <p:extLst>
              <p:ext uri="{D42A27DB-BD31-4B8C-83A1-F6EECF244321}">
                <p14:modId xmlns:p14="http://schemas.microsoft.com/office/powerpoint/2010/main" val="2515894233"/>
              </p:ext>
            </p:extLst>
          </p:nvPr>
        </p:nvGraphicFramePr>
        <p:xfrm>
          <a:off x="677863" y="1930401"/>
          <a:ext cx="8596313" cy="1320802"/>
        </p:xfrm>
        <a:graphic>
          <a:graphicData uri="http://schemas.openxmlformats.org/drawingml/2006/table">
            <a:tbl>
              <a:tblPr>
                <a:tableStyleId>{5C22544A-7EE6-4342-B048-85BDC9FD1C3A}</a:tableStyleId>
              </a:tblPr>
              <a:tblGrid>
                <a:gridCol w="1098132">
                  <a:extLst>
                    <a:ext uri="{9D8B030D-6E8A-4147-A177-3AD203B41FA5}">
                      <a16:colId xmlns:a16="http://schemas.microsoft.com/office/drawing/2014/main" val="901637238"/>
                    </a:ext>
                  </a:extLst>
                </a:gridCol>
                <a:gridCol w="1567125">
                  <a:extLst>
                    <a:ext uri="{9D8B030D-6E8A-4147-A177-3AD203B41FA5}">
                      <a16:colId xmlns:a16="http://schemas.microsoft.com/office/drawing/2014/main" val="454591290"/>
                    </a:ext>
                  </a:extLst>
                </a:gridCol>
                <a:gridCol w="1338348">
                  <a:extLst>
                    <a:ext uri="{9D8B030D-6E8A-4147-A177-3AD203B41FA5}">
                      <a16:colId xmlns:a16="http://schemas.microsoft.com/office/drawing/2014/main" val="2123251620"/>
                    </a:ext>
                  </a:extLst>
                </a:gridCol>
                <a:gridCol w="1487054">
                  <a:extLst>
                    <a:ext uri="{9D8B030D-6E8A-4147-A177-3AD203B41FA5}">
                      <a16:colId xmlns:a16="http://schemas.microsoft.com/office/drawing/2014/main" val="3839236512"/>
                    </a:ext>
                  </a:extLst>
                </a:gridCol>
                <a:gridCol w="1638619">
                  <a:extLst>
                    <a:ext uri="{9D8B030D-6E8A-4147-A177-3AD203B41FA5}">
                      <a16:colId xmlns:a16="http://schemas.microsoft.com/office/drawing/2014/main" val="410522744"/>
                    </a:ext>
                  </a:extLst>
                </a:gridCol>
                <a:gridCol w="1467035">
                  <a:extLst>
                    <a:ext uri="{9D8B030D-6E8A-4147-A177-3AD203B41FA5}">
                      <a16:colId xmlns:a16="http://schemas.microsoft.com/office/drawing/2014/main" val="1780769276"/>
                    </a:ext>
                  </a:extLst>
                </a:gridCol>
              </a:tblGrid>
              <a:tr h="188686">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2nd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3rd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4th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5th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3538292"/>
                  </a:ext>
                </a:extLst>
              </a:tr>
              <a:tr h="188686">
                <a:tc>
                  <a:txBody>
                    <a:bodyPr/>
                    <a:lstStyle/>
                    <a:p>
                      <a:pPr algn="l" fontAlgn="b"/>
                      <a:r>
                        <a:rPr lang="es-ES" sz="1000" u="none" strike="noStrike" dirty="0">
                          <a:effectLst/>
                        </a:rPr>
                        <a:t>MEDELLÍN</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Shopping Mall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Bakery</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Theater</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Breakfast Spot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8649507"/>
                  </a:ext>
                </a:extLst>
              </a:tr>
              <a:tr h="188686">
                <a:tc>
                  <a:txBody>
                    <a:bodyPr/>
                    <a:lstStyle/>
                    <a:p>
                      <a:pPr algn="l" fontAlgn="b"/>
                      <a:r>
                        <a:rPr lang="es-ES" sz="1000" u="none" strike="noStrike" dirty="0">
                          <a:effectLst/>
                        </a:rPr>
                        <a:t>ENVIGADO</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Shopping Mall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Bakery</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Peruvian 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Pizza Place</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7675252"/>
                  </a:ext>
                </a:extLst>
              </a:tr>
              <a:tr h="188686">
                <a:tc>
                  <a:txBody>
                    <a:bodyPr/>
                    <a:lstStyle/>
                    <a:p>
                      <a:pPr algn="l" fontAlgn="b"/>
                      <a:r>
                        <a:rPr lang="es-ES" sz="1000" u="none" strike="noStrike" dirty="0">
                          <a:effectLst/>
                        </a:rPr>
                        <a:t>BARRANQUILLA</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Shopping Mall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Beach</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Pizza Place</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Park</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7485537"/>
                  </a:ext>
                </a:extLst>
              </a:tr>
              <a:tr h="188686">
                <a:tc>
                  <a:txBody>
                    <a:bodyPr/>
                    <a:lstStyle/>
                    <a:p>
                      <a:pPr algn="l" fontAlgn="b"/>
                      <a:r>
                        <a:rPr lang="es-ES" sz="1000" u="none" strike="noStrike" dirty="0">
                          <a:effectLst/>
                        </a:rPr>
                        <a:t>BOGOTÁ</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Asian 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Pizza Place</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674635"/>
                  </a:ext>
                </a:extLst>
              </a:tr>
              <a:tr h="188686">
                <a:tc>
                  <a:txBody>
                    <a:bodyPr/>
                    <a:lstStyle/>
                    <a:p>
                      <a:pPr algn="l" fontAlgn="b"/>
                      <a:r>
                        <a:rPr lang="es-ES" sz="1000" u="none" strike="noStrike" dirty="0">
                          <a:effectLst/>
                        </a:rPr>
                        <a:t>PEREIRA</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Café</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Latin American 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BBQ Joint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40889"/>
                  </a:ext>
                </a:extLst>
              </a:tr>
              <a:tr h="188686">
                <a:tc>
                  <a:txBody>
                    <a:bodyPr/>
                    <a:lstStyle/>
                    <a:p>
                      <a:pPr algn="l" fontAlgn="b"/>
                      <a:r>
                        <a:rPr lang="es-ES" sz="1000" u="none" strike="noStrike" dirty="0">
                          <a:effectLst/>
                        </a:rPr>
                        <a:t>CALI</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Italian Restaurant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Pizza Place</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Department Store</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Latin American Restaurant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Park</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4679402"/>
                  </a:ext>
                </a:extLst>
              </a:tr>
            </a:tbl>
          </a:graphicData>
        </a:graphic>
      </p:graphicFrame>
      <p:graphicFrame>
        <p:nvGraphicFramePr>
          <p:cNvPr id="5" name="Tabla 4">
            <a:extLst>
              <a:ext uri="{FF2B5EF4-FFF2-40B4-BE49-F238E27FC236}">
                <a16:creationId xmlns:a16="http://schemas.microsoft.com/office/drawing/2014/main" id="{63AEC4C3-CBCA-484D-9708-87679C70F774}"/>
              </a:ext>
            </a:extLst>
          </p:cNvPr>
          <p:cNvGraphicFramePr>
            <a:graphicFrameLocks noGrp="1"/>
          </p:cNvGraphicFramePr>
          <p:nvPr>
            <p:extLst>
              <p:ext uri="{D42A27DB-BD31-4B8C-83A1-F6EECF244321}">
                <p14:modId xmlns:p14="http://schemas.microsoft.com/office/powerpoint/2010/main" val="3351390529"/>
              </p:ext>
            </p:extLst>
          </p:nvPr>
        </p:nvGraphicFramePr>
        <p:xfrm>
          <a:off x="676979" y="3839818"/>
          <a:ext cx="8596313" cy="1326113"/>
        </p:xfrm>
        <a:graphic>
          <a:graphicData uri="http://schemas.openxmlformats.org/drawingml/2006/table">
            <a:tbl>
              <a:tblPr>
                <a:tableStyleId>{5C22544A-7EE6-4342-B048-85BDC9FD1C3A}</a:tableStyleId>
              </a:tblPr>
              <a:tblGrid>
                <a:gridCol w="1098132">
                  <a:extLst>
                    <a:ext uri="{9D8B030D-6E8A-4147-A177-3AD203B41FA5}">
                      <a16:colId xmlns:a16="http://schemas.microsoft.com/office/drawing/2014/main" val="2097167808"/>
                    </a:ext>
                  </a:extLst>
                </a:gridCol>
                <a:gridCol w="1567125">
                  <a:extLst>
                    <a:ext uri="{9D8B030D-6E8A-4147-A177-3AD203B41FA5}">
                      <a16:colId xmlns:a16="http://schemas.microsoft.com/office/drawing/2014/main" val="820271272"/>
                    </a:ext>
                  </a:extLst>
                </a:gridCol>
                <a:gridCol w="1338348">
                  <a:extLst>
                    <a:ext uri="{9D8B030D-6E8A-4147-A177-3AD203B41FA5}">
                      <a16:colId xmlns:a16="http://schemas.microsoft.com/office/drawing/2014/main" val="3188594336"/>
                    </a:ext>
                  </a:extLst>
                </a:gridCol>
                <a:gridCol w="1487054">
                  <a:extLst>
                    <a:ext uri="{9D8B030D-6E8A-4147-A177-3AD203B41FA5}">
                      <a16:colId xmlns:a16="http://schemas.microsoft.com/office/drawing/2014/main" val="4124475545"/>
                    </a:ext>
                  </a:extLst>
                </a:gridCol>
                <a:gridCol w="1638619">
                  <a:extLst>
                    <a:ext uri="{9D8B030D-6E8A-4147-A177-3AD203B41FA5}">
                      <a16:colId xmlns:a16="http://schemas.microsoft.com/office/drawing/2014/main" val="3328082553"/>
                    </a:ext>
                  </a:extLst>
                </a:gridCol>
                <a:gridCol w="1467035">
                  <a:extLst>
                    <a:ext uri="{9D8B030D-6E8A-4147-A177-3AD203B41FA5}">
                      <a16:colId xmlns:a16="http://schemas.microsoft.com/office/drawing/2014/main" val="1152285153"/>
                    </a:ext>
                  </a:extLst>
                </a:gridCol>
              </a:tblGrid>
              <a:tr h="168788">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6th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7th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8th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9th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10th Sitio mas popular</a:t>
                      </a:r>
                      <a:endParaRPr lang="es-ES" sz="1000" b="1" i="0" u="none" strike="noStrike" dirty="0">
                        <a:solidFill>
                          <a:srgbClr val="000000"/>
                        </a:solidFill>
                        <a:effectLst/>
                        <a:latin typeface="Calibri" panose="020F0502020204030204" pitchFamily="34" charset="0"/>
                      </a:endParaRPr>
                    </a:p>
                  </a:txBody>
                  <a:tcPr marL="8585" marR="8585" marT="858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0414894"/>
                  </a:ext>
                </a:extLst>
              </a:tr>
              <a:tr h="168788">
                <a:tc>
                  <a:txBody>
                    <a:bodyPr/>
                    <a:lstStyle/>
                    <a:p>
                      <a:pPr algn="l" fontAlgn="b"/>
                      <a:r>
                        <a:rPr lang="es-ES" sz="1000" u="none" strike="noStrike" dirty="0">
                          <a:effectLst/>
                        </a:rPr>
                        <a:t>MEDELLÍN</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Park</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Peruvian 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Cocktail Bar</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BBQ Joint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8236163"/>
                  </a:ext>
                </a:extLst>
              </a:tr>
              <a:tr h="168788">
                <a:tc>
                  <a:txBody>
                    <a:bodyPr/>
                    <a:lstStyle/>
                    <a:p>
                      <a:pPr algn="l" fontAlgn="b"/>
                      <a:r>
                        <a:rPr lang="es-ES" sz="1000" u="none" strike="noStrike" dirty="0">
                          <a:effectLst/>
                        </a:rPr>
                        <a:t>ENVIGADO</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Supermarket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BBQ Joint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Hotel</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Cocktail Bar</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7320395"/>
                  </a:ext>
                </a:extLst>
              </a:tr>
              <a:tr h="168788">
                <a:tc>
                  <a:txBody>
                    <a:bodyPr/>
                    <a:lstStyle/>
                    <a:p>
                      <a:pPr algn="l" fontAlgn="b"/>
                      <a:r>
                        <a:rPr lang="es-ES" sz="1000" u="none" strike="noStrike" dirty="0">
                          <a:effectLst/>
                        </a:rPr>
                        <a:t>BARRANQUILLA</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Bakery</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Café</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Furniture / Home Store</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Italian Restaurant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1803226"/>
                  </a:ext>
                </a:extLst>
              </a:tr>
              <a:tr h="168788">
                <a:tc>
                  <a:txBody>
                    <a:bodyPr/>
                    <a:lstStyle/>
                    <a:p>
                      <a:pPr algn="l" fontAlgn="b"/>
                      <a:r>
                        <a:rPr lang="es-ES" sz="1000" u="none" strike="noStrike" dirty="0">
                          <a:effectLst/>
                        </a:rPr>
                        <a:t>BOGOTÁ</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French Restaurant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Bakery</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Breakfast Spot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BBQ Joint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8340559"/>
                  </a:ext>
                </a:extLst>
              </a:tr>
              <a:tr h="308075">
                <a:tc>
                  <a:txBody>
                    <a:bodyPr/>
                    <a:lstStyle/>
                    <a:p>
                      <a:pPr algn="l" fontAlgn="b"/>
                      <a:r>
                        <a:rPr lang="es-ES" sz="1000" u="none" strike="noStrike" dirty="0">
                          <a:effectLst/>
                        </a:rPr>
                        <a:t>PEREIRA</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Theme Park</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Park</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Theme Park Ride / Attraction</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Supermarket</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Burger Joint</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5782737"/>
                  </a:ext>
                </a:extLst>
              </a:tr>
              <a:tr h="168788">
                <a:tc>
                  <a:txBody>
                    <a:bodyPr/>
                    <a:lstStyle/>
                    <a:p>
                      <a:pPr algn="l" fontAlgn="b"/>
                      <a:r>
                        <a:rPr lang="es-ES" sz="1000" u="none" strike="noStrike" dirty="0">
                          <a:effectLst/>
                        </a:rPr>
                        <a:t>CALI</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Ice Cream Shop</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Bar</a:t>
                      </a:r>
                      <a:endParaRPr lang="es-ES" sz="1000" b="0" i="0" u="none" strike="noStrike">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Hotel</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Plaza</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Gym / Fitness Center</a:t>
                      </a:r>
                      <a:endParaRPr lang="es-ES" sz="1000" b="0" i="0" u="none" strike="noStrike" dirty="0">
                        <a:solidFill>
                          <a:srgbClr val="000000"/>
                        </a:solidFill>
                        <a:effectLst/>
                        <a:latin typeface="Calibri" panose="020F0502020204030204" pitchFamily="34" charset="0"/>
                      </a:endParaRPr>
                    </a:p>
                  </a:txBody>
                  <a:tcPr marL="8585" marR="8585" marT="858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5886668"/>
                  </a:ext>
                </a:extLst>
              </a:tr>
            </a:tbl>
          </a:graphicData>
        </a:graphic>
      </p:graphicFrame>
    </p:spTree>
    <p:extLst>
      <p:ext uri="{BB962C8B-B14F-4D97-AF65-F5344CB8AC3E}">
        <p14:creationId xmlns:p14="http://schemas.microsoft.com/office/powerpoint/2010/main" val="2815620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7731A-305E-4498-A73F-8B4DD7B0A465}"/>
              </a:ext>
            </a:extLst>
          </p:cNvPr>
          <p:cNvSpPr>
            <a:spLocks noGrp="1"/>
          </p:cNvSpPr>
          <p:nvPr>
            <p:ph type="title"/>
          </p:nvPr>
        </p:nvSpPr>
        <p:spPr/>
        <p:txBody>
          <a:bodyPr/>
          <a:lstStyle/>
          <a:p>
            <a:r>
              <a:rPr lang="es-ES" dirty="0"/>
              <a:t>Agrupación # 4</a:t>
            </a:r>
          </a:p>
        </p:txBody>
      </p:sp>
      <p:graphicFrame>
        <p:nvGraphicFramePr>
          <p:cNvPr id="4" name="Marcador de contenido 3">
            <a:extLst>
              <a:ext uri="{FF2B5EF4-FFF2-40B4-BE49-F238E27FC236}">
                <a16:creationId xmlns:a16="http://schemas.microsoft.com/office/drawing/2014/main" id="{C9509C48-78F3-4121-83D8-8271A17EC5F3}"/>
              </a:ext>
            </a:extLst>
          </p:cNvPr>
          <p:cNvGraphicFramePr>
            <a:graphicFrameLocks noGrp="1"/>
          </p:cNvGraphicFramePr>
          <p:nvPr>
            <p:ph idx="1"/>
            <p:extLst>
              <p:ext uri="{D42A27DB-BD31-4B8C-83A1-F6EECF244321}">
                <p14:modId xmlns:p14="http://schemas.microsoft.com/office/powerpoint/2010/main" val="2357852103"/>
              </p:ext>
            </p:extLst>
          </p:nvPr>
        </p:nvGraphicFramePr>
        <p:xfrm>
          <a:off x="677334" y="1930400"/>
          <a:ext cx="8596311" cy="627477"/>
        </p:xfrm>
        <a:graphic>
          <a:graphicData uri="http://schemas.openxmlformats.org/drawingml/2006/table">
            <a:tbl>
              <a:tblPr>
                <a:tableStyleId>{5C22544A-7EE6-4342-B048-85BDC9FD1C3A}</a:tableStyleId>
              </a:tblPr>
              <a:tblGrid>
                <a:gridCol w="1205231">
                  <a:extLst>
                    <a:ext uri="{9D8B030D-6E8A-4147-A177-3AD203B41FA5}">
                      <a16:colId xmlns:a16="http://schemas.microsoft.com/office/drawing/2014/main" val="2766374532"/>
                    </a:ext>
                  </a:extLst>
                </a:gridCol>
                <a:gridCol w="1410120">
                  <a:extLst>
                    <a:ext uri="{9D8B030D-6E8A-4147-A177-3AD203B41FA5}">
                      <a16:colId xmlns:a16="http://schemas.microsoft.com/office/drawing/2014/main" val="445530374"/>
                    </a:ext>
                  </a:extLst>
                </a:gridCol>
                <a:gridCol w="1651167">
                  <a:extLst>
                    <a:ext uri="{9D8B030D-6E8A-4147-A177-3AD203B41FA5}">
                      <a16:colId xmlns:a16="http://schemas.microsoft.com/office/drawing/2014/main" val="3836964447"/>
                    </a:ext>
                  </a:extLst>
                </a:gridCol>
                <a:gridCol w="1581866">
                  <a:extLst>
                    <a:ext uri="{9D8B030D-6E8A-4147-A177-3AD203B41FA5}">
                      <a16:colId xmlns:a16="http://schemas.microsoft.com/office/drawing/2014/main" val="1760575327"/>
                    </a:ext>
                  </a:extLst>
                </a:gridCol>
                <a:gridCol w="1494487">
                  <a:extLst>
                    <a:ext uri="{9D8B030D-6E8A-4147-A177-3AD203B41FA5}">
                      <a16:colId xmlns:a16="http://schemas.microsoft.com/office/drawing/2014/main" val="1655029305"/>
                    </a:ext>
                  </a:extLst>
                </a:gridCol>
                <a:gridCol w="1253440">
                  <a:extLst>
                    <a:ext uri="{9D8B030D-6E8A-4147-A177-3AD203B41FA5}">
                      <a16:colId xmlns:a16="http://schemas.microsoft.com/office/drawing/2014/main" val="1391696079"/>
                    </a:ext>
                  </a:extLst>
                </a:gridCol>
              </a:tblGrid>
              <a:tr h="313635">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2nd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3rd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4th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5th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9283094"/>
                  </a:ext>
                </a:extLst>
              </a:tr>
              <a:tr h="313635">
                <a:tc>
                  <a:txBody>
                    <a:bodyPr/>
                    <a:lstStyle/>
                    <a:p>
                      <a:pPr algn="l" fontAlgn="b"/>
                      <a:r>
                        <a:rPr lang="es-ES" sz="1000" u="none" strike="noStrike" dirty="0">
                          <a:effectLst/>
                        </a:rPr>
                        <a:t>BARRANCABERMEJA</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Hotel</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Restaurant</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Burger Joint</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Multiplex</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Park</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8235228"/>
                  </a:ext>
                </a:extLst>
              </a:tr>
            </a:tbl>
          </a:graphicData>
        </a:graphic>
      </p:graphicFrame>
      <p:graphicFrame>
        <p:nvGraphicFramePr>
          <p:cNvPr id="5" name="Tabla 4">
            <a:extLst>
              <a:ext uri="{FF2B5EF4-FFF2-40B4-BE49-F238E27FC236}">
                <a16:creationId xmlns:a16="http://schemas.microsoft.com/office/drawing/2014/main" id="{2FC31C83-C056-4C75-94EB-05CE803BD11D}"/>
              </a:ext>
            </a:extLst>
          </p:cNvPr>
          <p:cNvGraphicFramePr>
            <a:graphicFrameLocks noGrp="1"/>
          </p:cNvGraphicFramePr>
          <p:nvPr>
            <p:extLst>
              <p:ext uri="{D42A27DB-BD31-4B8C-83A1-F6EECF244321}">
                <p14:modId xmlns:p14="http://schemas.microsoft.com/office/powerpoint/2010/main" val="1630327808"/>
              </p:ext>
            </p:extLst>
          </p:nvPr>
        </p:nvGraphicFramePr>
        <p:xfrm>
          <a:off x="677334" y="3126591"/>
          <a:ext cx="8596311" cy="627270"/>
        </p:xfrm>
        <a:graphic>
          <a:graphicData uri="http://schemas.openxmlformats.org/drawingml/2006/table">
            <a:tbl>
              <a:tblPr>
                <a:tableStyleId>{5C22544A-7EE6-4342-B048-85BDC9FD1C3A}</a:tableStyleId>
              </a:tblPr>
              <a:tblGrid>
                <a:gridCol w="1205231">
                  <a:extLst>
                    <a:ext uri="{9D8B030D-6E8A-4147-A177-3AD203B41FA5}">
                      <a16:colId xmlns:a16="http://schemas.microsoft.com/office/drawing/2014/main" val="2745170310"/>
                    </a:ext>
                  </a:extLst>
                </a:gridCol>
                <a:gridCol w="1410120">
                  <a:extLst>
                    <a:ext uri="{9D8B030D-6E8A-4147-A177-3AD203B41FA5}">
                      <a16:colId xmlns:a16="http://schemas.microsoft.com/office/drawing/2014/main" val="395743332"/>
                    </a:ext>
                  </a:extLst>
                </a:gridCol>
                <a:gridCol w="1651167">
                  <a:extLst>
                    <a:ext uri="{9D8B030D-6E8A-4147-A177-3AD203B41FA5}">
                      <a16:colId xmlns:a16="http://schemas.microsoft.com/office/drawing/2014/main" val="2278111880"/>
                    </a:ext>
                  </a:extLst>
                </a:gridCol>
                <a:gridCol w="1581866">
                  <a:extLst>
                    <a:ext uri="{9D8B030D-6E8A-4147-A177-3AD203B41FA5}">
                      <a16:colId xmlns:a16="http://schemas.microsoft.com/office/drawing/2014/main" val="2923557487"/>
                    </a:ext>
                  </a:extLst>
                </a:gridCol>
                <a:gridCol w="1494487">
                  <a:extLst>
                    <a:ext uri="{9D8B030D-6E8A-4147-A177-3AD203B41FA5}">
                      <a16:colId xmlns:a16="http://schemas.microsoft.com/office/drawing/2014/main" val="1045503118"/>
                    </a:ext>
                  </a:extLst>
                </a:gridCol>
                <a:gridCol w="1253440">
                  <a:extLst>
                    <a:ext uri="{9D8B030D-6E8A-4147-A177-3AD203B41FA5}">
                      <a16:colId xmlns:a16="http://schemas.microsoft.com/office/drawing/2014/main" val="1269621931"/>
                    </a:ext>
                  </a:extLst>
                </a:gridCol>
              </a:tblGrid>
              <a:tr h="404042">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6th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7th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8th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9th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10th Sitio mas popular</a:t>
                      </a:r>
                      <a:endParaRPr lang="es-ES" sz="1000" b="1" i="0" u="none" strike="noStrike" dirty="0">
                        <a:solidFill>
                          <a:srgbClr val="000000"/>
                        </a:solidFill>
                        <a:effectLst/>
                        <a:latin typeface="Calibri" panose="020F0502020204030204" pitchFamily="34" charset="0"/>
                      </a:endParaRPr>
                    </a:p>
                  </a:txBody>
                  <a:tcPr marL="9042" marR="9042" marT="904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6674135"/>
                  </a:ext>
                </a:extLst>
              </a:tr>
              <a:tr h="223228">
                <a:tc>
                  <a:txBody>
                    <a:bodyPr/>
                    <a:lstStyle/>
                    <a:p>
                      <a:pPr algn="l" fontAlgn="b"/>
                      <a:r>
                        <a:rPr lang="es-ES" sz="1000" u="none" strike="noStrike" dirty="0">
                          <a:effectLst/>
                        </a:rPr>
                        <a:t>BARRANCABERMEJA</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Sandwich Place</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BBQ Joint</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Caribbean Restaurant</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Café</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Supermarket</a:t>
                      </a:r>
                      <a:endParaRPr lang="es-ES" sz="1000" b="0" i="0" u="none" strike="noStrike" dirty="0">
                        <a:solidFill>
                          <a:srgbClr val="000000"/>
                        </a:solidFill>
                        <a:effectLst/>
                        <a:latin typeface="Calibri" panose="020F0502020204030204" pitchFamily="34" charset="0"/>
                      </a:endParaRPr>
                    </a:p>
                  </a:txBody>
                  <a:tcPr marL="9042" marR="9042" marT="904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2606484"/>
                  </a:ext>
                </a:extLst>
              </a:tr>
            </a:tbl>
          </a:graphicData>
        </a:graphic>
      </p:graphicFrame>
    </p:spTree>
    <p:extLst>
      <p:ext uri="{BB962C8B-B14F-4D97-AF65-F5344CB8AC3E}">
        <p14:creationId xmlns:p14="http://schemas.microsoft.com/office/powerpoint/2010/main" val="761837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9B306-C6A6-43B5-A6D9-A900480C1D90}"/>
              </a:ext>
            </a:extLst>
          </p:cNvPr>
          <p:cNvSpPr>
            <a:spLocks noGrp="1"/>
          </p:cNvSpPr>
          <p:nvPr>
            <p:ph type="title"/>
          </p:nvPr>
        </p:nvSpPr>
        <p:spPr/>
        <p:txBody>
          <a:bodyPr/>
          <a:lstStyle/>
          <a:p>
            <a:r>
              <a:rPr lang="es-ES" dirty="0"/>
              <a:t>Agrupación # 5</a:t>
            </a:r>
          </a:p>
        </p:txBody>
      </p:sp>
      <p:graphicFrame>
        <p:nvGraphicFramePr>
          <p:cNvPr id="4" name="Marcador de contenido 3">
            <a:extLst>
              <a:ext uri="{FF2B5EF4-FFF2-40B4-BE49-F238E27FC236}">
                <a16:creationId xmlns:a16="http://schemas.microsoft.com/office/drawing/2014/main" id="{CC7992E0-4E8E-434C-8C29-91071B4A1E5B}"/>
              </a:ext>
            </a:extLst>
          </p:cNvPr>
          <p:cNvGraphicFramePr>
            <a:graphicFrameLocks noGrp="1"/>
          </p:cNvGraphicFramePr>
          <p:nvPr>
            <p:ph idx="1"/>
            <p:extLst>
              <p:ext uri="{D42A27DB-BD31-4B8C-83A1-F6EECF244321}">
                <p14:modId xmlns:p14="http://schemas.microsoft.com/office/powerpoint/2010/main" val="1827821188"/>
              </p:ext>
            </p:extLst>
          </p:nvPr>
        </p:nvGraphicFramePr>
        <p:xfrm>
          <a:off x="677334" y="1930400"/>
          <a:ext cx="8596312" cy="596888"/>
        </p:xfrm>
        <a:graphic>
          <a:graphicData uri="http://schemas.openxmlformats.org/drawingml/2006/table">
            <a:tbl>
              <a:tblPr>
                <a:tableStyleId>{5C22544A-7EE6-4342-B048-85BDC9FD1C3A}</a:tableStyleId>
              </a:tblPr>
              <a:tblGrid>
                <a:gridCol w="1334475">
                  <a:extLst>
                    <a:ext uri="{9D8B030D-6E8A-4147-A177-3AD203B41FA5}">
                      <a16:colId xmlns:a16="http://schemas.microsoft.com/office/drawing/2014/main" val="2113009809"/>
                    </a:ext>
                  </a:extLst>
                </a:gridCol>
                <a:gridCol w="1419074">
                  <a:extLst>
                    <a:ext uri="{9D8B030D-6E8A-4147-A177-3AD203B41FA5}">
                      <a16:colId xmlns:a16="http://schemas.microsoft.com/office/drawing/2014/main" val="1190857154"/>
                    </a:ext>
                  </a:extLst>
                </a:gridCol>
                <a:gridCol w="1760197">
                  <a:extLst>
                    <a:ext uri="{9D8B030D-6E8A-4147-A177-3AD203B41FA5}">
                      <a16:colId xmlns:a16="http://schemas.microsoft.com/office/drawing/2014/main" val="727793199"/>
                    </a:ext>
                  </a:extLst>
                </a:gridCol>
                <a:gridCol w="1517317">
                  <a:extLst>
                    <a:ext uri="{9D8B030D-6E8A-4147-A177-3AD203B41FA5}">
                      <a16:colId xmlns:a16="http://schemas.microsoft.com/office/drawing/2014/main" val="2182716781"/>
                    </a:ext>
                  </a:extLst>
                </a:gridCol>
                <a:gridCol w="1342662">
                  <a:extLst>
                    <a:ext uri="{9D8B030D-6E8A-4147-A177-3AD203B41FA5}">
                      <a16:colId xmlns:a16="http://schemas.microsoft.com/office/drawing/2014/main" val="277481686"/>
                    </a:ext>
                  </a:extLst>
                </a:gridCol>
                <a:gridCol w="1222587">
                  <a:extLst>
                    <a:ext uri="{9D8B030D-6E8A-4147-A177-3AD203B41FA5}">
                      <a16:colId xmlns:a16="http://schemas.microsoft.com/office/drawing/2014/main" val="1524989317"/>
                    </a:ext>
                  </a:extLst>
                </a:gridCol>
              </a:tblGrid>
              <a:tr h="283896">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1st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2nd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3rd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4th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5th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6591149"/>
                  </a:ext>
                </a:extLst>
              </a:tr>
              <a:tr h="283896">
                <a:tc>
                  <a:txBody>
                    <a:bodyPr/>
                    <a:lstStyle/>
                    <a:p>
                      <a:pPr algn="l" fontAlgn="b"/>
                      <a:r>
                        <a:rPr lang="es-ES" sz="1000" u="none" strike="noStrike" dirty="0">
                          <a:effectLst/>
                        </a:rPr>
                        <a:t>BUCARAMANGA</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dirty="0">
                          <a:effectLst/>
                        </a:rPr>
                        <a:t>Burger Joint</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Hotel</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Scenic Lookout</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Restaurant</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Steakhouse</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7901921"/>
                  </a:ext>
                </a:extLst>
              </a:tr>
            </a:tbl>
          </a:graphicData>
        </a:graphic>
      </p:graphicFrame>
      <p:graphicFrame>
        <p:nvGraphicFramePr>
          <p:cNvPr id="5" name="Tabla 4">
            <a:extLst>
              <a:ext uri="{FF2B5EF4-FFF2-40B4-BE49-F238E27FC236}">
                <a16:creationId xmlns:a16="http://schemas.microsoft.com/office/drawing/2014/main" id="{6CB2AC1D-20C5-42A0-AE8C-CC42DBF7E407}"/>
              </a:ext>
            </a:extLst>
          </p:cNvPr>
          <p:cNvGraphicFramePr>
            <a:graphicFrameLocks noGrp="1"/>
          </p:cNvGraphicFramePr>
          <p:nvPr>
            <p:extLst>
              <p:ext uri="{D42A27DB-BD31-4B8C-83A1-F6EECF244321}">
                <p14:modId xmlns:p14="http://schemas.microsoft.com/office/powerpoint/2010/main" val="1028491494"/>
              </p:ext>
            </p:extLst>
          </p:nvPr>
        </p:nvGraphicFramePr>
        <p:xfrm>
          <a:off x="677334" y="3216897"/>
          <a:ext cx="8596312" cy="625984"/>
        </p:xfrm>
        <a:graphic>
          <a:graphicData uri="http://schemas.openxmlformats.org/drawingml/2006/table">
            <a:tbl>
              <a:tblPr>
                <a:tableStyleId>{5C22544A-7EE6-4342-B048-85BDC9FD1C3A}</a:tableStyleId>
              </a:tblPr>
              <a:tblGrid>
                <a:gridCol w="1334475">
                  <a:extLst>
                    <a:ext uri="{9D8B030D-6E8A-4147-A177-3AD203B41FA5}">
                      <a16:colId xmlns:a16="http://schemas.microsoft.com/office/drawing/2014/main" val="1423285317"/>
                    </a:ext>
                  </a:extLst>
                </a:gridCol>
                <a:gridCol w="1419074">
                  <a:extLst>
                    <a:ext uri="{9D8B030D-6E8A-4147-A177-3AD203B41FA5}">
                      <a16:colId xmlns:a16="http://schemas.microsoft.com/office/drawing/2014/main" val="1353127999"/>
                    </a:ext>
                  </a:extLst>
                </a:gridCol>
                <a:gridCol w="1760197">
                  <a:extLst>
                    <a:ext uri="{9D8B030D-6E8A-4147-A177-3AD203B41FA5}">
                      <a16:colId xmlns:a16="http://schemas.microsoft.com/office/drawing/2014/main" val="2535897050"/>
                    </a:ext>
                  </a:extLst>
                </a:gridCol>
                <a:gridCol w="1517317">
                  <a:extLst>
                    <a:ext uri="{9D8B030D-6E8A-4147-A177-3AD203B41FA5}">
                      <a16:colId xmlns:a16="http://schemas.microsoft.com/office/drawing/2014/main" val="3874543035"/>
                    </a:ext>
                  </a:extLst>
                </a:gridCol>
                <a:gridCol w="1342662">
                  <a:extLst>
                    <a:ext uri="{9D8B030D-6E8A-4147-A177-3AD203B41FA5}">
                      <a16:colId xmlns:a16="http://schemas.microsoft.com/office/drawing/2014/main" val="1475263818"/>
                    </a:ext>
                  </a:extLst>
                </a:gridCol>
                <a:gridCol w="1222587">
                  <a:extLst>
                    <a:ext uri="{9D8B030D-6E8A-4147-A177-3AD203B41FA5}">
                      <a16:colId xmlns:a16="http://schemas.microsoft.com/office/drawing/2014/main" val="3044909585"/>
                    </a:ext>
                  </a:extLst>
                </a:gridCol>
              </a:tblGrid>
              <a:tr h="283896">
                <a:tc>
                  <a:txBody>
                    <a:bodyPr/>
                    <a:lstStyle/>
                    <a:p>
                      <a:pPr algn="l" fontAlgn="t"/>
                      <a:r>
                        <a:rPr lang="es-ES" sz="1000" b="1" u="none" strike="noStrike" dirty="0">
                          <a:effectLst/>
                        </a:rPr>
                        <a:t>NOM_MPIO</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t"/>
                      <a:r>
                        <a:rPr lang="es-ES" sz="1000" b="1" u="none" strike="noStrike" dirty="0">
                          <a:effectLst/>
                        </a:rPr>
                        <a:t>6th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7th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8th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9th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t"/>
                      <a:r>
                        <a:rPr lang="es-ES" sz="1000" b="1" u="none" strike="noStrike" dirty="0">
                          <a:effectLst/>
                        </a:rPr>
                        <a:t>10th Sitio mas popular</a:t>
                      </a:r>
                      <a:endParaRPr lang="es-ES" sz="1000" b="1" i="0" u="none" strike="noStrike" dirty="0">
                        <a:solidFill>
                          <a:srgbClr val="000000"/>
                        </a:solidFill>
                        <a:effectLst/>
                        <a:latin typeface="Calibri" panose="020F0502020204030204" pitchFamily="34" charset="0"/>
                      </a:endParaRPr>
                    </a:p>
                  </a:txBody>
                  <a:tcPr marL="8192" marR="8192" marT="8192"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3293000"/>
                  </a:ext>
                </a:extLst>
              </a:tr>
              <a:tr h="283896">
                <a:tc>
                  <a:txBody>
                    <a:bodyPr/>
                    <a:lstStyle/>
                    <a:p>
                      <a:pPr algn="l" fontAlgn="b"/>
                      <a:r>
                        <a:rPr lang="es-ES" sz="1000" u="none" strike="noStrike" dirty="0">
                          <a:effectLst/>
                        </a:rPr>
                        <a:t>BUCARAMANGA</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s-ES" sz="1000" u="none" strike="noStrike">
                          <a:effectLst/>
                        </a:rPr>
                        <a:t>Multiplex</a:t>
                      </a:r>
                      <a:endParaRPr lang="es-ES" sz="1000" b="0" i="0" u="none" strike="noStrike">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Golf Course</a:t>
                      </a:r>
                      <a:endParaRPr lang="es-ES" sz="1000" b="0" i="0" u="none" strike="noStrike">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South American Restaurant</a:t>
                      </a:r>
                      <a:endParaRPr lang="es-ES" sz="1000" b="0" i="0" u="none" strike="noStrike">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a:effectLst/>
                        </a:rPr>
                        <a:t>Coffee Shop</a:t>
                      </a:r>
                      <a:endParaRPr lang="es-ES" sz="1000" b="0" i="0" u="none" strike="noStrike">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000" u="none" strike="noStrike" dirty="0">
                          <a:effectLst/>
                        </a:rPr>
                        <a:t>Shopping Mall</a:t>
                      </a:r>
                      <a:endParaRPr lang="es-ES" sz="1000" b="0" i="0" u="none" strike="noStrike" dirty="0">
                        <a:solidFill>
                          <a:srgbClr val="000000"/>
                        </a:solidFill>
                        <a:effectLst/>
                        <a:latin typeface="Calibri" panose="020F0502020204030204" pitchFamily="34" charset="0"/>
                      </a:endParaRPr>
                    </a:p>
                  </a:txBody>
                  <a:tcPr marL="8192" marR="8192" marT="8192"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3309408"/>
                  </a:ext>
                </a:extLst>
              </a:tr>
            </a:tbl>
          </a:graphicData>
        </a:graphic>
      </p:graphicFrame>
    </p:spTree>
    <p:extLst>
      <p:ext uri="{BB962C8B-B14F-4D97-AF65-F5344CB8AC3E}">
        <p14:creationId xmlns:p14="http://schemas.microsoft.com/office/powerpoint/2010/main" val="2956775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B7858-360E-46AF-9E6C-F963038C8AA5}"/>
              </a:ext>
            </a:extLst>
          </p:cNvPr>
          <p:cNvSpPr>
            <a:spLocks noGrp="1"/>
          </p:cNvSpPr>
          <p:nvPr>
            <p:ph type="title"/>
          </p:nvPr>
        </p:nvSpPr>
        <p:spPr/>
        <p:txBody>
          <a:bodyPr/>
          <a:lstStyle/>
          <a:p>
            <a:r>
              <a:rPr lang="es-ES" dirty="0"/>
              <a:t>RESULTADOS</a:t>
            </a:r>
          </a:p>
        </p:txBody>
      </p:sp>
    </p:spTree>
    <p:extLst>
      <p:ext uri="{BB962C8B-B14F-4D97-AF65-F5344CB8AC3E}">
        <p14:creationId xmlns:p14="http://schemas.microsoft.com/office/powerpoint/2010/main" val="192954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BB0825-4E86-4767-95D3-20A06D5ED24C}"/>
              </a:ext>
            </a:extLst>
          </p:cNvPr>
          <p:cNvSpPr>
            <a:spLocks noGrp="1"/>
          </p:cNvSpPr>
          <p:nvPr>
            <p:ph idx="1"/>
          </p:nvPr>
        </p:nvSpPr>
        <p:spPr/>
        <p:txBody>
          <a:bodyPr/>
          <a:lstStyle/>
          <a:p>
            <a:pPr marL="0" indent="0">
              <a:buNone/>
            </a:pPr>
            <a:r>
              <a:rPr lang="es-ES" dirty="0">
                <a:solidFill>
                  <a:schemeClr val="tx1">
                    <a:lumMod val="50000"/>
                    <a:lumOff val="50000"/>
                  </a:schemeClr>
                </a:solidFill>
              </a:rPr>
              <a:t>Un grupo de inversionistas extranjeros han llegado a Colombia con el deseo de invertir parte de su capital, iniciando un negocio de tipo comercial en alguna de los municipios del hermoso país cafetero.</a:t>
            </a:r>
          </a:p>
          <a:p>
            <a:pPr marL="0" indent="0">
              <a:buNone/>
            </a:pPr>
            <a:br>
              <a:rPr lang="es-ES" dirty="0">
                <a:solidFill>
                  <a:schemeClr val="tx1">
                    <a:lumMod val="50000"/>
                    <a:lumOff val="50000"/>
                  </a:schemeClr>
                </a:solidFill>
              </a:rPr>
            </a:br>
            <a:r>
              <a:rPr lang="es-ES" dirty="0">
                <a:solidFill>
                  <a:schemeClr val="tx1">
                    <a:lumMod val="50000"/>
                    <a:lumOff val="50000"/>
                  </a:schemeClr>
                </a:solidFill>
              </a:rPr>
              <a:t>Al no tener muchos conocimientos sobre el país ni de cual o cuales pueden ser los municipios ideales para dicho establecimiento comercial o de que tipo de comercio seria el mas provechoso en dichos municipios, optan por buscar a un científico de datos el cual les ayude a resolver todas estas dudas y puedan tomar la decisión mas acertada acerca de que tipo de establecimiento comercial establecer y en que municipio.</a:t>
            </a:r>
            <a:endParaRPr lang="es-ES" b="0" dirty="0">
              <a:solidFill>
                <a:schemeClr val="tx1"/>
              </a:solidFill>
              <a:effectLst/>
              <a:latin typeface="Calibri" panose="020F0502020204030204" pitchFamily="34" charset="0"/>
              <a:cs typeface="Calibri" panose="020F0502020204030204" pitchFamily="34" charset="0"/>
            </a:endParaRPr>
          </a:p>
          <a:p>
            <a:endParaRPr lang="es-ES" dirty="0"/>
          </a:p>
        </p:txBody>
      </p:sp>
    </p:spTree>
    <p:extLst>
      <p:ext uri="{BB962C8B-B14F-4D97-AF65-F5344CB8AC3E}">
        <p14:creationId xmlns:p14="http://schemas.microsoft.com/office/powerpoint/2010/main" val="989494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CD82D0-75B1-4BF7-95A4-19DC005D5ED8}"/>
              </a:ext>
            </a:extLst>
          </p:cNvPr>
          <p:cNvSpPr>
            <a:spLocks noGrp="1"/>
          </p:cNvSpPr>
          <p:nvPr>
            <p:ph idx="1"/>
          </p:nvPr>
        </p:nvSpPr>
        <p:spPr/>
        <p:txBody>
          <a:bodyPr/>
          <a:lstStyle/>
          <a:p>
            <a:r>
              <a:rPr lang="es-ES" dirty="0">
                <a:solidFill>
                  <a:schemeClr val="tx1">
                    <a:lumMod val="50000"/>
                    <a:lumOff val="50000"/>
                  </a:schemeClr>
                </a:solidFill>
              </a:rPr>
              <a:t>La Agrupación #3 cuenta con mas de la mitad de los municipios.</a:t>
            </a:r>
          </a:p>
          <a:p>
            <a:r>
              <a:rPr lang="es-ES" dirty="0">
                <a:solidFill>
                  <a:schemeClr val="tx1">
                    <a:lumMod val="50000"/>
                    <a:lumOff val="50000"/>
                  </a:schemeClr>
                </a:solidFill>
              </a:rPr>
              <a:t>Se puede observar una clara tendencia a los centros comerciales en 3 de los municipios.</a:t>
            </a:r>
          </a:p>
          <a:p>
            <a:r>
              <a:rPr lang="es-ES" dirty="0">
                <a:solidFill>
                  <a:schemeClr val="tx1">
                    <a:lumMod val="50000"/>
                    <a:lumOff val="50000"/>
                  </a:schemeClr>
                </a:solidFill>
              </a:rPr>
              <a:t>Los hoteles podrían ser el segundo tipo de lugar que mas se presenta en estos municipios, y es algo normal teniendo en cuenta que es un país con un buen  nivel de turismo.</a:t>
            </a:r>
          </a:p>
          <a:p>
            <a:r>
              <a:rPr lang="es-ES" dirty="0">
                <a:solidFill>
                  <a:schemeClr val="tx1">
                    <a:lumMod val="50000"/>
                    <a:lumOff val="50000"/>
                  </a:schemeClr>
                </a:solidFill>
              </a:rPr>
              <a:t>Los diferentes tipos de restaurante también son una constante en todos los municipios.</a:t>
            </a:r>
          </a:p>
          <a:p>
            <a:r>
              <a:rPr lang="es-ES" dirty="0">
                <a:solidFill>
                  <a:schemeClr val="tx1">
                    <a:lumMod val="50000"/>
                    <a:lumOff val="50000"/>
                  </a:schemeClr>
                </a:solidFill>
              </a:rPr>
              <a:t>Los lugares de comida rápida, así como los café se observan en varios de los municipios, a pesar de no ser los sitios mas populares.</a:t>
            </a:r>
          </a:p>
          <a:p>
            <a:endParaRPr lang="es-ES" dirty="0"/>
          </a:p>
        </p:txBody>
      </p:sp>
    </p:spTree>
    <p:extLst>
      <p:ext uri="{BB962C8B-B14F-4D97-AF65-F5344CB8AC3E}">
        <p14:creationId xmlns:p14="http://schemas.microsoft.com/office/powerpoint/2010/main" val="3659142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3B022-9C1A-4D1C-8069-77AD58221C4D}"/>
              </a:ext>
            </a:extLst>
          </p:cNvPr>
          <p:cNvSpPr>
            <a:spLocks noGrp="1"/>
          </p:cNvSpPr>
          <p:nvPr>
            <p:ph type="title"/>
          </p:nvPr>
        </p:nvSpPr>
        <p:spPr/>
        <p:txBody>
          <a:bodyPr/>
          <a:lstStyle/>
          <a:p>
            <a:r>
              <a:rPr lang="es-ES" dirty="0"/>
              <a:t>CONCLUSIONES</a:t>
            </a:r>
          </a:p>
        </p:txBody>
      </p:sp>
    </p:spTree>
    <p:extLst>
      <p:ext uri="{BB962C8B-B14F-4D97-AF65-F5344CB8AC3E}">
        <p14:creationId xmlns:p14="http://schemas.microsoft.com/office/powerpoint/2010/main" val="88414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7B67F3E-BCA7-4305-BA64-ECDF46F08300}"/>
              </a:ext>
            </a:extLst>
          </p:cNvPr>
          <p:cNvSpPr>
            <a:spLocks noGrp="1"/>
          </p:cNvSpPr>
          <p:nvPr>
            <p:ph idx="1"/>
          </p:nvPr>
        </p:nvSpPr>
        <p:spPr/>
        <p:txBody>
          <a:bodyPr>
            <a:normAutofit fontScale="77500" lnSpcReduction="20000"/>
          </a:bodyPr>
          <a:lstStyle/>
          <a:p>
            <a:pPr marL="0" indent="0">
              <a:buNone/>
            </a:pPr>
            <a:r>
              <a:rPr lang="es-ES" sz="2100" dirty="0">
                <a:solidFill>
                  <a:schemeClr val="tx1">
                    <a:lumMod val="50000"/>
                    <a:lumOff val="50000"/>
                  </a:schemeClr>
                </a:solidFill>
              </a:rPr>
              <a:t>La decisión de los inversionistas acerca del municipio y tipo de comercio a invertir podría analizarse desde diferentes puntos de vista:</a:t>
            </a:r>
          </a:p>
          <a:p>
            <a:r>
              <a:rPr lang="es-ES" sz="2100" dirty="0">
                <a:solidFill>
                  <a:schemeClr val="tx1">
                    <a:lumMod val="50000"/>
                    <a:lumOff val="50000"/>
                  </a:schemeClr>
                </a:solidFill>
              </a:rPr>
              <a:t>Entrar a competir con centros comerciales a municipios como Medellín, Envigado o Barranquilla en los cuales estos establecimientos ya tienen bastante apogeo y arriesgarse a que el negocio pueda arrebatarle clientes a la competencia ya establecida.</a:t>
            </a:r>
          </a:p>
          <a:p>
            <a:r>
              <a:rPr lang="es-ES" sz="2100" dirty="0">
                <a:solidFill>
                  <a:schemeClr val="tx1">
                    <a:lumMod val="50000"/>
                    <a:lumOff val="50000"/>
                  </a:schemeClr>
                </a:solidFill>
              </a:rPr>
              <a:t>Competir con hoteles o restaurantes en municipios como Bogotá, Cali o Pereira en los cuales al igual que la opción anterior, entrarían a tratar de atraer a los clientes de negocios ya establecidos.</a:t>
            </a:r>
          </a:p>
          <a:p>
            <a:r>
              <a:rPr lang="es-ES" sz="2100" dirty="0">
                <a:solidFill>
                  <a:schemeClr val="tx1">
                    <a:lumMod val="50000"/>
                    <a:lumOff val="50000"/>
                  </a:schemeClr>
                </a:solidFill>
              </a:rPr>
              <a:t>Invertir en hoteles, cafés o distintos tipo de restaurante en ciudades como Medellín y Bucaramanga que a pesar de estar en el top 10 de lugares mas populares no son el top 1 de dichas ciudades.</a:t>
            </a:r>
          </a:p>
          <a:p>
            <a:r>
              <a:rPr lang="es-ES" sz="2100" dirty="0">
                <a:solidFill>
                  <a:schemeClr val="tx1">
                    <a:lumMod val="50000"/>
                    <a:lumOff val="50000"/>
                  </a:schemeClr>
                </a:solidFill>
              </a:rPr>
              <a:t>En lo personal esta opción es la que yo acogería, invertir en un centro comercial en alguna ciudad como Cali, Pereira o Bogotá, los cuales son bastantes populares en otras ciudades pero que se ven muy poco en estas, lo cual podría ser una apuesta innovadora y de volverse tan popular como en otras ciudades, traer grandes ganancias.</a:t>
            </a:r>
          </a:p>
          <a:p>
            <a:endParaRPr lang="es-ES" dirty="0"/>
          </a:p>
        </p:txBody>
      </p:sp>
    </p:spTree>
    <p:extLst>
      <p:ext uri="{BB962C8B-B14F-4D97-AF65-F5344CB8AC3E}">
        <p14:creationId xmlns:p14="http://schemas.microsoft.com/office/powerpoint/2010/main" val="29301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FB433-3EB4-4F18-A2E7-BE0E6FB8A6CA}"/>
              </a:ext>
            </a:extLst>
          </p:cNvPr>
          <p:cNvSpPr>
            <a:spLocks noGrp="1"/>
          </p:cNvSpPr>
          <p:nvPr>
            <p:ph type="title"/>
          </p:nvPr>
        </p:nvSpPr>
        <p:spPr/>
        <p:txBody>
          <a:bodyPr/>
          <a:lstStyle/>
          <a:p>
            <a:r>
              <a:rPr lang="es-ES" dirty="0"/>
              <a:t>DATOS</a:t>
            </a:r>
          </a:p>
        </p:txBody>
      </p:sp>
    </p:spTree>
    <p:extLst>
      <p:ext uri="{BB962C8B-B14F-4D97-AF65-F5344CB8AC3E}">
        <p14:creationId xmlns:p14="http://schemas.microsoft.com/office/powerpoint/2010/main" val="150371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069628-54B4-4177-A085-CC9113D62A55}"/>
              </a:ext>
            </a:extLst>
          </p:cNvPr>
          <p:cNvSpPr>
            <a:spLocks noGrp="1"/>
          </p:cNvSpPr>
          <p:nvPr>
            <p:ph idx="1"/>
          </p:nvPr>
        </p:nvSpPr>
        <p:spPr/>
        <p:txBody>
          <a:bodyPr/>
          <a:lstStyle/>
          <a:p>
            <a:pPr marL="0" indent="0">
              <a:buNone/>
            </a:pPr>
            <a:r>
              <a:rPr lang="es-ES" dirty="0">
                <a:solidFill>
                  <a:schemeClr val="tx1">
                    <a:lumMod val="50000"/>
                    <a:lumOff val="50000"/>
                  </a:schemeClr>
                </a:solidFill>
              </a:rPr>
              <a:t>Los datos necesarios para este análisis son:</a:t>
            </a:r>
          </a:p>
          <a:p>
            <a:pPr marL="0" indent="0">
              <a:buNone/>
            </a:pPr>
            <a:endParaRPr lang="es-ES" sz="1800" b="0" dirty="0">
              <a:solidFill>
                <a:schemeClr val="tx1"/>
              </a:solidFill>
              <a:effectLst/>
              <a:latin typeface="Calibri" panose="020F0502020204030204" pitchFamily="34" charset="0"/>
              <a:cs typeface="Calibri" panose="020F0502020204030204" pitchFamily="34" charset="0"/>
            </a:endParaRPr>
          </a:p>
          <a:p>
            <a:r>
              <a:rPr lang="es-ES" dirty="0">
                <a:solidFill>
                  <a:schemeClr val="tx1">
                    <a:lumMod val="50000"/>
                    <a:lumOff val="50000"/>
                  </a:schemeClr>
                </a:solidFill>
              </a:rPr>
              <a:t>División Política de los municipios de Colombia con sus coordenadas geográficas, obtenidos de la pagina del DANE (Departamento Administrativo Nacional de Estadística) es la entidad responsable de la planeación, levantamiento, procesamiento, análisis y difusión de las estadísticas oficiales de Colombia. https://geoportal.dane.gov.co/geovisores/territorio/consulta-divipola-division-politico-administrativa-de-colombia/   </a:t>
            </a:r>
          </a:p>
          <a:p>
            <a:endParaRPr lang="es-ES" dirty="0"/>
          </a:p>
        </p:txBody>
      </p:sp>
    </p:spTree>
    <p:extLst>
      <p:ext uri="{BB962C8B-B14F-4D97-AF65-F5344CB8AC3E}">
        <p14:creationId xmlns:p14="http://schemas.microsoft.com/office/powerpoint/2010/main" val="190417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0B7AC7-C5AC-45F4-A4DB-B178B7CF09C9}"/>
              </a:ext>
            </a:extLst>
          </p:cNvPr>
          <p:cNvSpPr>
            <a:spLocks noGrp="1"/>
          </p:cNvSpPr>
          <p:nvPr>
            <p:ph idx="1"/>
          </p:nvPr>
        </p:nvSpPr>
        <p:spPr/>
        <p:txBody>
          <a:bodyPr/>
          <a:lstStyle/>
          <a:p>
            <a:r>
              <a:rPr lang="es-ES" dirty="0">
                <a:solidFill>
                  <a:schemeClr val="tx1">
                    <a:lumMod val="50000"/>
                    <a:lumOff val="50000"/>
                  </a:schemeClr>
                </a:solidFill>
              </a:rPr>
              <a:t>Los 10 municipios con el mayor PIB de Colombia para el año 2019, ya que son los municipios con mayores ingresos económicos del país a la fecha son tentativamente la mejor opción para tener en cuenta en el lugar deseado para invertir, datos obtenidos de Wikipedia proporcionados por el DANE. https://es.wikipedia.org/wiki/Anexo:Municipios_de_Colombia_por_Producto_Interno_Bruto   </a:t>
            </a:r>
          </a:p>
          <a:p>
            <a:endParaRPr lang="es-ES" dirty="0"/>
          </a:p>
        </p:txBody>
      </p:sp>
    </p:spTree>
    <p:extLst>
      <p:ext uri="{BB962C8B-B14F-4D97-AF65-F5344CB8AC3E}">
        <p14:creationId xmlns:p14="http://schemas.microsoft.com/office/powerpoint/2010/main" val="154610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07B33A-39F2-4D99-A37F-E799C83D9DAE}"/>
              </a:ext>
            </a:extLst>
          </p:cNvPr>
          <p:cNvSpPr>
            <a:spLocks noGrp="1"/>
          </p:cNvSpPr>
          <p:nvPr>
            <p:ph idx="1"/>
          </p:nvPr>
        </p:nvSpPr>
        <p:spPr/>
        <p:txBody>
          <a:bodyPr/>
          <a:lstStyle/>
          <a:p>
            <a:r>
              <a:rPr lang="es-ES" dirty="0">
                <a:solidFill>
                  <a:schemeClr val="tx1">
                    <a:lumMod val="50000"/>
                    <a:lumOff val="50000"/>
                  </a:schemeClr>
                </a:solidFill>
              </a:rPr>
              <a:t>Coordenadas geográficas de Colombia y de los lugares mas populares de los 10 municipios mas representativos económicamente del país, los cuales servirán para tener una mayor idea de en que tipo de comercio se debe invertir, datos obtenidos de la pagina Foursquare. https://es.foursquare.com/developers/projects</a:t>
            </a:r>
          </a:p>
          <a:p>
            <a:endParaRPr lang="es-ES" dirty="0"/>
          </a:p>
        </p:txBody>
      </p:sp>
    </p:spTree>
    <p:extLst>
      <p:ext uri="{BB962C8B-B14F-4D97-AF65-F5344CB8AC3E}">
        <p14:creationId xmlns:p14="http://schemas.microsoft.com/office/powerpoint/2010/main" val="46693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075F8-A90E-49B0-83BD-9145DFBE4A6F}"/>
              </a:ext>
            </a:extLst>
          </p:cNvPr>
          <p:cNvSpPr>
            <a:spLocks noGrp="1"/>
          </p:cNvSpPr>
          <p:nvPr>
            <p:ph type="title"/>
          </p:nvPr>
        </p:nvSpPr>
        <p:spPr/>
        <p:txBody>
          <a:bodyPr/>
          <a:lstStyle/>
          <a:p>
            <a:r>
              <a:rPr lang="es-ES" dirty="0"/>
              <a:t>METODOLOGIA</a:t>
            </a:r>
          </a:p>
        </p:txBody>
      </p:sp>
    </p:spTree>
    <p:extLst>
      <p:ext uri="{BB962C8B-B14F-4D97-AF65-F5344CB8AC3E}">
        <p14:creationId xmlns:p14="http://schemas.microsoft.com/office/powerpoint/2010/main" val="390643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54A846B2-055F-46B9-B3C0-796AB66499B6}"/>
              </a:ext>
            </a:extLst>
          </p:cNvPr>
          <p:cNvGraphicFramePr>
            <a:graphicFrameLocks noGrp="1"/>
          </p:cNvGraphicFramePr>
          <p:nvPr>
            <p:ph idx="1"/>
            <p:extLst>
              <p:ext uri="{D42A27DB-BD31-4B8C-83A1-F6EECF244321}">
                <p14:modId xmlns:p14="http://schemas.microsoft.com/office/powerpoint/2010/main" val="4124973644"/>
              </p:ext>
            </p:extLst>
          </p:nvPr>
        </p:nvGraphicFramePr>
        <p:xfrm>
          <a:off x="677334" y="1930400"/>
          <a:ext cx="8042595" cy="4170876"/>
        </p:xfrm>
        <a:graphic>
          <a:graphicData uri="http://schemas.openxmlformats.org/drawingml/2006/table">
            <a:tbl>
              <a:tblPr>
                <a:tableStyleId>{5C22544A-7EE6-4342-B048-85BDC9FD1C3A}</a:tableStyleId>
              </a:tblPr>
              <a:tblGrid>
                <a:gridCol w="2125150">
                  <a:extLst>
                    <a:ext uri="{9D8B030D-6E8A-4147-A177-3AD203B41FA5}">
                      <a16:colId xmlns:a16="http://schemas.microsoft.com/office/drawing/2014/main" val="3911148355"/>
                    </a:ext>
                  </a:extLst>
                </a:gridCol>
                <a:gridCol w="2748039">
                  <a:extLst>
                    <a:ext uri="{9D8B030D-6E8A-4147-A177-3AD203B41FA5}">
                      <a16:colId xmlns:a16="http://schemas.microsoft.com/office/drawing/2014/main" val="1529305243"/>
                    </a:ext>
                  </a:extLst>
                </a:gridCol>
                <a:gridCol w="1538903">
                  <a:extLst>
                    <a:ext uri="{9D8B030D-6E8A-4147-A177-3AD203B41FA5}">
                      <a16:colId xmlns:a16="http://schemas.microsoft.com/office/drawing/2014/main" val="2479189709"/>
                    </a:ext>
                  </a:extLst>
                </a:gridCol>
                <a:gridCol w="1630503">
                  <a:extLst>
                    <a:ext uri="{9D8B030D-6E8A-4147-A177-3AD203B41FA5}">
                      <a16:colId xmlns:a16="http://schemas.microsoft.com/office/drawing/2014/main" val="4176519887"/>
                    </a:ext>
                  </a:extLst>
                </a:gridCol>
              </a:tblGrid>
              <a:tr h="295579">
                <a:tc gridSpan="4">
                  <a:txBody>
                    <a:bodyPr/>
                    <a:lstStyle/>
                    <a:p>
                      <a:pPr algn="ctr" fontAlgn="b"/>
                      <a:r>
                        <a:rPr lang="es-ES" sz="1600" b="1" u="none" strike="noStrike" dirty="0">
                          <a:effectLst/>
                        </a:rPr>
                        <a:t> COORDENADAS GEOGRAFICAS DE</a:t>
                      </a:r>
                      <a:br>
                        <a:rPr lang="es-ES" sz="1600" b="1" u="none" strike="noStrike" dirty="0">
                          <a:effectLst/>
                        </a:rPr>
                      </a:br>
                      <a:r>
                        <a:rPr lang="es-ES" sz="1600" b="1" u="none" strike="noStrike" dirty="0">
                          <a:effectLst/>
                        </a:rPr>
                        <a:t> LOS MUNICIPIOS CON MAYOR PIB DE COLOMBIA 2019</a:t>
                      </a:r>
                      <a:endParaRPr lang="es-ES" sz="16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807038831"/>
                  </a:ext>
                </a:extLst>
              </a:tr>
              <a:tr h="163304">
                <a:tc>
                  <a:txBody>
                    <a:bodyPr/>
                    <a:lstStyle/>
                    <a:p>
                      <a:pPr algn="ctr" fontAlgn="b"/>
                      <a:r>
                        <a:rPr lang="es-ES" sz="1600" u="none" strike="noStrike" dirty="0">
                          <a:effectLst/>
                        </a:rPr>
                        <a:t> </a:t>
                      </a:r>
                      <a:endParaRPr lang="es-ES" sz="16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endParaRPr lang="es-ES" sz="16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endParaRPr lang="es-ES" sz="16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600" u="none" strike="noStrike">
                          <a:effectLst/>
                        </a:rPr>
                        <a:t> </a:t>
                      </a:r>
                      <a:endParaRPr lang="es-ES" sz="16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6623770"/>
                  </a:ext>
                </a:extLst>
              </a:tr>
              <a:tr h="163304">
                <a:tc>
                  <a:txBody>
                    <a:bodyPr/>
                    <a:lstStyle/>
                    <a:p>
                      <a:pPr algn="ctr" fontAlgn="b"/>
                      <a:r>
                        <a:rPr lang="es-ES" sz="1600" u="none" strike="noStrike" dirty="0">
                          <a:effectLst/>
                        </a:rPr>
                        <a:t> </a:t>
                      </a:r>
                      <a:endParaRPr lang="es-ES" sz="16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600" u="none" strike="noStrike" dirty="0">
                          <a:effectLst/>
                        </a:rPr>
                        <a:t> </a:t>
                      </a:r>
                      <a:endParaRPr lang="es-ES" sz="1600" b="1"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600" u="none" strike="noStrike">
                          <a:effectLst/>
                        </a:rPr>
                        <a:t> </a:t>
                      </a:r>
                      <a:endParaRPr lang="es-ES" sz="16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b"/>
                      <a:r>
                        <a:rPr lang="es-ES" sz="1600" u="none" strike="noStrike">
                          <a:effectLst/>
                        </a:rPr>
                        <a:t> </a:t>
                      </a:r>
                      <a:endParaRPr lang="es-ES" sz="1600" b="1"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5354007"/>
                  </a:ext>
                </a:extLst>
              </a:tr>
              <a:tr h="163304">
                <a:tc>
                  <a:txBody>
                    <a:bodyPr/>
                    <a:lstStyle/>
                    <a:p>
                      <a:pPr algn="ctr" fontAlgn="t"/>
                      <a:r>
                        <a:rPr lang="es-ES" sz="1600" u="none" strike="noStrike">
                          <a:effectLst/>
                        </a:rPr>
                        <a:t>NOM_DPTO</a:t>
                      </a:r>
                      <a:endParaRPr lang="es-ES" sz="1600" b="1" i="0" u="none" strike="noStrike">
                        <a:solidFill>
                          <a:srgbClr val="000000"/>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600" u="none" strike="noStrike" dirty="0">
                          <a:effectLst/>
                        </a:rPr>
                        <a:t>NOM_MPIO</a:t>
                      </a:r>
                      <a:endParaRPr lang="es-ES" sz="1600" b="1" i="0" u="none" strike="noStrike" dirty="0">
                        <a:solidFill>
                          <a:srgbClr val="000000"/>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600" u="none" strike="noStrike">
                          <a:effectLst/>
                        </a:rPr>
                        <a:t>LATITUD</a:t>
                      </a:r>
                      <a:endParaRPr lang="es-ES" sz="1600" b="1" i="0" u="none" strike="noStrike">
                        <a:solidFill>
                          <a:srgbClr val="000000"/>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fontAlgn="t"/>
                      <a:r>
                        <a:rPr lang="es-ES" sz="1600" u="none" strike="noStrike">
                          <a:effectLst/>
                        </a:rPr>
                        <a:t>LONGITUD</a:t>
                      </a:r>
                      <a:endParaRPr lang="es-ES" sz="1600" b="1" i="0" u="none" strike="noStrike">
                        <a:solidFill>
                          <a:srgbClr val="000000"/>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1505777"/>
                  </a:ext>
                </a:extLst>
              </a:tr>
              <a:tr h="295579">
                <a:tc>
                  <a:txBody>
                    <a:bodyPr/>
                    <a:lstStyle/>
                    <a:p>
                      <a:pPr algn="l" fontAlgn="b"/>
                      <a:r>
                        <a:rPr lang="es-ES" sz="1600" u="none" strike="noStrike">
                          <a:effectLst/>
                        </a:rPr>
                        <a:t>ANTIOQUIA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MEDELLÍN</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6,257590259</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-75,61103107</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6400746"/>
                  </a:ext>
                </a:extLst>
              </a:tr>
              <a:tr h="295579">
                <a:tc>
                  <a:txBody>
                    <a:bodyPr/>
                    <a:lstStyle/>
                    <a:p>
                      <a:pPr algn="l" fontAlgn="b"/>
                      <a:r>
                        <a:rPr lang="es-ES" sz="1600" u="none" strike="noStrike" dirty="0">
                          <a:effectLst/>
                        </a:rPr>
                        <a:t>ANTIOQUIA</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ENVIGADO</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6,154394922</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-75,54686779</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9523835"/>
                  </a:ext>
                </a:extLst>
              </a:tr>
              <a:tr h="295579">
                <a:tc>
                  <a:txBody>
                    <a:bodyPr/>
                    <a:lstStyle/>
                    <a:p>
                      <a:pPr algn="l" fontAlgn="b"/>
                      <a:r>
                        <a:rPr lang="es-ES" sz="1600" u="none" strike="noStrike">
                          <a:effectLst/>
                        </a:rPr>
                        <a:t>ATLÁNTICO</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BARRANQUILLA</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10,98152051</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-74,82771544</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544435"/>
                  </a:ext>
                </a:extLst>
              </a:tr>
              <a:tr h="163304">
                <a:tc>
                  <a:txBody>
                    <a:bodyPr/>
                    <a:lstStyle/>
                    <a:p>
                      <a:pPr algn="l" fontAlgn="b"/>
                      <a:r>
                        <a:rPr lang="es-ES" sz="1600" u="none" strike="noStrike">
                          <a:effectLst/>
                        </a:rPr>
                        <a:t>CUNDINAMARCA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BOGOTÁ</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4,316107698</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-74,1810727</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1769984"/>
                  </a:ext>
                </a:extLst>
              </a:tr>
              <a:tr h="295579">
                <a:tc>
                  <a:txBody>
                    <a:bodyPr/>
                    <a:lstStyle/>
                    <a:p>
                      <a:pPr algn="l" fontAlgn="b"/>
                      <a:r>
                        <a:rPr lang="es-ES" sz="1600" u="none" strike="noStrike">
                          <a:effectLst/>
                        </a:rPr>
                        <a:t>BOLÍVAR</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CARTAGENA DE INDIAS</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10,46343362</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-75,45889915</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0353941"/>
                  </a:ext>
                </a:extLst>
              </a:tr>
              <a:tr h="295579">
                <a:tc>
                  <a:txBody>
                    <a:bodyPr/>
                    <a:lstStyle/>
                    <a:p>
                      <a:pPr algn="l" fontAlgn="b"/>
                      <a:r>
                        <a:rPr lang="es-ES" sz="1600" u="none" strike="noStrike">
                          <a:effectLst/>
                        </a:rPr>
                        <a:t>META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a:effectLst/>
                        </a:rPr>
                        <a:t>PUERTO GAITÁN</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4,005034467</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-71,63157429</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0960108"/>
                  </a:ext>
                </a:extLst>
              </a:tr>
              <a:tr h="295579">
                <a:tc>
                  <a:txBody>
                    <a:bodyPr/>
                    <a:lstStyle/>
                    <a:p>
                      <a:pPr algn="l" fontAlgn="b"/>
                      <a:r>
                        <a:rPr lang="es-ES" sz="1600" u="none" strike="noStrike">
                          <a:effectLst/>
                        </a:rPr>
                        <a:t>RISARALDA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dirty="0">
                          <a:effectLst/>
                        </a:rPr>
                        <a:t>PEREIRA</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4,803662773</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-75,79579093</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5479043"/>
                  </a:ext>
                </a:extLst>
              </a:tr>
              <a:tr h="295579">
                <a:tc>
                  <a:txBody>
                    <a:bodyPr/>
                    <a:lstStyle/>
                    <a:p>
                      <a:pPr algn="l" fontAlgn="b"/>
                      <a:r>
                        <a:rPr lang="es-ES" sz="1600" u="none" strike="noStrike">
                          <a:effectLst/>
                        </a:rPr>
                        <a:t>SANTANDER</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a:effectLst/>
                        </a:rPr>
                        <a:t>BUCARAMANGA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7,155833544</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-73,11156997</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484407"/>
                  </a:ext>
                </a:extLst>
              </a:tr>
              <a:tr h="295579">
                <a:tc>
                  <a:txBody>
                    <a:bodyPr/>
                    <a:lstStyle/>
                    <a:p>
                      <a:pPr algn="l" fontAlgn="b"/>
                      <a:r>
                        <a:rPr lang="es-ES" sz="1600" u="none" strike="noStrike">
                          <a:effectLst/>
                        </a:rPr>
                        <a:t>SANTANDER</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a:effectLst/>
                        </a:rPr>
                        <a:t>BARRANCABERMEJA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7,054074558</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-73,78211646</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1996847"/>
                  </a:ext>
                </a:extLst>
              </a:tr>
              <a:tr h="295579">
                <a:tc>
                  <a:txBody>
                    <a:bodyPr/>
                    <a:lstStyle/>
                    <a:p>
                      <a:pPr algn="l" fontAlgn="b"/>
                      <a:r>
                        <a:rPr lang="es-ES" sz="1600" u="none" strike="noStrike">
                          <a:effectLst/>
                        </a:rPr>
                        <a:t>VALLE DEL CAUCA</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s-ES" sz="1600" u="none" strike="noStrike">
                          <a:effectLst/>
                        </a:rPr>
                        <a:t>CALI</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a:effectLst/>
                        </a:rPr>
                        <a:t>3,399043723</a:t>
                      </a:r>
                      <a:endParaRPr lang="es-ES" sz="1600" b="0" i="0" u="none" strike="noStrike">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fontAlgn="b"/>
                      <a:r>
                        <a:rPr lang="es-ES" sz="1600" u="none" strike="noStrike" dirty="0">
                          <a:effectLst/>
                        </a:rPr>
                        <a:t>-76,57649259</a:t>
                      </a:r>
                      <a:endParaRPr lang="es-ES" sz="1600" b="0" i="0" u="none" strike="noStrike" dirty="0">
                        <a:solidFill>
                          <a:srgbClr val="000000"/>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05526"/>
                  </a:ext>
                </a:extLst>
              </a:tr>
            </a:tbl>
          </a:graphicData>
        </a:graphic>
      </p:graphicFrame>
      <p:sp>
        <p:nvSpPr>
          <p:cNvPr id="6" name="Título 5">
            <a:extLst>
              <a:ext uri="{FF2B5EF4-FFF2-40B4-BE49-F238E27FC236}">
                <a16:creationId xmlns:a16="http://schemas.microsoft.com/office/drawing/2014/main" id="{054C3CFA-2316-4AEB-9B5A-217543B505C4}"/>
              </a:ext>
            </a:extLst>
          </p:cNvPr>
          <p:cNvSpPr>
            <a:spLocks noGrp="1"/>
          </p:cNvSpPr>
          <p:nvPr>
            <p:ph type="title"/>
          </p:nvPr>
        </p:nvSpPr>
        <p:spPr/>
        <p:txBody>
          <a:bodyPr/>
          <a:lstStyle/>
          <a:p>
            <a:r>
              <a:rPr lang="es-ES" dirty="0"/>
              <a:t>Municipios de Colombia</a:t>
            </a:r>
          </a:p>
        </p:txBody>
      </p:sp>
    </p:spTree>
    <p:extLst>
      <p:ext uri="{BB962C8B-B14F-4D97-AF65-F5344CB8AC3E}">
        <p14:creationId xmlns:p14="http://schemas.microsoft.com/office/powerpoint/2010/main" val="320002279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331</TotalTime>
  <Words>2224</Words>
  <Application>Microsoft Office PowerPoint</Application>
  <PresentationFormat>Panorámica</PresentationFormat>
  <Paragraphs>718</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Consolas</vt:lpstr>
      <vt:lpstr>Trebuchet MS</vt:lpstr>
      <vt:lpstr>Wingdings 3</vt:lpstr>
      <vt:lpstr>Faceta</vt:lpstr>
      <vt:lpstr>Proyecto Final</vt:lpstr>
      <vt:lpstr>INTRODUCCION</vt:lpstr>
      <vt:lpstr>Presentación de PowerPoint</vt:lpstr>
      <vt:lpstr>DATOS</vt:lpstr>
      <vt:lpstr>Presentación de PowerPoint</vt:lpstr>
      <vt:lpstr>Presentación de PowerPoint</vt:lpstr>
      <vt:lpstr>Presentación de PowerPoint</vt:lpstr>
      <vt:lpstr>METODOLOGIA</vt:lpstr>
      <vt:lpstr>Municipios de Colombia</vt:lpstr>
      <vt:lpstr>Mapa coordenadas  geográficas  de Colombia</vt:lpstr>
      <vt:lpstr>Mapa ubicación principales municipios de Colombia económicamente</vt:lpstr>
      <vt:lpstr>Explorando los lugares de los principales municipios</vt:lpstr>
      <vt:lpstr>Cantidad de lugares obtenidos por municipio</vt:lpstr>
      <vt:lpstr>Frecuencia de los 5 lugares mas comunes por municipio</vt:lpstr>
      <vt:lpstr>Presentación de PowerPoint</vt:lpstr>
      <vt:lpstr>Presentación de PowerPoint</vt:lpstr>
      <vt:lpstr>Presentación de PowerPoint</vt:lpstr>
      <vt:lpstr>Presentación de PowerPoint</vt:lpstr>
      <vt:lpstr>Los 10 tipos de lugares mas populares por municipio</vt:lpstr>
      <vt:lpstr>Los 10 tipos de lugares mas populares por municipio</vt:lpstr>
      <vt:lpstr>Los 10 sitios mas populares agrupados (K-means) </vt:lpstr>
      <vt:lpstr>Los 10 sitios mas populares agrupados (K-means)</vt:lpstr>
      <vt:lpstr>Mapa 10 sitios mas populares agrupados </vt:lpstr>
      <vt:lpstr>Agrupación # 1</vt:lpstr>
      <vt:lpstr>Agrupación # 2</vt:lpstr>
      <vt:lpstr>Agrupación # 3</vt:lpstr>
      <vt:lpstr>Agrupación # 4</vt:lpstr>
      <vt:lpstr>Agrupación # 5</vt:lpstr>
      <vt:lpstr>RESULTADOS</vt:lpstr>
      <vt:lpstr>Presentación de PowerPoint</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practicante Centro de Excelencia</dc:creator>
  <cp:lastModifiedBy>practicante Centro de Excelencia</cp:lastModifiedBy>
  <cp:revision>36</cp:revision>
  <dcterms:created xsi:type="dcterms:W3CDTF">2021-11-08T17:45:49Z</dcterms:created>
  <dcterms:modified xsi:type="dcterms:W3CDTF">2021-11-09T14:46:08Z</dcterms:modified>
</cp:coreProperties>
</file>