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74" r:id="rId8"/>
    <p:sldId id="263" r:id="rId9"/>
    <p:sldId id="264" r:id="rId10"/>
    <p:sldId id="265" r:id="rId11"/>
    <p:sldId id="275" r:id="rId12"/>
    <p:sldId id="277" r:id="rId13"/>
    <p:sldId id="266" r:id="rId14"/>
    <p:sldId id="267" r:id="rId15"/>
    <p:sldId id="269" r:id="rId16"/>
    <p:sldId id="268" r:id="rId17"/>
    <p:sldId id="270" r:id="rId18"/>
    <p:sldId id="271" r:id="rId19"/>
    <p:sldId id="273" r:id="rId20"/>
    <p:sldId id="276" r:id="rId21"/>
    <p:sldId id="272"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0BF85-31B9-4C6D-A9D9-CADABAD7DD58}" v="1295" dt="2022-09-23T21:34:24.024"/>
    <p1510:client id="{F14911A4-A8D1-4D35-9F83-DBCE48AB575E}" v="1" dt="2022-09-25T15:23:11.538"/>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9" d="100"/>
          <a:sy n="79" d="100"/>
        </p:scale>
        <p:origin x="1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4555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3198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926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57116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57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7183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extLst>
      <p:ext uri="{BB962C8B-B14F-4D97-AF65-F5344CB8AC3E}">
        <p14:creationId xmlns:p14="http://schemas.microsoft.com/office/powerpoint/2010/main" val="1726075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7984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extLst>
      <p:ext uri="{BB962C8B-B14F-4D97-AF65-F5344CB8AC3E}">
        <p14:creationId xmlns:p14="http://schemas.microsoft.com/office/powerpoint/2010/main" val="17274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7517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extLst>
      <p:ext uri="{BB962C8B-B14F-4D97-AF65-F5344CB8AC3E}">
        <p14:creationId xmlns:p14="http://schemas.microsoft.com/office/powerpoint/2010/main" val="181122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9573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11118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18315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extLst>
      <p:ext uri="{BB962C8B-B14F-4D97-AF65-F5344CB8AC3E}">
        <p14:creationId xmlns:p14="http://schemas.microsoft.com/office/powerpoint/2010/main" val="110027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3278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3849553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einstein.br/especialidades/cardiologia/doencas-sintomas/angina" TargetMode="External"/><Relationship Id="rId7" Type="http://schemas.openxmlformats.org/officeDocument/2006/relationships/hyperlink" Target="https://www.tuasaude.com/angina/" TargetMode="External"/><Relationship Id="rId2" Type="http://schemas.openxmlformats.org/officeDocument/2006/relationships/hyperlink" Target="https://www.sanarmed.com/resumo-sobre-angina-estavel-mecanismos-diagnostico-classificacao-e-mais" TargetMode="External"/><Relationship Id="rId1" Type="http://schemas.openxmlformats.org/officeDocument/2006/relationships/slideLayout" Target="../slideLayouts/slideLayout2.xml"/><Relationship Id="rId6" Type="http://schemas.openxmlformats.org/officeDocument/2006/relationships/hyperlink" Target="https://www.mdsaude.com/cardiologia/angina/" TargetMode="External"/><Relationship Id="rId5" Type="http://schemas.openxmlformats.org/officeDocument/2006/relationships/hyperlink" Target="https://www.scielo.br/j/reben/a/Gz7TcC9bwbFZCKMPmnrrsrS/?format=pdf&amp;lang=pt" TargetMode="External"/><Relationship Id="rId4" Type="http://schemas.openxmlformats.org/officeDocument/2006/relationships/hyperlink" Target="https://medpri.me/upload/texto/texto-aula-68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67976" y="750078"/>
            <a:ext cx="7069666" cy="4479852"/>
          </a:xfrm>
        </p:spPr>
        <p:txBody>
          <a:bodyPr anchor="ctr">
            <a:normAutofit/>
          </a:bodyPr>
          <a:lstStyle/>
          <a:p>
            <a:pPr>
              <a:lnSpc>
                <a:spcPct val="90000"/>
              </a:lnSpc>
              <a:spcBef>
                <a:spcPts val="0"/>
              </a:spcBef>
            </a:pPr>
            <a:br>
              <a:rPr lang="pt-BR" sz="4200" dirty="0"/>
            </a:br>
            <a:r>
              <a:rPr lang="pt-BR" sz="4200" b="1" dirty="0">
                <a:latin typeface="Times New Roman"/>
                <a:cs typeface="Arial"/>
              </a:rPr>
              <a:t>Conhecer Escola Técnica</a:t>
            </a:r>
            <a:br>
              <a:rPr lang="pt-BR" sz="4200" b="1" dirty="0">
                <a:latin typeface="Times New Roman"/>
                <a:cs typeface="Arial" panose="020B0604020202020204" pitchFamily="34" charset="0"/>
              </a:rPr>
            </a:br>
            <a:br>
              <a:rPr lang="pt-BR" sz="4200" dirty="0">
                <a:latin typeface="Times New Roman"/>
                <a:cs typeface="Arial"/>
              </a:rPr>
            </a:br>
            <a:r>
              <a:rPr lang="pt-BR" sz="3800" b="1" dirty="0">
                <a:latin typeface="Times New Roman"/>
                <a:cs typeface="Arial"/>
              </a:rPr>
              <a:t>Seminário de Primeiros Socorros</a:t>
            </a:r>
            <a:br>
              <a:rPr lang="pt-BR" sz="3800" b="1" dirty="0">
                <a:latin typeface="Times New Roman"/>
                <a:cs typeface="Arial"/>
              </a:rPr>
            </a:br>
            <a:br>
              <a:rPr lang="pt-BR" sz="4200" b="1" dirty="0">
                <a:latin typeface="Times New Roman"/>
                <a:cs typeface="Arial"/>
              </a:rPr>
            </a:br>
            <a:r>
              <a:rPr lang="pt-BR" sz="3600" b="1" dirty="0">
                <a:latin typeface="Times New Roman"/>
                <a:cs typeface="Arial"/>
              </a:rPr>
              <a:t>Angina Estável e Angina Instável </a:t>
            </a:r>
            <a:r>
              <a:rPr lang="pt-BR" sz="4200" b="1" dirty="0">
                <a:latin typeface="Times New Roman"/>
                <a:cs typeface="Arial"/>
              </a:rPr>
              <a:t>  </a:t>
            </a:r>
            <a:endParaRPr lang="pt-BR" sz="4200" b="1" dirty="0">
              <a:latin typeface="Times New Roman"/>
              <a:cs typeface="Times New Roman"/>
            </a:endParaRPr>
          </a:p>
        </p:txBody>
      </p:sp>
      <p:sp>
        <p:nvSpPr>
          <p:cNvPr id="3" name="Subtítulo 2"/>
          <p:cNvSpPr>
            <a:spLocks noGrp="1"/>
          </p:cNvSpPr>
          <p:nvPr>
            <p:ph type="subTitle" idx="1"/>
          </p:nvPr>
        </p:nvSpPr>
        <p:spPr>
          <a:xfrm>
            <a:off x="7871971" y="999460"/>
            <a:ext cx="3123620" cy="4479852"/>
          </a:xfrm>
        </p:spPr>
        <p:txBody>
          <a:bodyPr anchor="ctr">
            <a:normAutofit/>
          </a:bodyPr>
          <a:lstStyle/>
          <a:p>
            <a:pPr algn="l"/>
            <a:r>
              <a:rPr lang="pt-BR" dirty="0">
                <a:solidFill>
                  <a:schemeClr val="tx1"/>
                </a:solidFill>
                <a:latin typeface="Times New Roman"/>
                <a:cs typeface="Times New Roman"/>
              </a:rPr>
              <a:t>Integrantes: Eliene, Juliana Aparecida, </a:t>
            </a:r>
            <a:r>
              <a:rPr lang="pt-BR" dirty="0" err="1">
                <a:solidFill>
                  <a:schemeClr val="tx1"/>
                </a:solidFill>
                <a:latin typeface="Times New Roman"/>
                <a:cs typeface="Times New Roman"/>
              </a:rPr>
              <a:t>Leiliane</a:t>
            </a:r>
            <a:r>
              <a:rPr lang="pt-BR" dirty="0">
                <a:solidFill>
                  <a:schemeClr val="tx1"/>
                </a:solidFill>
                <a:latin typeface="Times New Roman"/>
                <a:cs typeface="Times New Roman"/>
              </a:rPr>
              <a:t>, Lorena, Maria José, Regiane, Reginaldo, Thaís </a:t>
            </a:r>
          </a:p>
        </p:txBody>
      </p:sp>
    </p:spTree>
    <p:extLst>
      <p:ext uri="{BB962C8B-B14F-4D97-AF65-F5344CB8AC3E}">
        <p14:creationId xmlns:p14="http://schemas.microsoft.com/office/powerpoint/2010/main" val="78516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81989" y="83127"/>
            <a:ext cx="3387359" cy="1320800"/>
          </a:xfrm>
        </p:spPr>
        <p:txBody>
          <a:bodyPr/>
          <a:lstStyle/>
          <a:p>
            <a:r>
              <a:rPr lang="pt-BR" b="1" dirty="0">
                <a:latin typeface="Times New Roman"/>
                <a:cs typeface="Times New Roman"/>
              </a:rPr>
              <a:t>Angina Instável</a:t>
            </a:r>
          </a:p>
        </p:txBody>
      </p:sp>
      <p:sp>
        <p:nvSpPr>
          <p:cNvPr id="3" name="Espaço Reservado para Conteúdo 2"/>
          <p:cNvSpPr>
            <a:spLocks noGrp="1"/>
          </p:cNvSpPr>
          <p:nvPr>
            <p:ph idx="1"/>
          </p:nvPr>
        </p:nvSpPr>
        <p:spPr>
          <a:xfrm>
            <a:off x="677333" y="788989"/>
            <a:ext cx="8596668" cy="3880773"/>
          </a:xfrm>
        </p:spPr>
        <p:txBody>
          <a:bodyPr vert="horz" lIns="91440" tIns="45720" rIns="91440" bIns="45720" rtlCol="0" anchor="t">
            <a:noAutofit/>
          </a:bodyPr>
          <a:lstStyle/>
          <a:p>
            <a:endParaRPr lang="pt-BR" sz="2800" dirty="0">
              <a:latin typeface="Times New Roman"/>
              <a:cs typeface="Times New Roman"/>
            </a:endParaRPr>
          </a:p>
          <a:p>
            <a:pPr marL="0" indent="0">
              <a:buNone/>
            </a:pPr>
            <a:r>
              <a:rPr lang="pt-BR" sz="2000" dirty="0">
                <a:latin typeface="Times New Roman"/>
                <a:cs typeface="Times New Roman"/>
              </a:rPr>
              <a:t>Resulta da obstrução aguda de uma artéria coronária sem o infarto do miocárdio . De modo</a:t>
            </a:r>
          </a:p>
          <a:p>
            <a:pPr marL="0" indent="0">
              <a:buNone/>
            </a:pPr>
            <a:r>
              <a:rPr lang="pt-BR" sz="2000" dirty="0">
                <a:latin typeface="Times New Roman"/>
                <a:cs typeface="Times New Roman"/>
              </a:rPr>
              <a:t>geral , é causada por um bloqueio temporário na circulação sanguínea que irriga o músculo</a:t>
            </a:r>
          </a:p>
          <a:p>
            <a:pPr marL="0" indent="0">
              <a:buNone/>
            </a:pPr>
            <a:r>
              <a:rPr lang="pt-BR" sz="2000" dirty="0">
                <a:latin typeface="Times New Roman"/>
                <a:cs typeface="Times New Roman"/>
              </a:rPr>
              <a:t>cardíaco, onde uma veia pode ser entupida por completo ou parcial , durante um</a:t>
            </a:r>
          </a:p>
          <a:p>
            <a:pPr marL="0" indent="0">
              <a:buNone/>
            </a:pPr>
            <a:r>
              <a:rPr lang="pt-BR" sz="2000" dirty="0">
                <a:latin typeface="Times New Roman"/>
                <a:cs typeface="Times New Roman"/>
              </a:rPr>
              <a:t>determinado instante, geralmente este bloqueio é ocasionado por coágulos sanguíneos que</a:t>
            </a:r>
          </a:p>
          <a:p>
            <a:pPr marL="0" indent="0">
              <a:buNone/>
            </a:pPr>
            <a:r>
              <a:rPr lang="pt-BR" sz="2000" dirty="0">
                <a:latin typeface="Times New Roman"/>
                <a:cs typeface="Times New Roman"/>
              </a:rPr>
              <a:t>são capazes de se dissolver .</a:t>
            </a:r>
          </a:p>
          <a:p>
            <a:pPr marL="0" indent="0">
              <a:buNone/>
            </a:pPr>
            <a:r>
              <a:rPr lang="pt-BR" sz="2000" dirty="0">
                <a:latin typeface="Times New Roman"/>
                <a:cs typeface="Times New Roman"/>
              </a:rPr>
              <a:t>É comumente proveniente de uma diminuição da oferta de oxigênio ou de uma demanda do</a:t>
            </a:r>
          </a:p>
          <a:p>
            <a:pPr marL="0" indent="0">
              <a:buNone/>
            </a:pPr>
            <a:r>
              <a:rPr lang="pt-BR" sz="2000" dirty="0">
                <a:latin typeface="Times New Roman"/>
                <a:cs typeface="Times New Roman"/>
              </a:rPr>
              <a:t>miocárdio aumentada devido a sub oclusão das artérias coronarianas provenientes da presença de uma placa </a:t>
            </a:r>
            <a:r>
              <a:rPr lang="pt-BR" sz="2000" dirty="0" err="1">
                <a:latin typeface="Times New Roman"/>
                <a:cs typeface="Times New Roman"/>
              </a:rPr>
              <a:t>aterotrombótica</a:t>
            </a:r>
            <a:r>
              <a:rPr lang="pt-BR" sz="2000" dirty="0">
                <a:latin typeface="Times New Roman"/>
                <a:cs typeface="Times New Roman"/>
              </a:rPr>
              <a:t>.</a:t>
            </a:r>
          </a:p>
        </p:txBody>
      </p:sp>
    </p:spTree>
    <p:extLst>
      <p:ext uri="{BB962C8B-B14F-4D97-AF65-F5344CB8AC3E}">
        <p14:creationId xmlns:p14="http://schemas.microsoft.com/office/powerpoint/2010/main" val="39715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25975" y="307676"/>
            <a:ext cx="4944819" cy="1608347"/>
          </a:xfrm>
        </p:spPr>
        <p:txBody>
          <a:bodyPr>
            <a:noAutofit/>
          </a:bodyPr>
          <a:lstStyle/>
          <a:p>
            <a:r>
              <a:rPr lang="pt-BR" sz="5000" b="1" dirty="0">
                <a:latin typeface="Times New Roman"/>
                <a:cs typeface="Times New Roman"/>
              </a:rPr>
              <a:t>Angina Instável</a:t>
            </a:r>
            <a:endParaRPr lang="pt-BR" sz="5000" dirty="0" err="1"/>
          </a:p>
        </p:txBody>
      </p:sp>
      <p:pic>
        <p:nvPicPr>
          <p:cNvPr id="5" name="Imagem 5" descr="Diagrama&#10;&#10;Descrição gerada automaticamente">
            <a:extLst>
              <a:ext uri="{FF2B5EF4-FFF2-40B4-BE49-F238E27FC236}">
                <a16:creationId xmlns:a16="http://schemas.microsoft.com/office/drawing/2014/main" id="{8ACAF1C1-B60F-91C5-7D55-09D4480295CE}"/>
              </a:ext>
            </a:extLst>
          </p:cNvPr>
          <p:cNvPicPr>
            <a:picLocks noChangeAspect="1"/>
          </p:cNvPicPr>
          <p:nvPr/>
        </p:nvPicPr>
        <p:blipFill>
          <a:blip r:embed="rId2"/>
          <a:stretch>
            <a:fillRect/>
          </a:stretch>
        </p:blipFill>
        <p:spPr>
          <a:xfrm>
            <a:off x="1448716" y="1115889"/>
            <a:ext cx="9308945" cy="5214535"/>
          </a:xfrm>
          <a:prstGeom prst="rect">
            <a:avLst/>
          </a:prstGeom>
        </p:spPr>
      </p:pic>
    </p:spTree>
    <p:extLst>
      <p:ext uri="{BB962C8B-B14F-4D97-AF65-F5344CB8AC3E}">
        <p14:creationId xmlns:p14="http://schemas.microsoft.com/office/powerpoint/2010/main" val="403577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25975" y="307676"/>
            <a:ext cx="4944819" cy="1608347"/>
          </a:xfrm>
        </p:spPr>
        <p:txBody>
          <a:bodyPr>
            <a:noAutofit/>
          </a:bodyPr>
          <a:lstStyle/>
          <a:p>
            <a:r>
              <a:rPr lang="pt-BR" sz="5000" b="1" dirty="0">
                <a:latin typeface="Times New Roman"/>
                <a:cs typeface="Times New Roman"/>
              </a:rPr>
              <a:t>Angina Instável</a:t>
            </a:r>
            <a:endParaRPr lang="pt-BR" sz="5000" dirty="0" err="1"/>
          </a:p>
        </p:txBody>
      </p:sp>
      <p:sp>
        <p:nvSpPr>
          <p:cNvPr id="3" name="Fluxograma: Processo 2">
            <a:extLst>
              <a:ext uri="{FF2B5EF4-FFF2-40B4-BE49-F238E27FC236}">
                <a16:creationId xmlns:a16="http://schemas.microsoft.com/office/drawing/2014/main" id="{538A8085-B35A-2487-D240-4E5FC74D5AAB}"/>
              </a:ext>
            </a:extLst>
          </p:cNvPr>
          <p:cNvSpPr/>
          <p:nvPr/>
        </p:nvSpPr>
        <p:spPr>
          <a:xfrm>
            <a:off x="1205345" y="1751077"/>
            <a:ext cx="1551708" cy="10806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tx1"/>
                </a:solidFill>
                <a:latin typeface="Times New Roman"/>
                <a:ea typeface="+mn-lt"/>
                <a:cs typeface="+mn-lt"/>
              </a:rPr>
              <a:t>Crescimento da placa aterosclerótica</a:t>
            </a:r>
            <a:endParaRPr lang="pt-BR" sz="1600" b="1" dirty="0" err="1">
              <a:solidFill>
                <a:schemeClr val="tx1"/>
              </a:solidFill>
              <a:latin typeface="Times New Roman"/>
            </a:endParaRPr>
          </a:p>
        </p:txBody>
      </p:sp>
      <p:sp>
        <p:nvSpPr>
          <p:cNvPr id="8" name="Fluxograma: Processo 7">
            <a:extLst>
              <a:ext uri="{FF2B5EF4-FFF2-40B4-BE49-F238E27FC236}">
                <a16:creationId xmlns:a16="http://schemas.microsoft.com/office/drawing/2014/main" id="{9D76FD6D-F87D-9504-2713-0CFE6423E9F3}"/>
              </a:ext>
            </a:extLst>
          </p:cNvPr>
          <p:cNvSpPr/>
          <p:nvPr/>
        </p:nvSpPr>
        <p:spPr>
          <a:xfrm>
            <a:off x="5185930" y="1755405"/>
            <a:ext cx="1551709" cy="10806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tx1"/>
                </a:solidFill>
                <a:latin typeface="Times New Roman"/>
                <a:cs typeface="Times New Roman"/>
              </a:rPr>
              <a:t>Estreitamento das coronárias</a:t>
            </a:r>
          </a:p>
        </p:txBody>
      </p:sp>
      <p:sp>
        <p:nvSpPr>
          <p:cNvPr id="9" name="Fluxograma: Processo 8">
            <a:extLst>
              <a:ext uri="{FF2B5EF4-FFF2-40B4-BE49-F238E27FC236}">
                <a16:creationId xmlns:a16="http://schemas.microsoft.com/office/drawing/2014/main" id="{C4E16C39-DEDE-298C-12E4-34D3EB7B427B}"/>
              </a:ext>
            </a:extLst>
          </p:cNvPr>
          <p:cNvSpPr/>
          <p:nvPr/>
        </p:nvSpPr>
        <p:spPr>
          <a:xfrm>
            <a:off x="5190260" y="3477698"/>
            <a:ext cx="1551708" cy="10806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latin typeface="Times New Roman"/>
                <a:ea typeface="+mn-lt"/>
                <a:cs typeface="+mn-lt"/>
              </a:rPr>
              <a:t>Redução da perfusão miocárdica</a:t>
            </a:r>
            <a:endParaRPr lang="pt-BR" dirty="0">
              <a:solidFill>
                <a:schemeClr val="tx1"/>
              </a:solidFill>
              <a:latin typeface="Times New Roman"/>
            </a:endParaRPr>
          </a:p>
        </p:txBody>
      </p:sp>
      <p:sp>
        <p:nvSpPr>
          <p:cNvPr id="10" name="Fluxograma: Processo 9">
            <a:extLst>
              <a:ext uri="{FF2B5EF4-FFF2-40B4-BE49-F238E27FC236}">
                <a16:creationId xmlns:a16="http://schemas.microsoft.com/office/drawing/2014/main" id="{1D547E2F-48F4-BA84-FEB7-81181C9710BA}"/>
              </a:ext>
            </a:extLst>
          </p:cNvPr>
          <p:cNvSpPr/>
          <p:nvPr/>
        </p:nvSpPr>
        <p:spPr>
          <a:xfrm>
            <a:off x="1204480" y="3482028"/>
            <a:ext cx="1551708" cy="10806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latin typeface="Times New Roman"/>
                <a:ea typeface="+mn-lt"/>
                <a:cs typeface="+mn-lt"/>
              </a:rPr>
              <a:t>Obstrução dinâmica</a:t>
            </a:r>
            <a:endParaRPr lang="pt-BR" b="1">
              <a:solidFill>
                <a:schemeClr val="tx1"/>
              </a:solidFill>
              <a:latin typeface="Times New Roman"/>
              <a:cs typeface="Times New Roman"/>
            </a:endParaRPr>
          </a:p>
        </p:txBody>
      </p:sp>
      <p:sp>
        <p:nvSpPr>
          <p:cNvPr id="11" name="Fluxograma: Processo 10">
            <a:extLst>
              <a:ext uri="{FF2B5EF4-FFF2-40B4-BE49-F238E27FC236}">
                <a16:creationId xmlns:a16="http://schemas.microsoft.com/office/drawing/2014/main" id="{C088360C-3CA0-E70F-35AA-79BD5D22EB46}"/>
              </a:ext>
            </a:extLst>
          </p:cNvPr>
          <p:cNvSpPr/>
          <p:nvPr/>
        </p:nvSpPr>
        <p:spPr>
          <a:xfrm>
            <a:off x="3190009" y="4788684"/>
            <a:ext cx="1551708" cy="10806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latin typeface="Times New Roman"/>
                <a:cs typeface="Times New Roman"/>
              </a:rPr>
              <a:t>Angina</a:t>
            </a:r>
          </a:p>
        </p:txBody>
      </p:sp>
      <p:cxnSp>
        <p:nvCxnSpPr>
          <p:cNvPr id="12" name="Conector de Seta Reta 11">
            <a:extLst>
              <a:ext uri="{FF2B5EF4-FFF2-40B4-BE49-F238E27FC236}">
                <a16:creationId xmlns:a16="http://schemas.microsoft.com/office/drawing/2014/main" id="{FA1D8149-CEA1-B849-7F6E-92F214834AD9}"/>
              </a:ext>
            </a:extLst>
          </p:cNvPr>
          <p:cNvCxnSpPr/>
          <p:nvPr/>
        </p:nvCxnSpPr>
        <p:spPr>
          <a:xfrm>
            <a:off x="2764848" y="2259156"/>
            <a:ext cx="2424546" cy="41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ector de Seta Reta 12">
            <a:extLst>
              <a:ext uri="{FF2B5EF4-FFF2-40B4-BE49-F238E27FC236}">
                <a16:creationId xmlns:a16="http://schemas.microsoft.com/office/drawing/2014/main" id="{173C8C75-0640-4F3F-6849-C4E4A396B41B}"/>
              </a:ext>
            </a:extLst>
          </p:cNvPr>
          <p:cNvCxnSpPr/>
          <p:nvPr/>
        </p:nvCxnSpPr>
        <p:spPr>
          <a:xfrm flipH="1">
            <a:off x="2783032" y="2845377"/>
            <a:ext cx="3061854" cy="969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ector de Seta Reta 13">
            <a:extLst>
              <a:ext uri="{FF2B5EF4-FFF2-40B4-BE49-F238E27FC236}">
                <a16:creationId xmlns:a16="http://schemas.microsoft.com/office/drawing/2014/main" id="{1A887A8E-95F7-A34F-534D-9CE7E0D2F210}"/>
              </a:ext>
            </a:extLst>
          </p:cNvPr>
          <p:cNvCxnSpPr/>
          <p:nvPr/>
        </p:nvCxnSpPr>
        <p:spPr>
          <a:xfrm>
            <a:off x="2662670" y="3958070"/>
            <a:ext cx="2521527" cy="27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ctor de Seta Reta 14">
            <a:extLst>
              <a:ext uri="{FF2B5EF4-FFF2-40B4-BE49-F238E27FC236}">
                <a16:creationId xmlns:a16="http://schemas.microsoft.com/office/drawing/2014/main" id="{20B8C913-A2A0-A997-ACE1-1BCE58FFD0E0}"/>
              </a:ext>
            </a:extLst>
          </p:cNvPr>
          <p:cNvCxnSpPr/>
          <p:nvPr/>
        </p:nvCxnSpPr>
        <p:spPr>
          <a:xfrm flipH="1">
            <a:off x="4759036" y="4572000"/>
            <a:ext cx="1260763" cy="651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268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45224" y="0"/>
            <a:ext cx="3941541" cy="738910"/>
          </a:xfrm>
        </p:spPr>
        <p:txBody>
          <a:bodyPr/>
          <a:lstStyle/>
          <a:p>
            <a:r>
              <a:rPr lang="pt-BR" b="1" dirty="0">
                <a:latin typeface="Times New Roman"/>
                <a:cs typeface="Times New Roman"/>
              </a:rPr>
              <a:t>Fatores de risco</a:t>
            </a:r>
          </a:p>
        </p:txBody>
      </p:sp>
      <p:sp>
        <p:nvSpPr>
          <p:cNvPr id="3" name="Espaço Reservado para Conteúdo 2"/>
          <p:cNvSpPr>
            <a:spLocks noGrp="1"/>
          </p:cNvSpPr>
          <p:nvPr>
            <p:ph idx="1"/>
          </p:nvPr>
        </p:nvSpPr>
        <p:spPr>
          <a:xfrm>
            <a:off x="1230502" y="657727"/>
            <a:ext cx="8708518" cy="6076362"/>
          </a:xfrm>
        </p:spPr>
        <p:txBody>
          <a:bodyPr vert="horz" lIns="91440" tIns="45720" rIns="91440" bIns="45720" rtlCol="0" anchor="t">
            <a:noAutofit/>
          </a:bodyPr>
          <a:lstStyle/>
          <a:p>
            <a:pPr marL="0" indent="0">
              <a:buNone/>
            </a:pPr>
            <a:r>
              <a:rPr lang="pt-BR" sz="1600" dirty="0">
                <a:latin typeface="Times New Roman"/>
                <a:cs typeface="Times New Roman"/>
              </a:rPr>
              <a:t>A maior causa da angina é a aterosclerose, que acontece quando placas de gordura</a:t>
            </a:r>
          </a:p>
          <a:p>
            <a:pPr marL="0" indent="0">
              <a:buNone/>
            </a:pPr>
            <a:r>
              <a:rPr lang="pt-BR" sz="1600" dirty="0">
                <a:latin typeface="Times New Roman"/>
                <a:cs typeface="Times New Roman"/>
              </a:rPr>
              <a:t>se acumulam dentro das artérias coronárias, responsáveis por levar sangue ao</a:t>
            </a:r>
          </a:p>
          <a:p>
            <a:pPr marL="0" indent="0">
              <a:buNone/>
            </a:pPr>
            <a:r>
              <a:rPr lang="pt-BR" sz="1600" dirty="0">
                <a:latin typeface="Times New Roman"/>
                <a:cs typeface="Times New Roman"/>
              </a:rPr>
              <a:t>músculo do coração. Ao longo da vida, esse acúmulo de gordura faz com que as</a:t>
            </a:r>
          </a:p>
          <a:p>
            <a:pPr marL="0" indent="0">
              <a:buNone/>
            </a:pPr>
            <a:r>
              <a:rPr lang="pt-BR" sz="1600" dirty="0">
                <a:latin typeface="Times New Roman"/>
                <a:cs typeface="Times New Roman"/>
              </a:rPr>
              <a:t>artérias se estreitem ou até mesmo fiquem obstruídas. Assim, o coração não recebe</a:t>
            </a:r>
          </a:p>
          <a:p>
            <a:pPr marL="0" indent="0">
              <a:buNone/>
            </a:pPr>
            <a:r>
              <a:rPr lang="pt-BR" sz="1600" dirty="0">
                <a:latin typeface="Times New Roman"/>
                <a:cs typeface="Times New Roman"/>
              </a:rPr>
              <a:t>os nutrientes necessários, como o oxigênio, por conta da diminuição do fluxo</a:t>
            </a:r>
          </a:p>
          <a:p>
            <a:pPr marL="0" indent="0">
              <a:buNone/>
            </a:pPr>
            <a:r>
              <a:rPr lang="pt-BR" sz="1600" dirty="0">
                <a:latin typeface="Times New Roman"/>
                <a:cs typeface="Times New Roman"/>
              </a:rPr>
              <a:t>sanguíneo, o que causa dor no peito. </a:t>
            </a:r>
            <a:r>
              <a:rPr lang="pt-BR" sz="1600" b="1" dirty="0">
                <a:latin typeface="Times New Roman"/>
                <a:cs typeface="Times New Roman"/>
              </a:rPr>
              <a:t>A aterosclerose pode ser provocada por vários</a:t>
            </a:r>
          </a:p>
          <a:p>
            <a:pPr marL="0" indent="0">
              <a:buNone/>
            </a:pPr>
            <a:r>
              <a:rPr lang="pt-BR" sz="1600" b="1" dirty="0">
                <a:latin typeface="Times New Roman"/>
                <a:cs typeface="Times New Roman"/>
              </a:rPr>
              <a:t>fatores:</a:t>
            </a:r>
          </a:p>
          <a:p>
            <a:pPr marL="285750" indent="-285750">
              <a:buFont typeface="Arial" charset="2"/>
              <a:buChar char="•"/>
            </a:pPr>
            <a:r>
              <a:rPr lang="pt-BR" sz="2000" dirty="0">
                <a:latin typeface="Times New Roman"/>
                <a:cs typeface="Times New Roman"/>
              </a:rPr>
              <a:t>Idade superior a 65 anos;</a:t>
            </a:r>
          </a:p>
          <a:p>
            <a:pPr marL="285750" indent="-285750">
              <a:buFont typeface="Arial" charset="2"/>
              <a:buChar char="•"/>
            </a:pPr>
            <a:r>
              <a:rPr lang="pt-BR" sz="2000" dirty="0">
                <a:latin typeface="Times New Roman"/>
                <a:cs typeface="Times New Roman"/>
              </a:rPr>
              <a:t>Pressão alta;</a:t>
            </a:r>
          </a:p>
          <a:p>
            <a:pPr marL="285750" indent="-285750">
              <a:buFont typeface="Arial" charset="2"/>
              <a:buChar char="•"/>
            </a:pPr>
            <a:r>
              <a:rPr lang="pt-BR" sz="2000" dirty="0">
                <a:latin typeface="Times New Roman"/>
                <a:cs typeface="Times New Roman"/>
              </a:rPr>
              <a:t>Diabetes;</a:t>
            </a:r>
          </a:p>
          <a:p>
            <a:pPr marL="285750" indent="-285750">
              <a:buFont typeface="Arial" charset="2"/>
              <a:buChar char="•"/>
            </a:pPr>
            <a:r>
              <a:rPr lang="pt-BR" sz="2000" dirty="0">
                <a:latin typeface="Times New Roman"/>
                <a:cs typeface="Times New Roman"/>
              </a:rPr>
              <a:t> Tabagismo;</a:t>
            </a:r>
          </a:p>
          <a:p>
            <a:pPr marL="285750" indent="-285750">
              <a:buFont typeface="Arial" charset="2"/>
              <a:buChar char="•"/>
            </a:pPr>
            <a:r>
              <a:rPr lang="pt-BR" sz="2000" dirty="0">
                <a:latin typeface="Times New Roman"/>
                <a:cs typeface="Times New Roman"/>
              </a:rPr>
              <a:t> Obesidade;</a:t>
            </a:r>
          </a:p>
          <a:p>
            <a:pPr marL="285750" indent="-285750">
              <a:buFont typeface="Arial" charset="2"/>
              <a:buChar char="•"/>
            </a:pPr>
            <a:r>
              <a:rPr lang="pt-BR" sz="2000" dirty="0">
                <a:latin typeface="Times New Roman"/>
                <a:cs typeface="Times New Roman"/>
              </a:rPr>
              <a:t>Sedentarismo;</a:t>
            </a:r>
          </a:p>
          <a:p>
            <a:pPr marL="285750" indent="-285750">
              <a:buFont typeface="Arial" charset="2"/>
              <a:buChar char="•"/>
            </a:pPr>
            <a:r>
              <a:rPr lang="pt-BR" sz="2000" dirty="0">
                <a:latin typeface="Times New Roman"/>
                <a:cs typeface="Times New Roman"/>
              </a:rPr>
              <a:t> Histórico familiar;</a:t>
            </a:r>
          </a:p>
          <a:p>
            <a:pPr marL="285750" indent="-285750">
              <a:buFont typeface="Arial" charset="2"/>
              <a:buChar char="•"/>
            </a:pPr>
            <a:r>
              <a:rPr lang="pt-BR" sz="2000" dirty="0">
                <a:latin typeface="Times New Roman"/>
                <a:cs typeface="Times New Roman"/>
              </a:rPr>
              <a:t> Altas taxas de colesterol LDL no sangue.</a:t>
            </a:r>
          </a:p>
        </p:txBody>
      </p:sp>
    </p:spTree>
    <p:extLst>
      <p:ext uri="{BB962C8B-B14F-4D97-AF65-F5344CB8AC3E}">
        <p14:creationId xmlns:p14="http://schemas.microsoft.com/office/powerpoint/2010/main" val="934188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35625" y="138545"/>
            <a:ext cx="4080087" cy="683491"/>
          </a:xfrm>
        </p:spPr>
        <p:txBody>
          <a:bodyPr/>
          <a:lstStyle/>
          <a:p>
            <a:r>
              <a:rPr lang="pt-BR" b="1" dirty="0"/>
              <a:t>Sinais e Sintomas</a:t>
            </a:r>
          </a:p>
        </p:txBody>
      </p:sp>
      <p:sp>
        <p:nvSpPr>
          <p:cNvPr id="3" name="Espaço Reservado para Conteúdo 2"/>
          <p:cNvSpPr>
            <a:spLocks noGrp="1"/>
          </p:cNvSpPr>
          <p:nvPr>
            <p:ph idx="1"/>
          </p:nvPr>
        </p:nvSpPr>
        <p:spPr>
          <a:xfrm>
            <a:off x="746607" y="747425"/>
            <a:ext cx="8596668" cy="5695718"/>
          </a:xfrm>
        </p:spPr>
        <p:txBody>
          <a:bodyPr vert="horz" lIns="91440" tIns="45720" rIns="91440" bIns="45720" rtlCol="0" anchor="t">
            <a:noAutofit/>
          </a:bodyPr>
          <a:lstStyle/>
          <a:p>
            <a:pPr marL="0" indent="0">
              <a:buNone/>
            </a:pPr>
            <a:r>
              <a:rPr lang="pt-BR" sz="2000" dirty="0">
                <a:latin typeface="Times New Roman"/>
                <a:cs typeface="Times New Roman"/>
              </a:rPr>
              <a:t>A angina instável é uma emergência médica, pois, nesse caso, a dor anginosa é habitualmente indistinguível da dor do infarto agudo do miocárdio.</a:t>
            </a:r>
            <a:endParaRPr lang="pt-BR"/>
          </a:p>
          <a:p>
            <a:pPr marL="0" indent="0">
              <a:buNone/>
            </a:pPr>
            <a:r>
              <a:rPr lang="pt-BR" sz="2000" dirty="0">
                <a:latin typeface="Times New Roman"/>
                <a:cs typeface="Times New Roman"/>
              </a:rPr>
              <a:t> Ela tem as mesmas características da angina estável, mas é de longa duração, costuma ser mais intensa e não melhora com repouso.</a:t>
            </a:r>
          </a:p>
          <a:p>
            <a:pPr marL="0" indent="0">
              <a:buNone/>
            </a:pPr>
            <a:r>
              <a:rPr lang="pt-BR" sz="2000" dirty="0">
                <a:latin typeface="Times New Roman"/>
                <a:cs typeface="Times New Roman"/>
              </a:rPr>
              <a:t> O nitrato sublingual pode causar algum alívio, mas não elimina a dor totalmente.</a:t>
            </a:r>
          </a:p>
          <a:p>
            <a:pPr marL="0" indent="0">
              <a:buNone/>
            </a:pPr>
            <a:r>
              <a:rPr lang="pt-BR" sz="2000" dirty="0">
                <a:latin typeface="Times New Roman"/>
                <a:cs typeface="Times New Roman"/>
              </a:rPr>
              <a:t>Nem todos os pacientes sentem dor durante um episódio de isquemia miocárdica, especialmente os mais idosos e os diabéticos. </a:t>
            </a:r>
          </a:p>
          <a:p>
            <a:pPr marL="0" indent="0">
              <a:buNone/>
            </a:pPr>
            <a:r>
              <a:rPr lang="pt-BR" sz="2000" b="1" dirty="0">
                <a:latin typeface="Times New Roman"/>
                <a:cs typeface="Times New Roman"/>
              </a:rPr>
              <a:t>Sintomas da angina instável:</a:t>
            </a:r>
          </a:p>
          <a:p>
            <a:pPr>
              <a:buFont typeface="Arial" charset="2"/>
              <a:buChar char="•"/>
            </a:pPr>
            <a:r>
              <a:rPr lang="pt-BR" sz="2000" dirty="0">
                <a:latin typeface="Times New Roman"/>
                <a:cs typeface="Times New Roman"/>
              </a:rPr>
              <a:t>Dor que surge subitamente, mesmo em repouso.</a:t>
            </a:r>
          </a:p>
          <a:p>
            <a:pPr>
              <a:buFont typeface="Arial" charset="2"/>
              <a:buChar char="•"/>
            </a:pPr>
            <a:r>
              <a:rPr lang="pt-BR" sz="2000" dirty="0">
                <a:latin typeface="Times New Roman"/>
                <a:cs typeface="Times New Roman"/>
              </a:rPr>
              <a:t>Imprevisível.</a:t>
            </a:r>
          </a:p>
          <a:p>
            <a:pPr>
              <a:buFont typeface="Arial" charset="2"/>
              <a:buChar char="•"/>
            </a:pPr>
            <a:r>
              <a:rPr lang="pt-BR" sz="2000" dirty="0">
                <a:latin typeface="Times New Roman"/>
                <a:cs typeface="Times New Roman"/>
              </a:rPr>
              <a:t>Duração maior que 20 minutos.</a:t>
            </a:r>
          </a:p>
          <a:p>
            <a:pPr>
              <a:buFont typeface="Arial" charset="2"/>
              <a:buChar char="•"/>
            </a:pPr>
            <a:r>
              <a:rPr lang="pt-BR" sz="2000" dirty="0">
                <a:latin typeface="Times New Roman"/>
                <a:cs typeface="Times New Roman"/>
              </a:rPr>
              <a:t>Diferente das crises anteriores de angina.</a:t>
            </a:r>
          </a:p>
          <a:p>
            <a:pPr>
              <a:buFont typeface="Arial" charset="2"/>
              <a:buChar char="•"/>
            </a:pPr>
            <a:r>
              <a:rPr lang="pt-BR" sz="2000" dirty="0">
                <a:latin typeface="Times New Roman"/>
                <a:cs typeface="Times New Roman"/>
              </a:rPr>
              <a:t>Não desparece com nitratos.</a:t>
            </a:r>
          </a:p>
          <a:p>
            <a:pPr>
              <a:buFont typeface="Arial" charset="2"/>
              <a:buChar char="•"/>
            </a:pPr>
            <a:r>
              <a:rPr lang="pt-BR" sz="2000" dirty="0">
                <a:latin typeface="Times New Roman"/>
                <a:cs typeface="Times New Roman"/>
              </a:rPr>
              <a:t>Apresenta outros sintomas associados, como falta de ar, sudorese e mal-estar.</a:t>
            </a:r>
            <a:endParaRPr lang="pt-BR" dirty="0"/>
          </a:p>
        </p:txBody>
      </p:sp>
    </p:spTree>
    <p:extLst>
      <p:ext uri="{BB962C8B-B14F-4D97-AF65-F5344CB8AC3E}">
        <p14:creationId xmlns:p14="http://schemas.microsoft.com/office/powerpoint/2010/main" val="3781048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04898" y="55418"/>
            <a:ext cx="4010814" cy="1320800"/>
          </a:xfrm>
        </p:spPr>
        <p:txBody>
          <a:bodyPr/>
          <a:lstStyle/>
          <a:p>
            <a:r>
              <a:rPr lang="pt-BR" b="1" dirty="0">
                <a:latin typeface="Times New Roman"/>
                <a:cs typeface="Times New Roman"/>
              </a:rPr>
              <a:t>Primeiros Socorros</a:t>
            </a:r>
          </a:p>
        </p:txBody>
      </p:sp>
      <p:sp>
        <p:nvSpPr>
          <p:cNvPr id="3" name="Espaço Reservado para Conteúdo 2"/>
          <p:cNvSpPr>
            <a:spLocks noGrp="1"/>
          </p:cNvSpPr>
          <p:nvPr>
            <p:ph idx="1"/>
          </p:nvPr>
        </p:nvSpPr>
        <p:spPr>
          <a:xfrm>
            <a:off x="344825" y="941389"/>
            <a:ext cx="8596668" cy="5404773"/>
          </a:xfrm>
        </p:spPr>
        <p:txBody>
          <a:bodyPr vert="horz" lIns="91440" tIns="45720" rIns="91440" bIns="45720" rtlCol="0" anchor="t">
            <a:noAutofit/>
          </a:bodyPr>
          <a:lstStyle/>
          <a:p>
            <a:pPr marL="285750" indent="-285750">
              <a:buFont typeface="Arial" charset="2"/>
              <a:buChar char="•"/>
            </a:pPr>
            <a:r>
              <a:rPr lang="pt-PT" dirty="0">
                <a:latin typeface="Times New Roman"/>
                <a:cs typeface="Times New Roman"/>
              </a:rPr>
              <a:t>Acalmar a vítima, não permitir que a vítima caminhe, colocando-a sentada de forma confortável e quieta, para reduzir o trabalho do coração. </a:t>
            </a:r>
            <a:endParaRPr lang="pt-BR" dirty="0">
              <a:latin typeface="Times New Roman"/>
              <a:cs typeface="Times New Roman"/>
            </a:endParaRPr>
          </a:p>
          <a:p>
            <a:pPr marL="285750" indent="-285750">
              <a:buFont typeface="Arial" charset="2"/>
              <a:buChar char="•"/>
            </a:pPr>
            <a:r>
              <a:rPr lang="pt-PT" dirty="0">
                <a:latin typeface="Times New Roman"/>
                <a:cs typeface="Times New Roman"/>
              </a:rPr>
              <a:t>Afrouxar a roupa apertada da vítima, abrindo cinto e desapertando botões; para facilitar a respiração e a circulação;​</a:t>
            </a:r>
            <a:endParaRPr lang="pt-BR" dirty="0">
              <a:latin typeface="Times New Roman"/>
              <a:cs typeface="Times New Roman"/>
            </a:endParaRPr>
          </a:p>
          <a:p>
            <a:pPr marL="285750" indent="-285750">
              <a:buFont typeface="Arial" charset="2"/>
              <a:buChar char="•"/>
            </a:pPr>
            <a:r>
              <a:rPr lang="pt-PT" dirty="0">
                <a:latin typeface="Times New Roman"/>
                <a:cs typeface="Times New Roman"/>
              </a:rPr>
              <a:t>Manter a temperatura do corpo agradável, evitando situações de calor ou frio intenso;​</a:t>
            </a:r>
            <a:endParaRPr lang="pt-BR" dirty="0">
              <a:latin typeface="Times New Roman"/>
              <a:cs typeface="Times New Roman"/>
            </a:endParaRPr>
          </a:p>
          <a:p>
            <a:pPr marL="285750" indent="-285750">
              <a:buFont typeface="Arial" charset="2"/>
              <a:buChar char="•"/>
            </a:pPr>
            <a:r>
              <a:rPr lang="pt-PT" dirty="0">
                <a:latin typeface="Times New Roman"/>
                <a:cs typeface="Times New Roman"/>
              </a:rPr>
              <a:t>Não dar nada para beber, porque caso exista perda de consciência a vítima pode engasgar;​</a:t>
            </a:r>
          </a:p>
          <a:p>
            <a:pPr marL="285750" indent="-285750">
              <a:buFont typeface="Arial" charset="2"/>
              <a:buChar char="•"/>
            </a:pPr>
            <a:r>
              <a:rPr lang="pt-BR" dirty="0">
                <a:latin typeface="Times New Roman"/>
                <a:cs typeface="Times New Roman"/>
              </a:rPr>
              <a:t>Se o indivíduo nunca teve infarto e não possui alergia, pode-se oferecer 2 comprimidos de aspirina.​</a:t>
            </a:r>
          </a:p>
          <a:p>
            <a:pPr marL="285750" indent="-285750">
              <a:buFont typeface="Arial" charset="2"/>
              <a:buChar char="•"/>
            </a:pPr>
            <a:r>
              <a:rPr lang="pt-BR" dirty="0">
                <a:latin typeface="Times New Roman"/>
                <a:cs typeface="Times New Roman"/>
              </a:rPr>
              <a:t>Perguntar se a pessoa usa algum medicamento para situações de emergência - Quando a vítima tem histórico de infarto, o cardiologista pode ter receitado um comprimido de nitroglicerina como </a:t>
            </a:r>
            <a:r>
              <a:rPr lang="pt-BR" dirty="0" err="1">
                <a:latin typeface="Times New Roman"/>
                <a:cs typeface="Times New Roman"/>
              </a:rPr>
              <a:t>Monocordil</a:t>
            </a:r>
            <a:r>
              <a:rPr lang="pt-BR" dirty="0">
                <a:latin typeface="Times New Roman"/>
                <a:cs typeface="Times New Roman"/>
              </a:rPr>
              <a:t> ou </a:t>
            </a:r>
            <a:r>
              <a:rPr lang="pt-BR" dirty="0" err="1">
                <a:latin typeface="Times New Roman"/>
                <a:cs typeface="Times New Roman"/>
              </a:rPr>
              <a:t>Isordil</a:t>
            </a:r>
            <a:r>
              <a:rPr lang="pt-BR" dirty="0">
                <a:latin typeface="Times New Roman"/>
                <a:cs typeface="Times New Roman"/>
              </a:rPr>
              <a:t> (colocar o comprimido debaixo da língua), para ser utilizado em emergências. </a:t>
            </a:r>
          </a:p>
          <a:p>
            <a:pPr marL="285750" indent="-285750">
              <a:buFont typeface="Arial" charset="2"/>
              <a:buChar char="•"/>
            </a:pPr>
            <a:r>
              <a:rPr lang="pt-BR" dirty="0">
                <a:latin typeface="Times New Roman"/>
                <a:cs typeface="Times New Roman"/>
              </a:rPr>
              <a:t>Por isso, deve-se substituir a aspirina por este comprimido. A nitroglicerina é usada comumente para tratar as dores agudas da angina.​Porém, se o coração da vítima parar de bater antes da chegada da ajuda médica, é importante iniciar a massagem cardíaca (RCP) até que a ambulância chegue ou até o coração voltar a bater.​</a:t>
            </a:r>
            <a:endParaRPr lang="pt-PT" dirty="0">
              <a:latin typeface="Times New Roman"/>
              <a:cs typeface="Times New Roman"/>
            </a:endParaRPr>
          </a:p>
          <a:p>
            <a:endParaRPr lang="pt-BR" dirty="0"/>
          </a:p>
          <a:p>
            <a:endParaRPr lang="pt-BR" dirty="0"/>
          </a:p>
        </p:txBody>
      </p:sp>
    </p:spTree>
    <p:extLst>
      <p:ext uri="{BB962C8B-B14F-4D97-AF65-F5344CB8AC3E}">
        <p14:creationId xmlns:p14="http://schemas.microsoft.com/office/powerpoint/2010/main" val="44414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22861" y="401782"/>
            <a:ext cx="2750050" cy="1320800"/>
          </a:xfrm>
        </p:spPr>
        <p:txBody>
          <a:bodyPr/>
          <a:lstStyle/>
          <a:p>
            <a:r>
              <a:rPr lang="pt-BR" b="1" dirty="0">
                <a:latin typeface="Times New Roman"/>
                <a:cs typeface="Times New Roman"/>
              </a:rPr>
              <a:t>Tratamento</a:t>
            </a:r>
          </a:p>
        </p:txBody>
      </p:sp>
      <p:sp>
        <p:nvSpPr>
          <p:cNvPr id="3" name="Espaço Reservado para Conteúdo 2"/>
          <p:cNvSpPr>
            <a:spLocks noGrp="1"/>
          </p:cNvSpPr>
          <p:nvPr>
            <p:ph idx="1"/>
          </p:nvPr>
        </p:nvSpPr>
        <p:spPr>
          <a:xfrm>
            <a:off x="427952" y="1495570"/>
            <a:ext cx="11339868" cy="3880773"/>
          </a:xfrm>
        </p:spPr>
        <p:txBody>
          <a:bodyPr vert="horz" lIns="91440" tIns="45720" rIns="91440" bIns="45720" rtlCol="0" anchor="t">
            <a:noAutofit/>
          </a:bodyPr>
          <a:lstStyle/>
          <a:p>
            <a:pPr marL="0" indent="0">
              <a:buNone/>
            </a:pPr>
            <a:r>
              <a:rPr lang="pt-BR" sz="2200" dirty="0">
                <a:latin typeface="Times New Roman"/>
                <a:cs typeface="Times New Roman"/>
              </a:rPr>
              <a:t>O tratamento da angina instável envolve medidas de curto prazo para reduzir a dor e medidas de longo prazo para reduzir o risco de um ataque cardíaco. Pessoas com dor no peito devem tomar TNG (nitroglicerina em spray, comprimido ou cápsula) sob a língua. Se a dor persistir ou piorar, a pessoa precisa ir com urgência a uma emergência. Se há sinais de alerta de um risco muito elevado de ter um ataque de coração, poderá ser necessário fazer uma angiografia de emergência. Em alguns casos, poderá ser também necessário colocar um </a:t>
            </a:r>
            <a:r>
              <a:rPr lang="pt-BR" sz="2200" dirty="0" err="1">
                <a:latin typeface="Times New Roman"/>
                <a:cs typeface="Times New Roman"/>
              </a:rPr>
              <a:t>stent</a:t>
            </a:r>
            <a:r>
              <a:rPr lang="pt-BR" sz="2200" dirty="0">
                <a:latin typeface="Times New Roman"/>
                <a:cs typeface="Times New Roman"/>
              </a:rPr>
              <a:t> (um pequeno tubo de arame) para abrir os bloqueios que possam haver nos vasos sanguíneos. O tratamento a longo prazo para a angina instável, envolve geralmente medicamentos para afinar o sangue, para controlar a pressão sanguínea e para reduzir os níveis de colesterol. Um programa de exercícios (reabilitação cardíaca) poderá ser útil para melhorar a função cardíaca. Eventualmente, pode ser necessário um procedimento para abrir os vasos sanguíneos do coração estreitadas com um </a:t>
            </a:r>
            <a:r>
              <a:rPr lang="pt-BR" sz="2200" dirty="0" err="1">
                <a:latin typeface="Times New Roman"/>
                <a:cs typeface="Times New Roman"/>
              </a:rPr>
              <a:t>stent</a:t>
            </a:r>
            <a:r>
              <a:rPr lang="pt-BR" sz="2200" dirty="0">
                <a:latin typeface="Times New Roman"/>
                <a:cs typeface="Times New Roman"/>
              </a:rPr>
              <a:t>, ou até mesmo uma cirurgia de ponte de safena para evitar um ataque de coração.</a:t>
            </a:r>
          </a:p>
        </p:txBody>
      </p:sp>
    </p:spTree>
    <p:extLst>
      <p:ext uri="{BB962C8B-B14F-4D97-AF65-F5344CB8AC3E}">
        <p14:creationId xmlns:p14="http://schemas.microsoft.com/office/powerpoint/2010/main" val="299233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52498" y="110836"/>
            <a:ext cx="5673359" cy="1320800"/>
          </a:xfrm>
        </p:spPr>
        <p:txBody>
          <a:bodyPr/>
          <a:lstStyle/>
          <a:p>
            <a:r>
              <a:rPr lang="pt-BR" b="1" dirty="0">
                <a:latin typeface="Times New Roman"/>
                <a:cs typeface="Times New Roman"/>
              </a:rPr>
              <a:t>Cuidados de enfermagem</a:t>
            </a:r>
          </a:p>
        </p:txBody>
      </p:sp>
      <p:sp>
        <p:nvSpPr>
          <p:cNvPr id="3" name="Espaço Reservado para Conteúdo 2"/>
          <p:cNvSpPr>
            <a:spLocks noGrp="1"/>
          </p:cNvSpPr>
          <p:nvPr>
            <p:ph idx="1"/>
          </p:nvPr>
        </p:nvSpPr>
        <p:spPr>
          <a:xfrm>
            <a:off x="1314643" y="996807"/>
            <a:ext cx="8596668" cy="5358418"/>
          </a:xfrm>
        </p:spPr>
        <p:txBody>
          <a:bodyPr vert="horz" lIns="91440" tIns="45720" rIns="91440" bIns="45720" rtlCol="0" anchor="t">
            <a:noAutofit/>
          </a:bodyPr>
          <a:lstStyle/>
          <a:p>
            <a:pPr>
              <a:buFont typeface="Arial"/>
              <a:buChar char="•"/>
            </a:pPr>
            <a:endParaRPr lang="pt-BR" dirty="0"/>
          </a:p>
          <a:p>
            <a:pPr>
              <a:buFont typeface="Arial"/>
              <a:buChar char="•"/>
            </a:pPr>
            <a:r>
              <a:rPr lang="pt-BR" sz="2000" dirty="0">
                <a:latin typeface="Times New Roman"/>
                <a:cs typeface="Arial"/>
              </a:rPr>
              <a:t>Avaliar as características da dor no peito e sintomas associados.</a:t>
            </a:r>
          </a:p>
          <a:p>
            <a:pPr>
              <a:buFont typeface="Arial"/>
              <a:buChar char="•"/>
            </a:pPr>
            <a:r>
              <a:rPr lang="pt-BR" sz="2000" dirty="0">
                <a:latin typeface="Times New Roman"/>
                <a:cs typeface="Arial"/>
              </a:rPr>
              <a:t>Avaliar a respiração, a pressão </a:t>
            </a:r>
            <a:r>
              <a:rPr lang="pt-BR" sz="2000" dirty="0" err="1">
                <a:latin typeface="Times New Roman"/>
                <a:cs typeface="Arial"/>
              </a:rPr>
              <a:t>sangüínea</a:t>
            </a:r>
            <a:r>
              <a:rPr lang="pt-BR" sz="2000" dirty="0">
                <a:latin typeface="Times New Roman"/>
                <a:cs typeface="Arial"/>
              </a:rPr>
              <a:t> e </a:t>
            </a:r>
            <a:r>
              <a:rPr lang="pt-BR" sz="2000" dirty="0" err="1">
                <a:latin typeface="Times New Roman"/>
                <a:cs typeface="Arial"/>
              </a:rPr>
              <a:t>freqüência</a:t>
            </a:r>
            <a:r>
              <a:rPr lang="pt-BR" sz="2000" dirty="0">
                <a:latin typeface="Times New Roman"/>
                <a:cs typeface="Arial"/>
              </a:rPr>
              <a:t> cardíaca em cada episódio de dor torácica.</a:t>
            </a:r>
            <a:endParaRPr lang="pt-BR" sz="2000">
              <a:latin typeface="Times New Roman"/>
              <a:cs typeface="Arial" panose="020B0604020202020204" pitchFamily="34" charset="0"/>
            </a:endParaRPr>
          </a:p>
          <a:p>
            <a:pPr>
              <a:buFont typeface="Arial"/>
              <a:buChar char="•"/>
            </a:pPr>
            <a:r>
              <a:rPr lang="pt-BR" sz="2000" dirty="0">
                <a:latin typeface="Times New Roman"/>
                <a:cs typeface="Arial"/>
              </a:rPr>
              <a:t> Fazer um ECG, cada vez que a dor torácica surgir, para evidenciar infarto posterior.</a:t>
            </a:r>
          </a:p>
          <a:p>
            <a:pPr>
              <a:buFont typeface="Arial"/>
              <a:buChar char="•"/>
            </a:pPr>
            <a:r>
              <a:rPr lang="pt-BR" sz="2000" dirty="0">
                <a:latin typeface="Times New Roman"/>
                <a:cs typeface="Arial"/>
              </a:rPr>
              <a:t>Monitorizar a resposta ao tratamento medicamentoso.</a:t>
            </a:r>
          </a:p>
          <a:p>
            <a:pPr>
              <a:buFont typeface="Arial"/>
              <a:buChar char="•"/>
            </a:pPr>
            <a:r>
              <a:rPr lang="pt-BR" sz="2000" dirty="0">
                <a:latin typeface="Times New Roman"/>
                <a:cs typeface="Arial"/>
              </a:rPr>
              <a:t>Avisar o médico se a dor não diminuir.</a:t>
            </a:r>
          </a:p>
          <a:p>
            <a:pPr>
              <a:buFont typeface="Arial"/>
              <a:buChar char="•"/>
            </a:pPr>
            <a:r>
              <a:rPr lang="pt-BR" sz="2000" dirty="0">
                <a:latin typeface="Times New Roman"/>
                <a:cs typeface="Arial"/>
              </a:rPr>
              <a:t>Identificar junto ao cliente as atividades que provoquem dor.</a:t>
            </a:r>
          </a:p>
          <a:p>
            <a:pPr>
              <a:buFont typeface="Arial"/>
              <a:buChar char="•"/>
            </a:pPr>
            <a:r>
              <a:rPr lang="pt-BR" sz="2000" dirty="0">
                <a:latin typeface="Times New Roman"/>
                <a:cs typeface="Arial"/>
              </a:rPr>
              <a:t>Oferecer assistência de maneira calma e eficiente de modo a  reconfortar o cliente até que o desconforto desapareça.</a:t>
            </a:r>
          </a:p>
          <a:p>
            <a:pPr>
              <a:buFont typeface="Arial"/>
              <a:buChar char="•"/>
            </a:pPr>
            <a:r>
              <a:rPr lang="pt-BR" sz="2000" dirty="0">
                <a:latin typeface="Times New Roman"/>
                <a:cs typeface="Arial"/>
              </a:rPr>
              <a:t>Prover um ambiente confortável e silencioso para o cliente/família.</a:t>
            </a:r>
          </a:p>
          <a:p>
            <a:pPr>
              <a:buFont typeface="Arial"/>
              <a:buChar char="•"/>
            </a:pPr>
            <a:r>
              <a:rPr lang="pt-BR" sz="2000" dirty="0">
                <a:latin typeface="Times New Roman"/>
                <a:cs typeface="Arial"/>
              </a:rPr>
              <a:t>Ajudar o paciente a identificar seus próprios fatores de risco.</a:t>
            </a:r>
          </a:p>
        </p:txBody>
      </p:sp>
    </p:spTree>
    <p:extLst>
      <p:ext uri="{BB962C8B-B14F-4D97-AF65-F5344CB8AC3E}">
        <p14:creationId xmlns:p14="http://schemas.microsoft.com/office/powerpoint/2010/main" val="326833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1106825" y="885971"/>
            <a:ext cx="8596668" cy="5363209"/>
          </a:xfrm>
        </p:spPr>
        <p:txBody>
          <a:bodyPr vert="horz" lIns="91440" tIns="45720" rIns="91440" bIns="45720" rtlCol="0" anchor="t">
            <a:noAutofit/>
          </a:bodyPr>
          <a:lstStyle/>
          <a:p>
            <a:pPr>
              <a:buFont typeface="Arial" charset="2"/>
              <a:buChar char="•"/>
            </a:pPr>
            <a:r>
              <a:rPr lang="pt-BR" sz="2800" dirty="0">
                <a:latin typeface="Times New Roman"/>
                <a:cs typeface="Arial"/>
              </a:rPr>
              <a:t>Ajudar o paciente a estabelecer um plano para modificações dos </a:t>
            </a:r>
            <a:endParaRPr lang="pt-BR" sz="2800">
              <a:latin typeface="Times New Roman"/>
              <a:cs typeface="Arial" panose="020B0604020202020204" pitchFamily="34" charset="0"/>
            </a:endParaRPr>
          </a:p>
          <a:p>
            <a:pPr>
              <a:buFont typeface="Arial" charset="2"/>
              <a:buChar char="•"/>
            </a:pPr>
            <a:r>
              <a:rPr lang="pt-BR" sz="2800" dirty="0">
                <a:latin typeface="Times New Roman"/>
                <a:cs typeface="Arial"/>
              </a:rPr>
              <a:t>fatores de risco.</a:t>
            </a:r>
          </a:p>
          <a:p>
            <a:pPr>
              <a:buFont typeface="Arial" charset="2"/>
              <a:buChar char="•"/>
            </a:pPr>
            <a:r>
              <a:rPr lang="pt-BR" sz="2800" dirty="0">
                <a:latin typeface="Times New Roman"/>
                <a:cs typeface="Arial"/>
              </a:rPr>
              <a:t>Providenciar orientação nutricional ao cliente/família.</a:t>
            </a:r>
          </a:p>
          <a:p>
            <a:pPr>
              <a:buFont typeface="Arial" charset="2"/>
              <a:buChar char="•"/>
            </a:pPr>
            <a:r>
              <a:rPr lang="pt-BR" sz="2800" dirty="0">
                <a:latin typeface="Times New Roman"/>
                <a:cs typeface="Arial"/>
              </a:rPr>
              <a:t>Esclarecer o cliente/família acerca dos medicamentos que deverão ser tomados após a alta hospitalar.</a:t>
            </a:r>
            <a:endParaRPr lang="pt-BR" sz="2800">
              <a:latin typeface="Times New Roman"/>
              <a:cs typeface="Times New Roman"/>
            </a:endParaRPr>
          </a:p>
          <a:p>
            <a:pPr>
              <a:buFont typeface="Arial" charset="2"/>
              <a:buChar char="•"/>
            </a:pPr>
            <a:r>
              <a:rPr lang="pt-BR" sz="2800" dirty="0">
                <a:latin typeface="Times New Roman"/>
                <a:cs typeface="Arial"/>
              </a:rPr>
              <a:t>Esclarecer o cliente acerca do plano terapêutico.</a:t>
            </a:r>
          </a:p>
          <a:p>
            <a:pPr>
              <a:buFont typeface="Arial" charset="2"/>
              <a:buChar char="•"/>
            </a:pPr>
            <a:r>
              <a:rPr lang="pt-BR" sz="2800" dirty="0">
                <a:latin typeface="Times New Roman"/>
                <a:cs typeface="Arial"/>
              </a:rPr>
              <a:t>Explicar a relação entre a dieta, atividades físicas e a doença.</a:t>
            </a:r>
          </a:p>
        </p:txBody>
      </p:sp>
    </p:spTree>
    <p:extLst>
      <p:ext uri="{BB962C8B-B14F-4D97-AF65-F5344CB8AC3E}">
        <p14:creationId xmlns:p14="http://schemas.microsoft.com/office/powerpoint/2010/main" val="943799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9400232" cy="1320800"/>
          </a:xfrm>
        </p:spPr>
        <p:txBody>
          <a:bodyPr>
            <a:normAutofit/>
          </a:bodyPr>
          <a:lstStyle/>
          <a:p>
            <a:r>
              <a:rPr lang="pt-BR" b="1" dirty="0">
                <a:latin typeface="Times New Roman"/>
                <a:cs typeface="Arial"/>
              </a:rPr>
              <a:t> Cuidados de enfermagem na administração do nitrato</a:t>
            </a:r>
          </a:p>
        </p:txBody>
      </p:sp>
      <p:sp>
        <p:nvSpPr>
          <p:cNvPr id="3" name="Espaço Reservado para Conteúdo 2"/>
          <p:cNvSpPr>
            <a:spLocks noGrp="1"/>
          </p:cNvSpPr>
          <p:nvPr>
            <p:ph idx="1"/>
          </p:nvPr>
        </p:nvSpPr>
        <p:spPr>
          <a:xfrm>
            <a:off x="594207" y="1994334"/>
            <a:ext cx="11007358" cy="3880773"/>
          </a:xfrm>
        </p:spPr>
        <p:txBody>
          <a:bodyPr vert="horz" lIns="91440" tIns="45720" rIns="91440" bIns="45720" rtlCol="0" anchor="t">
            <a:normAutofit/>
          </a:bodyPr>
          <a:lstStyle/>
          <a:p>
            <a:pPr>
              <a:buFont typeface="Arial" charset="2"/>
              <a:buChar char="•"/>
            </a:pPr>
            <a:r>
              <a:rPr lang="pt-BR" sz="2400" dirty="0">
                <a:latin typeface="Times New Roman"/>
                <a:cs typeface="Arial"/>
              </a:rPr>
              <a:t>A nitroglicerina pode causar uma sensação de queimadura sob a língua quando dor forte.</a:t>
            </a:r>
            <a:endParaRPr lang="pt-BR" sz="2400" dirty="0">
              <a:latin typeface="Times New Roman"/>
              <a:cs typeface="Times New Roman"/>
            </a:endParaRPr>
          </a:p>
          <a:p>
            <a:pPr>
              <a:buFont typeface="Arial" charset="2"/>
              <a:buChar char="•"/>
            </a:pPr>
            <a:r>
              <a:rPr lang="pt-BR" sz="2400" dirty="0">
                <a:latin typeface="Times New Roman"/>
                <a:cs typeface="Times New Roman"/>
              </a:rPr>
              <a:t>Orientar o paciente a não deglutir a saliva até que o comprimido esteja totalmente diluído;</a:t>
            </a:r>
          </a:p>
          <a:p>
            <a:pPr>
              <a:buFont typeface="Arial" charset="2"/>
              <a:buChar char="•"/>
            </a:pPr>
            <a:r>
              <a:rPr lang="pt-BR" sz="2400" dirty="0">
                <a:latin typeface="Times New Roman"/>
                <a:cs typeface="Times New Roman"/>
              </a:rPr>
              <a:t>Para ação mais rápida, orientar o paciente a triturar o comprimido entre os dentes (conforme prescrição médica);</a:t>
            </a:r>
          </a:p>
          <a:p>
            <a:pPr>
              <a:buFont typeface="Arial" charset="2"/>
              <a:buChar char="•"/>
            </a:pPr>
            <a:r>
              <a:rPr lang="pt-BR" sz="2400" dirty="0">
                <a:latin typeface="Times New Roman"/>
                <a:cs typeface="Times New Roman"/>
              </a:rPr>
              <a:t>Orientar repouso até o desaparecimento dos sintomas;</a:t>
            </a:r>
          </a:p>
          <a:p>
            <a:pPr>
              <a:buFont typeface="Arial" charset="2"/>
              <a:buChar char="•"/>
            </a:pPr>
            <a:r>
              <a:rPr lang="pt-BR" sz="2400" dirty="0">
                <a:latin typeface="Times New Roman"/>
                <a:cs typeface="Times New Roman"/>
              </a:rPr>
              <a:t>Comunicar qualquer alteração ao médico.</a:t>
            </a:r>
          </a:p>
        </p:txBody>
      </p:sp>
    </p:spTree>
    <p:extLst>
      <p:ext uri="{BB962C8B-B14F-4D97-AF65-F5344CB8AC3E}">
        <p14:creationId xmlns:p14="http://schemas.microsoft.com/office/powerpoint/2010/main" val="168157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40970" y="249382"/>
            <a:ext cx="1669396" cy="1320800"/>
          </a:xfrm>
        </p:spPr>
        <p:txBody>
          <a:bodyPr/>
          <a:lstStyle/>
          <a:p>
            <a:r>
              <a:rPr lang="pt-BR" b="1" dirty="0">
                <a:latin typeface="Times New Roman"/>
                <a:cs typeface="Times New Roman"/>
              </a:rPr>
              <a:t>Angina</a:t>
            </a:r>
          </a:p>
        </p:txBody>
      </p:sp>
      <p:sp>
        <p:nvSpPr>
          <p:cNvPr id="3" name="Espaço Reservado para Conteúdo 2"/>
          <p:cNvSpPr>
            <a:spLocks noGrp="1"/>
          </p:cNvSpPr>
          <p:nvPr>
            <p:ph idx="1"/>
          </p:nvPr>
        </p:nvSpPr>
        <p:spPr>
          <a:xfrm>
            <a:off x="677334" y="247560"/>
            <a:ext cx="8596668" cy="4657730"/>
          </a:xfrm>
        </p:spPr>
        <p:txBody>
          <a:bodyPr vert="horz" lIns="91440" tIns="45720" rIns="91440" bIns="45720" rtlCol="0" anchor="t">
            <a:noAutofit/>
          </a:bodyPr>
          <a:lstStyle/>
          <a:p>
            <a:pPr marL="0" indent="0">
              <a:buNone/>
            </a:pPr>
            <a:endParaRPr lang="pt-BR" sz="4400" dirty="0">
              <a:latin typeface="Times New Roman"/>
              <a:cs typeface="Times New Roman"/>
            </a:endParaRPr>
          </a:p>
          <a:p>
            <a:pPr marL="0" indent="0">
              <a:buNone/>
            </a:pPr>
            <a:r>
              <a:rPr lang="pt-BR" sz="4400" dirty="0">
                <a:latin typeface="Times New Roman"/>
                <a:cs typeface="Times New Roman"/>
              </a:rPr>
              <a:t> </a:t>
            </a:r>
            <a:r>
              <a:rPr lang="pt-BR" sz="3600" dirty="0">
                <a:latin typeface="Times New Roman"/>
                <a:cs typeface="Times New Roman"/>
              </a:rPr>
              <a:t>Angina de peito (angina </a:t>
            </a:r>
            <a:r>
              <a:rPr lang="pt-BR" sz="3600" dirty="0" err="1">
                <a:latin typeface="Times New Roman"/>
                <a:cs typeface="Times New Roman"/>
              </a:rPr>
              <a:t>pectoris</a:t>
            </a:r>
            <a:r>
              <a:rPr lang="pt-BR" sz="3600" dirty="0">
                <a:latin typeface="Times New Roman"/>
                <a:cs typeface="Times New Roman"/>
              </a:rPr>
              <a:t>) é a descrição utilizada para caracterizar a dor torácica causada pela falta de sangue (isquemia) que acomete o músculo cardíaco. A angina é quase sempre relacionada a doenças que causam obstrução nas artérias responsáveis por levar sangue ao coração, as coronárias. </a:t>
            </a:r>
          </a:p>
          <a:p>
            <a:endParaRPr lang="pt-BR" sz="3600" dirty="0"/>
          </a:p>
          <a:p>
            <a:endParaRPr lang="pt-BR" sz="3600" dirty="0"/>
          </a:p>
        </p:txBody>
      </p:sp>
    </p:spTree>
    <p:extLst>
      <p:ext uri="{BB962C8B-B14F-4D97-AF65-F5344CB8AC3E}">
        <p14:creationId xmlns:p14="http://schemas.microsoft.com/office/powerpoint/2010/main" val="1776437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25975" y="307676"/>
            <a:ext cx="3463952" cy="1320800"/>
          </a:xfrm>
        </p:spPr>
        <p:txBody>
          <a:bodyPr>
            <a:noAutofit/>
          </a:bodyPr>
          <a:lstStyle/>
          <a:p>
            <a:r>
              <a:rPr lang="pt-BR" sz="5000" b="1" dirty="0">
                <a:latin typeface="Times New Roman"/>
                <a:cs typeface="Times New Roman"/>
              </a:rPr>
              <a:t>Duvidas?</a:t>
            </a:r>
            <a:endParaRPr lang="pt-BR" sz="5000" dirty="0"/>
          </a:p>
        </p:txBody>
      </p:sp>
      <p:pic>
        <p:nvPicPr>
          <p:cNvPr id="4" name="Imagem 4" descr="Padrão do plano de fundo&#10;&#10;Descrição gerada automaticamente">
            <a:extLst>
              <a:ext uri="{FF2B5EF4-FFF2-40B4-BE49-F238E27FC236}">
                <a16:creationId xmlns:a16="http://schemas.microsoft.com/office/drawing/2014/main" id="{1EBF9D2D-1308-8A1C-29C0-DAB36CA95376}"/>
              </a:ext>
            </a:extLst>
          </p:cNvPr>
          <p:cNvPicPr>
            <a:picLocks noChangeAspect="1"/>
          </p:cNvPicPr>
          <p:nvPr/>
        </p:nvPicPr>
        <p:blipFill>
          <a:blip r:embed="rId2"/>
          <a:stretch>
            <a:fillRect/>
          </a:stretch>
        </p:blipFill>
        <p:spPr>
          <a:xfrm>
            <a:off x="1820174" y="1264498"/>
            <a:ext cx="7487727" cy="5004739"/>
          </a:xfrm>
          <a:prstGeom prst="rect">
            <a:avLst/>
          </a:prstGeom>
        </p:spPr>
      </p:pic>
    </p:spTree>
    <p:extLst>
      <p:ext uri="{BB962C8B-B14F-4D97-AF65-F5344CB8AC3E}">
        <p14:creationId xmlns:p14="http://schemas.microsoft.com/office/powerpoint/2010/main" val="1526147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20202" y="350808"/>
            <a:ext cx="5419272" cy="1320800"/>
          </a:xfrm>
        </p:spPr>
        <p:txBody>
          <a:bodyPr/>
          <a:lstStyle/>
          <a:p>
            <a:r>
              <a:rPr lang="pt-BR" b="1" dirty="0" err="1">
                <a:latin typeface="Times New Roman"/>
                <a:cs typeface="Times New Roman"/>
              </a:rPr>
              <a:t>Referencias</a:t>
            </a:r>
            <a:r>
              <a:rPr lang="pt-BR" b="1" dirty="0">
                <a:latin typeface="Times New Roman"/>
                <a:cs typeface="Times New Roman"/>
              </a:rPr>
              <a:t> Bibliográficas</a:t>
            </a:r>
          </a:p>
        </p:txBody>
      </p:sp>
      <p:sp>
        <p:nvSpPr>
          <p:cNvPr id="3" name="Espaço Reservado para Conteúdo 2"/>
          <p:cNvSpPr>
            <a:spLocks noGrp="1"/>
          </p:cNvSpPr>
          <p:nvPr>
            <p:ph idx="1"/>
          </p:nvPr>
        </p:nvSpPr>
        <p:spPr>
          <a:xfrm>
            <a:off x="878617" y="1312325"/>
            <a:ext cx="8841083" cy="4700282"/>
          </a:xfrm>
        </p:spPr>
        <p:txBody>
          <a:bodyPr vert="horz" lIns="91440" tIns="45720" rIns="91440" bIns="45720" rtlCol="0" anchor="t">
            <a:noAutofit/>
          </a:bodyPr>
          <a:lstStyle/>
          <a:p>
            <a:pPr>
              <a:buFont typeface="Arial" charset="2"/>
              <a:buChar char="•"/>
            </a:pPr>
            <a:r>
              <a:rPr lang="pt-BR" sz="2400" dirty="0">
                <a:latin typeface="Times New Roman"/>
                <a:ea typeface="+mn-lt"/>
                <a:cs typeface="+mn-lt"/>
                <a:hlinkClick r:id="rId2"/>
              </a:rPr>
              <a:t>https://www.sanarmed.com/resumo-sobre-angina-estavel-mecanismos-diagnostico-classificacao-e-mais</a:t>
            </a:r>
            <a:endParaRPr lang="pt-BR" sz="2400">
              <a:latin typeface="Times New Roman"/>
              <a:cs typeface="Times New Roman"/>
            </a:endParaRPr>
          </a:p>
          <a:p>
            <a:pPr>
              <a:buClr>
                <a:srgbClr val="EB3D9F"/>
              </a:buClr>
              <a:buFont typeface="Arial" charset="2"/>
              <a:buChar char="•"/>
            </a:pPr>
            <a:r>
              <a:rPr lang="pt-BR" sz="2400" dirty="0">
                <a:latin typeface="Times New Roman"/>
                <a:ea typeface="+mn-lt"/>
                <a:cs typeface="+mn-lt"/>
                <a:hlinkClick r:id="rId3"/>
              </a:rPr>
              <a:t>https://www.einstein.br/especialidades/cardiologia/doencas-sintomas/angina</a:t>
            </a:r>
            <a:endParaRPr lang="pt-BR" sz="2400">
              <a:latin typeface="Times New Roman"/>
              <a:cs typeface="Times New Roman"/>
            </a:endParaRPr>
          </a:p>
          <a:p>
            <a:pPr>
              <a:buClr>
                <a:srgbClr val="EB3D9F"/>
              </a:buClr>
              <a:buFont typeface="Arial" charset="2"/>
              <a:buChar char="•"/>
            </a:pPr>
            <a:r>
              <a:rPr lang="pt-BR" sz="2400" dirty="0">
                <a:latin typeface="Times New Roman"/>
                <a:ea typeface="+mn-lt"/>
                <a:cs typeface="+mn-lt"/>
                <a:hlinkClick r:id="rId4"/>
              </a:rPr>
              <a:t>https://medpri.me/upload/texto/texto-aula-682.html</a:t>
            </a:r>
            <a:endParaRPr lang="pt-BR" sz="2400">
              <a:latin typeface="Times New Roman"/>
              <a:cs typeface="Times New Roman"/>
            </a:endParaRPr>
          </a:p>
          <a:p>
            <a:pPr>
              <a:buClr>
                <a:srgbClr val="EB3D9F"/>
              </a:buClr>
              <a:buFont typeface="Arial" charset="2"/>
              <a:buChar char="•"/>
            </a:pPr>
            <a:r>
              <a:rPr lang="pt-BR" sz="2400" dirty="0">
                <a:latin typeface="Times New Roman"/>
                <a:ea typeface="+mn-lt"/>
                <a:cs typeface="+mn-lt"/>
                <a:hlinkClick r:id="rId5"/>
              </a:rPr>
              <a:t>https://www.scielo.br/j/reben/a/Gz7TcC9bwbFZCKMPmnrrsrS/?format=pdf&amp;lang=pt</a:t>
            </a:r>
            <a:endParaRPr lang="pt-BR" sz="2400">
              <a:latin typeface="Times New Roman"/>
              <a:cs typeface="Times New Roman"/>
            </a:endParaRPr>
          </a:p>
          <a:p>
            <a:pPr>
              <a:buClr>
                <a:srgbClr val="EB3D9F"/>
              </a:buClr>
              <a:buFont typeface="Arial" charset="2"/>
              <a:buChar char="•"/>
            </a:pPr>
            <a:r>
              <a:rPr lang="pt-BR" sz="2400" dirty="0">
                <a:latin typeface="Times New Roman"/>
                <a:ea typeface="+mn-lt"/>
                <a:cs typeface="+mn-lt"/>
                <a:hlinkClick r:id="rId6"/>
              </a:rPr>
              <a:t>https://www.mdsaude.com/cardiologia/angina/</a:t>
            </a:r>
            <a:endParaRPr lang="pt-BR" sz="2400">
              <a:latin typeface="Times New Roman"/>
              <a:cs typeface="Times New Roman"/>
            </a:endParaRPr>
          </a:p>
          <a:p>
            <a:pPr>
              <a:buClr>
                <a:srgbClr val="EB3D9F"/>
              </a:buClr>
              <a:buFont typeface="Arial" charset="2"/>
              <a:buChar char="•"/>
            </a:pPr>
            <a:r>
              <a:rPr lang="pt-BR" sz="2400" dirty="0">
                <a:latin typeface="Times New Roman"/>
                <a:ea typeface="+mn-lt"/>
                <a:cs typeface="+mn-lt"/>
                <a:hlinkClick r:id="rId7"/>
              </a:rPr>
              <a:t>https://www.tuasaude.com/angina/</a:t>
            </a:r>
            <a:endParaRPr lang="pt-BR" sz="2400">
              <a:latin typeface="Times New Roman"/>
              <a:cs typeface="Times New Roman"/>
            </a:endParaRPr>
          </a:p>
          <a:p>
            <a:pPr>
              <a:buClr>
                <a:srgbClr val="EB3D9F"/>
              </a:buClr>
              <a:buFont typeface="Arial" charset="2"/>
              <a:buChar char="•"/>
            </a:pPr>
            <a:r>
              <a:rPr lang="pt-BR" sz="2400" dirty="0">
                <a:latin typeface="Times New Roman"/>
                <a:ea typeface="+mn-lt"/>
                <a:cs typeface="+mn-lt"/>
              </a:rPr>
              <a:t>https://www.souenfermagem.com.br/</a:t>
            </a:r>
            <a:endParaRPr lang="pt-BR" sz="2400" dirty="0">
              <a:latin typeface="Times New Roman"/>
            </a:endParaRPr>
          </a:p>
        </p:txBody>
      </p:sp>
    </p:spTree>
    <p:extLst>
      <p:ext uri="{BB962C8B-B14F-4D97-AF65-F5344CB8AC3E}">
        <p14:creationId xmlns:p14="http://schemas.microsoft.com/office/powerpoint/2010/main" val="366047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92825" y="96982"/>
            <a:ext cx="3165687" cy="1320800"/>
          </a:xfrm>
        </p:spPr>
        <p:txBody>
          <a:bodyPr/>
          <a:lstStyle/>
          <a:p>
            <a:r>
              <a:rPr lang="pt-BR" b="1" dirty="0">
                <a:latin typeface="Times New Roman"/>
                <a:cs typeface="Times New Roman"/>
              </a:rPr>
              <a:t>Angina Estável</a:t>
            </a:r>
          </a:p>
        </p:txBody>
      </p:sp>
      <p:sp>
        <p:nvSpPr>
          <p:cNvPr id="3" name="Espaço Reservado para Conteúdo 2"/>
          <p:cNvSpPr>
            <a:spLocks noGrp="1"/>
          </p:cNvSpPr>
          <p:nvPr>
            <p:ph idx="1"/>
          </p:nvPr>
        </p:nvSpPr>
        <p:spPr>
          <a:xfrm>
            <a:off x="677334" y="761280"/>
            <a:ext cx="8596668" cy="3880773"/>
          </a:xfrm>
        </p:spPr>
        <p:txBody>
          <a:bodyPr vert="horz" lIns="91440" tIns="45720" rIns="91440" bIns="45720" rtlCol="0" anchor="t">
            <a:noAutofit/>
          </a:bodyPr>
          <a:lstStyle/>
          <a:p>
            <a:pPr marL="0" indent="0">
              <a:buNone/>
            </a:pPr>
            <a:endParaRPr lang="pt-BR" sz="2400" dirty="0">
              <a:latin typeface="Times New Roman"/>
              <a:cs typeface="Times New Roman"/>
            </a:endParaRPr>
          </a:p>
          <a:p>
            <a:pPr marL="0" indent="0">
              <a:buNone/>
            </a:pPr>
            <a:r>
              <a:rPr lang="pt-BR" sz="2400" dirty="0">
                <a:latin typeface="Times New Roman"/>
                <a:cs typeface="Times New Roman"/>
              </a:rPr>
              <a:t>É uma doença coronariana crônica que se caracteriza pela angina desencadeada aos esforços, que piora gradualmente e que melhora com o repouso ou com o uso de nitratos. Sua duração média é de 5 minutos, nunca maior que 10 minutos. Pode ser ocasionada também por desequilíbrio de demanda (aumento do consumo de oxigênio). Dá-se o nome de fenômeno de </a:t>
            </a:r>
            <a:r>
              <a:rPr lang="pt-BR" sz="2400" dirty="0" err="1">
                <a:latin typeface="Times New Roman"/>
                <a:cs typeface="Times New Roman"/>
              </a:rPr>
              <a:t>warm-up</a:t>
            </a:r>
            <a:r>
              <a:rPr lang="pt-BR" sz="2400" dirty="0">
                <a:latin typeface="Times New Roman"/>
                <a:cs typeface="Times New Roman"/>
              </a:rPr>
              <a:t> quando um paciente desenvolve angina num determinado nível de esforço e após repetir o mesmo grau de esforço o episódio de dor não se repete. A angina é uma síndrome clínica caracterizada por desconforto torácico, na mandíbula, ombro, costas ou braço quando se pensa ser atribuída à isquemia miocárdica e são desencadeadas por estresse físico ou emocional. Ocorre quando a demanda de oxigênio do miocárdio excede o suprimento de oxigênio.</a:t>
            </a:r>
          </a:p>
          <a:p>
            <a:endParaRPr lang="pt-BR" dirty="0">
              <a:latin typeface="Times New Roman"/>
              <a:cs typeface="Times New Roman"/>
            </a:endParaRPr>
          </a:p>
        </p:txBody>
      </p:sp>
    </p:spTree>
    <p:extLst>
      <p:ext uri="{BB962C8B-B14F-4D97-AF65-F5344CB8AC3E}">
        <p14:creationId xmlns:p14="http://schemas.microsoft.com/office/powerpoint/2010/main" val="388537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50025" y="55418"/>
            <a:ext cx="3068705" cy="1320800"/>
          </a:xfrm>
        </p:spPr>
        <p:txBody>
          <a:bodyPr>
            <a:normAutofit fontScale="90000"/>
          </a:bodyPr>
          <a:lstStyle/>
          <a:p>
            <a:r>
              <a:rPr lang="pt-BR" b="1" dirty="0"/>
              <a:t>Fisiopatologia</a:t>
            </a:r>
            <a:br>
              <a:rPr lang="pt-BR" dirty="0"/>
            </a:br>
            <a:endParaRPr lang="pt-BR" dirty="0"/>
          </a:p>
        </p:txBody>
      </p:sp>
      <p:sp>
        <p:nvSpPr>
          <p:cNvPr id="3" name="Espaço Reservado para Conteúdo 2"/>
          <p:cNvSpPr>
            <a:spLocks noGrp="1"/>
          </p:cNvSpPr>
          <p:nvPr>
            <p:ph idx="1"/>
          </p:nvPr>
        </p:nvSpPr>
        <p:spPr>
          <a:xfrm>
            <a:off x="414097" y="1370880"/>
            <a:ext cx="8596668" cy="3880773"/>
          </a:xfrm>
        </p:spPr>
        <p:txBody>
          <a:bodyPr vert="horz" lIns="91440" tIns="45720" rIns="91440" bIns="45720" rtlCol="0" anchor="t">
            <a:noAutofit/>
          </a:bodyPr>
          <a:lstStyle/>
          <a:p>
            <a:pPr marL="0" indent="0">
              <a:buNone/>
            </a:pPr>
            <a:r>
              <a:rPr lang="pt-BR" sz="3200" dirty="0">
                <a:latin typeface="Times New Roman"/>
                <a:cs typeface="Times New Roman"/>
              </a:rPr>
              <a:t>A angina é comumente proveniente de uma diminuição da oferta de oxigênio ou de uma demanda do miocárdio aumentada devido a uma </a:t>
            </a:r>
            <a:r>
              <a:rPr lang="pt-BR" sz="3200" dirty="0" err="1">
                <a:latin typeface="Times New Roman"/>
                <a:cs typeface="Times New Roman"/>
              </a:rPr>
              <a:t>suboclusão</a:t>
            </a:r>
            <a:r>
              <a:rPr lang="pt-BR" sz="3200" dirty="0">
                <a:latin typeface="Times New Roman"/>
                <a:cs typeface="Times New Roman"/>
              </a:rPr>
              <a:t> das artérias coronarianas provenientes, geralmente, da presença de uma placa </a:t>
            </a:r>
            <a:r>
              <a:rPr lang="pt-BR" sz="3200" dirty="0" err="1">
                <a:latin typeface="Times New Roman"/>
                <a:cs typeface="Times New Roman"/>
              </a:rPr>
              <a:t>aterotrombótica</a:t>
            </a:r>
            <a:r>
              <a:rPr lang="pt-BR" sz="3200" dirty="0">
                <a:latin typeface="Times New Roman"/>
                <a:cs typeface="Times New Roman"/>
              </a:rPr>
              <a:t>. A isquemia ocorre quando a oclusão é suficiente para impedir o fluxo sanguíneo coronariano, dando o IAM.</a:t>
            </a:r>
          </a:p>
        </p:txBody>
      </p:sp>
    </p:spTree>
    <p:extLst>
      <p:ext uri="{BB962C8B-B14F-4D97-AF65-F5344CB8AC3E}">
        <p14:creationId xmlns:p14="http://schemas.microsoft.com/office/powerpoint/2010/main" val="109094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26093" y="84083"/>
            <a:ext cx="3499151" cy="1320800"/>
          </a:xfrm>
        </p:spPr>
        <p:txBody>
          <a:bodyPr/>
          <a:lstStyle/>
          <a:p>
            <a:r>
              <a:rPr lang="pt-BR" b="1" dirty="0">
                <a:latin typeface="Times New Roman"/>
                <a:cs typeface="Times New Roman"/>
              </a:rPr>
              <a:t>Fatores de risco</a:t>
            </a:r>
          </a:p>
        </p:txBody>
      </p:sp>
      <p:sp>
        <p:nvSpPr>
          <p:cNvPr id="3" name="Espaço Reservado para Conteúdo 2"/>
          <p:cNvSpPr>
            <a:spLocks noGrp="1"/>
          </p:cNvSpPr>
          <p:nvPr>
            <p:ph idx="1"/>
          </p:nvPr>
        </p:nvSpPr>
        <p:spPr>
          <a:xfrm>
            <a:off x="677334" y="1411727"/>
            <a:ext cx="8596668" cy="3880773"/>
          </a:xfrm>
        </p:spPr>
        <p:txBody>
          <a:bodyPr vert="horz" lIns="91440" tIns="45720" rIns="91440" bIns="45720" rtlCol="0" anchor="t">
            <a:normAutofit/>
          </a:bodyPr>
          <a:lstStyle/>
          <a:p>
            <a:pPr marL="0" indent="0">
              <a:buNone/>
            </a:pPr>
            <a:r>
              <a:rPr lang="pt-BR" sz="3200" dirty="0">
                <a:latin typeface="Times New Roman"/>
                <a:cs typeface="Times New Roman"/>
              </a:rPr>
              <a:t>Os fatores mais relevantes são o Tabagismo, Diabetes, Hipertensão Arterial, história familiar de Doença Isquêmica Cardíaca, antecedentes pessoais e familiares de DAC (doença arterial coronariana), como também Doença Cérebro Vascular e Colesterol LDL alto.  </a:t>
            </a:r>
          </a:p>
        </p:txBody>
      </p:sp>
    </p:spTree>
    <p:extLst>
      <p:ext uri="{BB962C8B-B14F-4D97-AF65-F5344CB8AC3E}">
        <p14:creationId xmlns:p14="http://schemas.microsoft.com/office/powerpoint/2010/main" val="164713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34389" y="83127"/>
            <a:ext cx="3650595" cy="1320800"/>
          </a:xfrm>
        </p:spPr>
        <p:txBody>
          <a:bodyPr/>
          <a:lstStyle/>
          <a:p>
            <a:r>
              <a:rPr lang="pt-BR" b="1" dirty="0">
                <a:latin typeface="Times New Roman"/>
                <a:cs typeface="Times New Roman"/>
              </a:rPr>
              <a:t>Sinais e Sintomas</a:t>
            </a:r>
          </a:p>
        </p:txBody>
      </p:sp>
      <p:sp>
        <p:nvSpPr>
          <p:cNvPr id="3" name="Espaço Reservado para Conteúdo 2"/>
          <p:cNvSpPr>
            <a:spLocks noGrp="1"/>
          </p:cNvSpPr>
          <p:nvPr>
            <p:ph idx="1"/>
          </p:nvPr>
        </p:nvSpPr>
        <p:spPr>
          <a:xfrm>
            <a:off x="899007" y="1343171"/>
            <a:ext cx="8596668" cy="3880773"/>
          </a:xfrm>
        </p:spPr>
        <p:txBody>
          <a:bodyPr vert="horz" lIns="91440" tIns="45720" rIns="91440" bIns="45720" rtlCol="0" anchor="t">
            <a:noAutofit/>
          </a:bodyPr>
          <a:lstStyle/>
          <a:p>
            <a:pPr marL="285750" indent="-285750" fontAlgn="base">
              <a:buFont typeface="Arial" charset="2"/>
              <a:buChar char="•"/>
            </a:pPr>
            <a:r>
              <a:rPr lang="pt-BR" sz="2400" dirty="0">
                <a:latin typeface="Times New Roman"/>
                <a:cs typeface="Times New Roman"/>
              </a:rPr>
              <a:t>Sensação de peso, queimação, pressão ou aperto no peito;</a:t>
            </a:r>
          </a:p>
          <a:p>
            <a:pPr marL="285750" indent="-285750" fontAlgn="base">
              <a:buFont typeface="Arial" charset="2"/>
              <a:buChar char="•"/>
            </a:pPr>
            <a:r>
              <a:rPr lang="pt-BR" sz="2400" dirty="0">
                <a:latin typeface="Times New Roman"/>
                <a:cs typeface="Times New Roman"/>
              </a:rPr>
              <a:t>Sensação de indigestão;</a:t>
            </a:r>
          </a:p>
          <a:p>
            <a:pPr marL="285750" indent="-285750" fontAlgn="base">
              <a:buFont typeface="Arial" charset="2"/>
              <a:buChar char="•"/>
            </a:pPr>
            <a:r>
              <a:rPr lang="pt-BR" sz="2400" dirty="0">
                <a:latin typeface="Times New Roman"/>
                <a:cs typeface="Times New Roman"/>
              </a:rPr>
              <a:t>Falta de ar ou sufocação;</a:t>
            </a:r>
          </a:p>
          <a:p>
            <a:pPr marL="285750" indent="-285750" fontAlgn="base">
              <a:buFont typeface="Arial"/>
              <a:buChar char="•"/>
            </a:pPr>
            <a:r>
              <a:rPr lang="pt-BR" sz="2400" dirty="0">
                <a:latin typeface="Times New Roman"/>
                <a:cs typeface="Times New Roman"/>
              </a:rPr>
              <a:t>Fadiga;</a:t>
            </a:r>
          </a:p>
          <a:p>
            <a:pPr marL="285750" indent="-285750" fontAlgn="base">
              <a:buFont typeface="Arial" charset="2"/>
              <a:buChar char="•"/>
            </a:pPr>
            <a:r>
              <a:rPr lang="pt-BR" sz="2400" dirty="0">
                <a:latin typeface="Times New Roman"/>
                <a:cs typeface="Times New Roman"/>
              </a:rPr>
              <a:t>Náuseas e vômitos;</a:t>
            </a:r>
          </a:p>
          <a:p>
            <a:pPr marL="285750" indent="-285750" fontAlgn="base">
              <a:buFont typeface="Arial" charset="2"/>
              <a:buChar char="•"/>
            </a:pPr>
            <a:r>
              <a:rPr lang="pt-BR" sz="2400" dirty="0">
                <a:latin typeface="Times New Roman"/>
                <a:cs typeface="Times New Roman"/>
              </a:rPr>
              <a:t>Formigamento ou dor nos ombros, braços e/ou pulsos;</a:t>
            </a:r>
          </a:p>
          <a:p>
            <a:pPr marL="285750" indent="-285750" fontAlgn="base">
              <a:buFont typeface="Arial" charset="2"/>
              <a:buChar char="•"/>
            </a:pPr>
            <a:r>
              <a:rPr lang="pt-BR" sz="2400" dirty="0">
                <a:latin typeface="Times New Roman"/>
                <a:cs typeface="Times New Roman"/>
              </a:rPr>
              <a:t>Dor na mandíbula, pescoço, garganta, dentes, gengivas e/ou lóbulos das orelhas.</a:t>
            </a:r>
          </a:p>
          <a:p>
            <a:pPr marL="285750" indent="-285750" fontAlgn="base">
              <a:buFont typeface="Arial" charset="2"/>
              <a:buChar char="•"/>
            </a:pPr>
            <a:r>
              <a:rPr lang="pt-BR" sz="2400" dirty="0">
                <a:latin typeface="Times New Roman"/>
                <a:cs typeface="Times New Roman"/>
              </a:rPr>
              <a:t>A angina acontece com maior frequência durante situações que fazem o coração trabalhar mais, como esforço físico, situações estressantes e frio intenso. Geralmente, é aliviada com repouso. </a:t>
            </a:r>
          </a:p>
        </p:txBody>
      </p:sp>
    </p:spTree>
    <p:extLst>
      <p:ext uri="{BB962C8B-B14F-4D97-AF65-F5344CB8AC3E}">
        <p14:creationId xmlns:p14="http://schemas.microsoft.com/office/powerpoint/2010/main" val="311782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 name="Group 59">
            <a:extLst>
              <a:ext uri="{FF2B5EF4-FFF2-40B4-BE49-F238E27FC236}">
                <a16:creationId xmlns:a16="http://schemas.microsoft.com/office/drawing/2014/main" id="{38369844-B327-4D49-98E4-827203ADF0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1" name="Straight Connector 60">
              <a:extLst>
                <a:ext uri="{FF2B5EF4-FFF2-40B4-BE49-F238E27FC236}">
                  <a16:creationId xmlns:a16="http://schemas.microsoft.com/office/drawing/2014/main" id="{715249AA-E70E-4DAE-A265-2E3DE9D7C9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DD16B149-ADB4-41B1-A60E-1A03588790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B53998E5-48EB-4528-87CF-792F41468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870554EF-7AD0-4B55-9FFF-38E8FA108D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2CB215DE-9630-439F-A0A9-1D96839C5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a:extLst>
                <a:ext uri="{FF2B5EF4-FFF2-40B4-BE49-F238E27FC236}">
                  <a16:creationId xmlns:a16="http://schemas.microsoft.com/office/drawing/2014/main" id="{F73C83A3-9645-481D-A4C0-430939918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8">
              <a:extLst>
                <a:ext uri="{FF2B5EF4-FFF2-40B4-BE49-F238E27FC236}">
                  <a16:creationId xmlns:a16="http://schemas.microsoft.com/office/drawing/2014/main" id="{2FA98AB7-2E6E-4C28-BB73-33EA56364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C11A2791-813E-4B8A-BE6F-BF3F8979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6DFFDA6E-1AB0-456D-9AFE-6CA686043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3E3E1654-1512-4D06-9969-80D50078F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3" name="Rectangle 7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7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7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Freeform: Shape 8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ela 8">
            <a:extLst>
              <a:ext uri="{FF2B5EF4-FFF2-40B4-BE49-F238E27FC236}">
                <a16:creationId xmlns:a16="http://schemas.microsoft.com/office/drawing/2014/main" id="{BB6556B7-2F15-B543-0456-118E56229E89}"/>
              </a:ext>
            </a:extLst>
          </p:cNvPr>
          <p:cNvGraphicFramePr>
            <a:graphicFrameLocks noGrp="1"/>
          </p:cNvGraphicFramePr>
          <p:nvPr>
            <p:extLst>
              <p:ext uri="{D42A27DB-BD31-4B8C-83A1-F6EECF244321}">
                <p14:modId xmlns:p14="http://schemas.microsoft.com/office/powerpoint/2010/main" val="3385636878"/>
              </p:ext>
            </p:extLst>
          </p:nvPr>
        </p:nvGraphicFramePr>
        <p:xfrm>
          <a:off x="2025534" y="999466"/>
          <a:ext cx="8168640" cy="4235631"/>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3994126791"/>
                    </a:ext>
                  </a:extLst>
                </a:gridCol>
                <a:gridCol w="4084320">
                  <a:extLst>
                    <a:ext uri="{9D8B030D-6E8A-4147-A177-3AD203B41FA5}">
                      <a16:colId xmlns:a16="http://schemas.microsoft.com/office/drawing/2014/main" val="1325657645"/>
                    </a:ext>
                  </a:extLst>
                </a:gridCol>
              </a:tblGrid>
              <a:tr h="802277">
                <a:tc>
                  <a:txBody>
                    <a:bodyPr/>
                    <a:lstStyle/>
                    <a:p>
                      <a:pPr lvl="2"/>
                      <a:r>
                        <a:rPr lang="pt-BR" sz="4000" b="1" dirty="0">
                          <a:latin typeface="Times New Roman"/>
                        </a:rPr>
                        <a:t>   Classe</a:t>
                      </a:r>
                    </a:p>
                  </a:txBody>
                  <a:tcPr>
                    <a:solidFill>
                      <a:schemeClr val="accent6"/>
                    </a:solidFill>
                  </a:tcPr>
                </a:tc>
                <a:tc>
                  <a:txBody>
                    <a:bodyPr/>
                    <a:lstStyle/>
                    <a:p>
                      <a:r>
                        <a:rPr lang="pt-BR" sz="4000" b="1" dirty="0">
                          <a:latin typeface="Times New Roman"/>
                        </a:rPr>
                        <a:t>Características</a:t>
                      </a:r>
                    </a:p>
                  </a:txBody>
                  <a:tcPr>
                    <a:solidFill>
                      <a:schemeClr val="accent6">
                        <a:lumMod val="75000"/>
                      </a:schemeClr>
                    </a:solidFill>
                  </a:tcPr>
                </a:tc>
                <a:extLst>
                  <a:ext uri="{0D108BD9-81ED-4DB2-BD59-A6C34878D82A}">
                    <a16:rowId xmlns:a16="http://schemas.microsoft.com/office/drawing/2014/main" val="1477979730"/>
                  </a:ext>
                </a:extLst>
              </a:tr>
              <a:tr h="802277">
                <a:tc>
                  <a:txBody>
                    <a:bodyPr/>
                    <a:lstStyle/>
                    <a:p>
                      <a:r>
                        <a:rPr lang="pt-BR" sz="4000" dirty="0">
                          <a:latin typeface="Times New Roman"/>
                        </a:rPr>
                        <a:t>             </a:t>
                      </a:r>
                      <a:r>
                        <a:rPr lang="pt-BR" sz="4000" b="1" dirty="0">
                          <a:latin typeface="Times New Roman"/>
                        </a:rPr>
                        <a:t> I</a:t>
                      </a:r>
                    </a:p>
                  </a:txBody>
                  <a:tcPr>
                    <a:solidFill>
                      <a:schemeClr val="accent6">
                        <a:lumMod val="20000"/>
                        <a:lumOff val="80000"/>
                      </a:schemeClr>
                    </a:solidFill>
                  </a:tcPr>
                </a:tc>
                <a:tc>
                  <a:txBody>
                    <a:bodyPr/>
                    <a:lstStyle/>
                    <a:p>
                      <a:pPr lvl="0">
                        <a:buNone/>
                      </a:pPr>
                      <a:r>
                        <a:rPr lang="pt-BR" sz="1800" b="1" i="0" u="none" strike="noStrike" noProof="0" dirty="0">
                          <a:latin typeface="Times New Roman"/>
                        </a:rPr>
                        <a:t>Angina desencadeada apenas após esforços intensos, prolongados ou muito rápidos.</a:t>
                      </a:r>
                      <a:endParaRPr lang="pt-BR" b="1">
                        <a:latin typeface="Times New Roman"/>
                      </a:endParaRPr>
                    </a:p>
                  </a:txBody>
                  <a:tcPr>
                    <a:solidFill>
                      <a:schemeClr val="accent6">
                        <a:lumMod val="20000"/>
                        <a:lumOff val="80000"/>
                      </a:schemeClr>
                    </a:solidFill>
                  </a:tcPr>
                </a:tc>
                <a:extLst>
                  <a:ext uri="{0D108BD9-81ED-4DB2-BD59-A6C34878D82A}">
                    <a16:rowId xmlns:a16="http://schemas.microsoft.com/office/drawing/2014/main" val="4113195856"/>
                  </a:ext>
                </a:extLst>
              </a:tr>
              <a:tr h="802277">
                <a:tc>
                  <a:txBody>
                    <a:bodyPr/>
                    <a:lstStyle/>
                    <a:p>
                      <a:pPr lvl="0">
                        <a:buNone/>
                      </a:pPr>
                      <a:r>
                        <a:rPr lang="pt-BR" sz="4000" b="0" i="0" u="none" strike="noStrike" noProof="0" dirty="0">
                          <a:latin typeface="Times New Roman"/>
                        </a:rPr>
                        <a:t>            </a:t>
                      </a:r>
                      <a:r>
                        <a:rPr lang="pt-BR" sz="4000" b="1" i="0" u="none" strike="noStrike" noProof="0" dirty="0">
                          <a:latin typeface="Times New Roman"/>
                        </a:rPr>
                        <a:t> II</a:t>
                      </a:r>
                      <a:endParaRPr lang="pt-BR" sz="4000" b="1" dirty="0"/>
                    </a:p>
                  </a:txBody>
                  <a:tcPr>
                    <a:solidFill>
                      <a:schemeClr val="accent6">
                        <a:lumMod val="60000"/>
                        <a:lumOff val="40000"/>
                      </a:schemeClr>
                    </a:solidFill>
                  </a:tcPr>
                </a:tc>
                <a:tc>
                  <a:txBody>
                    <a:bodyPr/>
                    <a:lstStyle/>
                    <a:p>
                      <a:pPr lvl="0">
                        <a:buNone/>
                      </a:pPr>
                      <a:r>
                        <a:rPr lang="pt-BR" sz="1800" b="1" i="0" u="none" strike="noStrike" noProof="0" dirty="0">
                          <a:latin typeface="Times New Roman"/>
                        </a:rPr>
                        <a:t>Atividades habituais desencadeiam apresentando pouca limitação funcional</a:t>
                      </a:r>
                      <a:r>
                        <a:rPr lang="pt-BR" sz="1800" b="0" i="0" u="none" strike="noStrike" noProof="0" dirty="0">
                          <a:latin typeface="Times New Roman"/>
                        </a:rPr>
                        <a:t>.</a:t>
                      </a:r>
                      <a:endParaRPr lang="pt-BR" dirty="0">
                        <a:latin typeface="Times New Roman"/>
                      </a:endParaRPr>
                    </a:p>
                  </a:txBody>
                  <a:tcPr>
                    <a:solidFill>
                      <a:schemeClr val="accent6">
                        <a:lumMod val="60000"/>
                        <a:lumOff val="40000"/>
                      </a:schemeClr>
                    </a:solidFill>
                  </a:tcPr>
                </a:tc>
                <a:extLst>
                  <a:ext uri="{0D108BD9-81ED-4DB2-BD59-A6C34878D82A}">
                    <a16:rowId xmlns:a16="http://schemas.microsoft.com/office/drawing/2014/main" val="580511641"/>
                  </a:ext>
                </a:extLst>
              </a:tr>
              <a:tr h="802277">
                <a:tc>
                  <a:txBody>
                    <a:bodyPr/>
                    <a:lstStyle/>
                    <a:p>
                      <a:r>
                        <a:rPr lang="pt-BR" sz="4000" b="1" dirty="0">
                          <a:latin typeface="Times New Roman"/>
                        </a:rPr>
                        <a:t>            III</a:t>
                      </a:r>
                    </a:p>
                  </a:txBody>
                  <a:tcPr>
                    <a:solidFill>
                      <a:schemeClr val="accent6">
                        <a:lumMod val="75000"/>
                      </a:schemeClr>
                    </a:solidFill>
                  </a:tcPr>
                </a:tc>
                <a:tc>
                  <a:txBody>
                    <a:bodyPr/>
                    <a:lstStyle/>
                    <a:p>
                      <a:pPr lvl="0">
                        <a:buNone/>
                      </a:pPr>
                      <a:r>
                        <a:rPr lang="pt-BR" sz="1800" b="1" i="0" u="none" strike="noStrike" noProof="0" dirty="0">
                          <a:latin typeface="Times New Roman"/>
                        </a:rPr>
                        <a:t>Atividades habituais desencadeiam angina com limitação significativa.</a:t>
                      </a:r>
                      <a:endParaRPr lang="pt-BR" b="1">
                        <a:latin typeface="Times New Roman"/>
                      </a:endParaRPr>
                    </a:p>
                  </a:txBody>
                  <a:tcPr>
                    <a:solidFill>
                      <a:schemeClr val="accent6">
                        <a:lumMod val="75000"/>
                      </a:schemeClr>
                    </a:solidFill>
                  </a:tcPr>
                </a:tc>
                <a:extLst>
                  <a:ext uri="{0D108BD9-81ED-4DB2-BD59-A6C34878D82A}">
                    <a16:rowId xmlns:a16="http://schemas.microsoft.com/office/drawing/2014/main" val="3508950812"/>
                  </a:ext>
                </a:extLst>
              </a:tr>
              <a:tr h="802277">
                <a:tc>
                  <a:txBody>
                    <a:bodyPr/>
                    <a:lstStyle/>
                    <a:p>
                      <a:r>
                        <a:rPr lang="pt-BR" sz="4000" b="1" dirty="0">
                          <a:latin typeface="Times New Roman"/>
                        </a:rPr>
                        <a:t>            IV</a:t>
                      </a:r>
                    </a:p>
                  </a:txBody>
                  <a:tcPr>
                    <a:solidFill>
                      <a:schemeClr val="accent6">
                        <a:lumMod val="50000"/>
                      </a:schemeClr>
                    </a:solidFill>
                  </a:tcPr>
                </a:tc>
                <a:tc>
                  <a:txBody>
                    <a:bodyPr/>
                    <a:lstStyle/>
                    <a:p>
                      <a:r>
                        <a:rPr lang="pt-BR" b="1" dirty="0">
                          <a:solidFill>
                            <a:schemeClr val="bg1"/>
                          </a:solidFill>
                          <a:latin typeface="Times New Roman"/>
                        </a:rPr>
                        <a:t>Qualquer atividade desencadeia angina</a:t>
                      </a:r>
                    </a:p>
                  </a:txBody>
                  <a:tcPr>
                    <a:solidFill>
                      <a:schemeClr val="accent6">
                        <a:lumMod val="50000"/>
                      </a:schemeClr>
                    </a:solidFill>
                  </a:tcPr>
                </a:tc>
                <a:extLst>
                  <a:ext uri="{0D108BD9-81ED-4DB2-BD59-A6C34878D82A}">
                    <a16:rowId xmlns:a16="http://schemas.microsoft.com/office/drawing/2014/main" val="3619907410"/>
                  </a:ext>
                </a:extLst>
              </a:tr>
            </a:tbl>
          </a:graphicData>
        </a:graphic>
      </p:graphicFrame>
    </p:spTree>
    <p:extLst>
      <p:ext uri="{BB962C8B-B14F-4D97-AF65-F5344CB8AC3E}">
        <p14:creationId xmlns:p14="http://schemas.microsoft.com/office/powerpoint/2010/main" val="94801453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7189" y="166255"/>
            <a:ext cx="3996959" cy="1320800"/>
          </a:xfrm>
        </p:spPr>
        <p:txBody>
          <a:bodyPr/>
          <a:lstStyle/>
          <a:p>
            <a:r>
              <a:rPr lang="pt-BR" b="1" dirty="0">
                <a:latin typeface="Times New Roman"/>
                <a:cs typeface="Times New Roman"/>
              </a:rPr>
              <a:t>Primeiros Socorros</a:t>
            </a:r>
          </a:p>
        </p:txBody>
      </p:sp>
      <p:sp>
        <p:nvSpPr>
          <p:cNvPr id="3" name="Espaço Reservado para Conteúdo 2"/>
          <p:cNvSpPr>
            <a:spLocks noGrp="1"/>
          </p:cNvSpPr>
          <p:nvPr>
            <p:ph idx="1"/>
          </p:nvPr>
        </p:nvSpPr>
        <p:spPr>
          <a:xfrm>
            <a:off x="677334" y="830553"/>
            <a:ext cx="8596668" cy="3880773"/>
          </a:xfrm>
        </p:spPr>
        <p:txBody>
          <a:bodyPr vert="horz" lIns="91440" tIns="45720" rIns="91440" bIns="45720" rtlCol="0" anchor="t">
            <a:noAutofit/>
          </a:bodyPr>
          <a:lstStyle/>
          <a:p>
            <a:pPr>
              <a:buFont typeface="Arial" charset="2"/>
              <a:buChar char="•"/>
            </a:pPr>
            <a:r>
              <a:rPr lang="pt-PT" sz="2200" dirty="0">
                <a:latin typeface="Times New Roman"/>
                <a:cs typeface="Times New Roman"/>
              </a:rPr>
              <a:t>Acalmar a vítima, não permitir que a vítima caminhe, colocando-a sentada de forma confortável e quieta, para reduzir o trabalho do coração. De um modo geral, uma crise de angina de peito alivia com o repouso. ​</a:t>
            </a:r>
            <a:endParaRPr lang="pt-BR" sz="2200">
              <a:latin typeface="Times New Roman"/>
              <a:cs typeface="Times New Roman"/>
            </a:endParaRPr>
          </a:p>
          <a:p>
            <a:pPr>
              <a:buFont typeface="Arial" charset="2"/>
              <a:buChar char="•"/>
            </a:pPr>
            <a:r>
              <a:rPr lang="pt-PT" sz="2200" dirty="0">
                <a:latin typeface="Times New Roman"/>
                <a:cs typeface="Times New Roman"/>
              </a:rPr>
              <a:t>Afrouxar a roupa apertada da vítima, abrindo cinto e desapertando botões; para facilitar a respiração e a circulação;​</a:t>
            </a:r>
            <a:endParaRPr lang="pt-BR" sz="2200">
              <a:latin typeface="Times New Roman"/>
              <a:cs typeface="Times New Roman"/>
            </a:endParaRPr>
          </a:p>
          <a:p>
            <a:pPr>
              <a:buFont typeface="Arial" charset="2"/>
              <a:buChar char="•"/>
            </a:pPr>
            <a:r>
              <a:rPr lang="pt-PT" sz="2200" dirty="0">
                <a:latin typeface="Times New Roman"/>
                <a:cs typeface="Times New Roman"/>
              </a:rPr>
              <a:t>Manter a temperatura do corpo agradável, evitando situações de calor ou frio intenso;​</a:t>
            </a:r>
            <a:endParaRPr lang="pt-BR" sz="2200">
              <a:latin typeface="Times New Roman"/>
              <a:cs typeface="Times New Roman"/>
            </a:endParaRPr>
          </a:p>
          <a:p>
            <a:pPr>
              <a:buFont typeface="Arial" charset="2"/>
              <a:buChar char="•"/>
            </a:pPr>
            <a:r>
              <a:rPr lang="pt-PT" sz="2200" dirty="0">
                <a:latin typeface="Times New Roman"/>
                <a:cs typeface="Times New Roman"/>
              </a:rPr>
              <a:t>Não dar nada para beber, porque caso exista perda de consciência a vítima pode engasgar;​</a:t>
            </a:r>
          </a:p>
          <a:p>
            <a:pPr>
              <a:buFont typeface="Arial" charset="2"/>
              <a:buChar char="•"/>
            </a:pPr>
            <a:r>
              <a:rPr lang="pt-PT" sz="2200" dirty="0">
                <a:latin typeface="Times New Roman"/>
                <a:cs typeface="Times New Roman"/>
              </a:rPr>
              <a:t>Se isso não ajudar, então você deve imediatamente ligar para emergência (192 ou 193 ), solicitando uma ambulância ou levar essa vítima ao hospital, agindo de maneira imediata para prevenir o infarto do miocárdio.</a:t>
            </a:r>
            <a:endParaRPr lang="pt-BR" sz="2200">
              <a:latin typeface="Times New Roman"/>
              <a:cs typeface="Times New Roman"/>
            </a:endParaRPr>
          </a:p>
          <a:p>
            <a:endParaRPr lang="pt-BR" dirty="0"/>
          </a:p>
        </p:txBody>
      </p:sp>
    </p:spTree>
    <p:extLst>
      <p:ext uri="{BB962C8B-B14F-4D97-AF65-F5344CB8AC3E}">
        <p14:creationId xmlns:p14="http://schemas.microsoft.com/office/powerpoint/2010/main" val="2708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36170" y="166255"/>
            <a:ext cx="2556086" cy="1320800"/>
          </a:xfrm>
        </p:spPr>
        <p:txBody>
          <a:bodyPr/>
          <a:lstStyle/>
          <a:p>
            <a:r>
              <a:rPr lang="pt-BR" b="1" dirty="0">
                <a:latin typeface="Times New Roman"/>
                <a:cs typeface="Times New Roman"/>
              </a:rPr>
              <a:t>Tratamento</a:t>
            </a:r>
          </a:p>
        </p:txBody>
      </p:sp>
      <p:sp>
        <p:nvSpPr>
          <p:cNvPr id="3" name="Espaço Reservado para Conteúdo 2"/>
          <p:cNvSpPr>
            <a:spLocks noGrp="1"/>
          </p:cNvSpPr>
          <p:nvPr>
            <p:ph idx="1"/>
          </p:nvPr>
        </p:nvSpPr>
        <p:spPr>
          <a:xfrm>
            <a:off x="815879" y="747426"/>
            <a:ext cx="8596668" cy="3880773"/>
          </a:xfrm>
        </p:spPr>
        <p:txBody>
          <a:bodyPr vert="horz" lIns="91440" tIns="45720" rIns="91440" bIns="45720" rtlCol="0" anchor="t">
            <a:noAutofit/>
          </a:bodyPr>
          <a:lstStyle/>
          <a:p>
            <a:pPr>
              <a:buFont typeface="Arial" charset="2"/>
              <a:buChar char="•"/>
            </a:pPr>
            <a:r>
              <a:rPr lang="pt-BR" sz="2300" dirty="0">
                <a:latin typeface="Times New Roman"/>
                <a:cs typeface="Times New Roman"/>
              </a:rPr>
              <a:t>A maioria dos pacientes com angina estável deve ser submetida a algum tipo de teste de estresse (como teste ergométrico) ou imagem cardíaca (por exemplo, angiografia por tomografia computadorizada coronária) para garantir o diagnóstico ou avaliar a gravidade da doença.</a:t>
            </a:r>
            <a:endParaRPr lang="pt-BR" sz="2300"/>
          </a:p>
          <a:p>
            <a:pPr>
              <a:buFont typeface="Arial" charset="2"/>
              <a:buChar char="•"/>
            </a:pPr>
            <a:r>
              <a:rPr lang="pt-BR" sz="2300" dirty="0">
                <a:latin typeface="Times New Roman"/>
                <a:cs typeface="Times New Roman"/>
              </a:rPr>
              <a:t>Exames básicos como hemograma, glicemia de jejum, colesterol total e fracionado e triglicérides devem ser solicitados, principalmente para avaliar o risco cardiovascular dos pacientes com dor típica.</a:t>
            </a:r>
          </a:p>
          <a:p>
            <a:pPr>
              <a:buFont typeface="Arial" charset="2"/>
              <a:buChar char="•"/>
            </a:pPr>
            <a:r>
              <a:rPr lang="pt-BR" sz="2300" dirty="0">
                <a:latin typeface="Times New Roman"/>
                <a:cs typeface="Times New Roman"/>
              </a:rPr>
              <a:t>O tratamento de pacientes com angina estável visa aliviar os sintomas e diminuir o risco de evento cardiovascular mais grave como infarto agudo do miocárdio ou morte súbita. Controle da HAS, diabetes, tabagismo, dislipidemia e obesidade, assim como uma dieta balanceada e prática de exercício físico são indicados para todos os pacientes.</a:t>
            </a:r>
          </a:p>
        </p:txBody>
      </p:sp>
    </p:spTree>
    <p:extLst>
      <p:ext uri="{BB962C8B-B14F-4D97-AF65-F5344CB8AC3E}">
        <p14:creationId xmlns:p14="http://schemas.microsoft.com/office/powerpoint/2010/main" val="39338525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1679</TotalTime>
  <Words>1670</Words>
  <Application>Microsoft Office PowerPoint</Application>
  <PresentationFormat>Widescreen</PresentationFormat>
  <Paragraphs>112</Paragraphs>
  <Slides>21</Slides>
  <Notes>0</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Facet</vt:lpstr>
      <vt:lpstr> Conhecer Escola Técnica  Seminário de Primeiros Socorros  Angina Estável e Angina Instável   </vt:lpstr>
      <vt:lpstr>Angina</vt:lpstr>
      <vt:lpstr>Angina Estável</vt:lpstr>
      <vt:lpstr>Fisiopatologia </vt:lpstr>
      <vt:lpstr>Fatores de risco</vt:lpstr>
      <vt:lpstr>Sinais e Sintomas</vt:lpstr>
      <vt:lpstr>Apresentação do PowerPoint</vt:lpstr>
      <vt:lpstr>Primeiros Socorros</vt:lpstr>
      <vt:lpstr>Tratamento</vt:lpstr>
      <vt:lpstr>Angina Instável</vt:lpstr>
      <vt:lpstr>Angina Instável</vt:lpstr>
      <vt:lpstr>Angina Instável</vt:lpstr>
      <vt:lpstr>Fatores de risco</vt:lpstr>
      <vt:lpstr>Sinais e Sintomas</vt:lpstr>
      <vt:lpstr>Primeiros Socorros</vt:lpstr>
      <vt:lpstr>Tratamento</vt:lpstr>
      <vt:lpstr>Cuidados de enfermagem</vt:lpstr>
      <vt:lpstr>Apresentação do PowerPoint</vt:lpstr>
      <vt:lpstr> Cuidados de enfermagem na administração do nitrato</vt:lpstr>
      <vt:lpstr>Duvidas?</vt:lpstr>
      <vt:lpstr>Referencias Bibliográficas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dc:title>
  <dc:creator>user</dc:creator>
  <cp:lastModifiedBy>user</cp:lastModifiedBy>
  <cp:revision>462</cp:revision>
  <dcterms:created xsi:type="dcterms:W3CDTF">2022-09-22T12:33:17Z</dcterms:created>
  <dcterms:modified xsi:type="dcterms:W3CDTF">2022-09-25T15:24:21Z</dcterms:modified>
</cp:coreProperties>
</file>