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</p:sldIdLst>
  <p:sldSz cy="5143500" cx="9144000"/>
  <p:notesSz cx="6858000" cy="9144000"/>
  <p:embeddedFontLst>
    <p:embeddedFont>
      <p:font typeface="Patrick Hand"/>
      <p:regular r:id="rId95"/>
    </p:embeddedFont>
    <p:embeddedFont>
      <p:font typeface="Barlow"/>
      <p:regular r:id="rId96"/>
      <p:bold r:id="rId97"/>
      <p:italic r:id="rId98"/>
      <p:boldItalic r:id="rId9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662E874-9707-4007-8E17-39BCF536EEF7}">
  <a:tblStyle styleId="{D662E874-9707-4007-8E17-39BCF536EE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font" Target="fonts/PatrickHand-regular.fntdata"/><Relationship Id="rId94" Type="http://schemas.openxmlformats.org/officeDocument/2006/relationships/slide" Target="slides/slide88.xml"/><Relationship Id="rId97" Type="http://schemas.openxmlformats.org/officeDocument/2006/relationships/font" Target="fonts/Barlow-bold.fntdata"/><Relationship Id="rId96" Type="http://schemas.openxmlformats.org/officeDocument/2006/relationships/font" Target="fonts/Barlow-regular.fntdata"/><Relationship Id="rId11" Type="http://schemas.openxmlformats.org/officeDocument/2006/relationships/slide" Target="slides/slide5.xml"/><Relationship Id="rId99" Type="http://schemas.openxmlformats.org/officeDocument/2006/relationships/font" Target="fonts/Barlow-boldItalic.fntdata"/><Relationship Id="rId10" Type="http://schemas.openxmlformats.org/officeDocument/2006/relationships/slide" Target="slides/slide4.xml"/><Relationship Id="rId98" Type="http://schemas.openxmlformats.org/officeDocument/2006/relationships/font" Target="fonts/Barlow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a0a92e11c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a0a92e11c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96bf1f6f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96bf1f6f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a7247629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a7247629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a7247629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a7247629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a7247629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a7247629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96bf1f6f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96bf1f6f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aa7a8b8c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aa7a8b8c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aa7a8b8c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aa7a8b8c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aa7a8b8c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aa7a8b8c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aa7a8b8c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aa7a8b8c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96bf1f6f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96bf1f6f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96bf1f6f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96bf1f6f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aa7a8b8c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aa7a8b8c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aa7a8b8c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aa7a8b8c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aa7a8b8c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aa7a8b8c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aa7a8b8c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aa7a8b8c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aa7a8b8c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aa7a8b8c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96bf1f6f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96bf1f6f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aa7a8b8c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8aa7a8b8c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aa7a8b8c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aa7a8b8c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96bf1f6f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96bf1f6f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96bf1f6f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96bf1f6f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a8a6157e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8a8a6157e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a8a6157e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a8a6157e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8a8a6157e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8a8a6157e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a8a6157e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a8a6157e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a8a6157e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a8a6157e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a0a92e11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a0a92e11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a9f0ae346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8a9f0ae346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a9f0ae346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a9f0ae346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8a1a50059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8a1a50059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96bf1f6f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96bf1f6f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a1a50059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a1a50059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8920e54db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8920e54db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920e54db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920e54db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920e54db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920e54db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920e54db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920e54db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920e54db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920e54db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8920e54db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8920e54db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8920e54db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8920e54db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a1a500593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a1a500593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920e54db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920e54db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a11159c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a11159c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96bf1f6f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96bf1f6f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a11159cf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a11159cf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8a11159cf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8a11159cf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8a11159cf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8a11159cf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8a11159cf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8a11159cf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8a11159cf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8a11159cf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8a11159cf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8a11159cf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8a11159cf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8a11159cf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8a11159cf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8a11159cf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8a11159cf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8a11159cf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85c2b010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85c2b010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a1a5005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a1a5005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85c2b0105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85c2b0105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885c2b0105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885c2b0105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885c2b0105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885c2b0105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885c2b0105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885c2b0105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885c2b0105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885c2b0105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885c2b0105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885c2b0105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885c2b0105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885c2b0105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85c2b0105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85c2b0105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885c2b0105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885c2b0105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8a0a92e1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8a0a92e1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96bf1f6f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96bf1f6f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8a0a92e11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8a0a92e11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8a0a92e11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8a0a92e11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8a0a92e11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8a0a92e11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8a0a92e11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8a0a92e11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a0a92e11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a0a92e11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8a0a92e11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8a0a92e11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8a0a92e11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8a0a92e11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8a0a92e11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8a0a92e11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8a0a92e11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8a0a92e11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8a1a50059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8a1a50059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96bf1f6f7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96bf1f6f7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8aa7a8b8c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8aa7a8b8c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8a1a50059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8a1a50059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8aa7a8b8c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8aa7a8b8c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8a1a50059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8a1a50059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8a1a50059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8a1a50059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8a1a50059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8a1a50059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8a1a500593_5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8a1a500593_5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8a1a50059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8a1a50059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8a1a5005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8a1a5005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68f8f8b5057edb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68f8f8b5057edb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icon space">
  <p:cSld name="BLANK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2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2" name="Google Shape;82;p12"/>
          <p:cNvSpPr/>
          <p:nvPr/>
        </p:nvSpPr>
        <p:spPr>
          <a:xfrm>
            <a:off x="867750" y="393425"/>
            <a:ext cx="8067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background image">
  <p:cSld name="BLANK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2645075" y="393425"/>
            <a:ext cx="8067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▪"/>
              <a:defRPr b="1" sz="3600"/>
            </a:lvl1pPr>
            <a:lvl2pPr indent="-457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2pPr>
            <a:lvl3pPr indent="-457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3pPr>
            <a:lvl4pPr indent="-457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4pPr>
            <a:lvl5pPr indent="-457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b="1" sz="3600"/>
            </a:lvl5pPr>
            <a:lvl6pPr indent="-457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b="1" sz="3600"/>
            </a:lvl6pPr>
            <a:lvl7pPr indent="-457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b="1" sz="3600"/>
            </a:lvl7pPr>
            <a:lvl8pPr indent="-457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b="1" sz="3600"/>
            </a:lvl8pPr>
            <a:lvl9pPr indent="-457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b="1" sz="3600"/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2654717" y="337850"/>
            <a:ext cx="78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200">
                <a:solidFill>
                  <a:srgbClr val="FFFFFF"/>
                </a:solidFill>
              </a:rPr>
              <a:t>“</a:t>
            </a:r>
            <a:endParaRPr b="1" sz="7200">
              <a:solidFill>
                <a:srgbClr val="FFFFFF"/>
              </a:solidFill>
            </a:endParaRPr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▪"/>
              <a:defRPr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half slide">
  <p:cSld name="TITLE_AND_BODY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4178396" y="393525"/>
            <a:ext cx="45720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7" name="Google Shape;57;p8"/>
          <p:cNvSpPr txBox="1"/>
          <p:nvPr>
            <p:ph idx="3" type="body"/>
          </p:nvPr>
        </p:nvSpPr>
        <p:spPr>
          <a:xfrm>
            <a:off x="6432874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9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6" name="Google Shape;66;p9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0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hyperlink" Target="https://docs.google.com/forms/d/1atqWZ9xX12oO-OdJ1K_Qa_r6ao1kzB-XlH8NLuG0n4A/edi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hyperlink" Target="https://docs.google.com/forms/d/1kCNlSDJKV6QAf0tE0K1jvUJfBS6Y7L5z0pLbUSD_3zU/edit" TargetMode="External"/><Relationship Id="rId5" Type="http://schemas.openxmlformats.org/officeDocument/2006/relationships/hyperlink" Target="https://docs.google.com/forms/d/1kCNlSDJKV6QAf0tE0K1jvUJfBS6Y7L5z0pLbUSD_3zU/edit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hyperlink" Target="https://docs.google.com/forms/d/122sKkZE4Mwq9WRTPMvouJmsw3sGf3YAMXoxd8KCvVOg/edit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hyperlink" Target="https://docs.google.com/forms/d/1tkcf3rNLQZKXB9JGL0nEy-w48ubbZ-QQvsNGygbC6AQ/edit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png"/><Relationship Id="rId4" Type="http://schemas.openxmlformats.org/officeDocument/2006/relationships/hyperlink" Target="https://docs.google.com/forms/d/e/1FAIpQLSfSYu6ZuvS8ExVwr4dfuoOjIpthO5smlKAKUk4hLuxM7S1Q1Q/viewform?vc=0&amp;c=0&amp;w=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online.visual-paradigm.com/app/diagrams/#G1e9lQASdYkt5lLeGTAg_MZ61FdlqHiUFA" TargetMode="External"/><Relationship Id="rId4" Type="http://schemas.openxmlformats.org/officeDocument/2006/relationships/image" Target="../media/image2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online.visual-paradigm.com/app/diagrams/#G1_l2-5w8adhKtqLmCyd8BGloGVif8KOV6" TargetMode="External"/><Relationship Id="rId4" Type="http://schemas.openxmlformats.org/officeDocument/2006/relationships/image" Target="../media/image3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2.png"/><Relationship Id="rId4" Type="http://schemas.openxmlformats.org/officeDocument/2006/relationships/hyperlink" Target="https://app.lucidchart.com/documents/edit/10a3fbee-46e4-469b-b3e0-292ea6bc7976/0_0" TargetMode="Externa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2.xml"/><Relationship Id="rId3" Type="http://schemas.openxmlformats.org/officeDocument/2006/relationships/hyperlink" Target="https://docs.google.com/document/d/1-_p8bfSiKQI8_V0M15qUwjv0abnJ8WBhXQHDsWNU_hI/edit" TargetMode="Externa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8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31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9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30.png"/></Relationships>
</file>

<file path=ppt/slides/_rels/slide88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freepik.es/iconos-gratis/seguridad_877620.htm" TargetMode="External"/><Relationship Id="rId10" Type="http://schemas.openxmlformats.org/officeDocument/2006/relationships/hyperlink" Target="https://www.redacademica.edu.co/colegios/colegio-quiroga-alianza-ied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8.xml"/><Relationship Id="rId3" Type="http://schemas.openxmlformats.org/officeDocument/2006/relationships/hyperlink" Target="https://online.visual-paradigm.com/app/diagrams/#G18fR0_NarQBWo2sjkCqO6P87NozZ151t_" TargetMode="External"/><Relationship Id="rId4" Type="http://schemas.openxmlformats.org/officeDocument/2006/relationships/hyperlink" Target="https://online.visual-paradigm.com/app/diagrams/#G1r8VhQrcXe65bu0ujslsK-DV4nmx1UMDs" TargetMode="External"/><Relationship Id="rId9" Type="http://schemas.openxmlformats.org/officeDocument/2006/relationships/hyperlink" Target="http://stadium.unad.edu.co/ovas/10596_9839/diagramas_de_casos_de_uso.html" TargetMode="External"/><Relationship Id="rId5" Type="http://schemas.openxmlformats.org/officeDocument/2006/relationships/hyperlink" Target="https://app.lucidchart.com/documents/edit/10a3fbee-46e4-469b-b3e0-292ea6bc7976/0_0" TargetMode="External"/><Relationship Id="rId6" Type="http://schemas.openxmlformats.org/officeDocument/2006/relationships/hyperlink" Target="https://docs.google.com/document/d/1-_p8bfSiKQI8_V0M15qUwjv0abnJ8WBhXQHDsWNU_hI/edit" TargetMode="External"/><Relationship Id="rId7" Type="http://schemas.openxmlformats.org/officeDocument/2006/relationships/hyperlink" Target="https://github.com/Jhojan-0822/Primer_repositorio" TargetMode="External"/><Relationship Id="rId8" Type="http://schemas.openxmlformats.org/officeDocument/2006/relationships/hyperlink" Target="https://sites.google.com/site/metodologiareq/capitulo-ii/tecnicas-para-identificar-requisitos-funcionales-y-no-funcionale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259225" y="315925"/>
            <a:ext cx="8520600" cy="87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DE ACCESO PARA LOS ESTUDIANTES DE UNA INSTITUCIÓN EDUCATIVA </a:t>
            </a:r>
            <a:endParaRPr b="1"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451650" y="1742400"/>
            <a:ext cx="8520600" cy="31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SOFIA PAEZ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JEAN PAUL QUITIAN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DAVID PEREGUEZ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JHOJAN ARIAS 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NÚMERO DE FICHA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2067454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ANÁLISIS Y DESARROLLO DE SISTEMAS DE INFORMACIÓN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PROYECTO PRIMER TRIMESTRE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BOGOTA D.C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2020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Breve introducción de </a:t>
            </a:r>
            <a:r>
              <a:rPr lang="es"/>
              <a:t>técnicas e instrumentos de recolección de datos </a:t>
            </a:r>
            <a:r>
              <a:rPr lang="es"/>
              <a:t> </a:t>
            </a:r>
            <a:endParaRPr/>
          </a:p>
        </p:txBody>
      </p:sp>
      <p:sp>
        <p:nvSpPr>
          <p:cNvPr id="157" name="Google Shape;157;p24"/>
          <p:cNvSpPr txBox="1"/>
          <p:nvPr/>
        </p:nvSpPr>
        <p:spPr>
          <a:xfrm>
            <a:off x="1344250" y="1995150"/>
            <a:ext cx="7216500" cy="16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Barlow"/>
                <a:ea typeface="Barlow"/>
                <a:cs typeface="Barlow"/>
                <a:sym typeface="Barlow"/>
              </a:rPr>
              <a:t>Se </a:t>
            </a:r>
            <a:r>
              <a:rPr lang="es" sz="1800">
                <a:latin typeface="Barlow"/>
                <a:ea typeface="Barlow"/>
                <a:cs typeface="Barlow"/>
                <a:sym typeface="Barlow"/>
              </a:rPr>
              <a:t>realizará</a:t>
            </a:r>
            <a:r>
              <a:rPr lang="es" sz="1800">
                <a:latin typeface="Barlow"/>
                <a:ea typeface="Barlow"/>
                <a:cs typeface="Barlow"/>
                <a:sym typeface="Barlow"/>
              </a:rPr>
              <a:t> un serie de preguntas donde las tendrá que responder (El rol que se </a:t>
            </a:r>
            <a:r>
              <a:rPr lang="es" sz="1800">
                <a:latin typeface="Barlow"/>
                <a:ea typeface="Barlow"/>
                <a:cs typeface="Barlow"/>
                <a:sym typeface="Barlow"/>
              </a:rPr>
              <a:t>eligió</a:t>
            </a:r>
            <a:r>
              <a:rPr lang="es" sz="1800">
                <a:latin typeface="Barlow"/>
                <a:ea typeface="Barlow"/>
                <a:cs typeface="Barlow"/>
                <a:sym typeface="Barlow"/>
              </a:rPr>
              <a:t>) para la verificación de la información sobre el control de acceso de los estudiantes, a parte de eso se eligió la forma “</a:t>
            </a:r>
            <a:r>
              <a:rPr lang="es" sz="1800">
                <a:latin typeface="Barlow"/>
                <a:ea typeface="Barlow"/>
                <a:cs typeface="Barlow"/>
                <a:sym typeface="Barlow"/>
              </a:rPr>
              <a:t>piramidal</a:t>
            </a:r>
            <a:r>
              <a:rPr lang="es" sz="1800">
                <a:latin typeface="Barlow"/>
                <a:ea typeface="Barlow"/>
                <a:cs typeface="Barlow"/>
                <a:sym typeface="Barlow"/>
              </a:rPr>
              <a:t>” que se responde a preguntas cerradas a preguntas abiertas.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Cuestionario para el rector</a:t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650" y="1200175"/>
            <a:ext cx="6468499" cy="328294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/>
        </p:nvSpPr>
        <p:spPr>
          <a:xfrm>
            <a:off x="1794675" y="4630325"/>
            <a:ext cx="64686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u="sng">
                <a:solidFill>
                  <a:schemeClr val="hlink"/>
                </a:solidFill>
                <a:hlinkClick r:id="rId4"/>
              </a:rPr>
              <a:t>https://docs.google.com/forms/d/1atqWZ9xX12oO-OdJ1K_Qa_r6ao1kzB-XlH8NLuG0n4A/edit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275" y="1219650"/>
            <a:ext cx="6515952" cy="366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300" y="1276700"/>
            <a:ext cx="6468490" cy="36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475" y="1265675"/>
            <a:ext cx="6811800" cy="383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Cuestionario para profesores </a:t>
            </a:r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125" y="1267675"/>
            <a:ext cx="6739498" cy="327444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 txBox="1"/>
          <p:nvPr/>
        </p:nvSpPr>
        <p:spPr>
          <a:xfrm>
            <a:off x="2140200" y="4691550"/>
            <a:ext cx="61845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u="sng">
                <a:solidFill>
                  <a:schemeClr val="hlink"/>
                </a:solidFill>
                <a:hlinkClick r:id="rId4"/>
              </a:rPr>
              <a:t>https://docs.google.com/forms/d/1kCNlSDJKV6QAf0tE0K1jvUJfBS6Y7L5z0pLbUSD_3zU/edi</a:t>
            </a:r>
            <a:r>
              <a:rPr lang="es" sz="1100" u="sng">
                <a:solidFill>
                  <a:schemeClr val="hlink"/>
                </a:solidFill>
                <a:hlinkClick r:id="rId5"/>
              </a:rPr>
              <a:t>t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450" y="1216900"/>
            <a:ext cx="6867427" cy="386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025" y="1324275"/>
            <a:ext cx="6468490" cy="36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425" y="1345500"/>
            <a:ext cx="6468490" cy="36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775" y="1260600"/>
            <a:ext cx="6468490" cy="36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ctrTitle"/>
          </p:nvPr>
        </p:nvSpPr>
        <p:spPr>
          <a:xfrm>
            <a:off x="509800" y="367900"/>
            <a:ext cx="8520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DE ACCESO PARA LOS ESTUDIANTES DE UNA INSTITUCIÓN EDUCATIVA </a:t>
            </a:r>
            <a:endParaRPr sz="1700"/>
          </a:p>
        </p:txBody>
      </p:sp>
      <p:sp>
        <p:nvSpPr>
          <p:cNvPr id="102" name="Google Shape;102;p16"/>
          <p:cNvSpPr txBox="1"/>
          <p:nvPr>
            <p:ph idx="1" type="subTitle"/>
          </p:nvPr>
        </p:nvSpPr>
        <p:spPr>
          <a:xfrm>
            <a:off x="556625" y="1164950"/>
            <a:ext cx="8520600" cy="38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SOFIA PAEZ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JEAN PAUL QUITIAN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DAVID PEREGUEZ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JHOJAN ARIAS 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Proyecto de análisis y desarrollo de sistemas de información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Centro de formación Sena - CEET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Paola Tovar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Instructora 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ANÁLISIS Y DESARROLLO DE SISTEMAS DE INFORMACIÓN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PROYECTO PRIMER TRIMESTRE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BOGOTA D.C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2020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Cuestionario para estudiantes</a:t>
            </a:r>
            <a:endParaRPr/>
          </a:p>
        </p:txBody>
      </p:sp>
      <p:sp>
        <p:nvSpPr>
          <p:cNvPr id="212" name="Google Shape;212;p34"/>
          <p:cNvSpPr txBox="1"/>
          <p:nvPr/>
        </p:nvSpPr>
        <p:spPr>
          <a:xfrm>
            <a:off x="141500" y="1351325"/>
            <a:ext cx="8850900" cy="3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atrick Hand"/>
              <a:ea typeface="Patrick Hand"/>
              <a:cs typeface="Patrick Hand"/>
              <a:sym typeface="Patrick Hand"/>
            </a:endParaRPr>
          </a:p>
        </p:txBody>
      </p:sp>
      <p:pic>
        <p:nvPicPr>
          <p:cNvPr id="213" name="Google Shape;2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575" y="1200175"/>
            <a:ext cx="6310877" cy="34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>
            <a:off x="1825300" y="4726550"/>
            <a:ext cx="62718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hlink"/>
                </a:solidFill>
                <a:hlinkClick r:id="rId4"/>
              </a:rPr>
              <a:t>https://docs.google.com/forms/d/122sKkZE4Mwq9WRTPMvouJmsw3sGf3YAMXoxd8KCvVOg/edit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250" y="601450"/>
            <a:ext cx="7271299" cy="409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125" y="545375"/>
            <a:ext cx="7362902" cy="414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125" y="590750"/>
            <a:ext cx="7382851" cy="415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250" y="554025"/>
            <a:ext cx="7355602" cy="413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100" y="553725"/>
            <a:ext cx="7350427" cy="413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Cuestionario para vigilantes</a:t>
            </a:r>
            <a:endParaRPr/>
          </a:p>
        </p:txBody>
      </p:sp>
      <p:pic>
        <p:nvPicPr>
          <p:cNvPr id="245" name="Google Shape;2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350" y="1200175"/>
            <a:ext cx="6468499" cy="337764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0"/>
          <p:cNvSpPr txBox="1"/>
          <p:nvPr/>
        </p:nvSpPr>
        <p:spPr>
          <a:xfrm>
            <a:off x="1956525" y="4691550"/>
            <a:ext cx="67395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u="sng">
                <a:solidFill>
                  <a:schemeClr val="hlink"/>
                </a:solidFill>
                <a:hlinkClick r:id="rId4"/>
              </a:rPr>
              <a:t>https://docs.google.com/forms/d/1tkcf3rNLQZKXB9JGL0nEy-w48ubbZ-QQvsNGygbC6AQ/edit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650" y="507900"/>
            <a:ext cx="7283376" cy="409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350" y="521200"/>
            <a:ext cx="7322899" cy="41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/>
          <p:nvPr>
            <p:ph type="title"/>
          </p:nvPr>
        </p:nvSpPr>
        <p:spPr>
          <a:xfrm>
            <a:off x="903375" y="318375"/>
            <a:ext cx="5868600" cy="9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Cuestionario para servicio de limpieza  </a:t>
            </a:r>
            <a:endParaRPr/>
          </a:p>
        </p:txBody>
      </p:sp>
      <p:pic>
        <p:nvPicPr>
          <p:cNvPr id="262" name="Google Shape;26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750" y="1216150"/>
            <a:ext cx="7692775" cy="323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3"/>
          <p:cNvSpPr txBox="1"/>
          <p:nvPr/>
        </p:nvSpPr>
        <p:spPr>
          <a:xfrm>
            <a:off x="1589125" y="4577825"/>
            <a:ext cx="71553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u="sng">
                <a:solidFill>
                  <a:schemeClr val="hlink"/>
                </a:solidFill>
                <a:hlinkClick r:id="rId4"/>
              </a:rPr>
              <a:t>https://docs.google.com/forms/d/e/1FAIpQLSfSYu6ZuvS8ExVwr4dfuoOjIpthO5smlKAKUk4hLuxM7S1Q1Q/viewform?vc=0&amp;c=0&amp;w=1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Nombre del proyecto  </a:t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1182200" y="2131750"/>
            <a:ext cx="8030100" cy="9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Times New Roman"/>
                <a:ea typeface="Times New Roman"/>
                <a:cs typeface="Times New Roman"/>
                <a:sym typeface="Times New Roman"/>
              </a:rPr>
              <a:t>CONTROL DE ACCESO PARA LOS ESTUDIANTES DE UNA INSTITUCIÓN EDUCATIVA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1324100" y="1865350"/>
            <a:ext cx="7746300" cy="1834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1436900" y="2032600"/>
            <a:ext cx="7520700" cy="1499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050" y="869675"/>
            <a:ext cx="7682549" cy="352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925" y="1097125"/>
            <a:ext cx="7516199" cy="31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900" y="975100"/>
            <a:ext cx="7638727" cy="32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47"/>
          <p:cNvPicPr preferRelativeResize="0"/>
          <p:nvPr/>
        </p:nvPicPr>
        <p:blipFill rotWithShape="1">
          <a:blip r:embed="rId3">
            <a:alphaModFix/>
          </a:blip>
          <a:srcRect b="19027" l="0" r="0" t="18565"/>
          <a:stretch/>
        </p:blipFill>
        <p:spPr>
          <a:xfrm>
            <a:off x="1737825" y="1233175"/>
            <a:ext cx="7199151" cy="30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675" y="1105850"/>
            <a:ext cx="7594926" cy="30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9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Breve introducción de BPMN</a:t>
            </a:r>
            <a:endParaRPr/>
          </a:p>
        </p:txBody>
      </p:sp>
      <p:sp>
        <p:nvSpPr>
          <p:cNvPr id="294" name="Google Shape;294;p49"/>
          <p:cNvSpPr txBox="1"/>
          <p:nvPr/>
        </p:nvSpPr>
        <p:spPr>
          <a:xfrm>
            <a:off x="1429150" y="2157875"/>
            <a:ext cx="7400400" cy="20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222222"/>
                </a:solidFill>
              </a:rPr>
              <a:t>Es una notación gráfica que describe la lógica de los pasos de un proceso,</a:t>
            </a:r>
            <a:r>
              <a:rPr lang="es" sz="2100">
                <a:solidFill>
                  <a:srgbClr val="222222"/>
                </a:solidFill>
                <a:highlight>
                  <a:srgbClr val="FFFFFF"/>
                </a:highlight>
              </a:rPr>
              <a:t> esta notación ha sido especialmente diseñada para coordinar la secuencia de los procesos y los mensajes que fluyen entre los participantes de las diferentes actividades</a:t>
            </a:r>
            <a:endParaRPr sz="23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0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Mapa BPMN (Antes)</a:t>
            </a:r>
            <a:endParaRPr/>
          </a:p>
        </p:txBody>
      </p:sp>
      <p:sp>
        <p:nvSpPr>
          <p:cNvPr id="300" name="Google Shape;300;p50"/>
          <p:cNvSpPr txBox="1"/>
          <p:nvPr/>
        </p:nvSpPr>
        <p:spPr>
          <a:xfrm>
            <a:off x="5879300" y="1690925"/>
            <a:ext cx="2914800" cy="26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hlink"/>
                </a:solidFill>
                <a:hlinkClick r:id="rId3"/>
              </a:rPr>
              <a:t>https://online.visual-paradigm.com/app/diagrams/#G1e9lQASdYkt5lLeGTAg_MZ61FdlqHiUFA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01" name="Google Shape;30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9150" y="1393775"/>
            <a:ext cx="4332400" cy="3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1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Mapa BPMN (</a:t>
            </a:r>
            <a:r>
              <a:rPr lang="es"/>
              <a:t>Después</a:t>
            </a:r>
            <a:r>
              <a:rPr lang="es"/>
              <a:t>)</a:t>
            </a:r>
            <a:endParaRPr/>
          </a:p>
        </p:txBody>
      </p:sp>
      <p:sp>
        <p:nvSpPr>
          <p:cNvPr id="307" name="Google Shape;307;p51"/>
          <p:cNvSpPr txBox="1"/>
          <p:nvPr/>
        </p:nvSpPr>
        <p:spPr>
          <a:xfrm>
            <a:off x="5787325" y="1740450"/>
            <a:ext cx="2730900" cy="25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hlink"/>
                </a:solidFill>
                <a:hlinkClick r:id="rId3"/>
              </a:rPr>
              <a:t>https://online.visual-paradigm.com/app/diagrams/#G1_l2-5w8adhKtqLmCyd8BGloGVif8KOV6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08" name="Google Shape;30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1275" y="1295975"/>
            <a:ext cx="3828834" cy="36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2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Breve introducción de requerimientos funcionales y no funcionales </a:t>
            </a:r>
            <a:endParaRPr/>
          </a:p>
        </p:txBody>
      </p:sp>
      <p:sp>
        <p:nvSpPr>
          <p:cNvPr id="314" name="Google Shape;314;p52"/>
          <p:cNvSpPr txBox="1"/>
          <p:nvPr/>
        </p:nvSpPr>
        <p:spPr>
          <a:xfrm>
            <a:off x="1386700" y="1634325"/>
            <a:ext cx="72732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Barlow"/>
                <a:ea typeface="Barlow"/>
                <a:cs typeface="Barlow"/>
                <a:sym typeface="Barlow"/>
              </a:rPr>
              <a:t>Requerimientos</a:t>
            </a:r>
            <a:r>
              <a:rPr b="1" lang="es" sz="1700">
                <a:latin typeface="Barlow"/>
                <a:ea typeface="Barlow"/>
                <a:cs typeface="Barlow"/>
                <a:sym typeface="Barlow"/>
              </a:rPr>
              <a:t> funcionales: </a:t>
            </a:r>
            <a:r>
              <a:rPr lang="es" sz="1600"/>
              <a:t>Los requerimientos funcionales son declaraciones de los servicios que proveerá el sistema, de la manera en que éste </a:t>
            </a:r>
            <a:r>
              <a:rPr lang="es" sz="1600"/>
              <a:t>reacciona</a:t>
            </a:r>
            <a:r>
              <a:rPr lang="es" sz="1600"/>
              <a:t> a entradas particulares. En algunos casos, los requerimientos funcionales de los sistemas también declaran explícitamente lo que el sistema no debe hacer.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/>
              <a:t>Requerimientos no funcionales:</a:t>
            </a:r>
            <a:r>
              <a:rPr lang="es" sz="1600">
                <a:highlight>
                  <a:srgbClr val="FFFFFF"/>
                </a:highlight>
              </a:rPr>
              <a:t>Son aquellos requerimientos que no se refieren directamente a las funciones específicas que entrega el sistema, sino a las propiedades emergentes de éste como la fiabilidad, la respuesta en el tiempo y la capacidad de almacenamiento. </a:t>
            </a:r>
            <a:endParaRPr b="1" sz="1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3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Requisitos funcionales </a:t>
            </a:r>
            <a:endParaRPr/>
          </a:p>
        </p:txBody>
      </p:sp>
      <p:graphicFrame>
        <p:nvGraphicFramePr>
          <p:cNvPr id="320" name="Google Shape;320;p53"/>
          <p:cNvGraphicFramePr/>
          <p:nvPr/>
        </p:nvGraphicFramePr>
        <p:xfrm>
          <a:off x="1609800" y="151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3087800"/>
                <a:gridCol w="3651700"/>
              </a:tblGrid>
              <a:tr h="54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Identificación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RF01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4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Nombre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Autenticación</a:t>
                      </a:r>
                      <a:r>
                        <a:rPr lang="es"/>
                        <a:t> del usuario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84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Ca</a:t>
                      </a:r>
                      <a:r>
                        <a:rPr b="1" lang="es"/>
                        <a:t>racterísticas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sistema podrá ser consultado por cualquier usuario dependiendo del módulo en el cual se encuentre.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4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Descripción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sistema </a:t>
                      </a:r>
                      <a:r>
                        <a:rPr lang="es"/>
                        <a:t>será</a:t>
                      </a:r>
                      <a:r>
                        <a:rPr lang="es"/>
                        <a:t> </a:t>
                      </a:r>
                      <a:r>
                        <a:rPr lang="es"/>
                        <a:t>fácil</a:t>
                      </a:r>
                      <a:r>
                        <a:rPr lang="es"/>
                        <a:t> para consultar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1" name="Google Shape;321;p53"/>
          <p:cNvGraphicFramePr/>
          <p:nvPr/>
        </p:nvGraphicFramePr>
        <p:xfrm>
          <a:off x="1609788" y="399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6739500"/>
              </a:tblGrid>
              <a:tr h="38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Prioridad del Requisito :</a:t>
                      </a:r>
                      <a:r>
                        <a:rPr lang="es"/>
                        <a:t>Alta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1182200" y="393475"/>
            <a:ext cx="67701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Logos de la institución educativa y seguridad 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3841" y="1830223"/>
            <a:ext cx="1891869" cy="189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2753250" y="4201950"/>
            <a:ext cx="17571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latin typeface="Times New Roman"/>
                <a:ea typeface="Times New Roman"/>
                <a:cs typeface="Times New Roman"/>
                <a:sym typeface="Times New Roman"/>
              </a:rPr>
              <a:t> Logo </a:t>
            </a:r>
            <a:r>
              <a:rPr b="1" i="1" lang="es">
                <a:latin typeface="Times New Roman"/>
                <a:ea typeface="Times New Roman"/>
                <a:cs typeface="Times New Roman"/>
                <a:sym typeface="Times New Roman"/>
              </a:rPr>
              <a:t>Institución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8450" y="1462825"/>
            <a:ext cx="2626700" cy="26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5961213" y="4201950"/>
            <a:ext cx="17571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latin typeface="Times New Roman"/>
                <a:ea typeface="Times New Roman"/>
                <a:cs typeface="Times New Roman"/>
                <a:sym typeface="Times New Roman"/>
              </a:rPr>
              <a:t> Logo Empresa de Seguridad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6" name="Google Shape;326;p54"/>
          <p:cNvGraphicFramePr/>
          <p:nvPr/>
        </p:nvGraphicFramePr>
        <p:xfrm>
          <a:off x="2003300" y="117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3087800"/>
                <a:gridCol w="3651700"/>
              </a:tblGrid>
              <a:tr h="56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Identificación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RF02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4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Nombre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Registrar usuarios</a:t>
                      </a:r>
                      <a:endParaRPr sz="2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122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Características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sistema permitirá al usuario registrarse. El usuario debe suministrar datos como Nombre, Apellido, huella.</a:t>
                      </a:r>
                      <a:endParaRPr sz="2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4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Descripción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sistema </a:t>
                      </a:r>
                      <a:r>
                        <a:rPr lang="es"/>
                        <a:t>facilitará</a:t>
                      </a:r>
                      <a:r>
                        <a:rPr lang="es"/>
                        <a:t> el ingreso de cualquier usuario, con toda la seguridad que este brinda para lograr un buen manejo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7" name="Google Shape;327;p54"/>
          <p:cNvGraphicFramePr/>
          <p:nvPr/>
        </p:nvGraphicFramePr>
        <p:xfrm>
          <a:off x="2003288" y="432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6739500"/>
              </a:tblGrid>
              <a:tr h="20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Prioridad del Requisito :</a:t>
                      </a:r>
                      <a:r>
                        <a:rPr lang="es"/>
                        <a:t>Alta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2" name="Google Shape;332;p55"/>
          <p:cNvGraphicFramePr/>
          <p:nvPr/>
        </p:nvGraphicFramePr>
        <p:xfrm>
          <a:off x="1975175" y="124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3087800"/>
                <a:gridCol w="3651700"/>
              </a:tblGrid>
              <a:tr h="54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Identificación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RF03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4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Nombre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Consultar información</a:t>
                      </a:r>
                      <a:endParaRPr sz="2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93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Características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Se muestra información de la </a:t>
                      </a:r>
                      <a:r>
                        <a:rPr lang="es"/>
                        <a:t>institución</a:t>
                      </a:r>
                      <a:r>
                        <a:rPr lang="es"/>
                        <a:t> y grupos de estudiantes.</a:t>
                      </a:r>
                      <a:endParaRPr sz="2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4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Descripción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sistema </a:t>
                      </a:r>
                      <a:r>
                        <a:rPr lang="es"/>
                        <a:t>permitirá</a:t>
                      </a:r>
                      <a:r>
                        <a:rPr lang="es"/>
                        <a:t> el </a:t>
                      </a:r>
                      <a:r>
                        <a:rPr lang="es"/>
                        <a:t>fácil</a:t>
                      </a:r>
                      <a:r>
                        <a:rPr lang="es"/>
                        <a:t> manejo de las acciones que se </a:t>
                      </a:r>
                      <a:r>
                        <a:rPr lang="es"/>
                        <a:t>muestran</a:t>
                      </a:r>
                      <a:r>
                        <a:rPr lang="es"/>
                        <a:t> en este.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3" name="Google Shape;333;p55"/>
          <p:cNvGraphicFramePr/>
          <p:nvPr/>
        </p:nvGraphicFramePr>
        <p:xfrm>
          <a:off x="1975163" y="387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6739500"/>
              </a:tblGrid>
              <a:tr h="18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Prioridad del Requisito :</a:t>
                      </a:r>
                      <a:r>
                        <a:rPr lang="es"/>
                        <a:t>Alta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8" name="Google Shape;338;p56"/>
          <p:cNvGraphicFramePr/>
          <p:nvPr/>
        </p:nvGraphicFramePr>
        <p:xfrm>
          <a:off x="1975175" y="124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3087800"/>
                <a:gridCol w="3651700"/>
              </a:tblGrid>
              <a:tr h="54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Identificación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RF04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4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Nombre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Modificar</a:t>
                      </a:r>
                      <a:endParaRPr sz="2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93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Características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sistema permite modificar datos de los usuarios para un buen manejo de </a:t>
                      </a:r>
                      <a:r>
                        <a:rPr lang="es"/>
                        <a:t>información</a:t>
                      </a:r>
                      <a:endParaRPr sz="2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4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Descripción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sistema </a:t>
                      </a:r>
                      <a:r>
                        <a:rPr lang="es"/>
                        <a:t>contará</a:t>
                      </a:r>
                      <a:r>
                        <a:rPr lang="es"/>
                        <a:t> con un buen manejo de </a:t>
                      </a:r>
                      <a:r>
                        <a:rPr lang="es"/>
                        <a:t>información</a:t>
                      </a:r>
                      <a:r>
                        <a:rPr lang="es"/>
                        <a:t> para que los usuarios puedan solicitar cambio de datos.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9" name="Google Shape;339;p56"/>
          <p:cNvGraphicFramePr/>
          <p:nvPr/>
        </p:nvGraphicFramePr>
        <p:xfrm>
          <a:off x="1975163" y="408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6739500"/>
              </a:tblGrid>
              <a:tr h="18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Prioridad del Requisito :</a:t>
                      </a:r>
                      <a:r>
                        <a:rPr lang="es"/>
                        <a:t>Alta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4" name="Google Shape;344;p57"/>
          <p:cNvGraphicFramePr/>
          <p:nvPr/>
        </p:nvGraphicFramePr>
        <p:xfrm>
          <a:off x="1975175" y="1258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3087800"/>
                <a:gridCol w="3651700"/>
              </a:tblGrid>
              <a:tr h="54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Identificación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RF05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4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Nombre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Editar Usuario</a:t>
                      </a:r>
                      <a:endParaRPr sz="3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93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Características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Permite editar los usuarios que </a:t>
                      </a:r>
                      <a:r>
                        <a:rPr lang="es"/>
                        <a:t>estén</a:t>
                      </a:r>
                      <a:r>
                        <a:rPr lang="es"/>
                        <a:t> en el sistema.</a:t>
                      </a:r>
                      <a:endParaRPr sz="3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4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Descripción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sistema </a:t>
                      </a:r>
                      <a:r>
                        <a:rPr lang="es"/>
                        <a:t>permitirá</a:t>
                      </a:r>
                      <a:r>
                        <a:rPr lang="es"/>
                        <a:t> editar a un usuario de la base de datos.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5" name="Google Shape;345;p57"/>
          <p:cNvGraphicFramePr/>
          <p:nvPr/>
        </p:nvGraphicFramePr>
        <p:xfrm>
          <a:off x="1975163" y="388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6739500"/>
              </a:tblGrid>
              <a:tr h="18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Prioridad del Requisito :</a:t>
                      </a:r>
                      <a:r>
                        <a:rPr lang="es"/>
                        <a:t>Alta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0" name="Google Shape;350;p58"/>
          <p:cNvGraphicFramePr/>
          <p:nvPr/>
        </p:nvGraphicFramePr>
        <p:xfrm>
          <a:off x="1975175" y="124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3087800"/>
                <a:gridCol w="3651700"/>
              </a:tblGrid>
              <a:tr h="54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Identificación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RF06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4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Nombre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Lista</a:t>
                      </a:r>
                      <a:endParaRPr sz="3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93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Características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sistema </a:t>
                      </a:r>
                      <a:r>
                        <a:rPr lang="es"/>
                        <a:t>permitirá</a:t>
                      </a:r>
                      <a:r>
                        <a:rPr lang="es"/>
                        <a:t> la toma de lista para los usuarios.</a:t>
                      </a:r>
                      <a:endParaRPr sz="3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4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Descripción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sistema </a:t>
                      </a:r>
                      <a:r>
                        <a:rPr lang="es"/>
                        <a:t>podrá</a:t>
                      </a:r>
                      <a:r>
                        <a:rPr lang="es"/>
                        <a:t> tomar lista de los usuarios de la base de datos.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1" name="Google Shape;351;p58"/>
          <p:cNvGraphicFramePr/>
          <p:nvPr/>
        </p:nvGraphicFramePr>
        <p:xfrm>
          <a:off x="1975163" y="387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6739500"/>
              </a:tblGrid>
              <a:tr h="25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Prioridad del Requisito :</a:t>
                      </a:r>
                      <a:r>
                        <a:rPr lang="es"/>
                        <a:t>Alta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6" name="Google Shape;356;p59"/>
          <p:cNvGraphicFramePr/>
          <p:nvPr/>
        </p:nvGraphicFramePr>
        <p:xfrm>
          <a:off x="1975175" y="1027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3087800"/>
                <a:gridCol w="3651700"/>
              </a:tblGrid>
              <a:tr h="54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Identificación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RF07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4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Nombre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Horarios</a:t>
                      </a:r>
                      <a:endParaRPr sz="3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93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Características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El sistema </a:t>
                      </a:r>
                      <a:r>
                        <a:rPr lang="es" sz="1300"/>
                        <a:t>permitirá</a:t>
                      </a:r>
                      <a:r>
                        <a:rPr lang="es" sz="1300"/>
                        <a:t> crear los horarios de clase, y horarios de entrada y salida de la </a:t>
                      </a:r>
                      <a:r>
                        <a:rPr lang="es" sz="1300"/>
                        <a:t>institución</a:t>
                      </a:r>
                      <a:r>
                        <a:rPr lang="es" sz="1300"/>
                        <a:t>.</a:t>
                      </a:r>
                      <a:endParaRPr sz="3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4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Descripción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sistema </a:t>
                      </a:r>
                      <a:r>
                        <a:rPr lang="es"/>
                        <a:t>permitirá</a:t>
                      </a:r>
                      <a:r>
                        <a:rPr lang="es"/>
                        <a:t> crear un horario que se guardara en el sistema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7" name="Google Shape;357;p59"/>
          <p:cNvGraphicFramePr/>
          <p:nvPr/>
        </p:nvGraphicFramePr>
        <p:xfrm>
          <a:off x="1975163" y="365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6739500"/>
              </a:tblGrid>
              <a:tr h="267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Prioridad del Requisito :</a:t>
                      </a:r>
                      <a:r>
                        <a:rPr lang="es"/>
                        <a:t>Alta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2" name="Google Shape;362;p60"/>
          <p:cNvGraphicFramePr/>
          <p:nvPr/>
        </p:nvGraphicFramePr>
        <p:xfrm>
          <a:off x="1975175" y="124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3087800"/>
                <a:gridCol w="3651700"/>
              </a:tblGrid>
              <a:tr h="54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Identificación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RF08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4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Nombre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Retardos</a:t>
                      </a:r>
                      <a:endParaRPr sz="3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93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Características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sistema </a:t>
                      </a:r>
                      <a:r>
                        <a:rPr lang="es"/>
                        <a:t>permitirá</a:t>
                      </a:r>
                      <a:r>
                        <a:rPr lang="es"/>
                        <a:t> al profesor o coordinador poner un retardo en el sistema.</a:t>
                      </a:r>
                      <a:endParaRPr sz="3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4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Descripción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sistema </a:t>
                      </a:r>
                      <a:r>
                        <a:rPr lang="es"/>
                        <a:t>podrá</a:t>
                      </a:r>
                      <a:r>
                        <a:rPr lang="es"/>
                        <a:t> registrar los retardos de los estudiantes en la base de datos del sistema.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3" name="Google Shape;363;p60"/>
          <p:cNvGraphicFramePr/>
          <p:nvPr/>
        </p:nvGraphicFramePr>
        <p:xfrm>
          <a:off x="1975163" y="401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6739500"/>
              </a:tblGrid>
              <a:tr h="25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Prioridad del Requisito :</a:t>
                      </a:r>
                      <a:r>
                        <a:rPr lang="es"/>
                        <a:t>Alta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" name="Google Shape;368;p61"/>
          <p:cNvGraphicFramePr/>
          <p:nvPr/>
        </p:nvGraphicFramePr>
        <p:xfrm>
          <a:off x="1975175" y="124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3087800"/>
                <a:gridCol w="3651700"/>
              </a:tblGrid>
              <a:tr h="54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Identificación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RF09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4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Nombre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Eliminar </a:t>
                      </a:r>
                      <a:r>
                        <a:rPr lang="es"/>
                        <a:t>Retardos</a:t>
                      </a:r>
                      <a:endParaRPr sz="3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93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Características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sistema permitirá al profesor o coordinador eliminar un retardo en el sistema.</a:t>
                      </a:r>
                      <a:endParaRPr sz="3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4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Descripción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sistema podrá eliminar los retardos de los estudiantes en la base de datos del sistema.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9" name="Google Shape;369;p61"/>
          <p:cNvGraphicFramePr/>
          <p:nvPr/>
        </p:nvGraphicFramePr>
        <p:xfrm>
          <a:off x="1975163" y="401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6739500"/>
              </a:tblGrid>
              <a:tr h="25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Prioridad del Requisito :</a:t>
                      </a:r>
                      <a:r>
                        <a:rPr lang="es"/>
                        <a:t>Alta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4" name="Google Shape;374;p62"/>
          <p:cNvGraphicFramePr/>
          <p:nvPr/>
        </p:nvGraphicFramePr>
        <p:xfrm>
          <a:off x="1975175" y="124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3087800"/>
                <a:gridCol w="3651700"/>
              </a:tblGrid>
              <a:tr h="54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Identificación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RF10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4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Nombre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Cerrar </a:t>
                      </a:r>
                      <a:r>
                        <a:rPr lang="es"/>
                        <a:t>Sesión</a:t>
                      </a:r>
                      <a:endParaRPr sz="3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8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Características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sistema </a:t>
                      </a:r>
                      <a:r>
                        <a:rPr lang="es"/>
                        <a:t>permitirá</a:t>
                      </a:r>
                      <a:r>
                        <a:rPr lang="es"/>
                        <a:t> al usuario cerrar </a:t>
                      </a:r>
                      <a:r>
                        <a:rPr lang="es"/>
                        <a:t>sesión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4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Descripción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sistema </a:t>
                      </a:r>
                      <a:r>
                        <a:rPr lang="es"/>
                        <a:t>cerrará</a:t>
                      </a:r>
                      <a:r>
                        <a:rPr lang="es"/>
                        <a:t> la </a:t>
                      </a:r>
                      <a:r>
                        <a:rPr lang="es"/>
                        <a:t>sesión</a:t>
                      </a:r>
                      <a:r>
                        <a:rPr lang="es"/>
                        <a:t> del usuario.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5" name="Google Shape;375;p62"/>
          <p:cNvGraphicFramePr/>
          <p:nvPr/>
        </p:nvGraphicFramePr>
        <p:xfrm>
          <a:off x="1975163" y="34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6739500"/>
              </a:tblGrid>
              <a:tr h="25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Prioridad del Requisito :</a:t>
                      </a:r>
                      <a:r>
                        <a:rPr lang="es"/>
                        <a:t>Alta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0" name="Google Shape;380;p63"/>
          <p:cNvGraphicFramePr/>
          <p:nvPr/>
        </p:nvGraphicFramePr>
        <p:xfrm>
          <a:off x="1975175" y="973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3087800"/>
                <a:gridCol w="3651700"/>
              </a:tblGrid>
              <a:tr h="58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Identificación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RF11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644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Nombre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Compatibilidad</a:t>
                      </a:r>
                      <a:endParaRPr sz="3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76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Características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El sistema </a:t>
                      </a:r>
                      <a:r>
                        <a:rPr lang="es" sz="1300"/>
                        <a:t>podrá</a:t>
                      </a:r>
                      <a:r>
                        <a:rPr lang="es" sz="1300"/>
                        <a:t> ser utilizado en los sistemas operativos Windows,8 ,10,XP, OSX, IOS, etc.</a:t>
                      </a:r>
                      <a:endParaRPr sz="3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73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Descripción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software </a:t>
                      </a:r>
                      <a:r>
                        <a:rPr lang="es"/>
                        <a:t>será</a:t>
                      </a:r>
                      <a:r>
                        <a:rPr lang="es"/>
                        <a:t> compatible con sistemas operativos para tener buen rendimiento.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1" name="Google Shape;381;p63"/>
          <p:cNvGraphicFramePr/>
          <p:nvPr/>
        </p:nvGraphicFramePr>
        <p:xfrm>
          <a:off x="1975163" y="370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6739500"/>
              </a:tblGrid>
              <a:tr h="25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Prioridad del Requisito :</a:t>
                      </a:r>
                      <a:r>
                        <a:rPr lang="es"/>
                        <a:t>Alta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Planteamiento del problema  </a:t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1278400" y="1315950"/>
            <a:ext cx="5677200" cy="3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</a:rPr>
              <a:t>A partir del levantamiento de información, en la </a:t>
            </a:r>
            <a:r>
              <a:rPr lang="es" sz="1500">
                <a:solidFill>
                  <a:srgbClr val="434343"/>
                </a:solidFill>
              </a:rPr>
              <a:t>institución</a:t>
            </a:r>
            <a:r>
              <a:rPr lang="es" sz="1500">
                <a:solidFill>
                  <a:srgbClr val="434343"/>
                </a:solidFill>
              </a:rPr>
              <a:t> educativa (Quiroga Alianza Distrital)  se encuentra el problema de acceso en la  jornada </a:t>
            </a:r>
            <a:r>
              <a:rPr lang="es" sz="1500">
                <a:solidFill>
                  <a:srgbClr val="434343"/>
                </a:solidFill>
              </a:rPr>
              <a:t>única</a:t>
            </a:r>
            <a:r>
              <a:rPr lang="es" sz="1500">
                <a:solidFill>
                  <a:srgbClr val="434343"/>
                </a:solidFill>
              </a:rPr>
              <a:t> de (6:30 am a 12:30 pm) y la entrada de estudiantes de otro colegio a la (1:00 pm hasta las 5:00 pm)  y el acceso no deseado por partes de algunas personas que no pertenecen a la institución, suplantando a los estudiantes y no teniendo un registro claro de ellos, ya que esta </a:t>
            </a:r>
            <a:r>
              <a:rPr lang="es" sz="1500">
                <a:solidFill>
                  <a:srgbClr val="434343"/>
                </a:solidFill>
              </a:rPr>
              <a:t>institución</a:t>
            </a:r>
            <a:r>
              <a:rPr lang="es" sz="1500">
                <a:solidFill>
                  <a:srgbClr val="434343"/>
                </a:solidFill>
              </a:rPr>
              <a:t> no cuenta con páginas o apps para que puedan identificar fácilmente a los estudiantes y los carnets son </a:t>
            </a:r>
            <a:r>
              <a:rPr lang="es" sz="1500">
                <a:solidFill>
                  <a:srgbClr val="434343"/>
                </a:solidFill>
              </a:rPr>
              <a:t>fáciles</a:t>
            </a:r>
            <a:r>
              <a:rPr lang="es" sz="1500">
                <a:solidFill>
                  <a:srgbClr val="434343"/>
                </a:solidFill>
              </a:rPr>
              <a:t> de perder y algunos vigilantes lo pasan por alto, dejan pasar a los estudiantes sin tener ningún control total de estudiantes y personal que se encuentra en la institución o si ellos entran a sus clases. </a:t>
            </a:r>
            <a:endParaRPr sz="1300">
              <a:solidFill>
                <a:srgbClr val="434343"/>
              </a:solidFill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6350" y="2435425"/>
            <a:ext cx="2117649" cy="141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6" name="Google Shape;386;p64"/>
          <p:cNvGraphicFramePr/>
          <p:nvPr/>
        </p:nvGraphicFramePr>
        <p:xfrm>
          <a:off x="1975175" y="874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3087800"/>
                <a:gridCol w="3651700"/>
              </a:tblGrid>
              <a:tr h="56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Identificación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RF12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62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Nombre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Autenticación de usuarios</a:t>
                      </a:r>
                      <a:endParaRPr sz="3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815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Características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sistema deberá exigir al usuario una identificación para entrar al sistema (usuario y huella digital).</a:t>
                      </a:r>
                      <a:endParaRPr sz="3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105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Descripción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Siempre que el usuario quiera ingresar a la </a:t>
                      </a:r>
                      <a:r>
                        <a:rPr lang="es"/>
                        <a:t>página</a:t>
                      </a:r>
                      <a:r>
                        <a:rPr lang="es"/>
                        <a:t>, </a:t>
                      </a:r>
                      <a:r>
                        <a:rPr lang="es"/>
                        <a:t>deberá</a:t>
                      </a:r>
                      <a:r>
                        <a:rPr lang="es"/>
                        <a:t> poner su huella digital para tener mayor seguridad.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7" name="Google Shape;387;p64"/>
          <p:cNvGraphicFramePr/>
          <p:nvPr/>
        </p:nvGraphicFramePr>
        <p:xfrm>
          <a:off x="1975163" y="369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6739500"/>
              </a:tblGrid>
              <a:tr h="33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Prioridad del Requisito :</a:t>
                      </a:r>
                      <a:r>
                        <a:rPr lang="es"/>
                        <a:t>Alta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2" name="Google Shape;392;p65"/>
          <p:cNvGraphicFramePr/>
          <p:nvPr/>
        </p:nvGraphicFramePr>
        <p:xfrm>
          <a:off x="1975175" y="874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3087800"/>
                <a:gridCol w="3651700"/>
              </a:tblGrid>
              <a:tr h="56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Identificación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RF13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62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Nombre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Usuarios</a:t>
                      </a:r>
                      <a:endParaRPr sz="3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815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Características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sistema </a:t>
                      </a:r>
                      <a:r>
                        <a:rPr lang="es"/>
                        <a:t>permitirá tener gran cantidad de usuarios.</a:t>
                      </a:r>
                      <a:r>
                        <a:rPr lang="es"/>
                        <a:t> </a:t>
                      </a:r>
                      <a:endParaRPr sz="3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105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Descripción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sistema </a:t>
                      </a:r>
                      <a:r>
                        <a:rPr lang="es"/>
                        <a:t>estará</a:t>
                      </a:r>
                      <a:r>
                        <a:rPr lang="es"/>
                        <a:t> programado para tener almacenamiento de sobra, y </a:t>
                      </a:r>
                      <a:r>
                        <a:rPr lang="es"/>
                        <a:t>así</a:t>
                      </a:r>
                      <a:r>
                        <a:rPr lang="es"/>
                        <a:t> registrar usuarios sin problema.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3" name="Google Shape;393;p65"/>
          <p:cNvGraphicFramePr/>
          <p:nvPr/>
        </p:nvGraphicFramePr>
        <p:xfrm>
          <a:off x="1975163" y="369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6739500"/>
              </a:tblGrid>
              <a:tr h="33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Prioridad del Requisito :</a:t>
                      </a:r>
                      <a:r>
                        <a:rPr lang="es"/>
                        <a:t>Alta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8" name="Google Shape;398;p66"/>
          <p:cNvGraphicFramePr/>
          <p:nvPr/>
        </p:nvGraphicFramePr>
        <p:xfrm>
          <a:off x="1975175" y="861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3087800"/>
                <a:gridCol w="3651700"/>
              </a:tblGrid>
              <a:tr h="56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Identificación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RF14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62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Nombre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Copia de seguridad</a:t>
                      </a:r>
                      <a:endParaRPr sz="3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815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Características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El sistema </a:t>
                      </a:r>
                      <a:r>
                        <a:rPr lang="es" sz="1300"/>
                        <a:t>contará</a:t>
                      </a:r>
                      <a:r>
                        <a:rPr lang="es" sz="1300"/>
                        <a:t> con copia de seguridad</a:t>
                      </a:r>
                      <a:endParaRPr sz="3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79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Descripción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sistema realizara copias de seguridad diariamente para no perder </a:t>
                      </a:r>
                      <a:r>
                        <a:rPr lang="es"/>
                        <a:t>información</a:t>
                      </a:r>
                      <a:r>
                        <a:rPr lang="es"/>
                        <a:t>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9" name="Google Shape;399;p66"/>
          <p:cNvGraphicFramePr/>
          <p:nvPr/>
        </p:nvGraphicFramePr>
        <p:xfrm>
          <a:off x="1975163" y="365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6739500"/>
              </a:tblGrid>
              <a:tr h="32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Prioridad del Requisito :</a:t>
                      </a:r>
                      <a:r>
                        <a:rPr lang="es"/>
                        <a:t>Alta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4" name="Google Shape;404;p67"/>
          <p:cNvGraphicFramePr/>
          <p:nvPr/>
        </p:nvGraphicFramePr>
        <p:xfrm>
          <a:off x="1975175" y="874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3087800"/>
                <a:gridCol w="3651700"/>
              </a:tblGrid>
              <a:tr h="56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Identificación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RF15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62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Nombre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Mensajes</a:t>
                      </a:r>
                      <a:endParaRPr sz="3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815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Características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sistema permitirá el intercambio de mensajes internos y privados entre los diferentes usuarios del sistema, y la gestión de dichos mensajes.</a:t>
                      </a:r>
                      <a:endParaRPr sz="3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105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Descripción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Las funciones a realizar son: nuevo mensaje, modificar mensaje, eliminar mensaje, consultar mensaje/s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5" name="Google Shape;405;p67"/>
          <p:cNvGraphicFramePr/>
          <p:nvPr/>
        </p:nvGraphicFramePr>
        <p:xfrm>
          <a:off x="1975163" y="398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67395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Prioridad del Requisito :</a:t>
                      </a:r>
                      <a:r>
                        <a:rPr lang="es"/>
                        <a:t>Alta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0" name="Google Shape;410;p68"/>
          <p:cNvGraphicFramePr/>
          <p:nvPr/>
        </p:nvGraphicFramePr>
        <p:xfrm>
          <a:off x="1975175" y="874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3087800"/>
                <a:gridCol w="3651700"/>
              </a:tblGrid>
              <a:tr h="56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Identificación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RF16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62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Nombre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Informes</a:t>
                      </a:r>
                      <a:endParaRPr sz="3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815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Características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El sistema permitirá generar informes de diferentes tipos por parte de los administrativos y profesores, para documentar información sobre los alumnos, poder almacenarlos y enviarlos a los padres.</a:t>
                      </a:r>
                      <a:endParaRPr sz="3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105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Descripción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Se </a:t>
                      </a:r>
                      <a:r>
                        <a:rPr lang="es"/>
                        <a:t>podrá</a:t>
                      </a:r>
                      <a:r>
                        <a:rPr lang="es"/>
                        <a:t> crear un nuevo informe,  modificarlo y consultarlo.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1" name="Google Shape;411;p68"/>
          <p:cNvGraphicFramePr/>
          <p:nvPr/>
        </p:nvGraphicFramePr>
        <p:xfrm>
          <a:off x="1975163" y="398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67395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Prioridad del Requisito :</a:t>
                      </a:r>
                      <a:r>
                        <a:rPr lang="es"/>
                        <a:t>Alta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" name="Google Shape;416;p69"/>
          <p:cNvGraphicFramePr/>
          <p:nvPr/>
        </p:nvGraphicFramePr>
        <p:xfrm>
          <a:off x="1975175" y="874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3087800"/>
                <a:gridCol w="3651700"/>
              </a:tblGrid>
              <a:tr h="56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Identificación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RF17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62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Nombre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Publicación</a:t>
                      </a:r>
                      <a:r>
                        <a:rPr lang="es"/>
                        <a:t> de datos</a:t>
                      </a:r>
                      <a:endParaRPr sz="3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815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Características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usuario </a:t>
                      </a:r>
                      <a:r>
                        <a:rPr lang="es"/>
                        <a:t>deberá</a:t>
                      </a:r>
                      <a:r>
                        <a:rPr lang="es"/>
                        <a:t> ejecutar el sistema y publicar la </a:t>
                      </a:r>
                      <a:r>
                        <a:rPr lang="es"/>
                        <a:t>información</a:t>
                      </a:r>
                      <a:r>
                        <a:rPr lang="es"/>
                        <a:t> de sus alumnos y docentes.</a:t>
                      </a:r>
                      <a:endParaRPr sz="3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105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Descripción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sistema </a:t>
                      </a:r>
                      <a:r>
                        <a:rPr lang="es"/>
                        <a:t>permitirá</a:t>
                      </a:r>
                      <a:r>
                        <a:rPr lang="es"/>
                        <a:t> cargar los datos </a:t>
                      </a:r>
                      <a:r>
                        <a:rPr lang="es"/>
                        <a:t>básicos</a:t>
                      </a:r>
                      <a:r>
                        <a:rPr lang="es"/>
                        <a:t> de los usuarios que pertenecen a la </a:t>
                      </a:r>
                      <a:r>
                        <a:rPr lang="es"/>
                        <a:t>institución educativa.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7" name="Google Shape;417;p69"/>
          <p:cNvGraphicFramePr/>
          <p:nvPr/>
        </p:nvGraphicFramePr>
        <p:xfrm>
          <a:off x="1975163" y="392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67395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Prioridad del Requisito :</a:t>
                      </a:r>
                      <a:r>
                        <a:rPr lang="es"/>
                        <a:t>Alta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2" name="Google Shape;422;p70"/>
          <p:cNvGraphicFramePr/>
          <p:nvPr/>
        </p:nvGraphicFramePr>
        <p:xfrm>
          <a:off x="1975175" y="874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3087800"/>
                <a:gridCol w="3651700"/>
              </a:tblGrid>
              <a:tr h="56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Identificación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RF18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62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Nombre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Impresión</a:t>
                      </a:r>
                      <a:r>
                        <a:rPr lang="es"/>
                        <a:t> de </a:t>
                      </a:r>
                      <a:r>
                        <a:rPr lang="es"/>
                        <a:t>información</a:t>
                      </a:r>
                      <a:r>
                        <a:rPr lang="es"/>
                        <a:t> y registros</a:t>
                      </a:r>
                      <a:endParaRPr sz="3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815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Características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sistema </a:t>
                      </a:r>
                      <a:r>
                        <a:rPr lang="es"/>
                        <a:t>será</a:t>
                      </a:r>
                      <a:r>
                        <a:rPr lang="es"/>
                        <a:t> compatible con impresoras de cualquier tipo.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105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Descripción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sistema </a:t>
                      </a:r>
                      <a:r>
                        <a:rPr lang="es"/>
                        <a:t>se programará para que se puedan conectar las impresoras, y asi poder imprimir informacion directamente.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3" name="Google Shape;423;p70"/>
          <p:cNvGraphicFramePr/>
          <p:nvPr/>
        </p:nvGraphicFramePr>
        <p:xfrm>
          <a:off x="1975163" y="392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67395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Prioridad del Requisito :</a:t>
                      </a:r>
                      <a:r>
                        <a:rPr lang="es"/>
                        <a:t>Alta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8" name="Google Shape;428;p71"/>
          <p:cNvGraphicFramePr/>
          <p:nvPr/>
        </p:nvGraphicFramePr>
        <p:xfrm>
          <a:off x="1975175" y="874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3087800"/>
                <a:gridCol w="3651700"/>
              </a:tblGrid>
              <a:tr h="56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Identificación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RF19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62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Nombre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Cargar</a:t>
                      </a:r>
                      <a:endParaRPr sz="3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815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Características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sistema debe</a:t>
                      </a:r>
                      <a:r>
                        <a:rPr lang="es"/>
                        <a:t> cargar rápido para evitar contratiempos o errores.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68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Descripción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Se debe evitar consumir muchos recursos y ejecutar con facilidad el sistema.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9" name="Google Shape;429;p71"/>
          <p:cNvGraphicFramePr/>
          <p:nvPr/>
        </p:nvGraphicFramePr>
        <p:xfrm>
          <a:off x="1975163" y="355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6739500"/>
              </a:tblGrid>
              <a:tr h="38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Prioridad del Requisito :</a:t>
                      </a:r>
                      <a:r>
                        <a:rPr lang="es"/>
                        <a:t>Alta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4" name="Google Shape;434;p72"/>
          <p:cNvGraphicFramePr/>
          <p:nvPr/>
        </p:nvGraphicFramePr>
        <p:xfrm>
          <a:off x="1975175" y="874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3087800"/>
                <a:gridCol w="3651700"/>
              </a:tblGrid>
              <a:tr h="56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Identificación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RF20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62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Nombre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Menú</a:t>
                      </a:r>
                      <a:endParaRPr sz="3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76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Características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sistema </a:t>
                      </a:r>
                      <a:r>
                        <a:rPr lang="es"/>
                        <a:t>deberá</a:t>
                      </a:r>
                      <a:r>
                        <a:rPr lang="es"/>
                        <a:t>  tener un menú de inicio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68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Descripción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Menú con opciones, debe desplegarse al presionar un botón específico y </a:t>
                      </a:r>
                      <a:r>
                        <a:rPr lang="es"/>
                        <a:t>así</a:t>
                      </a:r>
                      <a:r>
                        <a:rPr lang="es"/>
                        <a:t> ver la </a:t>
                      </a:r>
                      <a:r>
                        <a:rPr lang="es"/>
                        <a:t>interfaz</a:t>
                      </a:r>
                      <a:r>
                        <a:rPr lang="es"/>
                        <a:t>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5" name="Google Shape;435;p72"/>
          <p:cNvGraphicFramePr/>
          <p:nvPr/>
        </p:nvGraphicFramePr>
        <p:xfrm>
          <a:off x="1975163" y="355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6739500"/>
              </a:tblGrid>
              <a:tr h="38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Prioridad del Requisito :</a:t>
                      </a:r>
                      <a:r>
                        <a:rPr lang="es"/>
                        <a:t>Alta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3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Requisitos No Funcionales</a:t>
            </a:r>
            <a:endParaRPr/>
          </a:p>
        </p:txBody>
      </p:sp>
      <p:graphicFrame>
        <p:nvGraphicFramePr>
          <p:cNvPr id="441" name="Google Shape;441;p73"/>
          <p:cNvGraphicFramePr/>
          <p:nvPr/>
        </p:nvGraphicFramePr>
        <p:xfrm>
          <a:off x="1511425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3060575"/>
                <a:gridCol w="3619500"/>
              </a:tblGrid>
              <a:tr h="45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Identificación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RNF 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45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Nombre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Interfaz del sistema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69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Características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sistema </a:t>
                      </a:r>
                      <a:r>
                        <a:rPr lang="es"/>
                        <a:t>contará</a:t>
                      </a:r>
                      <a:r>
                        <a:rPr lang="es"/>
                        <a:t> con una </a:t>
                      </a:r>
                      <a:r>
                        <a:rPr lang="es"/>
                        <a:t>interfaz</a:t>
                      </a:r>
                      <a:r>
                        <a:rPr lang="es"/>
                        <a:t> sencilla para el </a:t>
                      </a:r>
                      <a:r>
                        <a:rPr lang="es"/>
                        <a:t>fácil</a:t>
                      </a:r>
                      <a:r>
                        <a:rPr lang="es"/>
                        <a:t> manejo de los usuarios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45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Descripción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Implementara una interfaz de uso sencilla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2" name="Google Shape;442;p73"/>
          <p:cNvGraphicFramePr/>
          <p:nvPr/>
        </p:nvGraphicFramePr>
        <p:xfrm>
          <a:off x="1511425" y="387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6680075"/>
              </a:tblGrid>
              <a:tr h="38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Prioridad del Requerimiento </a:t>
                      </a:r>
                      <a:r>
                        <a:rPr lang="es"/>
                        <a:t>Alta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Pregunta problema</a:t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1464525" y="2355975"/>
            <a:ext cx="7322700" cy="1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Barlow"/>
                <a:ea typeface="Barlow"/>
                <a:cs typeface="Barlow"/>
                <a:sym typeface="Barlow"/>
              </a:rPr>
              <a:t>¿Por qué la Institución Educativa Del Quiroga Alianza no tiene un acceso de seguridad adecuada para los estudiantes y personal que ingresan a esta?</a:t>
            </a:r>
            <a:endParaRPr sz="19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7" name="Google Shape;447;p74"/>
          <p:cNvGraphicFramePr/>
          <p:nvPr/>
        </p:nvGraphicFramePr>
        <p:xfrm>
          <a:off x="1497825" y="157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3504875"/>
                <a:gridCol w="35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Identificación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RNF 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Nombre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Mantenimiento.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Características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sistema </a:t>
                      </a:r>
                      <a:r>
                        <a:rPr lang="es"/>
                        <a:t>deberá</a:t>
                      </a:r>
                      <a:r>
                        <a:rPr lang="es"/>
                        <a:t> tener un manual de </a:t>
                      </a:r>
                      <a:r>
                        <a:rPr lang="es"/>
                        <a:t>instalación</a:t>
                      </a:r>
                      <a:r>
                        <a:rPr lang="es"/>
                        <a:t> y un manual de mantenimiento que </a:t>
                      </a:r>
                      <a:r>
                        <a:rPr lang="es"/>
                        <a:t>realizará</a:t>
                      </a:r>
                      <a:r>
                        <a:rPr lang="es"/>
                        <a:t> el administrador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Descripción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sistema </a:t>
                      </a:r>
                      <a:r>
                        <a:rPr lang="es"/>
                        <a:t>contará</a:t>
                      </a:r>
                      <a:r>
                        <a:rPr lang="es"/>
                        <a:t> con documentacion </a:t>
                      </a:r>
                      <a:r>
                        <a:rPr lang="es"/>
                        <a:t>fácilmente</a:t>
                      </a:r>
                      <a:r>
                        <a:rPr lang="es"/>
                        <a:t> actualizable, que permita realizar el mantenimiento con el menor esfuerzo posible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8" name="Google Shape;448;p74"/>
          <p:cNvGraphicFramePr/>
          <p:nvPr/>
        </p:nvGraphicFramePr>
        <p:xfrm>
          <a:off x="1497825" y="419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70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Prioridad del Requerimiento </a:t>
                      </a:r>
                      <a:r>
                        <a:rPr lang="es"/>
                        <a:t>Alta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3" name="Google Shape;453;p75"/>
          <p:cNvGraphicFramePr/>
          <p:nvPr/>
        </p:nvGraphicFramePr>
        <p:xfrm>
          <a:off x="1393975" y="150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Identificación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RNF 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Nombre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Acerca De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Características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sistema contará con una interfaz con información sobre la institución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Descripción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sistema contará con una interfaz moderna con información más relevante sobre la institución, el logo de la institución y los colores de la institución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4" name="Google Shape;454;p75"/>
          <p:cNvGraphicFramePr/>
          <p:nvPr/>
        </p:nvGraphicFramePr>
        <p:xfrm>
          <a:off x="1393975" y="391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Prioridad del Requerimiento </a:t>
                      </a:r>
                      <a:r>
                        <a:rPr lang="es"/>
                        <a:t>Alto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9" name="Google Shape;459;p76"/>
          <p:cNvGraphicFramePr/>
          <p:nvPr/>
        </p:nvGraphicFramePr>
        <p:xfrm>
          <a:off x="1411100" y="129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Identificación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RNF 04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Nombre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Desempeño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Características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sistema garantizara al usuario una consulta ideal utilizando la </a:t>
                      </a:r>
                      <a:r>
                        <a:rPr lang="es"/>
                        <a:t>información</a:t>
                      </a:r>
                      <a:r>
                        <a:rPr lang="es"/>
                        <a:t> almacenada en la base de datos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Descripción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Garantizara el desempeño y la fiabilidad del sistema a la hora de la consulta </a:t>
                      </a:r>
                      <a:r>
                        <a:rPr lang="es"/>
                        <a:t>basándose en la base de datos o registros que estos a su vez podrán ser consultados y actualizados permanentemente, sin que se afecte el tiempo de respuesta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0" name="Google Shape;460;p76"/>
          <p:cNvGraphicFramePr/>
          <p:nvPr/>
        </p:nvGraphicFramePr>
        <p:xfrm>
          <a:off x="1411100" y="430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Prioridad del Requerimiento </a:t>
                      </a:r>
                      <a:r>
                        <a:rPr lang="es"/>
                        <a:t>Alto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5" name="Google Shape;465;p77"/>
          <p:cNvGraphicFramePr/>
          <p:nvPr/>
        </p:nvGraphicFramePr>
        <p:xfrm>
          <a:off x="1547400" y="128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Identificación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RNF 05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Nombre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Continuidad del sistema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Características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sistema </a:t>
                      </a:r>
                      <a:r>
                        <a:rPr lang="es"/>
                        <a:t>tendrá</a:t>
                      </a:r>
                      <a:r>
                        <a:rPr lang="es"/>
                        <a:t> acceso y disponibilidad de la </a:t>
                      </a:r>
                      <a:r>
                        <a:rPr lang="es"/>
                        <a:t>información</a:t>
                      </a:r>
                      <a:r>
                        <a:rPr lang="es"/>
                        <a:t> las 24/7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Descripción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La disponibilidad de los usuarios </a:t>
                      </a:r>
                      <a:r>
                        <a:rPr lang="es"/>
                        <a:t>será</a:t>
                      </a:r>
                      <a:r>
                        <a:rPr lang="es"/>
                        <a:t> de 6 </a:t>
                      </a:r>
                      <a:r>
                        <a:rPr lang="es"/>
                        <a:t>días</a:t>
                      </a:r>
                      <a:r>
                        <a:rPr lang="es"/>
                        <a:t> las 24 horas, generando un esquema adecuado que permita la posible falla de cualquiera de sus componentes, generando una alerta o alarma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6" name="Google Shape;466;p77"/>
          <p:cNvGraphicFramePr/>
          <p:nvPr/>
        </p:nvGraphicFramePr>
        <p:xfrm>
          <a:off x="1547400" y="390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Prioridad del Requerimiento </a:t>
                      </a:r>
                      <a:r>
                        <a:rPr lang="es"/>
                        <a:t>Alto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" name="Google Shape;471;p78"/>
          <p:cNvGraphicFramePr/>
          <p:nvPr/>
        </p:nvGraphicFramePr>
        <p:xfrm>
          <a:off x="1386300" y="134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Identificación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RNF 06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Nombre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Eficiencia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Características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sistema </a:t>
                      </a:r>
                      <a:r>
                        <a:rPr lang="es"/>
                        <a:t>debe ser capaz de dar una respuesta no mayor a 4 segundos al usuario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Descripción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sistema garantiza una fluidez en el </a:t>
                      </a:r>
                      <a:r>
                        <a:rPr lang="es"/>
                        <a:t>tráfico</a:t>
                      </a:r>
                      <a:r>
                        <a:rPr lang="es"/>
                        <a:t> de datos, debe dar una respuesta de </a:t>
                      </a:r>
                      <a:r>
                        <a:rPr lang="es"/>
                        <a:t>aproximadamente</a:t>
                      </a:r>
                      <a:r>
                        <a:rPr lang="es"/>
                        <a:t> 4 segundos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2" name="Google Shape;472;p78"/>
          <p:cNvGraphicFramePr/>
          <p:nvPr/>
        </p:nvGraphicFramePr>
        <p:xfrm>
          <a:off x="1386300" y="375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Prioridad del Requerimiento </a:t>
                      </a:r>
                      <a:r>
                        <a:rPr lang="es"/>
                        <a:t>Alto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7" name="Google Shape;477;p79"/>
          <p:cNvGraphicFramePr/>
          <p:nvPr/>
        </p:nvGraphicFramePr>
        <p:xfrm>
          <a:off x="1497825" y="158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Identificación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RNF 07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6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Nombre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Ayuda en </a:t>
                      </a:r>
                      <a:r>
                        <a:rPr lang="es"/>
                        <a:t>línea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Características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programa </a:t>
                      </a:r>
                      <a:r>
                        <a:rPr lang="es"/>
                        <a:t>ofrece</a:t>
                      </a:r>
                      <a:r>
                        <a:rPr lang="es"/>
                        <a:t> ayuda en </a:t>
                      </a:r>
                      <a:r>
                        <a:rPr lang="es"/>
                        <a:t>línea</a:t>
                      </a:r>
                      <a:r>
                        <a:rPr lang="es"/>
                        <a:t>, donde </a:t>
                      </a:r>
                      <a:r>
                        <a:rPr lang="es"/>
                        <a:t>tendrás</a:t>
                      </a:r>
                      <a:r>
                        <a:rPr lang="es"/>
                        <a:t> las preguntas </a:t>
                      </a:r>
                      <a:r>
                        <a:rPr lang="es"/>
                        <a:t>más</a:t>
                      </a:r>
                      <a:r>
                        <a:rPr lang="es"/>
                        <a:t> frecuentes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Descripción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programa </a:t>
                      </a:r>
                      <a:r>
                        <a:rPr lang="es"/>
                        <a:t>tendrá</a:t>
                      </a:r>
                      <a:r>
                        <a:rPr lang="es"/>
                        <a:t> una </a:t>
                      </a:r>
                      <a:r>
                        <a:rPr lang="es"/>
                        <a:t>sección</a:t>
                      </a:r>
                      <a:r>
                        <a:rPr lang="es"/>
                        <a:t> en donde </a:t>
                      </a:r>
                      <a:r>
                        <a:rPr lang="es"/>
                        <a:t>dará</a:t>
                      </a:r>
                      <a:r>
                        <a:rPr lang="es"/>
                        <a:t> ayuda a los usuarios, donde se encuentren las preguntas </a:t>
                      </a:r>
                      <a:r>
                        <a:rPr lang="es"/>
                        <a:t>más</a:t>
                      </a:r>
                      <a:r>
                        <a:rPr lang="es"/>
                        <a:t> frecuentes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8" name="Google Shape;478;p79"/>
          <p:cNvGraphicFramePr/>
          <p:nvPr/>
        </p:nvGraphicFramePr>
        <p:xfrm>
          <a:off x="1497825" y="3781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Prioridad del Requerimiento </a:t>
                      </a:r>
                      <a:r>
                        <a:rPr lang="es"/>
                        <a:t>Alto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3" name="Google Shape;483;p80"/>
          <p:cNvGraphicFramePr/>
          <p:nvPr/>
        </p:nvGraphicFramePr>
        <p:xfrm>
          <a:off x="1591075" y="134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Identificación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RNF 08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Nombre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Seguridad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Características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sistema </a:t>
                      </a:r>
                      <a:r>
                        <a:rPr lang="es"/>
                        <a:t>contará</a:t>
                      </a:r>
                      <a:r>
                        <a:rPr lang="es"/>
                        <a:t> con ISO 27001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Descripción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22222"/>
                          </a:solidFill>
                        </a:rPr>
                        <a:t>El sistema</a:t>
                      </a:r>
                      <a:r>
                        <a:rPr b="1" lang="es" sz="120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lang="es" sz="1200">
                          <a:solidFill>
                            <a:srgbClr val="222222"/>
                          </a:solidFill>
                        </a:rPr>
                        <a:t>ISO 27001 es una norma internacional que permite el aseguramiento, la confidencialidad e integridad de los datos y de la información, así como de los sistemas que la procesan. Dando al sistema una </a:t>
                      </a:r>
                      <a:r>
                        <a:rPr lang="es" sz="1200">
                          <a:solidFill>
                            <a:srgbClr val="222222"/>
                          </a:solidFill>
                        </a:rPr>
                        <a:t>protección</a:t>
                      </a:r>
                      <a:r>
                        <a:rPr lang="es" sz="1200">
                          <a:solidFill>
                            <a:srgbClr val="222222"/>
                          </a:solidFill>
                        </a:rPr>
                        <a:t> total de los datos almacenados en el mismo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4" name="Google Shape;484;p80"/>
          <p:cNvGraphicFramePr/>
          <p:nvPr/>
        </p:nvGraphicFramePr>
        <p:xfrm>
          <a:off x="1591075" y="379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Prioridad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9" name="Google Shape;489;p81"/>
          <p:cNvGraphicFramePr/>
          <p:nvPr/>
        </p:nvGraphicFramePr>
        <p:xfrm>
          <a:off x="1617300" y="130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Identificación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RNF 09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Nombre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Servicio Al Cliente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Características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sistema tiene los </a:t>
                      </a:r>
                      <a:r>
                        <a:rPr lang="es"/>
                        <a:t>números</a:t>
                      </a:r>
                      <a:r>
                        <a:rPr lang="es"/>
                        <a:t> de asistencia para el usuario que necesiten </a:t>
                      </a:r>
                      <a:r>
                        <a:rPr lang="es"/>
                        <a:t>información</a:t>
                      </a:r>
                      <a:r>
                        <a:rPr lang="es"/>
                        <a:t> </a:t>
                      </a:r>
                      <a:r>
                        <a:rPr lang="es"/>
                        <a:t>más</a:t>
                      </a:r>
                      <a:r>
                        <a:rPr lang="es"/>
                        <a:t> profunda de la </a:t>
                      </a:r>
                      <a:r>
                        <a:rPr lang="es"/>
                        <a:t>institución</a:t>
                      </a:r>
                      <a:r>
                        <a:rPr lang="es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Descripción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Dentro del sistema en la parte inferior se </a:t>
                      </a:r>
                      <a:r>
                        <a:rPr lang="es"/>
                        <a:t>encontrará nos PBX en donde el usuario podrá comunicarse con la institución </a:t>
                      </a:r>
                      <a:r>
                        <a:rPr lang="es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0" name="Google Shape;490;p81"/>
          <p:cNvGraphicFramePr/>
          <p:nvPr/>
        </p:nvGraphicFramePr>
        <p:xfrm>
          <a:off x="1617300" y="371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Prioridad del Requerimiento </a:t>
                      </a:r>
                      <a:r>
                        <a:rPr lang="es"/>
                        <a:t>Alto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5" name="Google Shape;495;p82"/>
          <p:cNvGraphicFramePr/>
          <p:nvPr/>
        </p:nvGraphicFramePr>
        <p:xfrm>
          <a:off x="1634800" y="163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Identificación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RNF 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Nombre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Tipo De Letra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Características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sistema </a:t>
                      </a:r>
                      <a:r>
                        <a:rPr lang="es"/>
                        <a:t>tendrá</a:t>
                      </a:r>
                      <a:r>
                        <a:rPr lang="es"/>
                        <a:t> una tipo de letra </a:t>
                      </a:r>
                      <a:r>
                        <a:rPr lang="es"/>
                        <a:t>específico</a:t>
                      </a:r>
                      <a:r>
                        <a:rPr lang="es"/>
                        <a:t> dentro de la interfaz y el diseño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Descripción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Se </a:t>
                      </a:r>
                      <a:r>
                        <a:rPr lang="es"/>
                        <a:t>definirá</a:t>
                      </a:r>
                      <a:r>
                        <a:rPr lang="es"/>
                        <a:t> algunos tipos de fuentes para el diseño que se le desee dar a la </a:t>
                      </a:r>
                      <a:r>
                        <a:rPr lang="es"/>
                        <a:t>página</a:t>
                      </a:r>
                      <a:r>
                        <a:rPr lang="es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6" name="Google Shape;496;p82"/>
          <p:cNvGraphicFramePr/>
          <p:nvPr/>
        </p:nvGraphicFramePr>
        <p:xfrm>
          <a:off x="1634800" y="362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Prioridad del Requerimiento </a:t>
                      </a:r>
                      <a:r>
                        <a:rPr lang="es"/>
                        <a:t>Alto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" name="Google Shape;501;p83"/>
          <p:cNvGraphicFramePr/>
          <p:nvPr/>
        </p:nvGraphicFramePr>
        <p:xfrm>
          <a:off x="1634800" y="147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Identificación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RNF 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Nombre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Diseño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Características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Se </a:t>
                      </a:r>
                      <a:r>
                        <a:rPr lang="es"/>
                        <a:t>dará</a:t>
                      </a:r>
                      <a:r>
                        <a:rPr lang="es"/>
                        <a:t> la </a:t>
                      </a:r>
                      <a:r>
                        <a:rPr lang="es"/>
                        <a:t>ubicación</a:t>
                      </a:r>
                      <a:r>
                        <a:rPr lang="es"/>
                        <a:t> de los textos, encabezados, etc.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Descripción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Definirá</a:t>
                      </a:r>
                      <a:r>
                        <a:rPr lang="es"/>
                        <a:t> </a:t>
                      </a:r>
                      <a:r>
                        <a:rPr lang="es"/>
                        <a:t>cómo</a:t>
                      </a:r>
                      <a:r>
                        <a:rPr lang="es"/>
                        <a:t> </a:t>
                      </a:r>
                      <a:r>
                        <a:rPr lang="es"/>
                        <a:t>será</a:t>
                      </a:r>
                      <a:r>
                        <a:rPr lang="es"/>
                        <a:t> la </a:t>
                      </a:r>
                      <a:r>
                        <a:rPr lang="es"/>
                        <a:t>ubicación</a:t>
                      </a:r>
                      <a:r>
                        <a:rPr lang="es"/>
                        <a:t> de cada textos, encabezados, sub-ventanas, ventanas, cuerpo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2" name="Google Shape;502;p83"/>
          <p:cNvGraphicFramePr/>
          <p:nvPr/>
        </p:nvGraphicFramePr>
        <p:xfrm>
          <a:off x="1634800" y="367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Prioridad del Requerimiento </a:t>
                      </a:r>
                      <a:r>
                        <a:rPr lang="es"/>
                        <a:t>Alto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general </a:t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1182200" y="1803156"/>
            <a:ext cx="75645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Implementar un </a:t>
            </a:r>
            <a:r>
              <a:rPr lang="es" sz="1500"/>
              <a:t>sistema</a:t>
            </a:r>
            <a:r>
              <a:rPr lang="es" sz="1500"/>
              <a:t> para tener el control del acceso total de la institución educativa con un </a:t>
            </a:r>
            <a:r>
              <a:rPr lang="es" sz="1500"/>
              <a:t>método</a:t>
            </a:r>
            <a:r>
              <a:rPr lang="es" sz="1500"/>
              <a:t> de </a:t>
            </a:r>
            <a:r>
              <a:rPr lang="es" sz="1500"/>
              <a:t>número</a:t>
            </a:r>
            <a:r>
              <a:rPr lang="es" sz="1500"/>
              <a:t> de </a:t>
            </a:r>
            <a:r>
              <a:rPr lang="es" sz="1500"/>
              <a:t>identificación</a:t>
            </a:r>
            <a:r>
              <a:rPr lang="es" sz="1500"/>
              <a:t> y huella de cada persona que sale y entra de esta y generar mayor seguridad para los estudiantes y el personal de la institución.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atrick Hand"/>
              <a:ea typeface="Patrick Hand"/>
              <a:cs typeface="Patrick Hand"/>
              <a:sym typeface="Patrick Hand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" name="Google Shape;507;p84"/>
          <p:cNvGraphicFramePr/>
          <p:nvPr/>
        </p:nvGraphicFramePr>
        <p:xfrm>
          <a:off x="1634800" y="163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Identificación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RNF 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Nombre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Color de la fuente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Características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sistema </a:t>
                      </a:r>
                      <a:r>
                        <a:rPr lang="es"/>
                        <a:t>contará</a:t>
                      </a:r>
                      <a:r>
                        <a:rPr lang="es"/>
                        <a:t> con colores para la fuente </a:t>
                      </a:r>
                      <a:r>
                        <a:rPr lang="es"/>
                        <a:t>según</a:t>
                      </a:r>
                      <a:r>
                        <a:rPr lang="es"/>
                        <a:t> se defina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Descripción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Se elige los colores que se van a </a:t>
                      </a:r>
                      <a:r>
                        <a:rPr lang="es"/>
                        <a:t>implementar</a:t>
                      </a:r>
                      <a:r>
                        <a:rPr lang="es"/>
                        <a:t> para cada texto dentro del sistema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8" name="Google Shape;508;p84"/>
          <p:cNvGraphicFramePr/>
          <p:nvPr/>
        </p:nvGraphicFramePr>
        <p:xfrm>
          <a:off x="1634800" y="383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Prioridad del Requerimiento </a:t>
                      </a:r>
                      <a:r>
                        <a:rPr lang="es"/>
                        <a:t>Alto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3" name="Google Shape;513;p85"/>
          <p:cNvGraphicFramePr/>
          <p:nvPr/>
        </p:nvGraphicFramePr>
        <p:xfrm>
          <a:off x="1634800" y="163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Identificación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RNF 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Nombre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Tiempo de espera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Características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sistema </a:t>
                      </a:r>
                      <a:r>
                        <a:rPr lang="es"/>
                        <a:t>tendrá</a:t>
                      </a:r>
                      <a:r>
                        <a:rPr lang="es"/>
                        <a:t> un tiempo de espera en el cual el usuario debe tener actividad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Descripción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Si el usuario no presenta actividad en el sistema se </a:t>
                      </a:r>
                      <a:r>
                        <a:rPr lang="es"/>
                        <a:t>cierra</a:t>
                      </a:r>
                      <a:r>
                        <a:rPr lang="es"/>
                        <a:t> la </a:t>
                      </a:r>
                      <a:r>
                        <a:rPr lang="es"/>
                        <a:t>sesión</a:t>
                      </a:r>
                      <a:r>
                        <a:rPr lang="es"/>
                        <a:t> 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4" name="Google Shape;514;p85"/>
          <p:cNvGraphicFramePr/>
          <p:nvPr/>
        </p:nvGraphicFramePr>
        <p:xfrm>
          <a:off x="1634800" y="362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Prioridad del Requerimiento </a:t>
                      </a:r>
                      <a:r>
                        <a:rPr lang="es"/>
                        <a:t>Alto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9" name="Google Shape;519;p86"/>
          <p:cNvGraphicFramePr/>
          <p:nvPr/>
        </p:nvGraphicFramePr>
        <p:xfrm>
          <a:off x="1634800" y="163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Identificación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RNF 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Nombre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Limpieza Cache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Características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sistema </a:t>
                      </a:r>
                      <a:r>
                        <a:rPr lang="es"/>
                        <a:t>hará</a:t>
                      </a:r>
                      <a:r>
                        <a:rPr lang="es"/>
                        <a:t> una limpieza </a:t>
                      </a:r>
                      <a:r>
                        <a:rPr lang="es"/>
                        <a:t>según</a:t>
                      </a:r>
                      <a:r>
                        <a:rPr lang="es"/>
                        <a:t> un tiempo determinado de los datos Cache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Descripción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Se </a:t>
                      </a:r>
                      <a:r>
                        <a:rPr lang="es"/>
                        <a:t>limpiará</a:t>
                      </a:r>
                      <a:r>
                        <a:rPr lang="es"/>
                        <a:t> </a:t>
                      </a:r>
                      <a:r>
                        <a:rPr lang="es"/>
                        <a:t>información</a:t>
                      </a:r>
                      <a:r>
                        <a:rPr lang="es"/>
                        <a:t> Basura para que el sistema no presente con </a:t>
                      </a:r>
                      <a:r>
                        <a:rPr lang="es"/>
                        <a:t>ningún</a:t>
                      </a:r>
                      <a:r>
                        <a:rPr lang="es"/>
                        <a:t> tipo de lentitud y presente un alto rendimiento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0" name="Google Shape;520;p86"/>
          <p:cNvGraphicFramePr/>
          <p:nvPr/>
        </p:nvGraphicFramePr>
        <p:xfrm>
          <a:off x="1634800" y="383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Prioridad del Requerimiento </a:t>
                      </a:r>
                      <a:r>
                        <a:rPr lang="es"/>
                        <a:t>Alto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5" name="Google Shape;525;p87"/>
          <p:cNvGraphicFramePr/>
          <p:nvPr/>
        </p:nvGraphicFramePr>
        <p:xfrm>
          <a:off x="1560450" y="132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Identificación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RNF 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Nombre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Software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Características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Sistema operativo que ayuda a los sistemas operativos de celulares y computadores a desarrollar diferentes tareas con un buen rendimiento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Descripción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Esto ayuda a que el aplicativo de seguridad tenga un buen funcionamiento y ayude a desarrollar la tarea que se le asignó  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6" name="Google Shape;526;p87"/>
          <p:cNvGraphicFramePr/>
          <p:nvPr/>
        </p:nvGraphicFramePr>
        <p:xfrm>
          <a:off x="1560450" y="415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Prioridad del Requerimiento </a:t>
                      </a:r>
                      <a:r>
                        <a:rPr lang="es"/>
                        <a:t>Alto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1" name="Google Shape;531;p88"/>
          <p:cNvGraphicFramePr/>
          <p:nvPr/>
        </p:nvGraphicFramePr>
        <p:xfrm>
          <a:off x="1634800" y="163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Identificación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RNF 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Nombre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Traspaso de </a:t>
                      </a:r>
                      <a:r>
                        <a:rPr lang="es"/>
                        <a:t>información</a:t>
                      </a:r>
                      <a:r>
                        <a:rPr lang="es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Características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Ayuda a transportar la información del aplicativo a un computador para </a:t>
                      </a:r>
                      <a:r>
                        <a:rPr lang="es"/>
                        <a:t>descarga</a:t>
                      </a:r>
                      <a:r>
                        <a:rPr lang="es"/>
                        <a:t> la información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Descripción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Se </a:t>
                      </a:r>
                      <a:r>
                        <a:rPr lang="es"/>
                        <a:t>transporta</a:t>
                      </a:r>
                      <a:r>
                        <a:rPr lang="es"/>
                        <a:t> la información de cada persona de la institución a un computador para descargar la información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2" name="Google Shape;532;p88"/>
          <p:cNvGraphicFramePr/>
          <p:nvPr/>
        </p:nvGraphicFramePr>
        <p:xfrm>
          <a:off x="1634800" y="404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7239000"/>
              </a:tblGrid>
              <a:tr h="37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Prioridad del Requerimiento </a:t>
                      </a:r>
                      <a:r>
                        <a:rPr lang="es"/>
                        <a:t>Alta</a:t>
                      </a:r>
                      <a:r>
                        <a:rPr b="1" lang="es"/>
                        <a:t> 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7" name="Google Shape;537;p89"/>
          <p:cNvGraphicFramePr/>
          <p:nvPr/>
        </p:nvGraphicFramePr>
        <p:xfrm>
          <a:off x="1634800" y="163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3619500"/>
                <a:gridCol w="3619500"/>
              </a:tblGrid>
              <a:tr h="44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Identificación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RNF 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44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Nombre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Operativos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74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Características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Tendrá como fin de administrar los programas informativos del aplicativo de seguridad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45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Descripción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Se encuentra en funcionamiento para el aplicativo de seguridad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8" name="Google Shape;538;p89"/>
          <p:cNvGraphicFramePr/>
          <p:nvPr/>
        </p:nvGraphicFramePr>
        <p:xfrm>
          <a:off x="1634800" y="394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72390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Prioridad del Requerimiento Alta 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3" name="Google Shape;543;p90"/>
          <p:cNvGraphicFramePr/>
          <p:nvPr/>
        </p:nvGraphicFramePr>
        <p:xfrm>
          <a:off x="1634800" y="163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Identificación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RNF 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Nombre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Funcionalidad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Características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aplicativo tendrá una buena funcionalidad para las personas que vayan a utilizar el aplicativo de seguridad de la institución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Descripción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222222"/>
                          </a:solidFill>
                        </a:rPr>
                        <a:t>Es una ayuda técnica que garantiza una mayor accesibilidad; por lo tanto, mejora la calidad de su aplicativo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4" name="Google Shape;544;p90"/>
          <p:cNvGraphicFramePr/>
          <p:nvPr/>
        </p:nvGraphicFramePr>
        <p:xfrm>
          <a:off x="1634800" y="425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7239000"/>
              </a:tblGrid>
              <a:tr h="35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Prioridad del Requerimiento Alta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9" name="Google Shape;549;p91"/>
          <p:cNvGraphicFramePr/>
          <p:nvPr/>
        </p:nvGraphicFramePr>
        <p:xfrm>
          <a:off x="1634800" y="356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7239000"/>
              </a:tblGrid>
              <a:tr h="40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Prioridad del Requerimiento </a:t>
                      </a:r>
                      <a:r>
                        <a:rPr lang="es"/>
                        <a:t>Alto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0" name="Google Shape;550;p91"/>
          <p:cNvGraphicFramePr/>
          <p:nvPr/>
        </p:nvGraphicFramePr>
        <p:xfrm>
          <a:off x="1634800" y="136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Identificación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RNF 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Nombre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Rendimiento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Características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Tiene un objetivo claro a la hora de utilizar el aplicativo de seguridad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79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Descripción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aplicativo </a:t>
                      </a:r>
                      <a:r>
                        <a:rPr lang="es"/>
                        <a:t>tendrá</a:t>
                      </a:r>
                      <a:r>
                        <a:rPr lang="es"/>
                        <a:t> un rendimiento eficaz para que los integrantes de la institución educativa ingresen sin </a:t>
                      </a:r>
                      <a:r>
                        <a:rPr lang="es"/>
                        <a:t>ningún</a:t>
                      </a:r>
                      <a:r>
                        <a:rPr lang="es"/>
                        <a:t> problema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5" name="Google Shape;555;p92"/>
          <p:cNvGraphicFramePr/>
          <p:nvPr/>
        </p:nvGraphicFramePr>
        <p:xfrm>
          <a:off x="1473675" y="137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3631900"/>
                <a:gridCol w="3607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Identificación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RNF 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Nombre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Fiabilidad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Características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Con nuestro sistemas de seguridad en el </a:t>
                      </a:r>
                      <a:r>
                        <a:rPr lang="es"/>
                        <a:t>almacenamiento</a:t>
                      </a:r>
                      <a:r>
                        <a:rPr lang="es"/>
                        <a:t> de la </a:t>
                      </a:r>
                      <a:r>
                        <a:rPr lang="es"/>
                        <a:t>información</a:t>
                      </a:r>
                      <a:r>
                        <a:rPr lang="es"/>
                        <a:t> y de los datos de los usuarios se da una fiabilidad, ya que </a:t>
                      </a:r>
                      <a:r>
                        <a:rPr lang="es"/>
                        <a:t>protege</a:t>
                      </a:r>
                      <a:r>
                        <a:rPr lang="es"/>
                        <a:t> estos datos implementados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Descripción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Con nuestra seguridad ISO 27001 el sistema </a:t>
                      </a:r>
                      <a:r>
                        <a:rPr lang="es"/>
                        <a:t>protege</a:t>
                      </a:r>
                      <a:r>
                        <a:rPr lang="es"/>
                        <a:t> datos personales e </a:t>
                      </a:r>
                      <a:r>
                        <a:rPr lang="es"/>
                        <a:t>información</a:t>
                      </a:r>
                      <a:r>
                        <a:rPr lang="es"/>
                        <a:t> relevante administrada en el sistema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6" name="Google Shape;556;p92"/>
          <p:cNvGraphicFramePr/>
          <p:nvPr/>
        </p:nvGraphicFramePr>
        <p:xfrm>
          <a:off x="1473675" y="420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{D662E874-9707-4007-8E17-39BCF536EEF7}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Prioridad del Requerimiento </a:t>
                      </a:r>
                      <a:r>
                        <a:rPr lang="es"/>
                        <a:t>Alto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93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Breve introducción diagrama de caso de uso</a:t>
            </a:r>
            <a:endParaRPr/>
          </a:p>
        </p:txBody>
      </p:sp>
      <p:sp>
        <p:nvSpPr>
          <p:cNvPr id="562" name="Google Shape;562;p93"/>
          <p:cNvSpPr txBox="1"/>
          <p:nvPr/>
        </p:nvSpPr>
        <p:spPr>
          <a:xfrm>
            <a:off x="1393775" y="1973925"/>
            <a:ext cx="7103400" cy="23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highlight>
                  <a:srgbClr val="FFFFFF"/>
                </a:highlight>
              </a:rPr>
              <a:t>El diagrama de casos de uso representa la forma en como un Cliente (Actor) opera con el sistema en desarrollo, además de la forma, tipo y orden en como los elementos interactúan (operaciones o casos de uso). Un diagrama de casos de uso consta de los siguientes elementos: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333333"/>
              </a:buClr>
              <a:buSzPts val="1100"/>
              <a:buChar char="●"/>
            </a:pPr>
            <a:r>
              <a:rPr lang="es">
                <a:solidFill>
                  <a:srgbClr val="333333"/>
                </a:solidFill>
                <a:highlight>
                  <a:srgbClr val="FFFFFF"/>
                </a:highlight>
              </a:rPr>
              <a:t>Actor.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●"/>
            </a:pPr>
            <a:r>
              <a:rPr lang="es">
                <a:solidFill>
                  <a:srgbClr val="333333"/>
                </a:solidFill>
                <a:highlight>
                  <a:srgbClr val="FFFFFF"/>
                </a:highlight>
              </a:rPr>
              <a:t>Casos de Uso.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●"/>
            </a:pPr>
            <a:r>
              <a:rPr lang="es">
                <a:solidFill>
                  <a:srgbClr val="333333"/>
                </a:solidFill>
                <a:highlight>
                  <a:srgbClr val="FFFFFF"/>
                </a:highlight>
              </a:rPr>
              <a:t>Relaciones de Uso, Herencia y Comunicación.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</a:t>
            </a:r>
            <a:r>
              <a:rPr lang="es"/>
              <a:t>específicos</a:t>
            </a:r>
            <a:r>
              <a:rPr lang="es"/>
              <a:t> </a:t>
            </a:r>
            <a:endParaRPr/>
          </a:p>
        </p:txBody>
      </p:sp>
      <p:sp>
        <p:nvSpPr>
          <p:cNvPr id="144" name="Google Shape;144;p22"/>
          <p:cNvSpPr txBox="1"/>
          <p:nvPr/>
        </p:nvSpPr>
        <p:spPr>
          <a:xfrm>
            <a:off x="1243225" y="1775750"/>
            <a:ext cx="5298300" cy="30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s" sz="1500"/>
              <a:t>Mejorar el acceso a  la </a:t>
            </a:r>
            <a:r>
              <a:rPr lang="es" sz="1500"/>
              <a:t>institución con  el número de identificación y huella 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s" sz="1500"/>
              <a:t>Tener un registro exacto de los estudiantes y el </a:t>
            </a:r>
            <a:r>
              <a:rPr lang="es" sz="1500"/>
              <a:t>personal</a:t>
            </a:r>
            <a:r>
              <a:rPr lang="es" sz="1500"/>
              <a:t> que ingresa a la </a:t>
            </a:r>
            <a:r>
              <a:rPr lang="es" sz="1500"/>
              <a:t>institución.</a:t>
            </a:r>
            <a:r>
              <a:rPr lang="es" sz="1500"/>
              <a:t> 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s" sz="1500"/>
              <a:t>Mejorar la seguridad de los estudiantes y del personal 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atrick Hand"/>
              <a:ea typeface="Patrick Hand"/>
              <a:cs typeface="Patrick Hand"/>
              <a:sym typeface="Patrick Hand"/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900" y="1667950"/>
            <a:ext cx="2224676" cy="227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94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CASO DE USO </a:t>
            </a:r>
            <a:endParaRPr/>
          </a:p>
        </p:txBody>
      </p:sp>
      <p:pic>
        <p:nvPicPr>
          <p:cNvPr id="568" name="Google Shape;568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975" y="1352575"/>
            <a:ext cx="4226819" cy="36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94"/>
          <p:cNvSpPr txBox="1"/>
          <p:nvPr/>
        </p:nvSpPr>
        <p:spPr>
          <a:xfrm>
            <a:off x="5971275" y="1973925"/>
            <a:ext cx="2985600" cy="17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-"/>
            </a:pPr>
            <a:r>
              <a:rPr lang="es" sz="1100" u="sng">
                <a:solidFill>
                  <a:schemeClr val="hlink"/>
                </a:solidFill>
                <a:hlinkClick r:id="rId4"/>
              </a:rPr>
              <a:t>https://app.lucidchart.com/documents/edit/10a3fbee-46e4-469b-b3e0-292ea6bc7976/0_0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95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Breve introducción caso de uso extendido </a:t>
            </a:r>
            <a:endParaRPr/>
          </a:p>
        </p:txBody>
      </p:sp>
      <p:sp>
        <p:nvSpPr>
          <p:cNvPr id="575" name="Google Shape;575;p95"/>
          <p:cNvSpPr txBox="1"/>
          <p:nvPr/>
        </p:nvSpPr>
        <p:spPr>
          <a:xfrm>
            <a:off x="1535275" y="1740450"/>
            <a:ext cx="7216500" cy="24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Existe un modelo para la representación de los casos de uso, el cual es el formato de casos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 uso extendido, donde se realiza la explicación del alcance de cada caso de uso. Este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formato representa toda la vida del caso de uso, sus escenarios, cuales son los diferentes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casos de uso que intervienen en el caso de uso principal, </a:t>
            </a:r>
            <a:r>
              <a:rPr lang="es"/>
              <a:t>cuáles</a:t>
            </a:r>
            <a:r>
              <a:rPr lang="es"/>
              <a:t> requerimientos funcionales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hacen parte del caso de uso, y cuáles son las </a:t>
            </a:r>
            <a:r>
              <a:rPr lang="es"/>
              <a:t>precondiciones</a:t>
            </a:r>
            <a:r>
              <a:rPr lang="es"/>
              <a:t> y </a:t>
            </a:r>
            <a:r>
              <a:rPr lang="es"/>
              <a:t>postcondiciones</a:t>
            </a:r>
            <a:r>
              <a:rPr lang="es"/>
              <a:t> de cada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caso de uso.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96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FORMATO DE CASO DE USO EXTENDIDO </a:t>
            </a:r>
            <a:endParaRPr/>
          </a:p>
        </p:txBody>
      </p:sp>
      <p:sp>
        <p:nvSpPr>
          <p:cNvPr id="581" name="Google Shape;581;p96"/>
          <p:cNvSpPr txBox="1"/>
          <p:nvPr/>
        </p:nvSpPr>
        <p:spPr>
          <a:xfrm>
            <a:off x="1308875" y="2320600"/>
            <a:ext cx="75489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3"/>
              </a:rPr>
              <a:t>CASO DE USO EXTENDIDO 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97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Control de versiones </a:t>
            </a:r>
            <a:endParaRPr/>
          </a:p>
        </p:txBody>
      </p:sp>
      <p:sp>
        <p:nvSpPr>
          <p:cNvPr id="587" name="Google Shape;587;p97"/>
          <p:cNvSpPr txBox="1"/>
          <p:nvPr/>
        </p:nvSpPr>
        <p:spPr>
          <a:xfrm>
            <a:off x="1542350" y="2497475"/>
            <a:ext cx="70749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Barlow"/>
                <a:ea typeface="Barlow"/>
                <a:cs typeface="Barlow"/>
                <a:sym typeface="Barlow"/>
              </a:rPr>
              <a:t>Nosotros nos basamos con </a:t>
            </a:r>
            <a:r>
              <a:rPr lang="es" sz="1800">
                <a:latin typeface="Barlow"/>
                <a:ea typeface="Barlow"/>
                <a:cs typeface="Barlow"/>
                <a:sym typeface="Barlow"/>
              </a:rPr>
              <a:t>github</a:t>
            </a:r>
            <a:r>
              <a:rPr lang="es" sz="1800">
                <a:latin typeface="Barlow"/>
                <a:ea typeface="Barlow"/>
                <a:cs typeface="Barlow"/>
                <a:sym typeface="Barlow"/>
              </a:rPr>
              <a:t> y git kraken para la realización de readme y los commit 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98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GITHUB</a:t>
            </a:r>
            <a:endParaRPr/>
          </a:p>
        </p:txBody>
      </p:sp>
      <p:pic>
        <p:nvPicPr>
          <p:cNvPr id="593" name="Google Shape;593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150" y="1281825"/>
            <a:ext cx="6468490" cy="36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8" name="Google Shape;598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900" y="1237775"/>
            <a:ext cx="6823502" cy="3838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3" name="Google Shape;603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450" y="1277400"/>
            <a:ext cx="6759850" cy="380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01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GITKRAKEN </a:t>
            </a:r>
            <a:endParaRPr/>
          </a:p>
        </p:txBody>
      </p:sp>
      <p:pic>
        <p:nvPicPr>
          <p:cNvPr id="609" name="Google Shape;609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200" y="1288900"/>
            <a:ext cx="6468490" cy="36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02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Bibliografías </a:t>
            </a:r>
            <a:endParaRPr/>
          </a:p>
        </p:txBody>
      </p:sp>
      <p:sp>
        <p:nvSpPr>
          <p:cNvPr id="615" name="Google Shape;615;p102"/>
          <p:cNvSpPr txBox="1"/>
          <p:nvPr/>
        </p:nvSpPr>
        <p:spPr>
          <a:xfrm>
            <a:off x="1344250" y="1393775"/>
            <a:ext cx="7315500" cy="3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-"/>
            </a:pPr>
            <a:r>
              <a:rPr lang="es" sz="1100" u="sng">
                <a:solidFill>
                  <a:schemeClr val="hlink"/>
                </a:solidFill>
                <a:hlinkClick r:id="rId3"/>
              </a:rPr>
              <a:t>https://online.visual-paradigm.com/app/diagrams/#G18fR0_NarQBWo2sjkCqO6P87NozZ151t_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-"/>
            </a:pPr>
            <a:r>
              <a:rPr lang="es" sz="1100" u="sng">
                <a:solidFill>
                  <a:schemeClr val="hlink"/>
                </a:solidFill>
                <a:hlinkClick r:id="rId4"/>
              </a:rPr>
              <a:t>https://online.visual-paradigm.com/app/diagrams/#G1r8VhQrcXe65bu0ujslsK-DV4nmx1UMDs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-"/>
            </a:pPr>
            <a:r>
              <a:rPr lang="es" sz="1100" u="sng">
                <a:solidFill>
                  <a:schemeClr val="hlink"/>
                </a:solidFill>
                <a:hlinkClick r:id="rId5"/>
              </a:rPr>
              <a:t>https://app.lucidchart.com/documents/edit/10a3fbee-46e4-469b-b3e0-292ea6bc7976/0_0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-"/>
            </a:pPr>
            <a:r>
              <a:rPr lang="es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6"/>
              </a:rPr>
              <a:t>CASO DE USO EXTENDIDO 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-"/>
            </a:pPr>
            <a:r>
              <a:rPr lang="es" sz="1100" u="sng">
                <a:solidFill>
                  <a:schemeClr val="hlink"/>
                </a:solidFill>
                <a:hlinkClick r:id="rId7"/>
              </a:rPr>
              <a:t>https://github.com/Jhojan-0822/Primer_repositorio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-"/>
            </a:pPr>
            <a:r>
              <a:rPr lang="es" sz="1100" u="sng">
                <a:solidFill>
                  <a:schemeClr val="hlink"/>
                </a:solidFill>
                <a:hlinkClick r:id="rId8"/>
              </a:rPr>
              <a:t>https://sites.google.com/site/metodologiareq/capitulo-ii/tecnicas-para-identificar-requisitos-funcionales-y-no-funcionales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-"/>
            </a:pPr>
            <a:r>
              <a:rPr lang="es" sz="1100" u="sng">
                <a:solidFill>
                  <a:schemeClr val="hlink"/>
                </a:solidFill>
                <a:hlinkClick r:id="rId9"/>
              </a:rPr>
              <a:t>http://stadium.unad.edu.co/ovas/10596_9839/diagramas_de_casos_de_uso.html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-"/>
            </a:pPr>
            <a:r>
              <a:rPr lang="es" u="sng">
                <a:solidFill>
                  <a:srgbClr val="FF9900"/>
                </a:solidFill>
                <a:latin typeface="Barlow"/>
                <a:ea typeface="Barlow"/>
                <a:cs typeface="Barlow"/>
                <a:sym typeface="Barlow"/>
                <a:hlinkClick r:id="rId10"/>
              </a:rPr>
              <a:t>https://www.redacademica.edu.co/colegios/colegio-quiroga-alianza-ied</a:t>
            </a:r>
            <a:endParaRPr>
              <a:solidFill>
                <a:srgbClr val="FF99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-"/>
            </a:pPr>
            <a:r>
              <a:rPr lang="es" u="sng">
                <a:solidFill>
                  <a:srgbClr val="FF9900"/>
                </a:solidFill>
                <a:latin typeface="Barlow"/>
                <a:ea typeface="Barlow"/>
                <a:cs typeface="Barlow"/>
                <a:sym typeface="Barlow"/>
                <a:hlinkClick r:id="rId11"/>
              </a:rPr>
              <a:t>https://www.freepik.es/iconos-gratis/seguridad_877620.htm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r>
              <a:rPr lang="es"/>
              <a:t>ustificación</a:t>
            </a:r>
            <a:r>
              <a:rPr lang="es"/>
              <a:t> </a:t>
            </a:r>
            <a:endParaRPr/>
          </a:p>
        </p:txBody>
      </p:sp>
      <p:sp>
        <p:nvSpPr>
          <p:cNvPr id="151" name="Google Shape;151;p23"/>
          <p:cNvSpPr txBox="1"/>
          <p:nvPr/>
        </p:nvSpPr>
        <p:spPr>
          <a:xfrm>
            <a:off x="1936375" y="1867900"/>
            <a:ext cx="6277800" cy="18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A partir de la </a:t>
            </a:r>
            <a:r>
              <a:rPr lang="es" sz="1500"/>
              <a:t>problemática</a:t>
            </a:r>
            <a:r>
              <a:rPr lang="es" sz="1500"/>
              <a:t> identificada en la </a:t>
            </a:r>
            <a:r>
              <a:rPr lang="es" sz="1500"/>
              <a:t>institución</a:t>
            </a:r>
            <a:r>
              <a:rPr lang="es" sz="1500"/>
              <a:t>,en </a:t>
            </a:r>
            <a:r>
              <a:rPr lang="es" sz="1500"/>
              <a:t>relación</a:t>
            </a:r>
            <a:r>
              <a:rPr lang="es" sz="1500"/>
              <a:t> con las actividades de acceso seguro para los </a:t>
            </a:r>
            <a:r>
              <a:rPr lang="es" sz="1500"/>
              <a:t>estudiantes</a:t>
            </a:r>
            <a:r>
              <a:rPr lang="es" sz="1500"/>
              <a:t> y personal, ya que el ingreso a la </a:t>
            </a:r>
            <a:r>
              <a:rPr lang="es" sz="1500"/>
              <a:t>institución</a:t>
            </a:r>
            <a:r>
              <a:rPr lang="es" sz="1500"/>
              <a:t> no es seguro y cualquiera puede hacerse pasar por estudiantes, también por que no hay un control exacto de las personas que </a:t>
            </a:r>
            <a:r>
              <a:rPr lang="es" sz="1500"/>
              <a:t>están</a:t>
            </a:r>
            <a:r>
              <a:rPr lang="es" sz="1500"/>
              <a:t> en la </a:t>
            </a:r>
            <a:r>
              <a:rPr lang="es" sz="1500"/>
              <a:t>institución,</a:t>
            </a:r>
            <a:r>
              <a:rPr lang="es" sz="1500"/>
              <a:t> para ello una aplicación con lector de huella para tener la totalidad  de accesos y de cada persona que se encuentra en ella y generando la seguridad necesaria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sset template">
  <a:themeElements>
    <a:clrScheme name="Custom 347">
      <a:dk1>
        <a:srgbClr val="434343"/>
      </a:dk1>
      <a:lt1>
        <a:srgbClr val="FFFFFF"/>
      </a:lt1>
      <a:dk2>
        <a:srgbClr val="D9D9D9"/>
      </a:dk2>
      <a:lt2>
        <a:srgbClr val="FFFFFF"/>
      </a:lt2>
      <a:accent1>
        <a:srgbClr val="FFB000"/>
      </a:accent1>
      <a:accent2>
        <a:srgbClr val="FFE19E"/>
      </a:accent2>
      <a:accent3>
        <a:srgbClr val="6D9EEB"/>
      </a:accent3>
      <a:accent4>
        <a:srgbClr val="C9DAF8"/>
      </a:accent4>
      <a:accent5>
        <a:srgbClr val="93C47D"/>
      </a:accent5>
      <a:accent6>
        <a:srgbClr val="D9EAD3"/>
      </a:accent6>
      <a:hlink>
        <a:srgbClr val="FF99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