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</p:sldIdLst>
  <p:sldSz cy="5143500" cx="9144000"/>
  <p:notesSz cx="6858000" cy="9144000"/>
  <p:embeddedFontLst>
    <p:embeddedFont>
      <p:font typeface="Patrick Hand"/>
      <p:regular r:id="rId66"/>
    </p:embeddedFont>
    <p:embeddedFont>
      <p:font typeface="Barlow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DB5B5FD-8173-4823-A369-98D755C3723E}">
  <a:tblStyle styleId="{9DB5B5FD-8173-4823-A369-98D755C372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0" Type="http://schemas.openxmlformats.org/officeDocument/2006/relationships/font" Target="fonts/Barlow-boldItalic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font" Target="fonts/PatrickHand-regular.fntdata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font" Target="fonts/Barlow-bold.fntdata"/><Relationship Id="rId23" Type="http://schemas.openxmlformats.org/officeDocument/2006/relationships/slide" Target="slides/slide17.xml"/><Relationship Id="rId67" Type="http://schemas.openxmlformats.org/officeDocument/2006/relationships/font" Target="fonts/Barlow-regular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Barlow-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e9fe6c1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e9fe6c1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a0a92e11c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a0a92e11c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96bf1f6f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96bf1f6f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a7247629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a7247629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a7247629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a7247629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a7247629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a7247629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96bf1f6f7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96bf1f6f7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aa7a8b8c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aa7a8b8c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aa7a8b8c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aa7a8b8c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aa7a8b8c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8aa7a8b8c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96bf1f6f7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96bf1f6f7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aa7a8b8c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aa7a8b8c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96bf1f6f7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896bf1f6f7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aa7a8b8c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8aa7a8b8c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aa7a8b8c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8aa7a8b8c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8aa7a8b8c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8aa7a8b8c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aa7a8b8c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aa7a8b8c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8aa7a8b8c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8aa7a8b8c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96bf1f6f7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96bf1f6f7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8aa7a8b8c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8aa7a8b8c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8aa7a8b8c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8aa7a8b8c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96bf1f6f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96bf1f6f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896bf1f6f7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896bf1f6f7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8a8a6157e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8a8a6157e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a8a6157e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a8a6157e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8a8a6157e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8a8a6157e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a8a6157e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a8a6157e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a8a6157e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8a8a6157e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8a0a92e11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8a0a92e11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8a9f0ae346_4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8a9f0ae346_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a9f0ae346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a9f0ae346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8a1a50059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8a1a50059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a1a50059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a1a50059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96bf1f6f7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896bf1f6f7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8a11159cf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8a11159cf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a11159cf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8a11159cf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8a11159cf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8a11159cf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8cd3c559c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8cd3c559c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885c2b010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885c2b010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885c2b0105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885c2b0105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885c2b0105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885c2b0105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885c2b0105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885c2b0105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8a0a92e11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8a0a92e11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96bf1f6f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96bf1f6f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8a1a50059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8a1a50059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8aa7a8b8c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8aa7a8b8c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8a1a50059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8a1a50059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8aa7a8b8c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8aa7a8b8c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8a1a50059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8a1a50059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a1a50059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8a1a50059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8a1a500593_5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8a1a500593_5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8a1a50059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8a1a50059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8a1a50059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8a1a50059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8a1a50059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8a1a50059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a1a5005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a1a5005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96bf1f6f7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96bf1f6f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96bf1f6f7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96bf1f6f7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68f8f8b5057edb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68f8f8b5057edb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241225" y="1310875"/>
            <a:ext cx="6509100" cy="2521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1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icon space">
  <p:cSld name="BLANK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2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2" name="Google Shape;82;p12"/>
          <p:cNvSpPr/>
          <p:nvPr/>
        </p:nvSpPr>
        <p:spPr>
          <a:xfrm>
            <a:off x="867750" y="393425"/>
            <a:ext cx="8067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background image">
  <p:cSld name="BLANK_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9" name="Google Shape;89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2241225" y="1770000"/>
            <a:ext cx="6509100" cy="160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2645075" y="393425"/>
            <a:ext cx="8067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731575" y="393525"/>
            <a:ext cx="4713000" cy="43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600"/>
              <a:buChar char="▪"/>
              <a:defRPr b="1" sz="3600"/>
            </a:lvl1pPr>
            <a:lvl2pPr indent="-457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b="1" sz="3600"/>
            </a:lvl2pPr>
            <a:lvl3pPr indent="-457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b="1" sz="3600"/>
            </a:lvl3pPr>
            <a:lvl4pPr indent="-457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b="1" sz="3600"/>
            </a:lvl4pPr>
            <a:lvl5pPr indent="-457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b="1" sz="3600"/>
            </a:lvl5pPr>
            <a:lvl6pPr indent="-457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b="1" sz="3600"/>
            </a:lvl6pPr>
            <a:lvl7pPr indent="-457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b="1" sz="3600"/>
            </a:lvl7pPr>
            <a:lvl8pPr indent="-457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b="1" sz="3600"/>
            </a:lvl8pPr>
            <a:lvl9pPr indent="-457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b="1" sz="3600"/>
            </a:lvl9pPr>
          </a:lstStyle>
          <a:p/>
        </p:txBody>
      </p:sp>
      <p:sp>
        <p:nvSpPr>
          <p:cNvPr id="23" name="Google Shape;23;p4"/>
          <p:cNvSpPr txBox="1"/>
          <p:nvPr/>
        </p:nvSpPr>
        <p:spPr>
          <a:xfrm>
            <a:off x="2654717" y="337850"/>
            <a:ext cx="78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7200">
                <a:solidFill>
                  <a:srgbClr val="FFFFFF"/>
                </a:solidFill>
              </a:rPr>
              <a:t>“</a:t>
            </a:r>
            <a:endParaRPr b="1" sz="7200">
              <a:solidFill>
                <a:srgbClr val="FFFFFF"/>
              </a:solidFill>
            </a:endParaRPr>
          </a:p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▪"/>
              <a:defRPr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half slide">
  <p:cSld name="TITLE_AND_BODY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4178396" y="393525"/>
            <a:ext cx="45720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4483099" y="393475"/>
            <a:ext cx="3460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1576275" y="1367175"/>
            <a:ext cx="3482400" cy="3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5268071" y="1367175"/>
            <a:ext cx="3482400" cy="3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1560175" y="1375225"/>
            <a:ext cx="2317500" cy="3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3996525" y="1375225"/>
            <a:ext cx="2317500" cy="3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7" name="Google Shape;57;p8"/>
          <p:cNvSpPr txBox="1"/>
          <p:nvPr>
            <p:ph idx="3" type="body"/>
          </p:nvPr>
        </p:nvSpPr>
        <p:spPr>
          <a:xfrm>
            <a:off x="6432874" y="1375225"/>
            <a:ext cx="2317500" cy="3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9" name="Google Shape;59;p8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9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6" name="Google Shape;66;p9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0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/>
          <p:nvPr/>
        </p:nvSpPr>
        <p:spPr>
          <a:xfrm>
            <a:off x="877500" y="4356125"/>
            <a:ext cx="7479300" cy="393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1182200" y="4356200"/>
            <a:ext cx="717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3" name="Google Shape;73;p10"/>
          <p:cNvSpPr/>
          <p:nvPr/>
        </p:nvSpPr>
        <p:spPr>
          <a:xfrm>
            <a:off x="7963200" y="4356125"/>
            <a:ext cx="393600" cy="3936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sz="2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sz="2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sz="2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sz="2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sz="2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sz="2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sz="2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sz="2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sz="2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▪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▫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●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b="1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b="1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b="1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b="1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b="1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b="1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b="1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b="1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b="1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hyperlink" Target="https://docs.google.com/forms/d/1atqWZ9xX12oO-OdJ1K_Qa_r6ao1kzB-XlH8NLuG0n4A/edit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hyperlink" Target="https://docs.google.com/forms/d/1kCNlSDJKV6QAf0tE0K1jvUJfBS6Y7L5z0pLbUSD_3zU/edit" TargetMode="External"/><Relationship Id="rId5" Type="http://schemas.openxmlformats.org/officeDocument/2006/relationships/hyperlink" Target="https://docs.google.com/forms/d/1kCNlSDJKV6QAf0tE0K1jvUJfBS6Y7L5z0pLbUSD_3zU/edit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5.png"/><Relationship Id="rId4" Type="http://schemas.openxmlformats.org/officeDocument/2006/relationships/hyperlink" Target="https://docs.google.com/forms/d/122sKkZE4Mwq9WRTPMvouJmsw3sGf3YAMXoxd8KCvVOg/edit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Relationship Id="rId4" Type="http://schemas.openxmlformats.org/officeDocument/2006/relationships/hyperlink" Target="https://docs.google.com/forms/d/1tkcf3rNLQZKXB9JGL0nEy-w48ubbZ-QQvsNGygbC6AQ/edit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9.png"/><Relationship Id="rId4" Type="http://schemas.openxmlformats.org/officeDocument/2006/relationships/hyperlink" Target="https://docs.google.com/forms/d/e/1FAIpQLSfSYu6ZuvS8ExVwr4dfuoOjIpthO5smlKAKUk4hLuxM7S1Q1Q/viewform?vc=0&amp;c=0&amp;w=1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online.visual-paradigm.com/app/diagrams/#G1e9lQASdYkt5lLeGTAg_MZ61FdlqHiUFA" TargetMode="External"/><Relationship Id="rId4" Type="http://schemas.openxmlformats.org/officeDocument/2006/relationships/image" Target="../media/image2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online.visual-paradigm.com/app/diagrams/#G1_l2-5w8adhKtqLmCyd8BGloGVif8KOV6" TargetMode="External"/><Relationship Id="rId4" Type="http://schemas.openxmlformats.org/officeDocument/2006/relationships/image" Target="../media/image2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8.png"/><Relationship Id="rId4" Type="http://schemas.openxmlformats.org/officeDocument/2006/relationships/hyperlink" Target="https://app.lucidchart.com/documents/edit/10a3fbee-46e4-469b-b3e0-292ea6bc7976/0_0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s://docs.google.com/document/d/1-_p8bfSiKQI8_V0M15qUwjv0abnJ8WBhXQHDsWNU_hI/edit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6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3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2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4.png"/></Relationships>
</file>

<file path=ppt/slides/_rels/slide59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freepik.es/iconos-gratis/seguridad_877620.htm" TargetMode="External"/><Relationship Id="rId10" Type="http://schemas.openxmlformats.org/officeDocument/2006/relationships/hyperlink" Target="https://www.redacademica.edu.co/colegios/colegio-quiroga-alianza-ied" TargetMode="Externa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9.xml"/><Relationship Id="rId3" Type="http://schemas.openxmlformats.org/officeDocument/2006/relationships/hyperlink" Target="https://online.visual-paradigm.com/app/diagrams/#G18fR0_NarQBWo2sjkCqO6P87NozZ151t_" TargetMode="External"/><Relationship Id="rId4" Type="http://schemas.openxmlformats.org/officeDocument/2006/relationships/hyperlink" Target="https://online.visual-paradigm.com/app/diagrams/#G1r8VhQrcXe65bu0ujslsK-DV4nmx1UMDs" TargetMode="External"/><Relationship Id="rId9" Type="http://schemas.openxmlformats.org/officeDocument/2006/relationships/hyperlink" Target="http://stadium.unad.edu.co/ovas/10596_9839/diagramas_de_casos_de_uso.html" TargetMode="External"/><Relationship Id="rId5" Type="http://schemas.openxmlformats.org/officeDocument/2006/relationships/hyperlink" Target="https://app.lucidchart.com/documents/edit/10a3fbee-46e4-469b-b3e0-292ea6bc7976/0_0" TargetMode="External"/><Relationship Id="rId6" Type="http://schemas.openxmlformats.org/officeDocument/2006/relationships/hyperlink" Target="https://docs.google.com/document/d/1-_p8bfSiKQI8_V0M15qUwjv0abnJ8WBhXQHDsWNU_hI/edit" TargetMode="External"/><Relationship Id="rId7" Type="http://schemas.openxmlformats.org/officeDocument/2006/relationships/hyperlink" Target="https://github.com/Jhojan-0822/Primer_repositorio" TargetMode="External"/><Relationship Id="rId8" Type="http://schemas.openxmlformats.org/officeDocument/2006/relationships/hyperlink" Target="https://sites.google.com/site/metodologiareq/capitulo-ii/tecnicas-para-identificar-requisitos-funcionales-y-no-funcionale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259225" y="315925"/>
            <a:ext cx="8520600" cy="87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DE ACCESO PARA LOS ESTUDIANTES DE UNA INSTITUCIÓN EDUCATIVA </a:t>
            </a:r>
            <a:endParaRPr b="1"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451650" y="1742400"/>
            <a:ext cx="8520600" cy="31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SOFIA PAEZ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JEAN PAUL QUITIAN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DAVID PEREGUEZ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JHOJAN ARIAS 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NÚMERO DE FICHA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2067454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ANÁLISIS Y DESARROLLO DE SISTEMAS DE INFORMACIÓN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PROYECTO PRIMER TRIMESTRE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BOGOTA D.C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2020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Delimitación y Alcance del proyecto</a:t>
            </a:r>
            <a:endParaRPr/>
          </a:p>
        </p:txBody>
      </p:sp>
      <p:sp>
        <p:nvSpPr>
          <p:cNvPr id="157" name="Google Shape;157;p24"/>
          <p:cNvSpPr txBox="1"/>
          <p:nvPr/>
        </p:nvSpPr>
        <p:spPr>
          <a:xfrm>
            <a:off x="1490250" y="1417900"/>
            <a:ext cx="7219800" cy="3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Barlow"/>
                <a:ea typeface="Barlow"/>
                <a:cs typeface="Barlow"/>
                <a:sym typeface="Barlow"/>
              </a:rPr>
              <a:t>Nuestro proyecto va </a:t>
            </a:r>
            <a:r>
              <a:rPr lang="es" sz="2200">
                <a:latin typeface="Barlow"/>
                <a:ea typeface="Barlow"/>
                <a:cs typeface="Barlow"/>
                <a:sym typeface="Barlow"/>
              </a:rPr>
              <a:t>a ser</a:t>
            </a:r>
            <a:r>
              <a:rPr lang="es" sz="2200">
                <a:latin typeface="Barlow"/>
                <a:ea typeface="Barlow"/>
                <a:cs typeface="Barlow"/>
                <a:sym typeface="Barlow"/>
              </a:rPr>
              <a:t> desarrollado para una institución educativa (Quiroga Alianza), el tiempo estimado para realizar el proyecto va hacer de 1 año, las principales funcionalidades del software son:</a:t>
            </a:r>
            <a:endParaRPr sz="2200">
              <a:latin typeface="Barlow"/>
              <a:ea typeface="Barlow"/>
              <a:cs typeface="Barlow"/>
              <a:sym typeface="Barlow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Barlow"/>
              <a:buChar char="-"/>
            </a:pPr>
            <a:r>
              <a:rPr lang="es" sz="2200">
                <a:latin typeface="Barlow"/>
                <a:ea typeface="Barlow"/>
                <a:cs typeface="Barlow"/>
                <a:sym typeface="Barlow"/>
              </a:rPr>
              <a:t>Identificar la huella de cada estudiante y personal de la institución </a:t>
            </a:r>
            <a:endParaRPr sz="2200">
              <a:latin typeface="Barlow"/>
              <a:ea typeface="Barlow"/>
              <a:cs typeface="Barlow"/>
              <a:sym typeface="Barlow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Barlow"/>
              <a:buChar char="-"/>
            </a:pPr>
            <a:r>
              <a:rPr lang="es" sz="2200">
                <a:latin typeface="Barlow"/>
                <a:ea typeface="Barlow"/>
                <a:cs typeface="Barlow"/>
                <a:sym typeface="Barlow"/>
              </a:rPr>
              <a:t>Tener control del acceso total de los estudiantes y del personal </a:t>
            </a:r>
            <a:endParaRPr sz="22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Breve introducción de </a:t>
            </a:r>
            <a:r>
              <a:rPr lang="es"/>
              <a:t>técnicas e instrumentos de recolección de datos </a:t>
            </a:r>
            <a:r>
              <a:rPr lang="es"/>
              <a:t> </a:t>
            </a:r>
            <a:endParaRPr/>
          </a:p>
        </p:txBody>
      </p:sp>
      <p:sp>
        <p:nvSpPr>
          <p:cNvPr id="163" name="Google Shape;163;p25"/>
          <p:cNvSpPr txBox="1"/>
          <p:nvPr/>
        </p:nvSpPr>
        <p:spPr>
          <a:xfrm>
            <a:off x="1344250" y="1995150"/>
            <a:ext cx="7216500" cy="16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Barlow"/>
                <a:ea typeface="Barlow"/>
                <a:cs typeface="Barlow"/>
                <a:sym typeface="Barlow"/>
              </a:rPr>
              <a:t>Se </a:t>
            </a:r>
            <a:r>
              <a:rPr lang="es" sz="1800">
                <a:latin typeface="Barlow"/>
                <a:ea typeface="Barlow"/>
                <a:cs typeface="Barlow"/>
                <a:sym typeface="Barlow"/>
              </a:rPr>
              <a:t>realizará</a:t>
            </a:r>
            <a:r>
              <a:rPr lang="es" sz="1800">
                <a:latin typeface="Barlow"/>
                <a:ea typeface="Barlow"/>
                <a:cs typeface="Barlow"/>
                <a:sym typeface="Barlow"/>
              </a:rPr>
              <a:t> un serie de preguntas donde las tendrá que responder (El rol que se </a:t>
            </a:r>
            <a:r>
              <a:rPr lang="es" sz="1800">
                <a:latin typeface="Barlow"/>
                <a:ea typeface="Barlow"/>
                <a:cs typeface="Barlow"/>
                <a:sym typeface="Barlow"/>
              </a:rPr>
              <a:t>eligió</a:t>
            </a:r>
            <a:r>
              <a:rPr lang="es" sz="1800">
                <a:latin typeface="Barlow"/>
                <a:ea typeface="Barlow"/>
                <a:cs typeface="Barlow"/>
                <a:sym typeface="Barlow"/>
              </a:rPr>
              <a:t>) para la verificación de la información sobre el control de acceso de los estudiantes, a parte de eso se eligió la forma “</a:t>
            </a:r>
            <a:r>
              <a:rPr lang="es" sz="1800">
                <a:latin typeface="Barlow"/>
                <a:ea typeface="Barlow"/>
                <a:cs typeface="Barlow"/>
                <a:sym typeface="Barlow"/>
              </a:rPr>
              <a:t>piramidal</a:t>
            </a:r>
            <a:r>
              <a:rPr lang="es" sz="1800">
                <a:latin typeface="Barlow"/>
                <a:ea typeface="Barlow"/>
                <a:cs typeface="Barlow"/>
                <a:sym typeface="Barlow"/>
              </a:rPr>
              <a:t>” que se responde a preguntas cerradas a preguntas abiertas.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Cuestionario para el rector</a:t>
            </a:r>
            <a:endParaRPr/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3650" y="1200175"/>
            <a:ext cx="6468499" cy="328294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/>
        </p:nvSpPr>
        <p:spPr>
          <a:xfrm>
            <a:off x="1794675" y="4630325"/>
            <a:ext cx="64686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 u="sng">
                <a:solidFill>
                  <a:schemeClr val="hlink"/>
                </a:solidFill>
                <a:hlinkClick r:id="rId4"/>
              </a:rPr>
              <a:t>https://docs.google.com/forms/d/1atqWZ9xX12oO-OdJ1K_Qa_r6ao1kzB-XlH8NLuG0n4A/edit</a:t>
            </a:r>
            <a:endParaRPr sz="11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8275" y="1219650"/>
            <a:ext cx="6515952" cy="366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300" y="1276700"/>
            <a:ext cx="6468490" cy="36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4475" y="1265675"/>
            <a:ext cx="6811800" cy="3831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Cuestionario para profesores </a:t>
            </a:r>
            <a:endParaRPr/>
          </a:p>
        </p:txBody>
      </p:sp>
      <p:pic>
        <p:nvPicPr>
          <p:cNvPr id="191" name="Google Shape;1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0125" y="1267675"/>
            <a:ext cx="6739498" cy="3274449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0"/>
          <p:cNvSpPr txBox="1"/>
          <p:nvPr/>
        </p:nvSpPr>
        <p:spPr>
          <a:xfrm>
            <a:off x="2140200" y="4691550"/>
            <a:ext cx="6184500" cy="2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 u="sng">
                <a:solidFill>
                  <a:schemeClr val="hlink"/>
                </a:solidFill>
                <a:hlinkClick r:id="rId4"/>
              </a:rPr>
              <a:t>https://docs.google.com/forms/d/1kCNlSDJKV6QAf0tE0K1jvUJfBS6Y7L5z0pLbUSD_3zU/edi</a:t>
            </a:r>
            <a:r>
              <a:rPr lang="es" sz="1100" u="sng">
                <a:solidFill>
                  <a:schemeClr val="hlink"/>
                </a:solidFill>
                <a:hlinkClick r:id="rId5"/>
              </a:rPr>
              <a:t>t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450" y="1216900"/>
            <a:ext cx="6867427" cy="386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025" y="1324275"/>
            <a:ext cx="6468490" cy="36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8425" y="1345500"/>
            <a:ext cx="6468490" cy="36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ctrTitle"/>
          </p:nvPr>
        </p:nvSpPr>
        <p:spPr>
          <a:xfrm>
            <a:off x="509800" y="367900"/>
            <a:ext cx="8520600" cy="7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DE ACCESO PARA LOS ESTUDIANTES DE UNA INSTITUCIÓN EDUCATIVA </a:t>
            </a:r>
            <a:endParaRPr sz="1700"/>
          </a:p>
        </p:txBody>
      </p:sp>
      <p:sp>
        <p:nvSpPr>
          <p:cNvPr id="102" name="Google Shape;102;p16"/>
          <p:cNvSpPr txBox="1"/>
          <p:nvPr>
            <p:ph idx="1" type="subTitle"/>
          </p:nvPr>
        </p:nvSpPr>
        <p:spPr>
          <a:xfrm>
            <a:off x="556625" y="1164950"/>
            <a:ext cx="8520600" cy="38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SOFIA PAEZ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JEAN PAUL QUITIAN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DAVID PEREGUEZ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JHOJAN ARIAS 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Proyecto de análisis y desarrollo de sistemas de información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Centro de formación Sena - CEET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Paola Tovar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Instructora 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ANÁLISIS Y DESARROLLO DE SISTEMAS DE INFORMACIÓN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PROYECTO PRIMER TRIMESTRE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BOGOTA D.C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2020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775" y="1260600"/>
            <a:ext cx="6468490" cy="36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Cuestionario para estudiantes</a:t>
            </a:r>
            <a:endParaRPr/>
          </a:p>
        </p:txBody>
      </p:sp>
      <p:sp>
        <p:nvSpPr>
          <p:cNvPr id="218" name="Google Shape;218;p35"/>
          <p:cNvSpPr txBox="1"/>
          <p:nvPr/>
        </p:nvSpPr>
        <p:spPr>
          <a:xfrm>
            <a:off x="141500" y="1351325"/>
            <a:ext cx="8850900" cy="3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atrick Hand"/>
              <a:ea typeface="Patrick Hand"/>
              <a:cs typeface="Patrick Hand"/>
              <a:sym typeface="Patrick Hand"/>
            </a:endParaRPr>
          </a:p>
        </p:txBody>
      </p:sp>
      <p:pic>
        <p:nvPicPr>
          <p:cNvPr id="219" name="Google Shape;21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6575" y="1200175"/>
            <a:ext cx="6310877" cy="3421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5"/>
          <p:cNvSpPr txBox="1"/>
          <p:nvPr/>
        </p:nvSpPr>
        <p:spPr>
          <a:xfrm>
            <a:off x="1825300" y="4726550"/>
            <a:ext cx="62718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u="sng">
                <a:solidFill>
                  <a:schemeClr val="hlink"/>
                </a:solidFill>
                <a:hlinkClick r:id="rId4"/>
              </a:rPr>
              <a:t>https://docs.google.com/forms/d/122sKkZE4Mwq9WRTPMvouJmsw3sGf3YAMXoxd8KCvVOg/edit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4250" y="601450"/>
            <a:ext cx="7271299" cy="409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125" y="545375"/>
            <a:ext cx="7362902" cy="414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125" y="590750"/>
            <a:ext cx="7382851" cy="4152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5250" y="554025"/>
            <a:ext cx="7355602" cy="413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4100" y="553725"/>
            <a:ext cx="7350427" cy="4134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1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Cuestionario para vigilantes</a:t>
            </a:r>
            <a:endParaRPr/>
          </a:p>
        </p:txBody>
      </p:sp>
      <p:pic>
        <p:nvPicPr>
          <p:cNvPr id="251" name="Google Shape;25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2350" y="1200175"/>
            <a:ext cx="6468499" cy="3377649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41"/>
          <p:cNvSpPr txBox="1"/>
          <p:nvPr/>
        </p:nvSpPr>
        <p:spPr>
          <a:xfrm>
            <a:off x="1956525" y="4691550"/>
            <a:ext cx="67395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 u="sng">
                <a:solidFill>
                  <a:schemeClr val="hlink"/>
                </a:solidFill>
                <a:hlinkClick r:id="rId4"/>
              </a:rPr>
              <a:t>https://docs.google.com/forms/d/1tkcf3rNLQZKXB9JGL0nEy-w48ubbZ-QQvsNGygbC6AQ/edit</a:t>
            </a:r>
            <a:endParaRPr sz="11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3650" y="507900"/>
            <a:ext cx="7283376" cy="409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5350" y="521200"/>
            <a:ext cx="7322899" cy="41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Nombre del proyecto  </a:t>
            </a:r>
            <a:endParaRPr/>
          </a:p>
        </p:txBody>
      </p:sp>
      <p:sp>
        <p:nvSpPr>
          <p:cNvPr id="108" name="Google Shape;108;p17"/>
          <p:cNvSpPr txBox="1"/>
          <p:nvPr/>
        </p:nvSpPr>
        <p:spPr>
          <a:xfrm>
            <a:off x="1182200" y="2131750"/>
            <a:ext cx="8030100" cy="9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Times New Roman"/>
                <a:ea typeface="Times New Roman"/>
                <a:cs typeface="Times New Roman"/>
                <a:sym typeface="Times New Roman"/>
              </a:rPr>
              <a:t>CONTROL DE ACCESO PARA LOS ESTUDIANTES DE UNA INSTITUCIÓN EDUCATIVA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1324100" y="1865350"/>
            <a:ext cx="7746300" cy="1834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1436900" y="2032600"/>
            <a:ext cx="7520700" cy="1499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4"/>
          <p:cNvSpPr txBox="1"/>
          <p:nvPr>
            <p:ph type="title"/>
          </p:nvPr>
        </p:nvSpPr>
        <p:spPr>
          <a:xfrm>
            <a:off x="903375" y="318375"/>
            <a:ext cx="5868600" cy="9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Cuestionario para servicio de limpieza  </a:t>
            </a:r>
            <a:endParaRPr/>
          </a:p>
        </p:txBody>
      </p:sp>
      <p:pic>
        <p:nvPicPr>
          <p:cNvPr id="268" name="Google Shape;26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1750" y="1216150"/>
            <a:ext cx="7692775" cy="323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44"/>
          <p:cNvSpPr txBox="1"/>
          <p:nvPr/>
        </p:nvSpPr>
        <p:spPr>
          <a:xfrm>
            <a:off x="1589125" y="4577825"/>
            <a:ext cx="71553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 u="sng">
                <a:solidFill>
                  <a:schemeClr val="hlink"/>
                </a:solidFill>
                <a:hlinkClick r:id="rId4"/>
              </a:rPr>
              <a:t>https://docs.google.com/forms/d/e/1FAIpQLSfSYu6ZuvS8ExVwr4dfuoOjIpthO5smlKAKUk4hLuxM7S1Q1Q/viewform?vc=0&amp;c=0&amp;w=1</a:t>
            </a:r>
            <a:endParaRPr sz="11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4050" y="869675"/>
            <a:ext cx="7682549" cy="352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925" y="1097125"/>
            <a:ext cx="7516199" cy="317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2900" y="975100"/>
            <a:ext cx="7638727" cy="322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48"/>
          <p:cNvPicPr preferRelativeResize="0"/>
          <p:nvPr/>
        </p:nvPicPr>
        <p:blipFill rotWithShape="1">
          <a:blip r:embed="rId3">
            <a:alphaModFix/>
          </a:blip>
          <a:srcRect b="19027" l="0" r="0" t="18565"/>
          <a:stretch/>
        </p:blipFill>
        <p:spPr>
          <a:xfrm>
            <a:off x="1737825" y="1233175"/>
            <a:ext cx="7199151" cy="307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675" y="1105850"/>
            <a:ext cx="7594926" cy="30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0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Breve introducción de BPMN</a:t>
            </a:r>
            <a:endParaRPr/>
          </a:p>
        </p:txBody>
      </p:sp>
      <p:sp>
        <p:nvSpPr>
          <p:cNvPr id="300" name="Google Shape;300;p50"/>
          <p:cNvSpPr txBox="1"/>
          <p:nvPr/>
        </p:nvSpPr>
        <p:spPr>
          <a:xfrm>
            <a:off x="1429150" y="2157875"/>
            <a:ext cx="7400400" cy="20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rgbClr val="222222"/>
                </a:solidFill>
              </a:rPr>
              <a:t>Es una notación gráfica que describe la lógica de los pasos de un proceso,</a:t>
            </a:r>
            <a:r>
              <a:rPr lang="es" sz="2100">
                <a:solidFill>
                  <a:srgbClr val="222222"/>
                </a:solidFill>
                <a:highlight>
                  <a:srgbClr val="FFFFFF"/>
                </a:highlight>
              </a:rPr>
              <a:t> esta notación ha sido especialmente diseñada para coordinar la secuencia de los procesos y los mensajes que fluyen entre los participantes de las diferentes actividades</a:t>
            </a:r>
            <a:endParaRPr sz="23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1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Mapa BPMN (Actual)</a:t>
            </a:r>
            <a:endParaRPr/>
          </a:p>
        </p:txBody>
      </p:sp>
      <p:sp>
        <p:nvSpPr>
          <p:cNvPr id="306" name="Google Shape;306;p51"/>
          <p:cNvSpPr txBox="1"/>
          <p:nvPr/>
        </p:nvSpPr>
        <p:spPr>
          <a:xfrm>
            <a:off x="5879300" y="1690925"/>
            <a:ext cx="2914800" cy="26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u="sng">
                <a:solidFill>
                  <a:schemeClr val="hlink"/>
                </a:solidFill>
                <a:hlinkClick r:id="rId3"/>
              </a:rPr>
              <a:t>https://online.visual-paradigm.com/app/diagrams/#G1e9lQASdYkt5lLeGTAg_MZ61FdlqHiUFA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307" name="Google Shape;307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9150" y="1393775"/>
            <a:ext cx="4332400" cy="3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2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Mapa BPMN (Propuesto)</a:t>
            </a:r>
            <a:endParaRPr/>
          </a:p>
        </p:txBody>
      </p:sp>
      <p:sp>
        <p:nvSpPr>
          <p:cNvPr id="313" name="Google Shape;313;p52"/>
          <p:cNvSpPr txBox="1"/>
          <p:nvPr/>
        </p:nvSpPr>
        <p:spPr>
          <a:xfrm>
            <a:off x="5787325" y="1740450"/>
            <a:ext cx="2730900" cy="25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u="sng">
                <a:solidFill>
                  <a:schemeClr val="hlink"/>
                </a:solidFill>
                <a:hlinkClick r:id="rId3"/>
              </a:rPr>
              <a:t>https://online.visual-paradigm.com/app/diagrams/#G1_l2-5w8adhKtqLmCyd8BGloGVif8KOV6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314" name="Google Shape;314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1275" y="1295975"/>
            <a:ext cx="3828834" cy="36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3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Breve introducción de requerimientos funcionales y no funcionales </a:t>
            </a:r>
            <a:endParaRPr/>
          </a:p>
        </p:txBody>
      </p:sp>
      <p:sp>
        <p:nvSpPr>
          <p:cNvPr id="320" name="Google Shape;320;p53"/>
          <p:cNvSpPr txBox="1"/>
          <p:nvPr/>
        </p:nvSpPr>
        <p:spPr>
          <a:xfrm>
            <a:off x="1386700" y="1634325"/>
            <a:ext cx="72732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Barlow"/>
                <a:ea typeface="Barlow"/>
                <a:cs typeface="Barlow"/>
                <a:sym typeface="Barlow"/>
              </a:rPr>
              <a:t>Requerimientos</a:t>
            </a:r>
            <a:r>
              <a:rPr b="1" lang="es" sz="1700">
                <a:latin typeface="Barlow"/>
                <a:ea typeface="Barlow"/>
                <a:cs typeface="Barlow"/>
                <a:sym typeface="Barlow"/>
              </a:rPr>
              <a:t> funcionales: </a:t>
            </a:r>
            <a:r>
              <a:rPr lang="es" sz="1600"/>
              <a:t>Los requerimientos funcionales son declaraciones de los servicios que proveerá el sistema, de la manera en que éste </a:t>
            </a:r>
            <a:r>
              <a:rPr lang="es" sz="1600"/>
              <a:t>reacciona</a:t>
            </a:r>
            <a:r>
              <a:rPr lang="es" sz="1600"/>
              <a:t> a entradas particulares. En algunos casos, los requerimientos funcionales de los sistemas también declaran explícitamente lo que el sistema no debe hacer.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/>
              <a:t>Requerimientos no funcionales:</a:t>
            </a:r>
            <a:r>
              <a:rPr lang="es" sz="1600">
                <a:highlight>
                  <a:srgbClr val="FFFFFF"/>
                </a:highlight>
              </a:rPr>
              <a:t>Son aquellos requerimientos que no se refieren directamente a las funciones específicas que entrega el sistema, sino a las propiedades emergentes de éste como la fiabilidad, la respuesta en el tiempo y la capacidad de almacenamiento. </a:t>
            </a:r>
            <a:endParaRPr b="1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1182200" y="393475"/>
            <a:ext cx="67701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Logos de la institución educativa y seguridad </a:t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3841" y="1830223"/>
            <a:ext cx="1891869" cy="189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/>
        </p:nvSpPr>
        <p:spPr>
          <a:xfrm>
            <a:off x="2753250" y="4201950"/>
            <a:ext cx="17571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latin typeface="Times New Roman"/>
                <a:ea typeface="Times New Roman"/>
                <a:cs typeface="Times New Roman"/>
                <a:sym typeface="Times New Roman"/>
              </a:rPr>
              <a:t> Logo </a:t>
            </a:r>
            <a:r>
              <a:rPr b="1" i="1" lang="es">
                <a:latin typeface="Times New Roman"/>
                <a:ea typeface="Times New Roman"/>
                <a:cs typeface="Times New Roman"/>
                <a:sym typeface="Times New Roman"/>
              </a:rPr>
              <a:t>Institución</a:t>
            </a:r>
            <a:endParaRPr b="1"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8450" y="1462825"/>
            <a:ext cx="2626700" cy="262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/>
        </p:nvSpPr>
        <p:spPr>
          <a:xfrm>
            <a:off x="5961213" y="4201950"/>
            <a:ext cx="17571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latin typeface="Times New Roman"/>
                <a:ea typeface="Times New Roman"/>
                <a:cs typeface="Times New Roman"/>
                <a:sym typeface="Times New Roman"/>
              </a:rPr>
              <a:t> Logo Empresa de Seguridad</a:t>
            </a:r>
            <a:endParaRPr b="1"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4"/>
          <p:cNvSpPr txBox="1"/>
          <p:nvPr>
            <p:ph type="title"/>
          </p:nvPr>
        </p:nvSpPr>
        <p:spPr>
          <a:xfrm>
            <a:off x="1238800" y="400550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Requerimientos funcionales </a:t>
            </a:r>
            <a:endParaRPr/>
          </a:p>
        </p:txBody>
      </p:sp>
      <p:graphicFrame>
        <p:nvGraphicFramePr>
          <p:cNvPr id="326" name="Google Shape;326;p54"/>
          <p:cNvGraphicFramePr/>
          <p:nvPr/>
        </p:nvGraphicFramePr>
        <p:xfrm>
          <a:off x="1755850" y="1362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{9DB5B5FD-8173-4823-A369-98D755C3723E}</a:tableStyleId>
              </a:tblPr>
              <a:tblGrid>
                <a:gridCol w="3087800"/>
                <a:gridCol w="3651700"/>
              </a:tblGrid>
              <a:tr h="56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Identificación del Requisito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RF10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620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Nombre del Requisito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Autenticación de usuarios</a:t>
                      </a:r>
                      <a:endParaRPr sz="3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815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Características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El sistema deberá exigir al usuario una identificación para entrar al sistema (usuario y huella digital).</a:t>
                      </a:r>
                      <a:endParaRPr sz="3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105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Descripción del Requisito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Siempre que el usuario quiera ingresar a la página, deberá poner su huella digital para tener mayor seguridad.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7" name="Google Shape;327;p54"/>
          <p:cNvGraphicFramePr/>
          <p:nvPr/>
        </p:nvGraphicFramePr>
        <p:xfrm>
          <a:off x="1755838" y="4180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{9DB5B5FD-8173-4823-A369-98D755C3723E}</a:tableStyleId>
              </a:tblPr>
              <a:tblGrid>
                <a:gridCol w="6739500"/>
              </a:tblGrid>
              <a:tr h="336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Prioridad del Requisito :</a:t>
                      </a:r>
                      <a:r>
                        <a:rPr lang="es"/>
                        <a:t>Alta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2" name="Google Shape;332;p55"/>
          <p:cNvGraphicFramePr/>
          <p:nvPr/>
        </p:nvGraphicFramePr>
        <p:xfrm>
          <a:off x="1975175" y="861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{9DB5B5FD-8173-4823-A369-98D755C3723E}</a:tableStyleId>
              </a:tblPr>
              <a:tblGrid>
                <a:gridCol w="3087800"/>
                <a:gridCol w="3651700"/>
              </a:tblGrid>
              <a:tr h="56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Identificación del Requisito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RF12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620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Nombre del Requisito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Copia de seguridad</a:t>
                      </a:r>
                      <a:endParaRPr sz="3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815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Características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El sistema contará con copia de seguridad, cada vez que alguien ingrese.</a:t>
                      </a:r>
                      <a:endParaRPr sz="3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79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Descripción del Requisito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El sistema realiza copias de seguridad diariamente para no perder información.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3" name="Google Shape;333;p55"/>
          <p:cNvGraphicFramePr/>
          <p:nvPr/>
        </p:nvGraphicFramePr>
        <p:xfrm>
          <a:off x="1975163" y="3655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{9DB5B5FD-8173-4823-A369-98D755C3723E}</a:tableStyleId>
              </a:tblPr>
              <a:tblGrid>
                <a:gridCol w="6739500"/>
              </a:tblGrid>
              <a:tr h="32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Prioridad del Requisito :</a:t>
                      </a:r>
                      <a:r>
                        <a:rPr lang="es"/>
                        <a:t>Alta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8" name="Google Shape;338;p56"/>
          <p:cNvGraphicFramePr/>
          <p:nvPr/>
        </p:nvGraphicFramePr>
        <p:xfrm>
          <a:off x="1975175" y="874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{9DB5B5FD-8173-4823-A369-98D755C3723E}</a:tableStyleId>
              </a:tblPr>
              <a:tblGrid>
                <a:gridCol w="3087800"/>
                <a:gridCol w="3651700"/>
              </a:tblGrid>
              <a:tr h="56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Identificación del Requisito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RF14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620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Nombre del Requisito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Cargar</a:t>
                      </a:r>
                      <a:endParaRPr sz="3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815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Características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El sistema debe</a:t>
                      </a:r>
                      <a:r>
                        <a:rPr lang="es"/>
                        <a:t> cargar rápido para evitar contratiempos o errores.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681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Descripción del Requisito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Se debe evitar consumir muchos recursos y ejecutar con facilidad el sistema.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9" name="Google Shape;339;p56"/>
          <p:cNvGraphicFramePr/>
          <p:nvPr/>
        </p:nvGraphicFramePr>
        <p:xfrm>
          <a:off x="1975163" y="3556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{9DB5B5FD-8173-4823-A369-98D755C3723E}</a:tableStyleId>
              </a:tblPr>
              <a:tblGrid>
                <a:gridCol w="6739500"/>
              </a:tblGrid>
              <a:tr h="38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Prioridad del Requisito :</a:t>
                      </a:r>
                      <a:r>
                        <a:rPr lang="es"/>
                        <a:t>Alta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4" name="Google Shape;344;p57"/>
          <p:cNvGraphicFramePr/>
          <p:nvPr/>
        </p:nvGraphicFramePr>
        <p:xfrm>
          <a:off x="1975175" y="874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{9DB5B5FD-8173-4823-A369-98D755C3723E}</a:tableStyleId>
              </a:tblPr>
              <a:tblGrid>
                <a:gridCol w="3087800"/>
                <a:gridCol w="3651700"/>
              </a:tblGrid>
              <a:tr h="56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Identificación del Requisito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RF19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620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Nombre del Requisito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Menú</a:t>
                      </a:r>
                      <a:endParaRPr sz="3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76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Características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El sistema </a:t>
                      </a:r>
                      <a:r>
                        <a:rPr lang="es"/>
                        <a:t>deberá</a:t>
                      </a:r>
                      <a:r>
                        <a:rPr lang="es"/>
                        <a:t>  tener un menú de inicio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681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Descripción del Requisito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Menú con opciones, debe desplegarse al presionar un botón específico y </a:t>
                      </a:r>
                      <a:r>
                        <a:rPr lang="es"/>
                        <a:t>así</a:t>
                      </a:r>
                      <a:r>
                        <a:rPr lang="es"/>
                        <a:t> ver la </a:t>
                      </a:r>
                      <a:r>
                        <a:rPr lang="es"/>
                        <a:t>interfaz</a:t>
                      </a:r>
                      <a:r>
                        <a:rPr lang="es"/>
                        <a:t>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5" name="Google Shape;345;p57"/>
          <p:cNvGraphicFramePr/>
          <p:nvPr/>
        </p:nvGraphicFramePr>
        <p:xfrm>
          <a:off x="1975163" y="3556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{9DB5B5FD-8173-4823-A369-98D755C3723E}</a:tableStyleId>
              </a:tblPr>
              <a:tblGrid>
                <a:gridCol w="6739500"/>
              </a:tblGrid>
              <a:tr h="38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Prioridad del Requisito :</a:t>
                      </a:r>
                      <a:r>
                        <a:rPr lang="es"/>
                        <a:t>Alta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0" name="Google Shape;350;p58"/>
          <p:cNvGraphicFramePr/>
          <p:nvPr/>
        </p:nvGraphicFramePr>
        <p:xfrm>
          <a:off x="1798300" y="167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{9DB5B5FD-8173-4823-A369-98D755C3723E}</a:tableStyleId>
              </a:tblPr>
              <a:tblGrid>
                <a:gridCol w="3087800"/>
                <a:gridCol w="3651700"/>
              </a:tblGrid>
              <a:tr h="54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Identificación del Requisito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RF20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54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Nombre del Requisito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Cerrar Sesión</a:t>
                      </a:r>
                      <a:endParaRPr sz="3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58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Características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El sistema permitirá al rector y/o vigilante cerrar la sesión.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54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Descripción del Requisito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El sistema cerrará la sesión del usuario.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1" name="Google Shape;351;p58"/>
          <p:cNvGraphicFramePr/>
          <p:nvPr/>
        </p:nvGraphicFramePr>
        <p:xfrm>
          <a:off x="1798288" y="390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{9DB5B5FD-8173-4823-A369-98D755C3723E}</a:tableStyleId>
              </a:tblPr>
              <a:tblGrid>
                <a:gridCol w="6739500"/>
              </a:tblGrid>
              <a:tr h="25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Prioridad del Requisito :</a:t>
                      </a:r>
                      <a:r>
                        <a:rPr lang="es"/>
                        <a:t>Alta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9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Requerimientos No Funcionales</a:t>
            </a:r>
            <a:endParaRPr/>
          </a:p>
        </p:txBody>
      </p:sp>
      <p:graphicFrame>
        <p:nvGraphicFramePr>
          <p:cNvPr id="357" name="Google Shape;357;p59"/>
          <p:cNvGraphicFramePr/>
          <p:nvPr/>
        </p:nvGraphicFramePr>
        <p:xfrm>
          <a:off x="1511425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{9DB5B5FD-8173-4823-A369-98D755C3723E}</a:tableStyleId>
              </a:tblPr>
              <a:tblGrid>
                <a:gridCol w="3060575"/>
                <a:gridCol w="3619500"/>
              </a:tblGrid>
              <a:tr h="456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Identificación del Requerimiento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RNF 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456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Nombre del Requerimiento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Interfaz del sistema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699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Características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El sistema </a:t>
                      </a:r>
                      <a:r>
                        <a:rPr lang="es"/>
                        <a:t>contará</a:t>
                      </a:r>
                      <a:r>
                        <a:rPr lang="es"/>
                        <a:t> con una </a:t>
                      </a:r>
                      <a:r>
                        <a:rPr lang="es"/>
                        <a:t>interfaz</a:t>
                      </a:r>
                      <a:r>
                        <a:rPr lang="es"/>
                        <a:t> sencilla para el </a:t>
                      </a:r>
                      <a:r>
                        <a:rPr lang="es"/>
                        <a:t>fácil</a:t>
                      </a:r>
                      <a:r>
                        <a:rPr lang="es"/>
                        <a:t> manejo de los usuarios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456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Descripción del Requerimiento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Implementara una interfaz de uso sencilla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8" name="Google Shape;358;p59"/>
          <p:cNvGraphicFramePr/>
          <p:nvPr/>
        </p:nvGraphicFramePr>
        <p:xfrm>
          <a:off x="1511425" y="387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{9DB5B5FD-8173-4823-A369-98D755C3723E}</a:tableStyleId>
              </a:tblPr>
              <a:tblGrid>
                <a:gridCol w="6680075"/>
              </a:tblGrid>
              <a:tr h="38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Prioridad del Requerimiento </a:t>
                      </a:r>
                      <a:r>
                        <a:rPr lang="es"/>
                        <a:t>Alta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3" name="Google Shape;363;p60"/>
          <p:cNvGraphicFramePr/>
          <p:nvPr/>
        </p:nvGraphicFramePr>
        <p:xfrm>
          <a:off x="1497825" y="157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{9DB5B5FD-8173-4823-A369-98D755C3723E}</a:tableStyleId>
              </a:tblPr>
              <a:tblGrid>
                <a:gridCol w="3504875"/>
                <a:gridCol w="35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Identificación del Requerimiento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RNF 02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Nombre del Requerimiento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Mantenimiento.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Características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El sistema </a:t>
                      </a:r>
                      <a:r>
                        <a:rPr lang="es"/>
                        <a:t>deberá</a:t>
                      </a:r>
                      <a:r>
                        <a:rPr lang="es"/>
                        <a:t> tener un manual de </a:t>
                      </a:r>
                      <a:r>
                        <a:rPr lang="es"/>
                        <a:t>instalación</a:t>
                      </a:r>
                      <a:r>
                        <a:rPr lang="es"/>
                        <a:t> y un manual de mantenimiento que </a:t>
                      </a:r>
                      <a:r>
                        <a:rPr lang="es"/>
                        <a:t>realizará</a:t>
                      </a:r>
                      <a:r>
                        <a:rPr lang="es"/>
                        <a:t> el administrador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Descripción del Requerimiento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El sistema </a:t>
                      </a:r>
                      <a:r>
                        <a:rPr lang="es"/>
                        <a:t>contará</a:t>
                      </a:r>
                      <a:r>
                        <a:rPr lang="es"/>
                        <a:t> con documentacion </a:t>
                      </a:r>
                      <a:r>
                        <a:rPr lang="es"/>
                        <a:t>fácilmente</a:t>
                      </a:r>
                      <a:r>
                        <a:rPr lang="es"/>
                        <a:t> actualizable, que permita realizar el mantenimiento con el menor esfuerzo posible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4" name="Google Shape;364;p60"/>
          <p:cNvGraphicFramePr/>
          <p:nvPr/>
        </p:nvGraphicFramePr>
        <p:xfrm>
          <a:off x="1497825" y="4192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{9DB5B5FD-8173-4823-A369-98D755C3723E}</a:tableStyleId>
              </a:tblPr>
              <a:tblGrid>
                <a:gridCol w="70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Prioridad del Requerimiento </a:t>
                      </a:r>
                      <a:r>
                        <a:rPr lang="es"/>
                        <a:t>Alta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9" name="Google Shape;369;p61"/>
          <p:cNvGraphicFramePr/>
          <p:nvPr/>
        </p:nvGraphicFramePr>
        <p:xfrm>
          <a:off x="1547400" y="128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{9DB5B5FD-8173-4823-A369-98D755C3723E}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Identificación del Requerimiento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RNF 05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Nombre del Requerimiento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Continuidad del sistema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Características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El sistema </a:t>
                      </a:r>
                      <a:r>
                        <a:rPr lang="es"/>
                        <a:t>tendrá</a:t>
                      </a:r>
                      <a:r>
                        <a:rPr lang="es"/>
                        <a:t> acceso y disponibilidad de la </a:t>
                      </a:r>
                      <a:r>
                        <a:rPr lang="es"/>
                        <a:t>información</a:t>
                      </a:r>
                      <a:r>
                        <a:rPr lang="es"/>
                        <a:t> las 24/7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Descripción del Requerimiento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La disponibilidad de los usuarios </a:t>
                      </a:r>
                      <a:r>
                        <a:rPr lang="es"/>
                        <a:t>será</a:t>
                      </a:r>
                      <a:r>
                        <a:rPr lang="es"/>
                        <a:t> de 6 </a:t>
                      </a:r>
                      <a:r>
                        <a:rPr lang="es"/>
                        <a:t>días</a:t>
                      </a:r>
                      <a:r>
                        <a:rPr lang="es"/>
                        <a:t> las 24 horas, generando un esquema adecuado que permita la posible falla de cualquiera de sus componentes, generando una alerta o alarma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0" name="Google Shape;370;p61"/>
          <p:cNvGraphicFramePr/>
          <p:nvPr/>
        </p:nvGraphicFramePr>
        <p:xfrm>
          <a:off x="1547400" y="3906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{9DB5B5FD-8173-4823-A369-98D755C3723E}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Prioridad del Requerimiento </a:t>
                      </a:r>
                      <a:r>
                        <a:rPr lang="es"/>
                        <a:t>Alto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5" name="Google Shape;375;p62"/>
          <p:cNvGraphicFramePr/>
          <p:nvPr/>
        </p:nvGraphicFramePr>
        <p:xfrm>
          <a:off x="1591075" y="134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{9DB5B5FD-8173-4823-A369-98D755C3723E}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Identificación del Requerimiento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RNF 08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Nombre del Requerimiento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Seguridad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Características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El sistema </a:t>
                      </a:r>
                      <a:r>
                        <a:rPr lang="es"/>
                        <a:t>contará</a:t>
                      </a:r>
                      <a:r>
                        <a:rPr lang="es"/>
                        <a:t> con ISO 27001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Descripción del Requerimiento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222222"/>
                          </a:solidFill>
                        </a:rPr>
                        <a:t>El sistema</a:t>
                      </a:r>
                      <a:r>
                        <a:rPr b="1" lang="es" sz="1200">
                          <a:solidFill>
                            <a:srgbClr val="222222"/>
                          </a:solidFill>
                        </a:rPr>
                        <a:t> </a:t>
                      </a:r>
                      <a:r>
                        <a:rPr lang="es" sz="1200">
                          <a:solidFill>
                            <a:srgbClr val="222222"/>
                          </a:solidFill>
                        </a:rPr>
                        <a:t>ISO 27001 es una norma internacional que permite el aseguramiento, la confidencialidad e integridad de los datos y de la información, así como de los sistemas que la procesan. Dando al sistema una </a:t>
                      </a:r>
                      <a:r>
                        <a:rPr lang="es" sz="1200">
                          <a:solidFill>
                            <a:srgbClr val="222222"/>
                          </a:solidFill>
                        </a:rPr>
                        <a:t>protección</a:t>
                      </a:r>
                      <a:r>
                        <a:rPr lang="es" sz="1200">
                          <a:solidFill>
                            <a:srgbClr val="222222"/>
                          </a:solidFill>
                        </a:rPr>
                        <a:t> total de los datos almacenados en el mismo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6" name="Google Shape;376;p62"/>
          <p:cNvGraphicFramePr/>
          <p:nvPr/>
        </p:nvGraphicFramePr>
        <p:xfrm>
          <a:off x="1591075" y="3792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{9DB5B5FD-8173-4823-A369-98D755C3723E}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Prioridad del Requerimiento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1" name="Google Shape;381;p63"/>
          <p:cNvGraphicFramePr/>
          <p:nvPr/>
        </p:nvGraphicFramePr>
        <p:xfrm>
          <a:off x="1560450" y="132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{9DB5B5FD-8173-4823-A369-98D755C3723E}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Identificación del Requerimiento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RNF 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Nombre del Requerimiento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Software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Características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Sistema operativo que ayuda a los sistemas operativos de celulares y computadores a desarrollar diferentes tareas con un buen rendimiento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Descripción del Requerimiento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Esto ayuda a que el aplicativo de seguridad tenga un buen funcionamiento y ayude a desarrollar la tarea que se le asignó  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2" name="Google Shape;382;p63"/>
          <p:cNvGraphicFramePr/>
          <p:nvPr/>
        </p:nvGraphicFramePr>
        <p:xfrm>
          <a:off x="1560450" y="415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{9DB5B5FD-8173-4823-A369-98D755C3723E}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Prioridad del Requerimiento </a:t>
                      </a:r>
                      <a:r>
                        <a:rPr lang="es"/>
                        <a:t>Alto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Planteamiento del problema  </a:t>
            </a:r>
            <a:endParaRPr/>
          </a:p>
        </p:txBody>
      </p:sp>
      <p:sp>
        <p:nvSpPr>
          <p:cNvPr id="125" name="Google Shape;125;p19"/>
          <p:cNvSpPr txBox="1"/>
          <p:nvPr/>
        </p:nvSpPr>
        <p:spPr>
          <a:xfrm>
            <a:off x="1278400" y="1315950"/>
            <a:ext cx="5677200" cy="3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34343"/>
                </a:solidFill>
              </a:rPr>
              <a:t>A partir del levantamiento de información, en la </a:t>
            </a:r>
            <a:r>
              <a:rPr lang="es" sz="1500">
                <a:solidFill>
                  <a:srgbClr val="434343"/>
                </a:solidFill>
              </a:rPr>
              <a:t>institución</a:t>
            </a:r>
            <a:r>
              <a:rPr lang="es" sz="1500">
                <a:solidFill>
                  <a:srgbClr val="434343"/>
                </a:solidFill>
              </a:rPr>
              <a:t> educativa (Quiroga Alianza Distrital)  se encuentra el problema de acceso en la  jornada </a:t>
            </a:r>
            <a:r>
              <a:rPr lang="es" sz="1500">
                <a:solidFill>
                  <a:srgbClr val="434343"/>
                </a:solidFill>
              </a:rPr>
              <a:t>única</a:t>
            </a:r>
            <a:r>
              <a:rPr lang="es" sz="1500">
                <a:solidFill>
                  <a:srgbClr val="434343"/>
                </a:solidFill>
              </a:rPr>
              <a:t> de (6:30 am a 12:30 pm) y la entrada de estudiantes de otro colegio a la (1:00 pm hasta las 5:00 pm)  y el acceso no deseado por partes de algunas personas que no pertenecen a la institución, suplantando a los estudiantes y no teniendo un registro claro de ellos, ya que esta </a:t>
            </a:r>
            <a:r>
              <a:rPr lang="es" sz="1500">
                <a:solidFill>
                  <a:srgbClr val="434343"/>
                </a:solidFill>
              </a:rPr>
              <a:t>institución</a:t>
            </a:r>
            <a:r>
              <a:rPr lang="es" sz="1500">
                <a:solidFill>
                  <a:srgbClr val="434343"/>
                </a:solidFill>
              </a:rPr>
              <a:t> no cuenta con páginas o apps para que puedan identificar fácilmente a los estudiantes y los carnets son </a:t>
            </a:r>
            <a:r>
              <a:rPr lang="es" sz="1500">
                <a:solidFill>
                  <a:srgbClr val="434343"/>
                </a:solidFill>
              </a:rPr>
              <a:t>fáciles</a:t>
            </a:r>
            <a:r>
              <a:rPr lang="es" sz="1500">
                <a:solidFill>
                  <a:srgbClr val="434343"/>
                </a:solidFill>
              </a:rPr>
              <a:t> de perder y algunos vigilantes lo pasan por alto, dejan pasar a los estudiantes sin tener ningún control total de estudiantes y personal que se encuentra en la institución o si ellos entran a sus clases. </a:t>
            </a:r>
            <a:endParaRPr sz="1300">
              <a:solidFill>
                <a:srgbClr val="434343"/>
              </a:solidFill>
            </a:endParaRPr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6350" y="2435425"/>
            <a:ext cx="2117649" cy="141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4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Breve introducción diagrama de caso de uso</a:t>
            </a:r>
            <a:endParaRPr/>
          </a:p>
        </p:txBody>
      </p:sp>
      <p:sp>
        <p:nvSpPr>
          <p:cNvPr id="388" name="Google Shape;388;p64"/>
          <p:cNvSpPr txBox="1"/>
          <p:nvPr/>
        </p:nvSpPr>
        <p:spPr>
          <a:xfrm>
            <a:off x="1393775" y="1973925"/>
            <a:ext cx="7103400" cy="23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33333"/>
                </a:solidFill>
                <a:highlight>
                  <a:srgbClr val="FFFFFF"/>
                </a:highlight>
              </a:rPr>
              <a:t>El diagrama de casos de uso representa la forma en como un Cliente (Actor) opera con el sistema en desarrollo, además de la forma, tipo y orden en como los elementos interactúan (operaciones o casos de uso). Un diagrama de casos de uso consta de los siguientes elementos: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333333"/>
              </a:buClr>
              <a:buSzPts val="1100"/>
              <a:buChar char="●"/>
            </a:pPr>
            <a:r>
              <a:rPr lang="es">
                <a:solidFill>
                  <a:srgbClr val="333333"/>
                </a:solidFill>
                <a:highlight>
                  <a:srgbClr val="FFFFFF"/>
                </a:highlight>
              </a:rPr>
              <a:t>Actor.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Char char="●"/>
            </a:pPr>
            <a:r>
              <a:rPr lang="es">
                <a:solidFill>
                  <a:srgbClr val="333333"/>
                </a:solidFill>
                <a:highlight>
                  <a:srgbClr val="FFFFFF"/>
                </a:highlight>
              </a:rPr>
              <a:t>Casos de Uso.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Char char="●"/>
            </a:pPr>
            <a:r>
              <a:rPr lang="es">
                <a:solidFill>
                  <a:srgbClr val="333333"/>
                </a:solidFill>
                <a:highlight>
                  <a:srgbClr val="FFFFFF"/>
                </a:highlight>
              </a:rPr>
              <a:t>Relaciones de Uso, Herencia y Comunicación.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5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DE CASO DE USO </a:t>
            </a:r>
            <a:endParaRPr/>
          </a:p>
        </p:txBody>
      </p:sp>
      <p:pic>
        <p:nvPicPr>
          <p:cNvPr id="394" name="Google Shape;39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2975" y="1352575"/>
            <a:ext cx="4226819" cy="363852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65"/>
          <p:cNvSpPr txBox="1"/>
          <p:nvPr/>
        </p:nvSpPr>
        <p:spPr>
          <a:xfrm>
            <a:off x="5971275" y="1973925"/>
            <a:ext cx="2985600" cy="17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-"/>
            </a:pPr>
            <a:r>
              <a:rPr lang="es" sz="1100" u="sng">
                <a:solidFill>
                  <a:schemeClr val="hlink"/>
                </a:solidFill>
                <a:hlinkClick r:id="rId4"/>
              </a:rPr>
              <a:t>https://app.lucidchart.com/documents/edit/10a3fbee-46e4-469b-b3e0-292ea6bc7976/0_0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6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Breve introducción caso de uso extendido </a:t>
            </a:r>
            <a:endParaRPr/>
          </a:p>
        </p:txBody>
      </p:sp>
      <p:sp>
        <p:nvSpPr>
          <p:cNvPr id="401" name="Google Shape;401;p66"/>
          <p:cNvSpPr txBox="1"/>
          <p:nvPr/>
        </p:nvSpPr>
        <p:spPr>
          <a:xfrm>
            <a:off x="1535275" y="1740450"/>
            <a:ext cx="7216500" cy="24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Existe un modelo para la representación de los casos de uso, el cual es el formato de casos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 uso extendido, donde se realiza la explicación del alcance de cada caso de uso. Este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formato representa toda la vida del caso de uso, sus escenarios, cuales son los diferentes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casos de uso que intervienen en el caso de uso principal, </a:t>
            </a:r>
            <a:r>
              <a:rPr lang="es"/>
              <a:t>cuáles</a:t>
            </a:r>
            <a:r>
              <a:rPr lang="es"/>
              <a:t> requerimientos funcionales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hacen parte del caso de uso, y cuáles son las </a:t>
            </a:r>
            <a:r>
              <a:rPr lang="es"/>
              <a:t>precondiciones</a:t>
            </a:r>
            <a:r>
              <a:rPr lang="es"/>
              <a:t> y </a:t>
            </a:r>
            <a:r>
              <a:rPr lang="es"/>
              <a:t>postcondiciones</a:t>
            </a:r>
            <a:r>
              <a:rPr lang="es"/>
              <a:t> de cada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caso de uso.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7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FORMATO DE CASO DE USO EXTENDIDO </a:t>
            </a:r>
            <a:endParaRPr/>
          </a:p>
        </p:txBody>
      </p:sp>
      <p:sp>
        <p:nvSpPr>
          <p:cNvPr id="407" name="Google Shape;407;p67"/>
          <p:cNvSpPr txBox="1"/>
          <p:nvPr/>
        </p:nvSpPr>
        <p:spPr>
          <a:xfrm>
            <a:off x="1308875" y="2320600"/>
            <a:ext cx="75489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  <a:hlinkClick r:id="rId3"/>
              </a:rPr>
              <a:t>CASO DE USO EXTENDIDO 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8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Control de versiones </a:t>
            </a:r>
            <a:endParaRPr/>
          </a:p>
        </p:txBody>
      </p:sp>
      <p:sp>
        <p:nvSpPr>
          <p:cNvPr id="413" name="Google Shape;413;p68"/>
          <p:cNvSpPr txBox="1"/>
          <p:nvPr/>
        </p:nvSpPr>
        <p:spPr>
          <a:xfrm>
            <a:off x="1542350" y="2497475"/>
            <a:ext cx="70749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Barlow"/>
                <a:ea typeface="Barlow"/>
                <a:cs typeface="Barlow"/>
                <a:sym typeface="Barlow"/>
              </a:rPr>
              <a:t>Nosotros nos basamos con </a:t>
            </a:r>
            <a:r>
              <a:rPr lang="es" sz="1800">
                <a:latin typeface="Barlow"/>
                <a:ea typeface="Barlow"/>
                <a:cs typeface="Barlow"/>
                <a:sym typeface="Barlow"/>
              </a:rPr>
              <a:t>github</a:t>
            </a:r>
            <a:r>
              <a:rPr lang="es" sz="1800">
                <a:latin typeface="Barlow"/>
                <a:ea typeface="Barlow"/>
                <a:cs typeface="Barlow"/>
                <a:sym typeface="Barlow"/>
              </a:rPr>
              <a:t> y git kraken para la realización de readme y los commit 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9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GITHUB</a:t>
            </a:r>
            <a:endParaRPr/>
          </a:p>
        </p:txBody>
      </p:sp>
      <p:pic>
        <p:nvPicPr>
          <p:cNvPr id="419" name="Google Shape;419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8425" y="1267675"/>
            <a:ext cx="6468490" cy="36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Google Shape;424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5500" y="1219625"/>
            <a:ext cx="6717398" cy="377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Google Shape;429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000" y="1226275"/>
            <a:ext cx="6667877" cy="375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2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GITKRAKEN </a:t>
            </a:r>
            <a:endParaRPr/>
          </a:p>
        </p:txBody>
      </p:sp>
      <p:pic>
        <p:nvPicPr>
          <p:cNvPr id="435" name="Google Shape;435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500" y="1295975"/>
            <a:ext cx="6468490" cy="36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3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Bibliografías </a:t>
            </a:r>
            <a:endParaRPr/>
          </a:p>
        </p:txBody>
      </p:sp>
      <p:sp>
        <p:nvSpPr>
          <p:cNvPr id="441" name="Google Shape;441;p73"/>
          <p:cNvSpPr txBox="1"/>
          <p:nvPr/>
        </p:nvSpPr>
        <p:spPr>
          <a:xfrm>
            <a:off x="1344250" y="1393775"/>
            <a:ext cx="7315500" cy="3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-"/>
            </a:pPr>
            <a:r>
              <a:rPr lang="es" sz="1100" u="sng">
                <a:solidFill>
                  <a:schemeClr val="hlink"/>
                </a:solidFill>
                <a:hlinkClick r:id="rId3"/>
              </a:rPr>
              <a:t>https://online.visual-paradigm.com/app/diagrams/#G18fR0_NarQBWo2sjkCqO6P87NozZ151t_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-"/>
            </a:pPr>
            <a:r>
              <a:rPr lang="es" sz="1100" u="sng">
                <a:solidFill>
                  <a:schemeClr val="hlink"/>
                </a:solidFill>
                <a:hlinkClick r:id="rId4"/>
              </a:rPr>
              <a:t>https://online.visual-paradigm.com/app/diagrams/#G1r8VhQrcXe65bu0ujslsK-DV4nmx1UMDs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-"/>
            </a:pPr>
            <a:r>
              <a:rPr lang="es" sz="1100" u="sng">
                <a:solidFill>
                  <a:schemeClr val="hlink"/>
                </a:solidFill>
                <a:hlinkClick r:id="rId5"/>
              </a:rPr>
              <a:t>https://app.lucidchart.com/documents/edit/10a3fbee-46e4-469b-b3e0-292ea6bc7976/0_0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-"/>
            </a:pPr>
            <a:r>
              <a:rPr lang="es" u="sng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  <a:hlinkClick r:id="rId6"/>
              </a:rPr>
              <a:t>CASO DE USO EXTENDIDO 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-"/>
            </a:pPr>
            <a:r>
              <a:rPr lang="es" sz="1100" u="sng">
                <a:solidFill>
                  <a:schemeClr val="hlink"/>
                </a:solidFill>
                <a:hlinkClick r:id="rId7"/>
              </a:rPr>
              <a:t>https://github.com/Jhojan-0822/Primer_repositorio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-"/>
            </a:pPr>
            <a:r>
              <a:rPr lang="es" sz="1100" u="sng">
                <a:solidFill>
                  <a:schemeClr val="hlink"/>
                </a:solidFill>
                <a:hlinkClick r:id="rId8"/>
              </a:rPr>
              <a:t>https://sites.google.com/site/metodologiareq/capitulo-ii/tecnicas-para-identificar-requisitos-funcionales-y-no-funcionales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-"/>
            </a:pPr>
            <a:r>
              <a:rPr lang="es" sz="1100" u="sng">
                <a:solidFill>
                  <a:schemeClr val="hlink"/>
                </a:solidFill>
                <a:hlinkClick r:id="rId9"/>
              </a:rPr>
              <a:t>http://stadium.unad.edu.co/ovas/10596_9839/diagramas_de_casos_de_uso.html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-"/>
            </a:pPr>
            <a:r>
              <a:rPr lang="es" u="sng">
                <a:solidFill>
                  <a:srgbClr val="FF9900"/>
                </a:solidFill>
                <a:latin typeface="Barlow"/>
                <a:ea typeface="Barlow"/>
                <a:cs typeface="Barlow"/>
                <a:sym typeface="Barlow"/>
                <a:hlinkClick r:id="rId10"/>
              </a:rPr>
              <a:t>https://www.redacademica.edu.co/colegios/colegio-quiroga-alianza-ied</a:t>
            </a:r>
            <a:endParaRPr>
              <a:solidFill>
                <a:srgbClr val="FF99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-"/>
            </a:pPr>
            <a:r>
              <a:rPr lang="es" u="sng">
                <a:solidFill>
                  <a:srgbClr val="FF9900"/>
                </a:solidFill>
                <a:latin typeface="Barlow"/>
                <a:ea typeface="Barlow"/>
                <a:cs typeface="Barlow"/>
                <a:sym typeface="Barlow"/>
                <a:hlinkClick r:id="rId11"/>
              </a:rPr>
              <a:t>https://www.freepik.es/iconos-gratis/seguridad_877620.htm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Pregunta problema</a:t>
            </a:r>
            <a:endParaRPr/>
          </a:p>
        </p:txBody>
      </p:sp>
      <p:sp>
        <p:nvSpPr>
          <p:cNvPr id="132" name="Google Shape;132;p20"/>
          <p:cNvSpPr txBox="1"/>
          <p:nvPr/>
        </p:nvSpPr>
        <p:spPr>
          <a:xfrm>
            <a:off x="1464525" y="2355975"/>
            <a:ext cx="7322700" cy="11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Barlow"/>
                <a:ea typeface="Barlow"/>
                <a:cs typeface="Barlow"/>
                <a:sym typeface="Barlow"/>
              </a:rPr>
              <a:t>¿Por qué la Institución Educativa Del Quiroga Alianza no tiene un acceso de seguridad adecuada para los estudiantes y personal que ingresan a esta?</a:t>
            </a:r>
            <a:endParaRPr sz="19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 general </a:t>
            </a:r>
            <a:endParaRPr/>
          </a:p>
        </p:txBody>
      </p:sp>
      <p:sp>
        <p:nvSpPr>
          <p:cNvPr id="138" name="Google Shape;138;p21"/>
          <p:cNvSpPr txBox="1"/>
          <p:nvPr/>
        </p:nvSpPr>
        <p:spPr>
          <a:xfrm>
            <a:off x="1182200" y="1803156"/>
            <a:ext cx="75645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Implementar un </a:t>
            </a:r>
            <a:r>
              <a:rPr lang="es" sz="1500"/>
              <a:t>sistema</a:t>
            </a:r>
            <a:r>
              <a:rPr lang="es" sz="1500"/>
              <a:t> para tener el control del acceso total de la institución educativa con un </a:t>
            </a:r>
            <a:r>
              <a:rPr lang="es" sz="1500"/>
              <a:t>método</a:t>
            </a:r>
            <a:r>
              <a:rPr lang="es" sz="1500"/>
              <a:t> de </a:t>
            </a:r>
            <a:r>
              <a:rPr lang="es" sz="1500"/>
              <a:t>número</a:t>
            </a:r>
            <a:r>
              <a:rPr lang="es" sz="1500"/>
              <a:t> de </a:t>
            </a:r>
            <a:r>
              <a:rPr lang="es" sz="1500"/>
              <a:t>identificación,</a:t>
            </a:r>
            <a:r>
              <a:rPr lang="es" sz="1500"/>
              <a:t> huella de cada persona que sale y/o entra de esta y generar mayor seguridad para los estudiantes y el personal de la institución.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atrick Hand"/>
              <a:ea typeface="Patrick Hand"/>
              <a:cs typeface="Patrick Hand"/>
              <a:sym typeface="Patrick Ha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 </a:t>
            </a:r>
            <a:r>
              <a:rPr lang="es"/>
              <a:t>específicos</a:t>
            </a:r>
            <a:r>
              <a:rPr lang="es"/>
              <a:t> </a:t>
            </a:r>
            <a:endParaRPr/>
          </a:p>
        </p:txBody>
      </p:sp>
      <p:sp>
        <p:nvSpPr>
          <p:cNvPr id="144" name="Google Shape;144;p22"/>
          <p:cNvSpPr txBox="1"/>
          <p:nvPr/>
        </p:nvSpPr>
        <p:spPr>
          <a:xfrm>
            <a:off x="1243225" y="1775750"/>
            <a:ext cx="5298300" cy="30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s" sz="1500"/>
              <a:t>Mejorar el acceso a  la </a:t>
            </a:r>
            <a:r>
              <a:rPr lang="es" sz="1500"/>
              <a:t>institución con  el número de identificación y huella 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s" sz="1500"/>
              <a:t>Tener un registro exacto de los estudiantes y el </a:t>
            </a:r>
            <a:r>
              <a:rPr lang="es" sz="1500"/>
              <a:t>personal</a:t>
            </a:r>
            <a:r>
              <a:rPr lang="es" sz="1500"/>
              <a:t> que ingresa a la </a:t>
            </a:r>
            <a:r>
              <a:rPr lang="es" sz="1500"/>
              <a:t>institución.</a:t>
            </a:r>
            <a:r>
              <a:rPr lang="es" sz="1500"/>
              <a:t> 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s" sz="1500"/>
              <a:t>Mejorar la seguridad de los estudiantes y del personal 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atrick Hand"/>
              <a:ea typeface="Patrick Hand"/>
              <a:cs typeface="Patrick Hand"/>
              <a:sym typeface="Patrick Hand"/>
            </a:endParaRPr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4900" y="1667950"/>
            <a:ext cx="2224676" cy="2277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r>
              <a:rPr lang="es"/>
              <a:t>ustificación</a:t>
            </a:r>
            <a:r>
              <a:rPr lang="es"/>
              <a:t> </a:t>
            </a:r>
            <a:endParaRPr/>
          </a:p>
        </p:txBody>
      </p:sp>
      <p:sp>
        <p:nvSpPr>
          <p:cNvPr id="151" name="Google Shape;151;p23"/>
          <p:cNvSpPr txBox="1"/>
          <p:nvPr/>
        </p:nvSpPr>
        <p:spPr>
          <a:xfrm>
            <a:off x="1936375" y="1867900"/>
            <a:ext cx="6277800" cy="18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A partir de la </a:t>
            </a:r>
            <a:r>
              <a:rPr lang="es" sz="1500"/>
              <a:t>problemática</a:t>
            </a:r>
            <a:r>
              <a:rPr lang="es" sz="1500"/>
              <a:t> identificada en la </a:t>
            </a:r>
            <a:r>
              <a:rPr lang="es" sz="1500"/>
              <a:t>institución</a:t>
            </a:r>
            <a:r>
              <a:rPr lang="es" sz="1500"/>
              <a:t>,en </a:t>
            </a:r>
            <a:r>
              <a:rPr lang="es" sz="1500"/>
              <a:t>relación</a:t>
            </a:r>
            <a:r>
              <a:rPr lang="es" sz="1500"/>
              <a:t> con las actividades de acceso seguro para los </a:t>
            </a:r>
            <a:r>
              <a:rPr lang="es" sz="1500"/>
              <a:t>estudiantes</a:t>
            </a:r>
            <a:r>
              <a:rPr lang="es" sz="1500"/>
              <a:t> y personal, ya que el ingreso a la </a:t>
            </a:r>
            <a:r>
              <a:rPr lang="es" sz="1500"/>
              <a:t>institución</a:t>
            </a:r>
            <a:r>
              <a:rPr lang="es" sz="1500"/>
              <a:t> no es seguro y cualquiera puede hacerse pasar por estudiantes, también por que no hay un control exacto de las personas que </a:t>
            </a:r>
            <a:r>
              <a:rPr lang="es" sz="1500"/>
              <a:t>están</a:t>
            </a:r>
            <a:r>
              <a:rPr lang="es" sz="1500"/>
              <a:t> en la </a:t>
            </a:r>
            <a:r>
              <a:rPr lang="es" sz="1500"/>
              <a:t>institución,</a:t>
            </a:r>
            <a:r>
              <a:rPr lang="es" sz="1500"/>
              <a:t> para ello una aplicación con lector de huella para tener la totalidad  de accesos y de cada persona que se encuentra en ella y generando la seguridad necesaria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sset template">
  <a:themeElements>
    <a:clrScheme name="Custom 347">
      <a:dk1>
        <a:srgbClr val="434343"/>
      </a:dk1>
      <a:lt1>
        <a:srgbClr val="FFFFFF"/>
      </a:lt1>
      <a:dk2>
        <a:srgbClr val="D9D9D9"/>
      </a:dk2>
      <a:lt2>
        <a:srgbClr val="FFFFFF"/>
      </a:lt2>
      <a:accent1>
        <a:srgbClr val="FFB000"/>
      </a:accent1>
      <a:accent2>
        <a:srgbClr val="FFE19E"/>
      </a:accent2>
      <a:accent3>
        <a:srgbClr val="6D9EEB"/>
      </a:accent3>
      <a:accent4>
        <a:srgbClr val="C9DAF8"/>
      </a:accent4>
      <a:accent5>
        <a:srgbClr val="93C47D"/>
      </a:accent5>
      <a:accent6>
        <a:srgbClr val="D9EAD3"/>
      </a:accent6>
      <a:hlink>
        <a:srgbClr val="FF99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