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7" r:id="rId3"/>
    <p:sldMasterId id="2147483709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5" r:id="rId12"/>
    <p:sldId id="266" r:id="rId13"/>
    <p:sldId id="268" r:id="rId14"/>
    <p:sldId id="269" r:id="rId15"/>
    <p:sldId id="273" r:id="rId16"/>
    <p:sldId id="274" r:id="rId17"/>
    <p:sldId id="279" r:id="rId18"/>
    <p:sldId id="280" r:id="rId19"/>
    <p:sldId id="281" r:id="rId20"/>
    <p:sldId id="275" r:id="rId21"/>
    <p:sldId id="276" r:id="rId22"/>
    <p:sldId id="277" r:id="rId23"/>
    <p:sldId id="278" r:id="rId24"/>
    <p:sldId id="264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27AAD-5BD2-408A-BB9B-321C06C7897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59305-350F-4B78-A3FF-1E3675910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12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27AAD-5BD2-408A-BB9B-321C06C7897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59305-350F-4B78-A3FF-1E3675910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13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122363"/>
            <a:ext cx="2055813" cy="44577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22363"/>
            <a:ext cx="6019800" cy="44577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27AAD-5BD2-408A-BB9B-321C06C7897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59305-350F-4B78-A3FF-1E3675910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675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1122363"/>
            <a:ext cx="6854825" cy="238601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27AAD-5BD2-408A-BB9B-321C06C7897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59305-350F-4B78-A3FF-1E3675910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874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1CBAF-E6F0-4E30-87A6-83256E74DB6C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449D0-4980-48EC-9BA5-7C5054826E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3212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FD3A7-D940-4573-AE5C-00C374AEE64C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7644A-ADA9-4DC1-9256-1DA67E14C2B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67393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E1A1-7339-4325-B0E7-ACCA51FEF675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55150-F2FA-4BD9-A543-504C4271745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03706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00238"/>
            <a:ext cx="3943350" cy="39735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52950" y="1900238"/>
            <a:ext cx="3944938" cy="39735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F8EA6-261C-4352-86AE-760938F1CEDD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13CAD-AAB0-4986-A0CC-59B7ACC0DB7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6920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57851-041D-4C0F-87B2-4845B5A8A8A2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1B5BC-D8FE-4C59-9124-5E77723FD41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7930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77FA3-7BF2-4CB0-B0CC-C5F16609AF66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C84D7-FCEC-4864-AD23-6B5D86CF66E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6745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0643C-735C-4E3E-AB23-2C054AA4EFFA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2D36B-35A4-4900-B203-16BE267F521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849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27AAD-5BD2-408A-BB9B-321C06C7897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59305-350F-4B78-A3FF-1E3675910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821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1D84A-12B5-4EA5-9ADE-F73796FA22D1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F64A8-360B-4E89-B34D-954E2F6D310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75108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93B61-F2C8-4DDF-9024-BE6324CB8B5F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72EF8-B800-4B96-8AB5-E2DCBB07449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8493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1D8EA-FDE9-4268-9F36-B127B9A74356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C891-2F2A-4081-B814-CA0C9A9327E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001730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72238" y="417513"/>
            <a:ext cx="2025650" cy="545623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92113" y="417513"/>
            <a:ext cx="5927725" cy="54562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A1C83-279C-4E72-9E68-7349BD8AED17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EF458-F781-4508-B4C9-823FC55CAD5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9949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FA0D5-0D1B-4977-9A76-28B8705CE6C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58068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1D5E2-3AC7-4ABB-85A6-4296CD9E5F0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55386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8FF51-B4BF-4790-8328-6D0D48B09C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51595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07A96-910E-4BBD-98BC-CA8029EB02A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96264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E582C-F6FD-4FB1-BF8B-88BBB39FB0C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07017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11080-E5AD-47A6-9315-699411ED1EC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0728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27AAD-5BD2-408A-BB9B-321C06C7897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59305-350F-4B78-A3FF-1E3675910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1499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63C1D-67AB-4153-8929-87DED409E6E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30743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E9D7D-A9B0-4DBE-A817-68371A24139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20330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D783A-2694-4A07-BB22-2245B0C390B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643838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FB8C4-87BC-4D50-91DF-44B09EC8A5C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377912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8652F-AAC4-4CCE-B1CE-04C95FFA0B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78336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DBFA-F1E8-4783-81E8-2CA6E752C69B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88727-E7D1-4A83-B30D-606CF8CE212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96824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084C-2850-477F-8B9F-BF08E8FEC4BD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B301C-C028-4693-AFD3-7A94D1D4555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98852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96D94-C29D-4333-B7FD-184BA2CA5ECF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791BB-A420-4D8B-89B6-32B709075E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27352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D3CF0-7102-4B7B-A694-804E6432E472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FD41B-3DD8-44AA-BCBF-3C75E6667C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5541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01227-7317-473D-A0C8-DBF5DF43963B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110EC-C341-4F55-AB46-C91D959FF6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248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27AAD-5BD2-408A-BB9B-321C06C7897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59305-350F-4B78-A3FF-1E3675910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1111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39230-2B6B-49BD-941B-B65BD5C790C8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FDB0C-BA5C-4B72-828C-F9E3179EF4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0176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0C2C6-65B1-4208-8874-CDA492071D85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2C9B8-3AD3-4D55-AEF9-443FABD0FDD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07467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6BD08-69A7-455F-A3D0-9E9488B1DEC8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5A875-8335-469E-B9B2-A3133A0751E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84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C7740-C7A3-47F3-85DF-82BAB0D57E19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D40EF-3737-409C-A0BF-7069711671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28919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E3705-6EB2-4A4E-84F4-A5081AA5D20E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78963-31A5-4268-8A0E-31A1A95C61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32281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85EAA-58A1-480A-AD58-44F1B6641214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10A74-FD39-447A-9D8F-BB9452EE4AD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8145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27AAD-5BD2-408A-BB9B-321C06C7897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59305-350F-4B78-A3FF-1E3675910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39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27AAD-5BD2-408A-BB9B-321C06C7897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59305-350F-4B78-A3FF-1E3675910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39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27AAD-5BD2-408A-BB9B-321C06C7897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59305-350F-4B78-A3FF-1E3675910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0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27AAD-5BD2-408A-BB9B-321C06C7897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59305-350F-4B78-A3FF-1E3675910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76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27AAD-5BD2-408A-BB9B-321C06C7897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59305-350F-4B78-A3FF-1E3675910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18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122363"/>
            <a:ext cx="6854825" cy="23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títuloClique para editar o título mestre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304800" algn="l"/>
                <a:tab pos="611188" algn="l"/>
                <a:tab pos="915988" algn="l"/>
                <a:tab pos="1222375" algn="l"/>
                <a:tab pos="1527175" algn="l"/>
                <a:tab pos="1797050" algn="l"/>
              </a:tabLst>
              <a:defRPr sz="10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fld id="{49D27AAD-5BD2-408A-BB9B-321C06C78976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7375" y="5943600"/>
            <a:ext cx="289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304800" algn="l"/>
                <a:tab pos="611188" algn="l"/>
                <a:tab pos="915988" algn="l"/>
                <a:tab pos="1222375" algn="l"/>
                <a:tab pos="1527175" algn="l"/>
                <a:tab pos="1797050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fld id="{3C459305-350F-4B78-A3FF-1E3675910C9F}" type="slidenum">
              <a:rPr lang="pt-BR" smtClean="0"/>
              <a:t>‹nº›</a:t>
            </a:fld>
            <a:endParaRPr lang="pt-BR"/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84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</p:txBody>
      </p:sp>
    </p:spTree>
    <p:extLst>
      <p:ext uri="{BB962C8B-B14F-4D97-AF65-F5344CB8AC3E}">
        <p14:creationId xmlns:p14="http://schemas.microsoft.com/office/powerpoint/2010/main" val="84790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1" fontAlgn="base" hangingPunct="1">
        <a:lnSpc>
          <a:spcPct val="87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87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417513"/>
            <a:ext cx="6396037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títuloClique para editar o título mestre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0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0"/>
            <a:r>
              <a:rPr lang="en-GB" altLang="pt-BR" smtClean="0"/>
              <a:t>7.º Nível da estrutura de tópicosClique para editar o texto mestre</a:t>
            </a:r>
          </a:p>
          <a:p>
            <a:pPr lvl="0"/>
            <a:r>
              <a:rPr lang="en-GB" altLang="pt-BR" smtClean="0"/>
              <a:t>Segundo nível</a:t>
            </a:r>
          </a:p>
          <a:p>
            <a:pPr lvl="0"/>
            <a:r>
              <a:rPr lang="en-GB" altLang="pt-BR" smtClean="0"/>
              <a:t>Terceiro nível</a:t>
            </a:r>
          </a:p>
          <a:p>
            <a:pPr lvl="0"/>
            <a:r>
              <a:rPr lang="en-GB" altLang="pt-BR" smtClean="0"/>
              <a:t>Quarto nível</a:t>
            </a:r>
          </a:p>
          <a:p>
            <a:pPr lvl="0"/>
            <a:r>
              <a:rPr lang="en-GB" altLang="pt-BR" smtClean="0"/>
              <a:t>Quinto nível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304800" algn="l"/>
                <a:tab pos="611188" algn="l"/>
                <a:tab pos="915988" algn="l"/>
                <a:tab pos="1222375" algn="l"/>
                <a:tab pos="1527175" algn="l"/>
                <a:tab pos="1797050" algn="l"/>
              </a:tabLst>
              <a:defRPr sz="10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A23E09BB-F5FB-45C8-BA88-3E884844A5BE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3127375" y="5943600"/>
            <a:ext cx="289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304800" algn="l"/>
                <a:tab pos="611188" algn="l"/>
                <a:tab pos="915988" algn="l"/>
                <a:tab pos="1222375" algn="l"/>
                <a:tab pos="1527175" algn="l"/>
                <a:tab pos="1797050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EB6410F9-6905-4645-AC2D-8CA5132347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873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/>
  <p:txStyles>
    <p:titleStyle>
      <a:lvl1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1" fontAlgn="base" hangingPunct="1">
        <a:lnSpc>
          <a:spcPct val="87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87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6246813"/>
            <a:ext cx="21256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cs typeface="DejaVu Sans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cs typeface="DejaVu Sans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4788" y="6246813"/>
            <a:ext cx="2125662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303213" algn="l"/>
                <a:tab pos="609600" algn="l"/>
                <a:tab pos="914400" algn="l"/>
                <a:tab pos="1220788" algn="l"/>
                <a:tab pos="1527175" algn="l"/>
                <a:tab pos="1831975" algn="l"/>
                <a:tab pos="2138363" algn="l"/>
                <a:tab pos="2443163" algn="l"/>
                <a:tab pos="2749550" algn="l"/>
                <a:tab pos="3054350" algn="l"/>
                <a:tab pos="3360738" algn="l"/>
                <a:tab pos="3665538" algn="l"/>
                <a:tab pos="3971925" algn="l"/>
                <a:tab pos="4276725" algn="l"/>
                <a:tab pos="4583113" algn="l"/>
                <a:tab pos="4889500" algn="l"/>
                <a:tab pos="5194300" algn="l"/>
                <a:tab pos="5500688" algn="l"/>
                <a:tab pos="5805488" algn="l"/>
                <a:tab pos="611187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1DBECA4E-C700-4E70-81F6-08FAA00EF1B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439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</p:txBody>
      </p:sp>
    </p:spTree>
    <p:extLst>
      <p:ext uri="{BB962C8B-B14F-4D97-AF65-F5344CB8AC3E}">
        <p14:creationId xmlns:p14="http://schemas.microsoft.com/office/powerpoint/2010/main" val="195988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/>
  <p:txStyles>
    <p:titleStyle>
      <a:lvl1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1" fontAlgn="base" hangingPunct="1">
        <a:lnSpc>
          <a:spcPct val="87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87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304800" algn="l"/>
                <a:tab pos="611188" algn="l"/>
                <a:tab pos="915988" algn="l"/>
                <a:tab pos="1222375" algn="l"/>
                <a:tab pos="1527175" algn="l"/>
                <a:tab pos="1797050" algn="l"/>
              </a:tabLst>
              <a:defRPr sz="10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A4BA7954-08DC-4BF4-9B04-ABDC3C8FD360}" type="datetime1">
              <a:rPr lang="pt-BR" altLang="pt-BR"/>
              <a:pPr>
                <a:defRPr/>
              </a:pPr>
              <a:t>15/08/2018</a:t>
            </a:fld>
            <a:endParaRPr lang="pt-BR" altLang="pt-BR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127375" y="5943600"/>
            <a:ext cx="289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304800" algn="l"/>
                <a:tab pos="611188" algn="l"/>
                <a:tab pos="915988" algn="l"/>
                <a:tab pos="1222375" algn="l"/>
                <a:tab pos="1527175" algn="l"/>
                <a:tab pos="1797050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C3C5998D-1408-459D-8F2A-1D2D62FDF85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410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84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</p:txBody>
      </p:sp>
    </p:spTree>
    <p:extLst>
      <p:ext uri="{BB962C8B-B14F-4D97-AF65-F5344CB8AC3E}">
        <p14:creationId xmlns:p14="http://schemas.microsoft.com/office/powerpoint/2010/main" val="312589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/>
  <p:txStyles>
    <p:titleStyle>
      <a:lvl1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1" fontAlgn="base" hangingPunct="1">
        <a:lnSpc>
          <a:spcPct val="87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87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 III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Rodrigo Escobar</a:t>
            </a:r>
          </a:p>
          <a:p>
            <a:r>
              <a:rPr lang="pt-BR" dirty="0" smtClean="0"/>
              <a:t>rodrigo.noescobar@gmail.com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42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257" y="503397"/>
            <a:ext cx="8423956" cy="724512"/>
          </a:xfrm>
        </p:spPr>
        <p:txBody>
          <a:bodyPr/>
          <a:lstStyle/>
          <a:p>
            <a:r>
              <a:rPr lang="pt-BR" sz="3600" b="1" dirty="0" smtClean="0"/>
              <a:t>REVISÃO – </a:t>
            </a:r>
            <a:r>
              <a:rPr lang="pt-BR" sz="2800" b="1" dirty="0" smtClean="0"/>
              <a:t>DESENVOLVIMENTO DO MODELO</a:t>
            </a:r>
            <a:endParaRPr lang="pt-BR" sz="36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578838"/>
            <a:ext cx="8228013" cy="4547642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Conjunto de tarefas necessárias para transformar os requisitos dos usuários em sistemas.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Consideramos as seguintes informações: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atividades a serem realizadas recursos utilizados;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itens consumidos e gerados;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procedimentos adotados;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paradigma e tecnologia adotados e;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o modelo de ciclo de vida utilizado.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08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257" y="503397"/>
            <a:ext cx="8423956" cy="724512"/>
          </a:xfrm>
        </p:spPr>
        <p:txBody>
          <a:bodyPr/>
          <a:lstStyle/>
          <a:p>
            <a:r>
              <a:rPr lang="pt-BR" sz="3600" b="1" dirty="0" smtClean="0"/>
              <a:t>REVISÃO – </a:t>
            </a:r>
            <a:r>
              <a:rPr lang="pt-BR" sz="2800" b="1" dirty="0"/>
              <a:t>DESENVOLVIMENTO DO MODELO</a:t>
            </a:r>
            <a:endParaRPr lang="pt-BR" sz="36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578838"/>
            <a:ext cx="8228013" cy="4547642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b="1" dirty="0" smtClean="0"/>
              <a:t>Objetivos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Determinar uma ordem;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Guiar os desenvolvedores;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Padronização das atividades;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Servir de base para estimativas de recursos e acompanhamento de projeto;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043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257" y="503397"/>
            <a:ext cx="8423956" cy="724512"/>
          </a:xfrm>
        </p:spPr>
        <p:txBody>
          <a:bodyPr/>
          <a:lstStyle/>
          <a:p>
            <a:r>
              <a:rPr lang="pt-BR" sz="3600" b="1" dirty="0" smtClean="0"/>
              <a:t>REVISÃO – </a:t>
            </a:r>
            <a:r>
              <a:rPr lang="pt-BR" sz="2800" b="1" dirty="0" smtClean="0"/>
              <a:t>MODELO DE CICLO DE VIDA</a:t>
            </a:r>
            <a:endParaRPr lang="pt-BR" sz="36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578838"/>
            <a:ext cx="8228013" cy="4547642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É </a:t>
            </a:r>
            <a:r>
              <a:rPr lang="pt-BR" altLang="pt-BR" sz="2400" dirty="0"/>
              <a:t>uma visão das atividades que ocorrem durante o </a:t>
            </a:r>
            <a:r>
              <a:rPr lang="pt-BR" altLang="pt-BR" sz="2400" dirty="0" smtClean="0"/>
              <a:t>desenvolvimento, definindo </a:t>
            </a:r>
            <a:r>
              <a:rPr lang="pt-BR" altLang="pt-BR" sz="2400" dirty="0"/>
              <a:t>os estágios ou fases que um produto de sistema atravessa ao ser desenvolvido.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Um modelo de ciclo de vida </a:t>
            </a:r>
            <a:r>
              <a:rPr lang="pt-BR" altLang="pt-BR" sz="2400" dirty="0" smtClean="0"/>
              <a:t>possibilita: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m</a:t>
            </a:r>
            <a:r>
              <a:rPr lang="pt-BR" altLang="pt-BR" sz="2400" dirty="0" smtClean="0"/>
              <a:t>elhor </a:t>
            </a:r>
            <a:r>
              <a:rPr lang="pt-BR" altLang="pt-BR" sz="2400" dirty="0"/>
              <a:t>entendimento das atividades básicas </a:t>
            </a:r>
            <a:r>
              <a:rPr lang="pt-BR" altLang="pt-BR" sz="2400" dirty="0" smtClean="0"/>
              <a:t>e;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e</a:t>
            </a:r>
            <a:r>
              <a:rPr lang="pt-BR" altLang="pt-BR" sz="2400" dirty="0" smtClean="0"/>
              <a:t>ntendimento das características </a:t>
            </a:r>
            <a:r>
              <a:rPr lang="pt-BR" altLang="pt-BR" sz="2400" dirty="0"/>
              <a:t>do sistema em desenvolvimento.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929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257" y="503397"/>
            <a:ext cx="8423956" cy="724512"/>
          </a:xfrm>
        </p:spPr>
        <p:txBody>
          <a:bodyPr/>
          <a:lstStyle/>
          <a:p>
            <a:r>
              <a:rPr lang="pt-BR" sz="3600" b="1" dirty="0" smtClean="0"/>
              <a:t>REVISÃO – </a:t>
            </a:r>
            <a:r>
              <a:rPr lang="pt-BR" sz="2800" b="1" dirty="0" smtClean="0"/>
              <a:t>MODELO DE CICLO DE VIDA</a:t>
            </a:r>
            <a:endParaRPr lang="pt-BR" sz="36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578838"/>
            <a:ext cx="8228013" cy="2940911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A classificação dos modelos de ciclo de vida são: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Clássico ou em cascata;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Cascata revisto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Prototipagem;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Modelo Espiral;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Interativo e Incremental</a:t>
            </a:r>
            <a:r>
              <a:rPr lang="pt-BR" altLang="pt-BR" sz="2400" dirty="0" smtClean="0"/>
              <a:t>.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173741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017713"/>
            <a:ext cx="8775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61257" y="503397"/>
            <a:ext cx="8423956" cy="724512"/>
          </a:xfrm>
        </p:spPr>
        <p:txBody>
          <a:bodyPr/>
          <a:lstStyle/>
          <a:p>
            <a:r>
              <a:rPr lang="pt-BR" sz="3600" b="1" dirty="0" smtClean="0"/>
              <a:t>REVISÃO </a:t>
            </a:r>
            <a:r>
              <a:rPr lang="pt-BR" sz="3600" b="1" dirty="0" smtClean="0"/>
              <a:t>–</a:t>
            </a:r>
            <a:r>
              <a:rPr lang="pt-BR" sz="2800" b="1" dirty="0"/>
              <a:t> </a:t>
            </a:r>
            <a:r>
              <a:rPr lang="pt-BR" sz="2800" b="1" dirty="0" smtClean="0"/>
              <a:t>MODELO EM C</a:t>
            </a:r>
            <a:r>
              <a:rPr lang="pt-BR" sz="2800" b="1" dirty="0" smtClean="0"/>
              <a:t>ASCATA / REVISTO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26756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61257" y="503397"/>
            <a:ext cx="8423956" cy="724512"/>
          </a:xfrm>
        </p:spPr>
        <p:txBody>
          <a:bodyPr/>
          <a:lstStyle/>
          <a:p>
            <a:r>
              <a:rPr lang="pt-BR" sz="3600" b="1" dirty="0" smtClean="0"/>
              <a:t>REVISÃO </a:t>
            </a:r>
            <a:r>
              <a:rPr lang="pt-BR" sz="3600" b="1" dirty="0" smtClean="0"/>
              <a:t>–</a:t>
            </a:r>
            <a:r>
              <a:rPr lang="pt-BR" sz="2800" b="1" dirty="0"/>
              <a:t> </a:t>
            </a:r>
            <a:r>
              <a:rPr lang="pt-BR" sz="2800" b="1" dirty="0" smtClean="0"/>
              <a:t>MODELO EM ESPIRAL</a:t>
            </a:r>
            <a:endParaRPr lang="pt-BR" sz="3600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16113"/>
            <a:ext cx="68326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40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61257" y="503397"/>
            <a:ext cx="8423956" cy="724512"/>
          </a:xfrm>
        </p:spPr>
        <p:txBody>
          <a:bodyPr/>
          <a:lstStyle/>
          <a:p>
            <a:r>
              <a:rPr lang="pt-BR" sz="3600" b="1" dirty="0" smtClean="0"/>
              <a:t>REVISÃO </a:t>
            </a:r>
            <a:r>
              <a:rPr lang="pt-BR" sz="3600" b="1" dirty="0" smtClean="0"/>
              <a:t>–</a:t>
            </a:r>
            <a:r>
              <a:rPr lang="pt-BR" sz="2800" b="1" dirty="0"/>
              <a:t> </a:t>
            </a:r>
            <a:r>
              <a:rPr lang="pt-BR" sz="2800" b="1" dirty="0" smtClean="0"/>
              <a:t>MODELO INCREMENTAL</a:t>
            </a:r>
            <a:endParaRPr lang="pt-BR" sz="36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4338"/>
            <a:ext cx="9144000" cy="249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24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257" y="503397"/>
            <a:ext cx="8423956" cy="724512"/>
          </a:xfrm>
        </p:spPr>
        <p:txBody>
          <a:bodyPr/>
          <a:lstStyle/>
          <a:p>
            <a:r>
              <a:rPr lang="pt-BR" sz="3600" b="1" dirty="0" smtClean="0"/>
              <a:t>REVISÃO – </a:t>
            </a:r>
            <a:r>
              <a:rPr lang="pt-BR" sz="2800" b="1" dirty="0" smtClean="0"/>
              <a:t>ATIVIDADES DO CICLO DE VIDA</a:t>
            </a:r>
            <a:endParaRPr lang="pt-BR" sz="36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578838"/>
            <a:ext cx="8228013" cy="3411173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Requisitos;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Análise;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Projeto;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Implementação;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Testes;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Implantação; 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Manutenção.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66055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257" y="503397"/>
            <a:ext cx="8423956" cy="724512"/>
          </a:xfrm>
        </p:spPr>
        <p:txBody>
          <a:bodyPr/>
          <a:lstStyle/>
          <a:p>
            <a:r>
              <a:rPr lang="pt-BR" sz="3600" b="1" dirty="0" smtClean="0"/>
              <a:t>REVISÃO – </a:t>
            </a:r>
            <a:r>
              <a:rPr lang="pt-BR" sz="2800" b="1" dirty="0" smtClean="0"/>
              <a:t>ATIVIDADES DE REQUISITOS</a:t>
            </a:r>
            <a:endParaRPr lang="pt-BR" sz="36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578838"/>
            <a:ext cx="8228013" cy="3411173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Identificar </a:t>
            </a:r>
            <a:r>
              <a:rPr lang="pt-BR" altLang="pt-BR" sz="2400" dirty="0"/>
              <a:t>interações, procedimentos atuais e dados relevantes;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Nesta </a:t>
            </a:r>
            <a:r>
              <a:rPr lang="pt-BR" altLang="pt-BR" sz="2400" dirty="0"/>
              <a:t>etapa </a:t>
            </a:r>
            <a:r>
              <a:rPr lang="pt-BR" altLang="pt-BR" sz="2400" dirty="0" smtClean="0"/>
              <a:t>são geradas informações </a:t>
            </a:r>
            <a:r>
              <a:rPr lang="pt-BR" altLang="pt-BR" sz="2400" dirty="0"/>
              <a:t>que </a:t>
            </a:r>
            <a:r>
              <a:rPr lang="pt-BR" altLang="pt-BR" sz="2400" dirty="0" smtClean="0"/>
              <a:t>irão </a:t>
            </a:r>
            <a:r>
              <a:rPr lang="pt-BR" altLang="pt-BR" sz="2400" dirty="0"/>
              <a:t>permitir </a:t>
            </a:r>
            <a:r>
              <a:rPr lang="pt-BR" altLang="pt-BR" sz="2400" dirty="0" smtClean="0"/>
              <a:t>aos </a:t>
            </a:r>
            <a:r>
              <a:rPr lang="pt-BR" altLang="pt-BR" sz="2400" dirty="0"/>
              <a:t>projetistas modelar todo o sistema sem </a:t>
            </a:r>
            <a:r>
              <a:rPr lang="pt-BR" altLang="pt-BR" sz="2400" dirty="0" smtClean="0"/>
              <a:t>ambiguidades</a:t>
            </a:r>
            <a:r>
              <a:rPr lang="pt-BR" altLang="pt-BR" sz="2400" dirty="0"/>
              <a:t>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E especificação de requisitos, também, </a:t>
            </a:r>
            <a:r>
              <a:rPr lang="pt-BR" altLang="pt-BR" sz="2400" dirty="0" smtClean="0"/>
              <a:t>auxilia o desenvolvedor </a:t>
            </a:r>
            <a:r>
              <a:rPr lang="pt-BR" altLang="pt-BR" sz="2400" dirty="0"/>
              <a:t>e </a:t>
            </a:r>
            <a:r>
              <a:rPr lang="pt-BR" altLang="pt-BR" sz="2400" dirty="0" smtClean="0"/>
              <a:t>o </a:t>
            </a:r>
            <a:r>
              <a:rPr lang="pt-BR" altLang="pt-BR" sz="2400" dirty="0"/>
              <a:t>cliente </a:t>
            </a:r>
            <a:r>
              <a:rPr lang="pt-BR" altLang="pt-BR" sz="2400" dirty="0" smtClean="0"/>
              <a:t>a entender e avaliar </a:t>
            </a:r>
            <a:r>
              <a:rPr lang="pt-BR" altLang="pt-BR" sz="2400" dirty="0"/>
              <a:t>a qualidade do </a:t>
            </a:r>
            <a:r>
              <a:rPr lang="pt-BR" altLang="pt-BR" sz="2400" dirty="0" smtClean="0"/>
              <a:t>sistema.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2341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257" y="503397"/>
            <a:ext cx="8423956" cy="724512"/>
          </a:xfrm>
        </p:spPr>
        <p:txBody>
          <a:bodyPr/>
          <a:lstStyle/>
          <a:p>
            <a:r>
              <a:rPr lang="pt-BR" sz="3600" b="1" dirty="0" smtClean="0"/>
              <a:t>REVISÃO – </a:t>
            </a:r>
            <a:r>
              <a:rPr lang="pt-BR" sz="2800" b="1" dirty="0" smtClean="0"/>
              <a:t>ATIVIDADES DE ANALISE</a:t>
            </a:r>
            <a:endParaRPr lang="pt-BR" sz="36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14415"/>
            <a:ext cx="8228013" cy="3411173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O problema </a:t>
            </a:r>
            <a:r>
              <a:rPr lang="pt-BR" altLang="pt-BR" sz="2400" dirty="0"/>
              <a:t>deve ser representado e compreendido;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Os modelos devem </a:t>
            </a:r>
            <a:r>
              <a:rPr lang="pt-BR" altLang="pt-BR" sz="2400" dirty="0" smtClean="0"/>
              <a:t>descrever </a:t>
            </a:r>
            <a:r>
              <a:rPr lang="pt-BR" altLang="pt-BR" sz="2400" dirty="0"/>
              <a:t>as informações, funções e o comportamento do sistema;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O processo de análise deve mover-se da informação essencial para os detalhes de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248135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3397"/>
            <a:ext cx="7863840" cy="724512"/>
          </a:xfrm>
        </p:spPr>
        <p:txBody>
          <a:bodyPr/>
          <a:lstStyle/>
          <a:p>
            <a:r>
              <a:rPr lang="pt-BR" sz="3600" b="1" dirty="0" smtClean="0"/>
              <a:t>REVISÃO – ENG. DE SOFTWARE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93669"/>
            <a:ext cx="8228013" cy="445443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O estabelecer o uso de princípios de engenharia para a produção viável de software de qualidade que funcione em máquinas reais.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A engenharia de software é a disciplina envolvida com a produção e manutenção sistemática de software que são desenvolvidos com custos e prazos estimados.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Disciplina aborda a construção de software complexo: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com muitas partes interconectadas;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diferentes versões;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equipe de analistas, projetistas, programadores, gerentes, "testadores", etc.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00619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257" y="503397"/>
            <a:ext cx="8423956" cy="724512"/>
          </a:xfrm>
        </p:spPr>
        <p:txBody>
          <a:bodyPr/>
          <a:lstStyle/>
          <a:p>
            <a:r>
              <a:rPr lang="pt-BR" sz="3600" b="1" dirty="0" smtClean="0"/>
              <a:t>REVISÃO – </a:t>
            </a:r>
            <a:r>
              <a:rPr lang="pt-BR" sz="2800" b="1" dirty="0" smtClean="0"/>
              <a:t>ATIVIDADES DE PROJETOS</a:t>
            </a:r>
            <a:endParaRPr lang="pt-BR" sz="36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14415"/>
            <a:ext cx="8228013" cy="3411173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Uma atividade de múltiplos passos que </a:t>
            </a:r>
            <a:r>
              <a:rPr lang="pt-BR" altLang="pt-BR" sz="2400" dirty="0" smtClean="0"/>
              <a:t>devem </a:t>
            </a:r>
            <a:r>
              <a:rPr lang="pt-BR" altLang="pt-BR" sz="2400" dirty="0"/>
              <a:t>se concentrar em quatro atributos distintos do sistema: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Estrutura de Dados;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Arquitetura de Sistemas;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Detalhes Procedimentais;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Caracterização das Interfaces.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pt-BR" altLang="pt-BR" sz="2400" dirty="0"/>
              <a:t>Independe da tecnologia onde será implementado o sistema.</a:t>
            </a:r>
          </a:p>
        </p:txBody>
      </p:sp>
    </p:spTree>
    <p:extLst>
      <p:ext uri="{BB962C8B-B14F-4D97-AF65-F5344CB8AC3E}">
        <p14:creationId xmlns:p14="http://schemas.microsoft.com/office/powerpoint/2010/main" val="3161656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galardians.com/wp-content/uploads/2017/03/numero-da-nota-fiscal-de-consumidor-eletronica-nfc-e-292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69" y="634055"/>
            <a:ext cx="5251268" cy="5395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31075" y="634055"/>
            <a:ext cx="29913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EXERCÍCIO</a:t>
            </a:r>
          </a:p>
          <a:p>
            <a:pPr algn="just"/>
            <a:endParaRPr lang="pt-BR" sz="2400" b="1" dirty="0"/>
          </a:p>
          <a:p>
            <a:r>
              <a:rPr lang="pt-BR" sz="2400" dirty="0" smtClean="0"/>
              <a:t>Observe o cupom fiscal ao lado, e depois faça a analise de requisitos necessários para a construção de um software que atenda a necessidade. </a:t>
            </a:r>
            <a:r>
              <a:rPr lang="pt-BR" sz="2400" u="sng" dirty="0" smtClean="0"/>
              <a:t>Não esqueça de informar os dados relevantes.</a:t>
            </a:r>
            <a:r>
              <a:rPr lang="pt-BR" sz="2400" dirty="0" smtClean="0"/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4619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3397"/>
            <a:ext cx="6854825" cy="724512"/>
          </a:xfrm>
        </p:spPr>
        <p:txBody>
          <a:bodyPr/>
          <a:lstStyle/>
          <a:p>
            <a:r>
              <a:rPr lang="pt-BR" sz="3600" b="1" dirty="0" smtClean="0"/>
              <a:t>REVISÃO - SISTEMAS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20241"/>
            <a:ext cx="8228013" cy="28738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Um conjunto de elementos organizado para executar certos métodos, procedimentos ou um controle ao processar informações.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 smtClean="0"/>
              <a:t>Sistemas de Informação</a:t>
            </a:r>
            <a:r>
              <a:rPr lang="pt-BR" sz="2400" dirty="0" smtClean="0"/>
              <a:t>: Mecanismos compostos de várias partes que agem de maneira coordenada para prestar serviços à uma área de negócio.</a:t>
            </a:r>
          </a:p>
        </p:txBody>
      </p:sp>
    </p:spTree>
    <p:extLst>
      <p:ext uri="{BB962C8B-B14F-4D97-AF65-F5344CB8AC3E}">
        <p14:creationId xmlns:p14="http://schemas.microsoft.com/office/powerpoint/2010/main" val="82064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3397"/>
            <a:ext cx="7863840" cy="724512"/>
          </a:xfrm>
        </p:spPr>
        <p:txBody>
          <a:bodyPr/>
          <a:lstStyle/>
          <a:p>
            <a:r>
              <a:rPr lang="pt-BR" sz="3600" b="1" dirty="0" smtClean="0"/>
              <a:t>REVISÃO – DESENV DE SISTEMA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59427"/>
            <a:ext cx="8228013" cy="205086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É o trabalho de produzir os sistemas.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Envolve as atividades de levantamento de requisitos, análise, projeto, implementação, teste, implantação e manutenção.</a:t>
            </a:r>
          </a:p>
        </p:txBody>
      </p:sp>
    </p:spTree>
    <p:extLst>
      <p:ext uri="{BB962C8B-B14F-4D97-AF65-F5344CB8AC3E}">
        <p14:creationId xmlns:p14="http://schemas.microsoft.com/office/powerpoint/2010/main" val="82471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257" y="503397"/>
            <a:ext cx="8423956" cy="724512"/>
          </a:xfrm>
        </p:spPr>
        <p:txBody>
          <a:bodyPr/>
          <a:lstStyle/>
          <a:p>
            <a:r>
              <a:rPr lang="pt-BR" sz="3600" b="1" dirty="0" smtClean="0"/>
              <a:t>REVISÃO – PROBLEMAS NO DESENV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59427"/>
            <a:ext cx="8228013" cy="35661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Produtividade da Equipe;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Correção da Especificação;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Confiabilidade;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Manutenção;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Desempenho;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Portabilidade;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Segurança.</a:t>
            </a:r>
          </a:p>
        </p:txBody>
      </p:sp>
    </p:spTree>
    <p:extLst>
      <p:ext uri="{BB962C8B-B14F-4D97-AF65-F5344CB8AC3E}">
        <p14:creationId xmlns:p14="http://schemas.microsoft.com/office/powerpoint/2010/main" val="124912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257" y="503397"/>
            <a:ext cx="8423956" cy="724512"/>
          </a:xfrm>
        </p:spPr>
        <p:txBody>
          <a:bodyPr/>
          <a:lstStyle/>
          <a:p>
            <a:r>
              <a:rPr lang="pt-BR" sz="3600" b="1" dirty="0" smtClean="0"/>
              <a:t>REVISÃO – MÉTODO DE DESENV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59427"/>
            <a:ext cx="8228013" cy="35661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400" b="1" dirty="0" smtClean="0"/>
              <a:t>Definição</a:t>
            </a:r>
            <a:r>
              <a:rPr lang="pt-BR" altLang="pt-BR" sz="2400" dirty="0" smtClean="0"/>
              <a:t> – Sequência de tarefas que determinam como um sistema é construído.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400" b="1" dirty="0" smtClean="0"/>
              <a:t>Objetivo</a:t>
            </a:r>
            <a:r>
              <a:rPr lang="pt-BR" altLang="pt-BR" sz="2400" dirty="0" smtClean="0"/>
              <a:t> – Os métodos de desenvolvimento de sistemas criam diferentes níveis de </a:t>
            </a:r>
            <a:r>
              <a:rPr lang="pt-BR" altLang="pt-BR" sz="2400" b="1" dirty="0" smtClean="0"/>
              <a:t>abstração</a:t>
            </a:r>
            <a:r>
              <a:rPr lang="pt-BR" altLang="pt-B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96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257" y="503397"/>
            <a:ext cx="8423956" cy="724512"/>
          </a:xfrm>
        </p:spPr>
        <p:txBody>
          <a:bodyPr/>
          <a:lstStyle/>
          <a:p>
            <a:r>
              <a:rPr lang="pt-BR" sz="3600" b="1" dirty="0" smtClean="0"/>
              <a:t>REVISÃO – ABSTRAÇÃO</a:t>
            </a:r>
            <a:endParaRPr lang="pt-BR" sz="36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A abstração é o elemento chave para gerenciar a complexidade.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Uma boa abstração transforma uma tarefa quase impossível em duas outras manejáveis.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 smtClean="0"/>
              <a:t>A primeira: </a:t>
            </a:r>
            <a:r>
              <a:rPr lang="pt-BR" sz="2400" dirty="0" smtClean="0"/>
              <a:t>definir e implementar as abstrações.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 smtClean="0"/>
              <a:t>A segunda: </a:t>
            </a:r>
            <a:r>
              <a:rPr lang="pt-BR" sz="2400" dirty="0" smtClean="0"/>
              <a:t>usar esta abstração para resolver um problema a mão.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857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257" y="503397"/>
            <a:ext cx="8423956" cy="724512"/>
          </a:xfrm>
        </p:spPr>
        <p:txBody>
          <a:bodyPr/>
          <a:lstStyle/>
          <a:p>
            <a:r>
              <a:rPr lang="pt-BR" sz="3600" b="1" dirty="0" smtClean="0"/>
              <a:t>REVISÃO – ABSTRAÇÃO</a:t>
            </a:r>
            <a:endParaRPr lang="pt-BR" sz="36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4963"/>
            <a:ext cx="8228013" cy="19350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É o exame seletivo de determinados aspectos de um problema;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Objetivo – É isolar os aspectos que sejam importantes para algum propósito e suprimir os que não o forem.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99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257" y="503397"/>
            <a:ext cx="8423956" cy="724512"/>
          </a:xfrm>
        </p:spPr>
        <p:txBody>
          <a:bodyPr/>
          <a:lstStyle/>
          <a:p>
            <a:r>
              <a:rPr lang="pt-BR" sz="3600" b="1" dirty="0" smtClean="0"/>
              <a:t>REVISÃO – MODELOS</a:t>
            </a:r>
            <a:endParaRPr lang="pt-BR" sz="36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578838"/>
            <a:ext cx="8228013" cy="45476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Um modelo é uma descrição da realidade que ressalta alguns aspectos em detrimentos de outros.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Cada tipo de modelo utiliza uma notação precisa e uma conjunto de regras sintáticas e semânticas.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 smtClean="0"/>
              <a:t>Os modelos são úteis para: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O entendimento de problemas;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A difusão do conhecimento entre os componentes da equipe do projeto;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Testar hipóteses antes de realizá-las;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Construir sistemas complexos.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919615"/>
      </p:ext>
    </p:extLst>
  </p:cSld>
  <p:clrMapOvr>
    <a:masterClrMapping/>
  </p:clrMapOvr>
</p:sld>
</file>

<file path=ppt/theme/theme1.xml><?xml version="1.0" encoding="utf-8"?>
<a:theme xmlns:a="http://schemas.openxmlformats.org/drawingml/2006/main" name="Aula 01.1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01.1</Template>
  <TotalTime>119</TotalTime>
  <Words>761</Words>
  <Application>Microsoft Office PowerPoint</Application>
  <PresentationFormat>Apresentação na tela (4:3)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DejaVu Sans</vt:lpstr>
      <vt:lpstr>Droid Sans Fallback</vt:lpstr>
      <vt:lpstr>Times New Roman</vt:lpstr>
      <vt:lpstr>Aula 01.1</vt:lpstr>
      <vt:lpstr>Tema do Office</vt:lpstr>
      <vt:lpstr>1_Tema do Office</vt:lpstr>
      <vt:lpstr>2_Tema do Office</vt:lpstr>
      <vt:lpstr>Engenharia de Software III</vt:lpstr>
      <vt:lpstr>REVISÃO – ENG. DE SOFTWARE</vt:lpstr>
      <vt:lpstr>REVISÃO - SISTEMAS</vt:lpstr>
      <vt:lpstr>REVISÃO – DESENV DE SISTEMA</vt:lpstr>
      <vt:lpstr>REVISÃO – PROBLEMAS NO DESENV</vt:lpstr>
      <vt:lpstr>REVISÃO – MÉTODO DE DESENV</vt:lpstr>
      <vt:lpstr>REVISÃO – ABSTRAÇÃO</vt:lpstr>
      <vt:lpstr>REVISÃO – ABSTRAÇÃO</vt:lpstr>
      <vt:lpstr>REVISÃO – MODELOS</vt:lpstr>
      <vt:lpstr>REVISÃO – DESENVOLVIMENTO DO MODELO</vt:lpstr>
      <vt:lpstr>REVISÃO – DESENVOLVIMENTO DO MODELO</vt:lpstr>
      <vt:lpstr>REVISÃO – MODELO DE CICLO DE VIDA</vt:lpstr>
      <vt:lpstr>REVISÃO – MODELO DE CICLO DE VIDA</vt:lpstr>
      <vt:lpstr>REVISÃO – MODELO EM CASCATA / REVISTO</vt:lpstr>
      <vt:lpstr>REVISÃO – MODELO EM ESPIRAL</vt:lpstr>
      <vt:lpstr>REVISÃO – MODELO INCREMENTAL</vt:lpstr>
      <vt:lpstr>REVISÃO – ATIVIDADES DO CICLO DE VIDA</vt:lpstr>
      <vt:lpstr>REVISÃO – ATIVIDADES DE REQUISITOS</vt:lpstr>
      <vt:lpstr>REVISÃO – ATIVIDADES DE ANALISE</vt:lpstr>
      <vt:lpstr>REVISÃO – ATIVIDADES DE PROJETOS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III</dc:title>
  <dc:creator>Rodrigo Escobar</dc:creator>
  <cp:lastModifiedBy>Rodrigo Escobar</cp:lastModifiedBy>
  <cp:revision>11</cp:revision>
  <dcterms:created xsi:type="dcterms:W3CDTF">2018-08-08T18:15:21Z</dcterms:created>
  <dcterms:modified xsi:type="dcterms:W3CDTF">2018-08-15T18:08:08Z</dcterms:modified>
</cp:coreProperties>
</file>