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3b9a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ee3b9ab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2583658" y="-521494"/>
            <a:ext cx="3975100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 rot="5400000">
            <a:off x="5428457" y="2323307"/>
            <a:ext cx="4457700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 rot="5400000">
            <a:off x="1238250" y="341313"/>
            <a:ext cx="4457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lv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900238"/>
            <a:ext cx="3943350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552950" y="1900238"/>
            <a:ext cx="394493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1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/>
          <p:nvPr>
            <p:ph idx="2" type="pic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2490788" y="-133350"/>
            <a:ext cx="3973512" cy="8040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4756946" y="2132808"/>
            <a:ext cx="5456237" cy="202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627858" y="181771"/>
            <a:ext cx="5456237" cy="59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623888" y="1709740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7201" y="1604963"/>
            <a:ext cx="4037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46613" y="1604963"/>
            <a:ext cx="4038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30238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1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  <a:defRPr b="1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30239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3887788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lv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30239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Times New Roman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143001" y="1122363"/>
            <a:ext cx="6854825" cy="23860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1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42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/>
          <a:lstStyle>
            <a:lvl1pPr indent="-228600" lvl="0" marL="45720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7000"/>
              </a:lnSpc>
              <a:spcBef>
                <a:spcPts val="431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457201" y="5943602"/>
            <a:ext cx="2124075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4"/>
          <p:cNvSpPr txBox="1"/>
          <p:nvPr/>
        </p:nvSpPr>
        <p:spPr>
          <a:xfrm>
            <a:off x="3127375" y="5943600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Times New Roman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6556376" y="5927727"/>
            <a:ext cx="212566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750"/>
              <a:buFont typeface="Times New Roman"/>
              <a:buNone/>
              <a:defRPr b="0" i="0" sz="7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 III</a:t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825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Rodrigo Escobar</a:t>
            </a:r>
            <a:endParaRPr/>
          </a:p>
          <a:p>
            <a:pPr indent="0" lvl="0" marL="0" marR="0" rtl="0" algn="ctr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rodrigo.noescobar@gmail.com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Dicionário de Dados (Estruturas de Dados)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Tom DeMarco: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-&gt; é equivalente à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-&gt; e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-&gt; ou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{} -&gt; interações de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-&gt; opcional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 -&gt; Chave Primária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-&gt; Chave estrangeira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92128" y="417525"/>
            <a:ext cx="82821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Dicionário de Dados (Estruturas de Dados)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92125" y="1339838"/>
            <a:ext cx="80406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Sucinta;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Dado;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Sinal;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Elemento (Discreto ou contínuo):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discreto </a:t>
            </a:r>
            <a:endParaRPr/>
          </a:p>
          <a:p>
            <a:pPr indent="-285750" lvl="2" marL="885825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os valores 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contínuo</a:t>
            </a:r>
            <a:endParaRPr/>
          </a:p>
          <a:p>
            <a:pPr indent="-285750" lvl="2" marL="885825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Mínimo</a:t>
            </a:r>
            <a:endParaRPr/>
          </a:p>
          <a:p>
            <a:pPr indent="-285750" lvl="2" marL="885825" marR="0" rtl="0" algn="l">
              <a:lnSpc>
                <a:spcPct val="87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máximo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Especificação de Processos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Especificar os passos nos processos primitivos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processo primitivo possui uma especificação;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Especificações podem ser descritivas através de: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Português estruturado;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Linguagens formais;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Fluxogramas; e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Qualquer outro recursos do tipo.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Entidades e Relacionamentos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qualquer objeto de interesse do mundo real, do qual se deseja conhecer, controlar e/ou acompanhar suas características, cujo comportamento deve ser tratado por um sistema de informação. Podem ser pessoas, instituições, eventos, objetos materiais, etc. 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013" y="4304076"/>
            <a:ext cx="28479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Entidades e Relacionamentos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qualquer associação de interesse entre as entidades de um determinado estudo. Representa basicamente as regras de gestão. 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1" y="3886994"/>
            <a:ext cx="63246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Cardinalidade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a representação da frequência com que uma determinada ocorrência em uma entidade se corresponde a outras ocorrências em outra entidade, através do relacionamento. São identificadas as cardinalidades mínimas e máximas do relacionamento. Quando a cardinalidade máxima for conhecida, esta deverá ser explicitamente informada. 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característica existente em uma entidade ou em um relacionamento, que se deseja conhecer, controlar e/ou acompanhar em um determinado estudo. Representa informação (dados) a manipular. 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Relacionamento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457200" y="1339850"/>
            <a:ext cx="8040600" cy="5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1-1:	É quando as cardinalidades máximas do relacionamento forem 1 e 1.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	possuem DADOS RESCISÃO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PEDIDOS	 geram FATURAS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1-N:	É quando as cardinalidades máximas do relacionamento forem 1 e N.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PESSOAS possuem  CARROS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DEPARTAMENTOS alocam FUNCIONÁRIOS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N-N: É quando as cardinalidades máximas do relacionamento forem N e N.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compram PRODUTOS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 matriculam em DISCIPLINAS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92114" y="417515"/>
            <a:ext cx="8105774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457200" y="1339852"/>
            <a:ext cx="8040688" cy="4943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Construa o MER para uma seguradora de automóveis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Cliente, Apólice, Carro e Acidentes.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Um cliente pode ter várias apólices;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Cada apólice somente dá cobertura a um carro;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Um carro pode ter zero ou n registros de acidentes a ele.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Atributos: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Cliente: Número, Nome e Endereço;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Apólice: Número e Valor;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Carro: Registro e Marca;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Acidente: Data, Hora e Local;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Estruturada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Técnicas de análise de sistemas que constrói modelos funcionais do sistema;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Centrada em processos;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utilizada;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Notação gráfica criada por DeMarco, em 1979;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92114" y="417515"/>
            <a:ext cx="63960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Estruturada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39726"/>
            <a:ext cx="7137375" cy="5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Utilizados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Fluxo de dados (DFD);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Dicionário de Dados;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Especificação dos processos;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Entidade e Relacionamento;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Estruturado; e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Transição de Estados;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Fluxo de Dados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Especificam as funções de um sistema;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Representam o trânsito das informações de um sistema e sua transformação pelos processos;</a:t>
            </a:r>
            <a:endParaRPr/>
          </a:p>
          <a:p>
            <a:pPr indent="0" lvl="0" marL="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648075"/>
            <a:ext cx="8129588" cy="2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Fluxo de Dados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 – Transforma/processa as informações;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 de dados – São as informações em trânsito entre os processos; A seta indica a direção do fluxo de dados;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Entidade Externas – Elementos na fronteira do sistema. Produzem ou recebem as informações do sistema; e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Depósitos – Lugar onde as informações são armazenadas.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Fluxo de Dados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Inicialmente constrói-se um DFD apresentando os limites do sistema.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DFD é denominado de Diagrama de Contexto: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 o sistema como um único processo;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 os fluxo de entrada e saída do sistema;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 as entidades externas.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Fluxo de Dados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seguida, o diagrama de contexto é explodido: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Constrói-se um DFD que detalha os processos que compõe o sistema;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processo pode ser posteriormente refinado em novos DFDs;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Processos não refinados são denominados processos primitivos.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92114" y="417515"/>
            <a:ext cx="63960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Dicionário de Dados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457200" y="1900238"/>
            <a:ext cx="8040688" cy="397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025">
            <a:noAutofit/>
          </a:bodyPr>
          <a:lstStyle/>
          <a:p>
            <a:pPr indent="-285750" lvl="0" marL="28575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Refinam as informações do sistema: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dos fluxos de dados;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Informações dos repositórios.</a:t>
            </a:r>
            <a:endParaRPr/>
          </a:p>
          <a:p>
            <a:pPr indent="-2857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Determinam: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106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estrutura e o significado das informações;</a:t>
            </a:r>
            <a:endParaRPr/>
          </a:p>
          <a:p>
            <a:pPr indent="-285750" lvl="1" marL="585788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limites de valores para as informações.</a:t>
            </a:r>
            <a:endParaRPr/>
          </a:p>
          <a:p>
            <a:pPr indent="-133350" lvl="0" marL="285750" marR="0" rtl="0" algn="l">
              <a:lnSpc>
                <a:spcPct val="87000"/>
              </a:lnSpc>
              <a:spcBef>
                <a:spcPts val="85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1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