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  <p:sldMasterId id="214748370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27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2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122363"/>
            <a:ext cx="2055813" cy="44577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22363"/>
            <a:ext cx="6019800" cy="44577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2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4825" cy="238601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3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1CBAF-E6F0-4E30-87A6-83256E74DB6C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449D0-4980-48EC-9BA5-7C5054826E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111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D3A7-D940-4573-AE5C-00C374AEE64C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7644A-ADA9-4DC1-9256-1DA67E14C2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080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E1A1-7339-4325-B0E7-ACCA51FEF675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5150-F2FA-4BD9-A543-504C427174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220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00238"/>
            <a:ext cx="3943350" cy="39735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52950" y="1900238"/>
            <a:ext cx="3944938" cy="397351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F8EA6-261C-4352-86AE-760938F1CEDD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13CAD-AAB0-4986-A0CC-59B7ACC0DB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0506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57851-041D-4C0F-87B2-4845B5A8A8A2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1B5BC-D8FE-4C59-9124-5E77723FD4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6708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77FA3-7BF2-4CB0-B0CC-C5F16609AF66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C84D7-FCEC-4864-AD23-6B5D86CF66E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953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0643C-735C-4E3E-AB23-2C054AA4EFFA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2D36B-35A4-4900-B203-16BE267F52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813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55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D84A-12B5-4EA5-9ADE-F73796FA22D1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F64A8-360B-4E89-B34D-954E2F6D310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1334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93B61-F2C8-4DDF-9024-BE6324CB8B5F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72EF8-B800-4B96-8AB5-E2DCBB07449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827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1D8EA-FDE9-4268-9F36-B127B9A74356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891-2F2A-4081-B814-CA0C9A9327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1349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2238" y="417513"/>
            <a:ext cx="2025650" cy="545623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92113" y="417513"/>
            <a:ext cx="5927725" cy="54562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A1C83-279C-4E72-9E68-7349BD8AED17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EF458-F781-4508-B4C9-823FC55CAD5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412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FA0D5-0D1B-4977-9A76-28B8705CE6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2675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1D5E2-3AC7-4ABB-85A6-4296CD9E5F0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6446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8FF51-B4BF-4790-8328-6D0D48B09C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8746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07A96-910E-4BBD-98BC-CA8029EB02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2398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E582C-F6FD-4FB1-BF8B-88BBB39FB0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1663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11080-E5AD-47A6-9315-699411ED1E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90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889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63C1D-67AB-4153-8929-87DED409E6E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0615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E9D7D-A9B0-4DBE-A817-68371A2413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1444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D783A-2694-4A07-BB22-2245B0C390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9051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FB8C4-87BC-4D50-91DF-44B09EC8A5C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3659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8652F-AAC4-4CCE-B1CE-04C95FFA0B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9878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DBFA-F1E8-4783-81E8-2CA6E752C69B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88727-E7D1-4A83-B30D-606CF8CE21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36156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084C-2850-477F-8B9F-BF08E8FEC4BD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B301C-C028-4693-AFD3-7A94D1D455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6624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96D94-C29D-4333-B7FD-184BA2CA5ECF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91BB-A420-4D8B-89B6-32B709075E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09417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D3CF0-7102-4B7B-A694-804E6432E472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FD41B-3DD8-44AA-BCBF-3C75E6667C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8734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01227-7317-473D-A0C8-DBF5DF43963B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110EC-C341-4F55-AB46-C91D959FF6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713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532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39230-2B6B-49BD-941B-B65BD5C790C8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FDB0C-BA5C-4B72-828C-F9E3179EF4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4564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0C2C6-65B1-4208-8874-CDA492071D85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2C9B8-3AD3-4D55-AEF9-443FABD0FD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96255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6BD08-69A7-455F-A3D0-9E9488B1DEC8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5A875-8335-469E-B9B2-A3133A0751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24107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C7740-C7A3-47F3-85DF-82BAB0D57E19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D40EF-3737-409C-A0BF-7069711671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82795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E3705-6EB2-4A4E-84F4-A5081AA5D20E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78963-31A5-4268-8A0E-31A1A95C61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56505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85EAA-58A1-480A-AD58-44F1B6641214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10A74-FD39-447A-9D8F-BB9452EE4AD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613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60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7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7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5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122363"/>
            <a:ext cx="6854825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títuloClique para editar o título mestre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0ECF389D-669E-4E87-BD51-D8A64A472E8C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1F77218E-34A2-45E2-89E0-C4D956D51A2E}" type="slidenum">
              <a:rPr lang="pt-BR" smtClean="0"/>
              <a:t>‹nº›</a:t>
            </a:fld>
            <a:endParaRPr lang="pt-BR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84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</p:spTree>
    <p:extLst>
      <p:ext uri="{BB962C8B-B14F-4D97-AF65-F5344CB8AC3E}">
        <p14:creationId xmlns:p14="http://schemas.microsoft.com/office/powerpoint/2010/main" val="275564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1" fontAlgn="base" hangingPunct="1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417513"/>
            <a:ext cx="6396037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títuloClique para editar o título mestre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0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0"/>
            <a:r>
              <a:rPr lang="en-GB" altLang="pt-BR" smtClean="0"/>
              <a:t>7.º Nível da estrutura de tópicosClique para editar o texto mestre</a:t>
            </a:r>
          </a:p>
          <a:p>
            <a:pPr lvl="0"/>
            <a:r>
              <a:rPr lang="en-GB" altLang="pt-BR" smtClean="0"/>
              <a:t>Segundo nível</a:t>
            </a:r>
          </a:p>
          <a:p>
            <a:pPr lvl="0"/>
            <a:r>
              <a:rPr lang="en-GB" altLang="pt-BR" smtClean="0"/>
              <a:t>Terceiro nível</a:t>
            </a:r>
          </a:p>
          <a:p>
            <a:pPr lvl="0"/>
            <a:r>
              <a:rPr lang="en-GB" altLang="pt-BR" smtClean="0"/>
              <a:t>Quarto nível</a:t>
            </a:r>
          </a:p>
          <a:p>
            <a:pPr lvl="0"/>
            <a:r>
              <a:rPr lang="en-GB" altLang="pt-BR" smtClean="0"/>
              <a:t>Quinto nível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A23E09BB-F5FB-45C8-BA88-3E884844A5BE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EB6410F9-6905-4645-AC2D-8CA5132347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73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1" fontAlgn="base" hangingPunct="1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6246813"/>
            <a:ext cx="2125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cs typeface="DejaVu Sans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cs typeface="DejaVu Sans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4788" y="6246813"/>
            <a:ext cx="21256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303213" algn="l"/>
                <a:tab pos="609600" algn="l"/>
                <a:tab pos="914400" algn="l"/>
                <a:tab pos="1220788" algn="l"/>
                <a:tab pos="1527175" algn="l"/>
                <a:tab pos="1831975" algn="l"/>
                <a:tab pos="2138363" algn="l"/>
                <a:tab pos="2443163" algn="l"/>
                <a:tab pos="2749550" algn="l"/>
                <a:tab pos="3054350" algn="l"/>
                <a:tab pos="3360738" algn="l"/>
                <a:tab pos="3665538" algn="l"/>
                <a:tab pos="3971925" algn="l"/>
                <a:tab pos="4276725" algn="l"/>
                <a:tab pos="4583113" algn="l"/>
                <a:tab pos="4889500" algn="l"/>
                <a:tab pos="5194300" algn="l"/>
                <a:tab pos="5500688" algn="l"/>
                <a:tab pos="5805488" algn="l"/>
                <a:tab pos="611187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1DBECA4E-C700-4E70-81F6-08FAA00EF1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439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</p:spTree>
    <p:extLst>
      <p:ext uri="{BB962C8B-B14F-4D97-AF65-F5344CB8AC3E}">
        <p14:creationId xmlns:p14="http://schemas.microsoft.com/office/powerpoint/2010/main" val="310400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1" fontAlgn="base" hangingPunct="1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5943600"/>
            <a:ext cx="21240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A4BA7954-08DC-4BF4-9B04-ABDC3C8FD360}" type="datetime1">
              <a:rPr lang="pt-BR" altLang="pt-BR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59277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304800" algn="l"/>
                <a:tab pos="611188" algn="l"/>
                <a:tab pos="915988" algn="l"/>
                <a:tab pos="1222375" algn="l"/>
                <a:tab pos="1527175" algn="l"/>
                <a:tab pos="179705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3C5998D-1408-459D-8F2A-1D2D62FDF85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do título</a:t>
            </a: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84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Clique para editar o formato do texto da estrutura de tópicos</a:t>
            </a:r>
          </a:p>
          <a:p>
            <a:pPr lvl="1"/>
            <a:r>
              <a:rPr lang="en-GB" altLang="pt-BR" smtClean="0"/>
              <a:t>2.º Nível da estrutura de tópicos</a:t>
            </a:r>
          </a:p>
          <a:p>
            <a:pPr lvl="2"/>
            <a:r>
              <a:rPr lang="en-GB" altLang="pt-BR" smtClean="0"/>
              <a:t>3.º Nível da estrutura de tópicos</a:t>
            </a:r>
          </a:p>
          <a:p>
            <a:pPr lvl="3"/>
            <a:r>
              <a:rPr lang="en-GB" altLang="pt-BR" smtClean="0"/>
              <a:t>4.º Nível da estrutura de tópicos</a:t>
            </a:r>
          </a:p>
          <a:p>
            <a:pPr lvl="4"/>
            <a:r>
              <a:rPr lang="en-GB" altLang="pt-BR" smtClean="0"/>
              <a:t>5.º Nível da estrutura de tópicos</a:t>
            </a:r>
          </a:p>
          <a:p>
            <a:pPr lvl="4"/>
            <a:r>
              <a:rPr lang="en-GB" altLang="pt-BR" smtClean="0"/>
              <a:t>6.º Nível da estrutura de tópicos</a:t>
            </a:r>
          </a:p>
          <a:p>
            <a:pPr lvl="4"/>
            <a:r>
              <a:rPr lang="en-GB" altLang="pt-BR" smtClean="0"/>
              <a:t>7.º Nível da estrutura de tópicos</a:t>
            </a:r>
          </a:p>
        </p:txBody>
      </p:sp>
    </p:spTree>
    <p:extLst>
      <p:ext uri="{BB962C8B-B14F-4D97-AF65-F5344CB8AC3E}">
        <p14:creationId xmlns:p14="http://schemas.microsoft.com/office/powerpoint/2010/main" val="309711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1" fontAlgn="base" hangingPunct="1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 III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Rodrigo Escobar</a:t>
            </a:r>
          </a:p>
          <a:p>
            <a:r>
              <a:rPr lang="pt-BR" dirty="0" smtClean="0"/>
              <a:t>rodrigo.noescobar@gmail.com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82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6" y="327591"/>
            <a:ext cx="7085218" cy="619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6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Exercício.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Desenvolva diagramas de transição de estados para o exercício proposto na aula 03 (MER – Seguradora de carros), para as seguintes situações:</a:t>
            </a:r>
          </a:p>
          <a:p>
            <a:r>
              <a:rPr lang="pt-BR" sz="2400" dirty="0" smtClean="0"/>
              <a:t>	1) Cadastro de novo veículo e nova apólice de seguro;</a:t>
            </a:r>
          </a:p>
          <a:p>
            <a:r>
              <a:rPr lang="pt-BR" sz="2400" dirty="0" smtClean="0"/>
              <a:t>	2) Cadastro de acidente;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A46084C-2850-477F-8B9F-BF08E8FEC4BD}" type="datetime1">
              <a:rPr lang="pt-BR" altLang="pt-BR" smtClean="0"/>
              <a:pPr>
                <a:defRPr/>
              </a:pPr>
              <a:t>29/08/2018</a:t>
            </a:fld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48B301C-C028-4693-AFD3-7A94D1D45556}" type="slidenum">
              <a:rPr lang="pt-BR" altLang="pt-BR" smtClean="0"/>
              <a:pPr>
                <a:defRPr/>
              </a:pPr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35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Diagrama de transição de estados.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Mostra </a:t>
            </a:r>
            <a:r>
              <a:rPr lang="pt-BR" sz="2400" dirty="0" smtClean="0"/>
              <a:t>os estados esperados por um processo, </a:t>
            </a:r>
            <a:r>
              <a:rPr lang="pt-BR" sz="2400" dirty="0"/>
              <a:t>dando ênfase ao fluxo </a:t>
            </a:r>
            <a:r>
              <a:rPr lang="pt-BR" sz="2400" dirty="0" smtClean="0"/>
              <a:t>de transição de um estado para o outro;</a:t>
            </a:r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O diagrama demonstra o comportamento esperado pelas sequencias executadas durante o </a:t>
            </a:r>
            <a:r>
              <a:rPr lang="pt-BR" sz="2400" b="1" i="1" dirty="0" smtClean="0"/>
              <a:t>tempo de vida</a:t>
            </a:r>
            <a:r>
              <a:rPr lang="pt-BR" sz="2400" dirty="0" smtClean="0"/>
              <a:t> de um processo, juntamente com as respostas aguardadas a cada evento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São </a:t>
            </a:r>
            <a:r>
              <a:rPr lang="pt-BR" sz="2400" dirty="0"/>
              <a:t>criados para objetos que tenham um comportamento dinâmico significativo;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183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Diagrama de transição de estados.</a:t>
            </a:r>
            <a:endParaRPr lang="pt-BR" sz="3600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96900" y="3352800"/>
            <a:ext cx="609600" cy="609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69100" y="5486400"/>
            <a:ext cx="685800" cy="685800"/>
            <a:chOff x="4272" y="3456"/>
            <a:chExt cx="432" cy="432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272" y="345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346" y="3530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68300" y="2743201"/>
            <a:ext cx="3289936" cy="1323976"/>
            <a:chOff x="768" y="1728"/>
            <a:chExt cx="1495" cy="834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68" y="2304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008" y="1728"/>
              <a:ext cx="1255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pt-BR" altLang="pt-BR" sz="3200" dirty="0">
                <a:latin typeface="Times New Roman" panose="02020603050405020304" pitchFamily="18" charset="0"/>
              </a:endParaRP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 dirty="0">
                  <a:latin typeface="Times New Roman" panose="02020603050405020304" pitchFamily="18" charset="0"/>
                </a:rPr>
                <a:t>  </a:t>
              </a:r>
              <a:r>
                <a:rPr lang="pt-BR" altLang="pt-BR" sz="3200" dirty="0" smtClean="0">
                  <a:latin typeface="Times New Roman" panose="02020603050405020304" pitchFamily="18" charset="0"/>
                </a:rPr>
                <a:t>Cria Fatura     </a:t>
              </a:r>
              <a:endParaRPr lang="pt-BR" altLang="pt-BR" sz="3200" dirty="0">
                <a:latin typeface="Times New Roman" panose="02020603050405020304" pitchFamily="18" charset="0"/>
              </a:endParaRP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pt-BR" altLang="pt-BR" sz="32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187700" y="3048000"/>
            <a:ext cx="1524000" cy="1219200"/>
            <a:chOff x="2016" y="1920"/>
            <a:chExt cx="960" cy="768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2016" y="1920"/>
              <a:ext cx="960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208" y="2064"/>
              <a:ext cx="600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não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paga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388100" y="3048000"/>
            <a:ext cx="1524000" cy="1219200"/>
            <a:chOff x="4032" y="1920"/>
            <a:chExt cx="960" cy="768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4032" y="1920"/>
              <a:ext cx="960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224" y="2160"/>
              <a:ext cx="600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paga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711700" y="2971800"/>
            <a:ext cx="1600200" cy="685800"/>
            <a:chOff x="2976" y="1872"/>
            <a:chExt cx="1008" cy="432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976" y="230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168" y="1872"/>
              <a:ext cx="6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pagar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7150100" y="4267200"/>
            <a:ext cx="1809750" cy="1066800"/>
            <a:chOff x="4512" y="2688"/>
            <a:chExt cx="1140" cy="672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12" y="268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656" y="2736"/>
              <a:ext cx="996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2800" dirty="0">
                  <a:latin typeface="Times New Roman" panose="02020603050405020304" pitchFamily="18" charset="0"/>
                </a:rPr>
                <a:t>Fatura 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2800" dirty="0">
                  <a:latin typeface="Times New Roman" panose="02020603050405020304" pitchFamily="18" charset="0"/>
                </a:rPr>
                <a:t>Destruída</a:t>
              </a: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76225" y="3657600"/>
            <a:ext cx="1300163" cy="2030413"/>
            <a:chOff x="182" y="2304"/>
            <a:chExt cx="819" cy="1279"/>
          </a:xfrm>
        </p:grpSpPr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82" y="2844"/>
              <a:ext cx="819" cy="73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solidFill>
                    <a:srgbClr val="003399"/>
                  </a:solidFill>
                  <a:latin typeface="Times New Roman" panose="02020603050405020304" pitchFamily="18" charset="0"/>
                </a:rPr>
                <a:t>Estado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solidFill>
                    <a:srgbClr val="003399"/>
                  </a:solidFill>
                  <a:latin typeface="Times New Roman" panose="02020603050405020304" pitchFamily="18" charset="0"/>
                </a:rPr>
                <a:t>Inicial</a:t>
              </a:r>
              <a:endParaRPr lang="pt-BR" altLang="pt-BR" sz="3200">
                <a:latin typeface="Times New Roman" panose="02020603050405020304" pitchFamily="18" charset="0"/>
              </a:endParaRPr>
            </a:p>
          </p:txBody>
        </p:sp>
        <p:cxnSp>
          <p:nvCxnSpPr>
            <p:cNvPr id="27" name="AutoShape 24"/>
            <p:cNvCxnSpPr>
              <a:cxnSpLocks noChangeShapeType="1"/>
              <a:stCxn id="26" idx="0"/>
            </p:cNvCxnSpPr>
            <p:nvPr/>
          </p:nvCxnSpPr>
          <p:spPr bwMode="auto">
            <a:xfrm rot="5400000" flipH="1">
              <a:off x="208" y="2480"/>
              <a:ext cx="540" cy="187"/>
            </a:xfrm>
            <a:prstGeom prst="curvedConnector4">
              <a:avLst>
                <a:gd name="adj1" fmla="val 32222"/>
                <a:gd name="adj2" fmla="val 17700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949700" y="1600200"/>
            <a:ext cx="2519363" cy="1447800"/>
            <a:chOff x="2496" y="1008"/>
            <a:chExt cx="1587" cy="912"/>
          </a:xfrm>
        </p:grpSpPr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880" y="1008"/>
              <a:ext cx="1203" cy="5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solidFill>
                    <a:srgbClr val="003399"/>
                  </a:solidFill>
                  <a:latin typeface="Times New Roman" panose="02020603050405020304" pitchFamily="18" charset="0"/>
                </a:rPr>
                <a:t>Estado do 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solidFill>
                    <a:srgbClr val="003399"/>
                  </a:solidFill>
                  <a:latin typeface="Times New Roman" panose="02020603050405020304" pitchFamily="18" charset="0"/>
                </a:rPr>
                <a:t>Objeto</a:t>
              </a:r>
              <a:endParaRPr lang="pt-BR" altLang="pt-BR" sz="3200">
                <a:latin typeface="Times New Roman" panose="02020603050405020304" pitchFamily="18" charset="0"/>
              </a:endParaRPr>
            </a:p>
          </p:txBody>
        </p:sp>
        <p:cxnSp>
          <p:nvCxnSpPr>
            <p:cNvPr id="30" name="AutoShape 27"/>
            <p:cNvCxnSpPr>
              <a:cxnSpLocks noChangeShapeType="1"/>
              <a:stCxn id="29" idx="1"/>
            </p:cNvCxnSpPr>
            <p:nvPr/>
          </p:nvCxnSpPr>
          <p:spPr bwMode="auto">
            <a:xfrm rot="10800000" flipV="1">
              <a:off x="2496" y="1286"/>
              <a:ext cx="384" cy="63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787900" y="5257800"/>
            <a:ext cx="1981200" cy="1173163"/>
            <a:chOff x="3024" y="3312"/>
            <a:chExt cx="1248" cy="739"/>
          </a:xfrm>
        </p:grpSpPr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024" y="3312"/>
              <a:ext cx="819" cy="73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solidFill>
                    <a:srgbClr val="003399"/>
                  </a:solidFill>
                  <a:latin typeface="Times New Roman" panose="02020603050405020304" pitchFamily="18" charset="0"/>
                </a:rPr>
                <a:t>Estado</a:t>
              </a:r>
            </a:p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solidFill>
                    <a:srgbClr val="003399"/>
                  </a:solidFill>
                  <a:latin typeface="Times New Roman" panose="02020603050405020304" pitchFamily="18" charset="0"/>
                </a:rPr>
                <a:t>Final</a:t>
              </a:r>
              <a:endParaRPr lang="pt-BR" altLang="pt-BR" sz="3200">
                <a:latin typeface="Times New Roman" panose="02020603050405020304" pitchFamily="18" charset="0"/>
              </a:endParaRPr>
            </a:p>
          </p:txBody>
        </p:sp>
        <p:cxnSp>
          <p:nvCxnSpPr>
            <p:cNvPr id="33" name="AutoShape 30"/>
            <p:cNvCxnSpPr>
              <a:cxnSpLocks noChangeShapeType="1"/>
              <a:stCxn id="32" idx="0"/>
            </p:cNvCxnSpPr>
            <p:nvPr/>
          </p:nvCxnSpPr>
          <p:spPr bwMode="auto">
            <a:xfrm rot="5400000" flipV="1">
              <a:off x="3663" y="3062"/>
              <a:ext cx="360" cy="859"/>
            </a:xfrm>
            <a:prstGeom prst="curvedConnector4">
              <a:avLst>
                <a:gd name="adj1" fmla="val -40000"/>
                <a:gd name="adj2" fmla="val 7252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657225" y="1771650"/>
            <a:ext cx="1616075" cy="1276350"/>
            <a:chOff x="422" y="1116"/>
            <a:chExt cx="975" cy="612"/>
          </a:xfrm>
        </p:grpSpPr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422" y="1116"/>
              <a:ext cx="811" cy="2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pt-BR" altLang="pt-BR" sz="3200">
                  <a:solidFill>
                    <a:srgbClr val="003399"/>
                  </a:solidFill>
                  <a:latin typeface="Times New Roman" panose="02020603050405020304" pitchFamily="18" charset="0"/>
                </a:rPr>
                <a:t>Evento</a:t>
              </a:r>
              <a:endParaRPr lang="pt-BR" altLang="pt-BR" sz="32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AutoShape 33"/>
            <p:cNvCxnSpPr>
              <a:cxnSpLocks noChangeShapeType="1"/>
              <a:stCxn id="35" idx="3"/>
            </p:cNvCxnSpPr>
            <p:nvPr/>
          </p:nvCxnSpPr>
          <p:spPr bwMode="auto">
            <a:xfrm>
              <a:off x="1269" y="1302"/>
              <a:ext cx="128" cy="426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7" name="AutoShape 34"/>
          <p:cNvCxnSpPr>
            <a:cxnSpLocks noChangeShapeType="1"/>
          </p:cNvCxnSpPr>
          <p:nvPr/>
        </p:nvCxnSpPr>
        <p:spPr bwMode="auto">
          <a:xfrm>
            <a:off x="6402388" y="2041525"/>
            <a:ext cx="747712" cy="1006475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10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Estado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Estado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É uma condição ou situação na vida de um objeto durante a qual ele satisfaz a alguma condição, realiza alguma atividade ou aguarda algum evento;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Exemplo de </a:t>
            </a:r>
            <a:r>
              <a:rPr lang="pt-BR" sz="2400" dirty="0" smtClean="0"/>
              <a:t>estados: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duplicata(objeto) foi paga (</a:t>
            </a:r>
            <a:r>
              <a:rPr lang="pt-BR" sz="2400" dirty="0" smtClean="0"/>
              <a:t>estado)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carro (objeto) está parado (</a:t>
            </a:r>
            <a:r>
              <a:rPr lang="pt-BR" sz="2400" dirty="0" smtClean="0"/>
              <a:t>estado)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motor (objeto) está funcionando (</a:t>
            </a:r>
            <a:r>
              <a:rPr lang="pt-BR" sz="2400" dirty="0" smtClean="0"/>
              <a:t>estado)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João </a:t>
            </a:r>
            <a:r>
              <a:rPr lang="pt-BR" sz="2400" dirty="0"/>
              <a:t>(objeto) está solteiro (estado)</a:t>
            </a:r>
          </a:p>
          <a:p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48B301C-C028-4693-AFD3-7A94D1D45556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540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Transição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t-BR" sz="2400" b="1" dirty="0" smtClean="0"/>
              <a:t>Transição</a:t>
            </a:r>
            <a:endParaRPr lang="pt-BR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É um relacionamento entre dois estados, indicando que um objeto no primeiro estado realizará certas ações e entrará no segundo estado quando um evento especificado ocorrer e as condições especificadas estiverem satisfeitas;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48B301C-C028-4693-AFD3-7A94D1D45556}" type="slidenum">
              <a:rPr lang="pt-BR" altLang="pt-BR" smtClean="0"/>
              <a:pPr>
                <a:defRPr/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613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Estado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t-BR" sz="2400" b="1" dirty="0" smtClean="0"/>
              <a:t>Evento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É uma especificação de uma ocorrência significativa que tem uma localização no tempo e no espaço;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No </a:t>
            </a:r>
            <a:r>
              <a:rPr lang="pt-BR" sz="2400" dirty="0" smtClean="0"/>
              <a:t>contexto de </a:t>
            </a:r>
            <a:r>
              <a:rPr lang="pt-BR" sz="2400" dirty="0"/>
              <a:t>estado, um evento é uma ocorrência de um estímulo capaz de ativar uma transição de estado;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48B301C-C028-4693-AFD3-7A94D1D45556}" type="slidenum">
              <a:rPr lang="pt-BR" altLang="pt-BR" smtClean="0"/>
              <a:pPr>
                <a:defRPr/>
              </a:pPr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377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Condição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t-BR" sz="2400" dirty="0"/>
              <a:t>É uma expressão booleana colocada na transição de estados, que deve ser verdadeira, para que ocorrência do evento a transição ocorra.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48B301C-C028-4693-AFD3-7A94D1D45556}" type="slidenum">
              <a:rPr lang="pt-BR" altLang="pt-BR" smtClean="0"/>
              <a:pPr>
                <a:defRPr/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8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Ação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É uma atividade ou operação que deve ser feita ao chegar, permanecer ou sair de um estado;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Ações executadas ao entrar no estado (</a:t>
            </a:r>
            <a:r>
              <a:rPr lang="pt-BR" sz="2400" dirty="0" err="1"/>
              <a:t>entry</a:t>
            </a:r>
            <a:r>
              <a:rPr lang="pt-BR" sz="2400" dirty="0"/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Ações executadas dentro do estado (do);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Ações executadas ao sair do estado (</a:t>
            </a:r>
            <a:r>
              <a:rPr lang="pt-BR" sz="2400" dirty="0" err="1"/>
              <a:t>exit</a:t>
            </a:r>
            <a:r>
              <a:rPr lang="pt-BR" sz="2400" dirty="0"/>
              <a:t>).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48B301C-C028-4693-AFD3-7A94D1D45556}" type="slidenum">
              <a:rPr lang="pt-BR" altLang="pt-BR" smtClean="0"/>
              <a:pPr>
                <a:defRPr/>
              </a:pPr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2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Aplicação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Permite o controle do comportamento de um objeto ao longo de um período, possuindo as seguintes aplicações: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/>
              <a:t>Representação do diálogo homem </a:t>
            </a:r>
            <a:r>
              <a:rPr lang="pt-BR" sz="2400" dirty="0" err="1" smtClean="0"/>
              <a:t>vs</a:t>
            </a:r>
            <a:r>
              <a:rPr lang="pt-BR" sz="2400" dirty="0" smtClean="0"/>
              <a:t> </a:t>
            </a:r>
            <a:r>
              <a:rPr lang="pt-BR" sz="2400" dirty="0"/>
              <a:t>máquina, identificando a necessidade de intervenção </a:t>
            </a:r>
            <a:r>
              <a:rPr lang="pt-BR" sz="2400" dirty="0" smtClean="0"/>
              <a:t>do usuário </a:t>
            </a:r>
            <a:r>
              <a:rPr lang="pt-BR" sz="2400" dirty="0"/>
              <a:t>em um dado </a:t>
            </a:r>
            <a:r>
              <a:rPr lang="pt-BR" sz="2400" dirty="0" smtClean="0"/>
              <a:t>processo.</a:t>
            </a:r>
            <a:endParaRPr lang="pt-BR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/>
              <a:t>Representação das transições de um objeto controlado entre situações relevantes a um contexto estudado. Este objeto poderá estar representado em um Modelo de Entidade e Relacionamentos (MER) ou Diagrama de Classes.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48B301C-C028-4693-AFD3-7A94D1D45556}" type="slidenum">
              <a:rPr lang="pt-BR" altLang="pt-BR" smtClean="0"/>
              <a:pPr>
                <a:defRPr/>
              </a:pPr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538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1" id="{721EED1C-03AF-456E-905B-BBAC8985028E}" vid="{8933B3DF-35B9-42A3-88B2-CAB4AA1D4293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62</TotalTime>
  <Words>422</Words>
  <Application>Microsoft Office PowerPoint</Application>
  <PresentationFormat>Apresentação na tela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DejaVu Sans</vt:lpstr>
      <vt:lpstr>Droid Sans Fallback</vt:lpstr>
      <vt:lpstr>Monotype Sorts</vt:lpstr>
      <vt:lpstr>Tahoma</vt:lpstr>
      <vt:lpstr>Times New Roman</vt:lpstr>
      <vt:lpstr>Tema1</vt:lpstr>
      <vt:lpstr>Tema do Office</vt:lpstr>
      <vt:lpstr>1_Tema do Office</vt:lpstr>
      <vt:lpstr>2_Tema do Office</vt:lpstr>
      <vt:lpstr>Engenharia de Software III</vt:lpstr>
      <vt:lpstr>Diagrama de transição de estados.</vt:lpstr>
      <vt:lpstr>Diagrama de transição de estados.</vt:lpstr>
      <vt:lpstr>Estado</vt:lpstr>
      <vt:lpstr>Transição</vt:lpstr>
      <vt:lpstr>Estado</vt:lpstr>
      <vt:lpstr>Condição</vt:lpstr>
      <vt:lpstr>Ação</vt:lpstr>
      <vt:lpstr>Aplicação</vt:lpstr>
      <vt:lpstr>Apresentação do PowerPoint</vt:lpstr>
      <vt:lpstr>Exercício.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III</dc:title>
  <dc:creator>Rodrigo Escobar</dc:creator>
  <cp:lastModifiedBy>Rodrigo Escobar</cp:lastModifiedBy>
  <cp:revision>4</cp:revision>
  <dcterms:created xsi:type="dcterms:W3CDTF">2018-08-29T18:30:06Z</dcterms:created>
  <dcterms:modified xsi:type="dcterms:W3CDTF">2018-08-29T19:33:01Z</dcterms:modified>
</cp:coreProperties>
</file>