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62" r:id="rId6"/>
    <p:sldId id="268" r:id="rId7"/>
    <p:sldId id="275" r:id="rId8"/>
    <p:sldId id="260" r:id="rId9"/>
    <p:sldId id="261" r:id="rId10"/>
    <p:sldId id="258" r:id="rId11"/>
    <p:sldId id="263" r:id="rId12"/>
    <p:sldId id="267" r:id="rId13"/>
    <p:sldId id="274"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Marcador de posición de imagen de diapositiva 1"/>
          <p:cNvSpPr>
            <a:spLocks noGrp="1"/>
          </p:cNvSpPr>
          <p:nvPr>
            <p:ph type="sldImg" idx="2"/>
          </p:nvPr>
        </p:nvSpPr>
        <p:spPr/>
      </p:sp>
      <p:sp>
        <p:nvSpPr>
          <p:cNvPr id="3" name="Marcador de posición de texto 2"/>
          <p:cNvSpPr>
            <a:spLocks noGrp="1"/>
          </p:cNvSpPr>
          <p:nvPr>
            <p:ph type="body" idx="3"/>
          </p:nvPr>
        </p:nvSpPr>
        <p:spPr/>
        <p:txBody>
          <a:bodyPr/>
          <a:p>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4.jpe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tags" Target="../tags/tag11.xml"/><Relationship Id="rId2" Type="http://schemas.openxmlformats.org/officeDocument/2006/relationships/image" Target="../media/image4.jpe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n 3" descr="9bfacbfc7ae3f651457eebf561a80729"/>
          <p:cNvPicPr>
            <a:picLocks noChangeAspect="1"/>
          </p:cNvPicPr>
          <p:nvPr/>
        </p:nvPicPr>
        <p:blipFill>
          <a:blip r:embed="rId1">
            <a:lum bright="18000"/>
          </a:blip>
          <a:stretch>
            <a:fillRect/>
          </a:stretch>
        </p:blipFill>
        <p:spPr>
          <a:xfrm rot="5400000">
            <a:off x="2672080" y="-2671445"/>
            <a:ext cx="6847840" cy="12191365"/>
          </a:xfrm>
          <a:prstGeom prst="rect">
            <a:avLst/>
          </a:prstGeom>
        </p:spPr>
      </p:pic>
      <p:sp>
        <p:nvSpPr>
          <p:cNvPr id="2" name="Título 1"/>
          <p:cNvSpPr>
            <a:spLocks noGrp="1"/>
          </p:cNvSpPr>
          <p:nvPr>
            <p:ph type="ctrTitle"/>
          </p:nvPr>
        </p:nvSpPr>
        <p:spPr>
          <a:xfrm>
            <a:off x="1758315" y="3908425"/>
            <a:ext cx="9357360" cy="1639570"/>
          </a:xfrm>
        </p:spPr>
        <p:txBody>
          <a:bodyPr>
            <a:noAutofit/>
          </a:bodyPr>
          <a:p>
            <a:pPr>
              <a:lnSpc>
                <a:spcPct val="100000"/>
              </a:lnSpc>
            </a:pPr>
            <a:r>
              <a:rPr lang="es-MX" altLang="en-US" sz="3600">
                <a:solidFill>
                  <a:schemeClr val="tx1"/>
                </a:solidFill>
                <a:latin typeface="Franklin Gothic Demi" panose="020B0703020102020204" charset="0"/>
                <a:cs typeface="Franklin Gothic Demi" panose="020B0703020102020204" charset="0"/>
              </a:rPr>
              <a:t>MANUFACTURA Y AUTOMATIZACIÓN DE UN INVERNADERO</a:t>
            </a:r>
            <a:endParaRPr lang="es-MX" altLang="en-US" sz="3600">
              <a:solidFill>
                <a:schemeClr val="tx1"/>
              </a:solidFill>
              <a:latin typeface="Franklin Gothic Demi" panose="020B0703020102020204" charset="0"/>
              <a:cs typeface="Franklin Gothic Demi" panose="020B0703020102020204" charset="0"/>
            </a:endParaRPr>
          </a:p>
        </p:txBody>
      </p:sp>
      <p:sp>
        <p:nvSpPr>
          <p:cNvPr id="3" name="Subtítulo 2"/>
          <p:cNvSpPr>
            <a:spLocks noGrp="1"/>
          </p:cNvSpPr>
          <p:nvPr>
            <p:ph type="subTitle" idx="1"/>
          </p:nvPr>
        </p:nvSpPr>
        <p:spPr>
          <a:xfrm>
            <a:off x="1869440" y="276225"/>
            <a:ext cx="8452485" cy="1655445"/>
          </a:xfrm>
        </p:spPr>
        <p:txBody>
          <a:bodyPr/>
          <a:p>
            <a:r>
              <a:rPr lang="es-MX" altLang="en-US" b="1">
                <a:solidFill>
                  <a:schemeClr val="tx1"/>
                </a:solidFill>
                <a:latin typeface="Arial Black" panose="020B0A04020102020204" charset="0"/>
                <a:cs typeface="Arial Black" panose="020B0A04020102020204" charset="0"/>
              </a:rPr>
              <a:t>UNIVERSIDAD TECNOLOGIA DEL NORTE DE AGUASCALIENTES</a:t>
            </a:r>
            <a:r>
              <a:rPr lang="es-MX" altLang="en-US">
                <a:solidFill>
                  <a:schemeClr val="tx1"/>
                </a:solidFill>
              </a:rPr>
              <a:t> </a:t>
            </a:r>
            <a:endParaRPr lang="es-MX" altLang="en-US">
              <a:solidFill>
                <a:schemeClr val="tx1"/>
              </a:solidFill>
            </a:endParaRPr>
          </a:p>
        </p:txBody>
      </p:sp>
      <p:sp>
        <p:nvSpPr>
          <p:cNvPr id="10" name="Subtítulo 2"/>
          <p:cNvSpPr>
            <a:spLocks noGrp="1"/>
          </p:cNvSpPr>
          <p:nvPr>
            <p:custDataLst>
              <p:tags r:id="rId2"/>
            </p:custDataLst>
          </p:nvPr>
        </p:nvSpPr>
        <p:spPr>
          <a:xfrm>
            <a:off x="1630680" y="1656080"/>
            <a:ext cx="9144000" cy="1431925"/>
          </a:xfrm>
          <a:prstGeom prst="rect">
            <a:avLst/>
          </a:prstGeom>
        </p:spPr>
        <p:txBody>
          <a:bodyPr vert="horz" lIns="91440" tIns="45720" rIns="91440" bIns="45720" rtlCol="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400" b="0" kern="1200">
                <a:solidFill>
                  <a:schemeClr val="tx1">
                    <a:lumMod val="75000"/>
                    <a:lumOff val="25000"/>
                  </a:schemeClr>
                </a:solidFill>
                <a:effectLst/>
                <a:latin typeface="Calibri Light" panose="020F0302020204030204" pitchFamily="34" charset="0"/>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baseline="0">
                <a:solidFill>
                  <a:schemeClr val="tx1"/>
                </a:solidFill>
                <a:latin typeface="Calibri Light" panose="020F030202020403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baseline="0">
                <a:solidFill>
                  <a:schemeClr val="tx1"/>
                </a:solidFill>
                <a:effectLst/>
                <a:latin typeface="Calibri Light" panose="020F0302020204030204" pitchFamily="34" charset="0"/>
                <a:ea typeface="+mn-ea"/>
                <a:cs typeface="Calibri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MX" altLang="en-US" sz="4000" b="1">
              <a:solidFill>
                <a:schemeClr val="tx1"/>
              </a:solidFill>
              <a:latin typeface="Arial Black" panose="020B0A04020102020204" charset="0"/>
              <a:cs typeface="Arial Black" panose="020B0A04020102020204" charset="0"/>
            </a:endParaRPr>
          </a:p>
          <a:p>
            <a:r>
              <a:rPr lang="es-MX" altLang="en-US" sz="4000" b="1">
                <a:solidFill>
                  <a:schemeClr val="tx1"/>
                </a:solidFill>
                <a:latin typeface="Arial Black" panose="020B0A04020102020204" charset="0"/>
                <a:cs typeface="Arial Black" panose="020B0A04020102020204" charset="0"/>
              </a:rPr>
              <a:t> </a:t>
            </a:r>
            <a:r>
              <a:rPr lang="es-MX" altLang="en-US" sz="4000" b="1">
                <a:solidFill>
                  <a:schemeClr val="tx1"/>
                </a:solidFill>
                <a:latin typeface="Eras Demi ITC" panose="020B0805030504020804" charset="0"/>
                <a:cs typeface="Eras Demi ITC" panose="020B0805030504020804" charset="0"/>
              </a:rPr>
              <a:t>MaRaBotics </a:t>
            </a:r>
            <a:r>
              <a:rPr lang="es-MX" altLang="en-US" b="1">
                <a:solidFill>
                  <a:schemeClr val="tx1"/>
                </a:solidFill>
                <a:latin typeface="Eras Demi ITC" panose="020B0805030504020804" charset="0"/>
                <a:cs typeface="Eras Demi ITC" panose="020B0805030504020804" charset="0"/>
              </a:rPr>
              <a:t> </a:t>
            </a:r>
            <a:endParaRPr lang="es-MX" altLang="en-US" b="1">
              <a:solidFill>
                <a:schemeClr val="tx1"/>
              </a:solidFill>
              <a:latin typeface="Eras Demi ITC" panose="020B0805030504020804" charset="0"/>
              <a:cs typeface="Eras Demi ITC" panose="020B0805030504020804" charset="0"/>
            </a:endParaRPr>
          </a:p>
        </p:txBody>
      </p:sp>
      <p:pic>
        <p:nvPicPr>
          <p:cNvPr id="13" name="Imagen 12" descr="images"/>
          <p:cNvPicPr>
            <a:picLocks noChangeAspect="1"/>
          </p:cNvPicPr>
          <p:nvPr/>
        </p:nvPicPr>
        <p:blipFill>
          <a:blip r:embed="rId3"/>
          <a:srcRect t="29304" b="23526"/>
          <a:stretch>
            <a:fillRect/>
          </a:stretch>
        </p:blipFill>
        <p:spPr>
          <a:xfrm>
            <a:off x="9975850" y="83820"/>
            <a:ext cx="2143125" cy="1010920"/>
          </a:xfrm>
          <a:prstGeom prst="rect">
            <a:avLst/>
          </a:prstGeom>
        </p:spPr>
      </p:pic>
      <p:pic>
        <p:nvPicPr>
          <p:cNvPr id="14" name="Imagen 13"/>
          <p:cNvPicPr>
            <a:picLocks noChangeAspect="1"/>
          </p:cNvPicPr>
          <p:nvPr>
            <p:custDataLst>
              <p:tags r:id="rId4"/>
            </p:custDataLst>
          </p:nvPr>
        </p:nvPicPr>
        <p:blipFill>
          <a:blip r:embed="rId5"/>
          <a:stretch>
            <a:fillRect/>
          </a:stretch>
        </p:blipFill>
        <p:spPr>
          <a:xfrm>
            <a:off x="100330" y="85090"/>
            <a:ext cx="1657985" cy="1570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n 13"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258445" y="258445"/>
            <a:ext cx="11520170" cy="1325880"/>
          </a:xfrm>
        </p:spPr>
        <p:txBody>
          <a:bodyPr/>
          <a:p>
            <a:r>
              <a:rPr lang="es-MX" altLang="en-US" sz="3600"/>
              <a:t>problemas ambientales a causa del mal manejo del agua</a:t>
            </a:r>
            <a:endParaRPr lang="es-MX" altLang="en-US" sz="3600"/>
          </a:p>
        </p:txBody>
      </p:sp>
      <p:pic>
        <p:nvPicPr>
          <p:cNvPr id="4" name="Imagen 3" descr="tipos-de-problemas-medioambientales"/>
          <p:cNvPicPr>
            <a:picLocks noChangeAspect="1"/>
          </p:cNvPicPr>
          <p:nvPr/>
        </p:nvPicPr>
        <p:blipFill>
          <a:blip r:embed="rId3"/>
          <a:stretch>
            <a:fillRect/>
          </a:stretch>
        </p:blipFill>
        <p:spPr>
          <a:xfrm>
            <a:off x="95885" y="1675130"/>
            <a:ext cx="3980180" cy="2655570"/>
          </a:xfrm>
          <a:prstGeom prst="rect">
            <a:avLst/>
          </a:prstGeom>
        </p:spPr>
      </p:pic>
      <p:pic>
        <p:nvPicPr>
          <p:cNvPr id="5" name="Imagen 4" descr="yhrt"/>
          <p:cNvPicPr>
            <a:picLocks noChangeAspect="1"/>
          </p:cNvPicPr>
          <p:nvPr/>
        </p:nvPicPr>
        <p:blipFill>
          <a:blip r:embed="rId4"/>
          <a:stretch>
            <a:fillRect/>
          </a:stretch>
        </p:blipFill>
        <p:spPr>
          <a:xfrm>
            <a:off x="4218305" y="1675130"/>
            <a:ext cx="3755390" cy="2647315"/>
          </a:xfrm>
          <a:prstGeom prst="rect">
            <a:avLst/>
          </a:prstGeom>
        </p:spPr>
      </p:pic>
      <p:pic>
        <p:nvPicPr>
          <p:cNvPr id="6" name="Imagen 5" descr="images"/>
          <p:cNvPicPr>
            <a:picLocks noChangeAspect="1"/>
          </p:cNvPicPr>
          <p:nvPr/>
        </p:nvPicPr>
        <p:blipFill>
          <a:blip r:embed="rId5"/>
          <a:stretch>
            <a:fillRect/>
          </a:stretch>
        </p:blipFill>
        <p:spPr>
          <a:xfrm>
            <a:off x="8115935" y="1682750"/>
            <a:ext cx="3978910" cy="2647950"/>
          </a:xfrm>
          <a:prstGeom prst="rect">
            <a:avLst/>
          </a:prstGeom>
        </p:spPr>
      </p:pic>
      <p:sp>
        <p:nvSpPr>
          <p:cNvPr id="3" name="Título 1"/>
          <p:cNvSpPr>
            <a:spLocks noGrp="1"/>
          </p:cNvSpPr>
          <p:nvPr>
            <p:custDataLst>
              <p:tags r:id="rId6"/>
            </p:custDataLst>
          </p:nvPr>
        </p:nvSpPr>
        <p:spPr>
          <a:xfrm>
            <a:off x="95885" y="4413250"/>
            <a:ext cx="3980815" cy="228981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endParaRPr lang="es-MX" altLang="en-US" sz="3600"/>
          </a:p>
        </p:txBody>
      </p:sp>
      <p:sp>
        <p:nvSpPr>
          <p:cNvPr id="7" name="Cuadro de texto 6"/>
          <p:cNvSpPr txBox="1"/>
          <p:nvPr/>
        </p:nvSpPr>
        <p:spPr>
          <a:xfrm>
            <a:off x="258445" y="4421505"/>
            <a:ext cx="3418205" cy="2133600"/>
          </a:xfrm>
          <a:prstGeom prst="rect">
            <a:avLst/>
          </a:prstGeom>
          <a:noFill/>
        </p:spPr>
        <p:txBody>
          <a:bodyPr wrap="square" rtlCol="0">
            <a:noAutofit/>
          </a:bodyPr>
          <a:p>
            <a:r>
              <a:rPr lang="es-MX" altLang="en-US"/>
              <a:t>Escasez de agua: </a:t>
            </a:r>
            <a:endParaRPr lang="es-MX" altLang="en-US"/>
          </a:p>
          <a:p>
            <a:endParaRPr lang="es-MX" altLang="en-US"/>
          </a:p>
          <a:p>
            <a:r>
              <a:rPr lang="es-MX" altLang="en-US"/>
              <a:t>El uso ineficiente y la sobreexplotación de recursos hídricos pueden agotar las reservas de agua disponibles, afectando tanto a humanos como a ecosistemas</a:t>
            </a:r>
            <a:endParaRPr lang="es-MX" altLang="en-US"/>
          </a:p>
        </p:txBody>
      </p:sp>
      <p:sp>
        <p:nvSpPr>
          <p:cNvPr id="8" name="Cuadro de texto 7"/>
          <p:cNvSpPr txBox="1"/>
          <p:nvPr>
            <p:custDataLst>
              <p:tags r:id="rId7"/>
            </p:custDataLst>
          </p:nvPr>
        </p:nvSpPr>
        <p:spPr>
          <a:xfrm>
            <a:off x="4309110" y="4413885"/>
            <a:ext cx="3418205" cy="2268220"/>
          </a:xfrm>
          <a:prstGeom prst="rect">
            <a:avLst/>
          </a:prstGeom>
          <a:noFill/>
        </p:spPr>
        <p:txBody>
          <a:bodyPr wrap="square" rtlCol="0">
            <a:noAutofit/>
          </a:bodyPr>
          <a:p>
            <a:r>
              <a:rPr lang="es-MX" altLang="en-US"/>
              <a:t>Contaminación de fuentes de agua: </a:t>
            </a:r>
            <a:endParaRPr lang="es-MX" altLang="en-US"/>
          </a:p>
          <a:p>
            <a:r>
              <a:rPr lang="es-MX" altLang="en-US"/>
              <a:t>El mal manejo del agua puede llevar a la contaminación de ríos, lagos y acuíferos con productos químicos, desechos y patógenos, afectando la salud pública y la biodiversidad.</a:t>
            </a:r>
            <a:endParaRPr lang="es-MX" altLang="en-US"/>
          </a:p>
        </p:txBody>
      </p:sp>
      <p:sp>
        <p:nvSpPr>
          <p:cNvPr id="9" name="Cuadro de texto 8"/>
          <p:cNvSpPr txBox="1"/>
          <p:nvPr>
            <p:custDataLst>
              <p:tags r:id="rId8"/>
            </p:custDataLst>
          </p:nvPr>
        </p:nvSpPr>
        <p:spPr>
          <a:xfrm>
            <a:off x="8359775" y="4429125"/>
            <a:ext cx="3418205" cy="2268220"/>
          </a:xfrm>
          <a:prstGeom prst="rect">
            <a:avLst/>
          </a:prstGeom>
          <a:noFill/>
        </p:spPr>
        <p:txBody>
          <a:bodyPr wrap="square" rtlCol="0">
            <a:noAutofit/>
          </a:bodyPr>
          <a:p>
            <a:r>
              <a:rPr lang="es-MX" altLang="en-US"/>
              <a:t>Degradación de ecosistemas acuáticos: </a:t>
            </a:r>
            <a:endParaRPr lang="es-MX" altLang="en-US"/>
          </a:p>
          <a:p>
            <a:r>
              <a:rPr lang="es-MX" altLang="en-US"/>
              <a:t>La alteración del caudal natural de los cuerpos de agua y la contaminación pueden destruir hábitats acuáticos, afectando la flora y fauna dependiente de esos ecosistemas.</a:t>
            </a:r>
            <a:endParaRPr lang="es-MX"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Imagen 7" descr="9bfacbfc7ae3f651457eebf561a80729"/>
          <p:cNvPicPr>
            <a:picLocks noChangeAspect="1"/>
          </p:cNvPicPr>
          <p:nvPr>
            <p:custDataLst>
              <p:tags r:id="rId1"/>
            </p:custDataLst>
          </p:nvPr>
        </p:nvPicPr>
        <p:blipFill>
          <a:blip r:embed="rId2">
            <a:lum bright="18000"/>
          </a:blip>
          <a:stretch>
            <a:fillRect/>
          </a:stretch>
        </p:blipFill>
        <p:spPr>
          <a:xfrm rot="5400000">
            <a:off x="2672080" y="-2671445"/>
            <a:ext cx="6847840" cy="12191365"/>
          </a:xfrm>
          <a:prstGeom prst="rect">
            <a:avLst/>
          </a:prstGeom>
        </p:spPr>
      </p:pic>
      <p:sp>
        <p:nvSpPr>
          <p:cNvPr id="2" name="Título 1"/>
          <p:cNvSpPr>
            <a:spLocks noGrp="1"/>
          </p:cNvSpPr>
          <p:nvPr>
            <p:ph type="title"/>
          </p:nvPr>
        </p:nvSpPr>
        <p:spPr>
          <a:xfrm>
            <a:off x="6871970" y="1897380"/>
            <a:ext cx="4188460" cy="1153160"/>
          </a:xfrm>
        </p:spPr>
        <p:txBody>
          <a:bodyPr/>
          <a:p>
            <a:pPr algn="ctr"/>
            <a:r>
              <a:rPr lang="es-MX" altLang="en-US" sz="3600"/>
              <a:t>Ingreso de credencial</a:t>
            </a:r>
            <a:endParaRPr lang="es-MX" altLang="en-US" sz="3600"/>
          </a:p>
        </p:txBody>
      </p:sp>
      <p:pic>
        <p:nvPicPr>
          <p:cNvPr id="4" name="Imagen 3" descr="Imagen de WhatsApp 2024-07-12 a las 21.01.35_7d3f9937"/>
          <p:cNvPicPr>
            <a:picLocks noChangeAspect="1"/>
          </p:cNvPicPr>
          <p:nvPr/>
        </p:nvPicPr>
        <p:blipFill>
          <a:blip r:embed="rId3"/>
          <a:stretch>
            <a:fillRect/>
          </a:stretch>
        </p:blipFill>
        <p:spPr>
          <a:xfrm>
            <a:off x="6004560" y="3208020"/>
            <a:ext cx="5969000" cy="3143250"/>
          </a:xfrm>
          <a:prstGeom prst="rect">
            <a:avLst/>
          </a:prstGeom>
        </p:spPr>
      </p:pic>
      <p:pic>
        <p:nvPicPr>
          <p:cNvPr id="6" name="Imagen 5" descr="Imagen de WhatsApp 2024-07-12 a las 21.01.34_e99e7865"/>
          <p:cNvPicPr>
            <a:picLocks noChangeAspect="1"/>
          </p:cNvPicPr>
          <p:nvPr/>
        </p:nvPicPr>
        <p:blipFill>
          <a:blip r:embed="rId4"/>
          <a:stretch>
            <a:fillRect/>
          </a:stretch>
        </p:blipFill>
        <p:spPr>
          <a:xfrm>
            <a:off x="102870" y="3208020"/>
            <a:ext cx="5645785" cy="2972435"/>
          </a:xfrm>
          <a:prstGeom prst="rect">
            <a:avLst/>
          </a:prstGeom>
        </p:spPr>
      </p:pic>
      <p:sp>
        <p:nvSpPr>
          <p:cNvPr id="7" name="Título 1"/>
          <p:cNvSpPr>
            <a:spLocks noGrp="1"/>
          </p:cNvSpPr>
          <p:nvPr/>
        </p:nvSpPr>
        <p:spPr>
          <a:xfrm>
            <a:off x="820420" y="1819910"/>
            <a:ext cx="4188460" cy="115316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algn="ctr"/>
            <a:r>
              <a:rPr lang="es-MX" altLang="en-US" sz="3600"/>
              <a:t>Cobro del servicio</a:t>
            </a:r>
            <a:endParaRPr lang="es-MX" altLang="en-US" sz="3600"/>
          </a:p>
        </p:txBody>
      </p:sp>
      <p:sp>
        <p:nvSpPr>
          <p:cNvPr id="10" name="Título 1"/>
          <p:cNvSpPr>
            <a:spLocks noGrp="1"/>
          </p:cNvSpPr>
          <p:nvPr>
            <p:custDataLst>
              <p:tags r:id="rId5"/>
            </p:custDataLst>
          </p:nvPr>
        </p:nvSpPr>
        <p:spPr>
          <a:xfrm>
            <a:off x="266700" y="309245"/>
            <a:ext cx="11657965" cy="115316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algn="ctr"/>
            <a:r>
              <a:rPr lang="es-MX" altLang="en-US" sz="3600"/>
              <a:t>Interfas de la aplicacion utlilizando credenciales con internet identity  </a:t>
            </a:r>
            <a:endParaRPr lang="es-MX"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0100" y="-1993900"/>
            <a:ext cx="6858000" cy="10845165"/>
          </a:xfrm>
          <a:prstGeom prst="rect">
            <a:avLst/>
          </a:prstGeom>
        </p:spPr>
      </p:pic>
      <p:sp>
        <p:nvSpPr>
          <p:cNvPr id="3" name="Subtítulo 2"/>
          <p:cNvSpPr>
            <a:spLocks noGrp="1"/>
          </p:cNvSpPr>
          <p:nvPr>
            <p:ph type="subTitle" idx="1"/>
          </p:nvPr>
        </p:nvSpPr>
        <p:spPr>
          <a:xfrm>
            <a:off x="321945" y="1151255"/>
            <a:ext cx="7245985" cy="659765"/>
          </a:xfrm>
        </p:spPr>
        <p:txBody>
          <a:bodyPr>
            <a:noAutofit/>
          </a:bodyPr>
          <a:p>
            <a:pPr algn="just"/>
            <a:r>
              <a:rPr lang="es-MX" altLang="en-US" sz="4800" b="1">
                <a:latin typeface="Arial" panose="020B0604020202020204" pitchFamily="34" charset="0"/>
                <a:cs typeface="Arial" panose="020B0604020202020204" pitchFamily="34" charset="0"/>
              </a:rPr>
              <a:t>¿</a:t>
            </a:r>
            <a:r>
              <a:rPr lang="es-MX" altLang="en-US" sz="4000" b="1">
                <a:latin typeface="Arial" panose="020B0604020202020204" pitchFamily="34" charset="0"/>
                <a:cs typeface="Arial" panose="020B0604020202020204" pitchFamily="34" charset="0"/>
              </a:rPr>
              <a:t>QUE QUEREMOS LOGRAR</a:t>
            </a:r>
            <a:r>
              <a:rPr lang="es-MX" altLang="en-US" sz="4800" b="1">
                <a:latin typeface="Arial" panose="020B0604020202020204" pitchFamily="34" charset="0"/>
                <a:cs typeface="Arial" panose="020B0604020202020204" pitchFamily="34" charset="0"/>
              </a:rPr>
              <a:t>?</a:t>
            </a:r>
            <a:endParaRPr lang="es-MX" altLang="en-US" sz="4800" b="1">
              <a:latin typeface="Arial" panose="020B0604020202020204" pitchFamily="34" charset="0"/>
              <a:cs typeface="Arial" panose="020B0604020202020204" pitchFamily="34" charset="0"/>
            </a:endParaRPr>
          </a:p>
        </p:txBody>
      </p:sp>
      <p:sp>
        <p:nvSpPr>
          <p:cNvPr id="5" name="Subtítulo 2"/>
          <p:cNvSpPr>
            <a:spLocks noGrp="1"/>
          </p:cNvSpPr>
          <p:nvPr>
            <p:custDataLst>
              <p:tags r:id="rId3"/>
            </p:custDataLst>
          </p:nvPr>
        </p:nvSpPr>
        <p:spPr>
          <a:xfrm>
            <a:off x="321945" y="2263775"/>
            <a:ext cx="8937625" cy="3711575"/>
          </a:xfrm>
          <a:prstGeom prst="rect">
            <a:avLst/>
          </a:prstGeom>
        </p:spPr>
        <p:txBody>
          <a:bodyPr vert="horz" lIns="91440" tIns="45720" rIns="91440" bIns="45720" rtlCol="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400" b="0" kern="1200">
                <a:solidFill>
                  <a:schemeClr val="tx1">
                    <a:lumMod val="75000"/>
                    <a:lumOff val="25000"/>
                  </a:schemeClr>
                </a:solidFill>
                <a:effectLst/>
                <a:latin typeface="Calibri Light" panose="020F0302020204030204" pitchFamily="34" charset="0"/>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baseline="0">
                <a:solidFill>
                  <a:schemeClr val="tx1"/>
                </a:solidFill>
                <a:latin typeface="Calibri Light" panose="020F030202020403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baseline="0">
                <a:solidFill>
                  <a:schemeClr val="tx1"/>
                </a:solidFill>
                <a:effectLst/>
                <a:latin typeface="Calibri Light" panose="020F0302020204030204" pitchFamily="34" charset="0"/>
                <a:ea typeface="+mn-ea"/>
                <a:cs typeface="Calibri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altLang="en-US" sz="2800">
                <a:latin typeface="Arial" panose="020B0604020202020204" pitchFamily="34" charset="0"/>
                <a:cs typeface="Arial" panose="020B0604020202020204" pitchFamily="34" charset="0"/>
              </a:rPr>
              <a:t>Capacitamos a pequeñas empresas y productores agrícolas en tecnologías de manufactura y automatización de invernaderos y cultivos para optimizar el uso del agua, mejorar la eficiencia y reducir costos operativos.</a:t>
            </a:r>
            <a:endParaRPr lang="es-MX" altLang="en-US" sz="28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118110" y="751205"/>
            <a:ext cx="7987665" cy="972820"/>
          </a:xfrm>
        </p:spPr>
        <p:txBody>
          <a:bodyPr/>
          <a:p>
            <a:r>
              <a:rPr lang="es-MX" altLang="en-US">
                <a:latin typeface="Arial" panose="020B0604020202020204" pitchFamily="34" charset="0"/>
                <a:cs typeface="Arial" panose="020B0604020202020204" pitchFamily="34" charset="0"/>
                <a:sym typeface="+mn-ea"/>
              </a:rPr>
              <a:t>OBJETIVOS DEL PROYECTO</a:t>
            </a:r>
            <a:endParaRPr lang="es-MX" altLang="en-US">
              <a:latin typeface="Arial" panose="020B0604020202020204" pitchFamily="34" charset="0"/>
              <a:cs typeface="Arial" panose="020B0604020202020204" pitchFamily="34" charset="0"/>
            </a:endParaRPr>
          </a:p>
        </p:txBody>
      </p:sp>
      <p:sp>
        <p:nvSpPr>
          <p:cNvPr id="3" name="Marcador de posición de contenido 2"/>
          <p:cNvSpPr>
            <a:spLocks noGrp="1"/>
          </p:cNvSpPr>
          <p:nvPr>
            <p:ph idx="1"/>
          </p:nvPr>
        </p:nvSpPr>
        <p:spPr>
          <a:xfrm>
            <a:off x="118110" y="2030095"/>
            <a:ext cx="10515600" cy="3144520"/>
          </a:xfrm>
        </p:spPr>
        <p:txBody>
          <a:bodyPr>
            <a:normAutofit/>
          </a:bodyPr>
          <a:p>
            <a:pPr algn="just"/>
            <a:r>
              <a:rPr lang="es-MX" altLang="en-US">
                <a:latin typeface="Arial" panose="020B0604020202020204" pitchFamily="34" charset="0"/>
                <a:cs typeface="Arial" panose="020B0604020202020204" pitchFamily="34" charset="0"/>
              </a:rPr>
              <a:t>El principal objetivo de realizar este proyecto es la protección contra los riesgos inherentes por el uso exesivo del agua a la producción de cultivos ofreciendo productos que con menor gasto  de agua, optimizando tiempos de cultivo y aumento en la pureza del producto. </a:t>
            </a:r>
            <a:endParaRPr lang="es-MX" altLang="en-US">
              <a:latin typeface="Arial" panose="020B0604020202020204" pitchFamily="34" charset="0"/>
              <a:cs typeface="Arial" panose="020B0604020202020204" pitchFamily="34" charset="0"/>
            </a:endParaRPr>
          </a:p>
          <a:p>
            <a:pPr algn="just"/>
            <a:endParaRPr lang="es-MX" alt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192405" y="582295"/>
            <a:ext cx="4159885" cy="732790"/>
          </a:xfrm>
        </p:spPr>
        <p:txBody>
          <a:bodyPr>
            <a:normAutofit fontScale="90000"/>
          </a:bodyPr>
          <a:p>
            <a:r>
              <a:rPr lang="es-MX" altLang="en-US"/>
              <a:t>PUNTOS A TRATAR</a:t>
            </a:r>
            <a:endParaRPr lang="es-MX" altLang="en-US"/>
          </a:p>
        </p:txBody>
      </p:sp>
      <p:sp>
        <p:nvSpPr>
          <p:cNvPr id="3" name="Marcador de posición de contenido 2"/>
          <p:cNvSpPr>
            <a:spLocks noGrp="1"/>
          </p:cNvSpPr>
          <p:nvPr>
            <p:ph idx="1"/>
          </p:nvPr>
        </p:nvSpPr>
        <p:spPr>
          <a:xfrm>
            <a:off x="192405" y="1518920"/>
            <a:ext cx="11807825" cy="5104130"/>
          </a:xfrm>
        </p:spPr>
        <p:txBody>
          <a:bodyPr>
            <a:noAutofit/>
          </a:bodyPr>
          <a:p>
            <a:r>
              <a:rPr lang="es-MX" altLang="en-US" sz="1800" b="1">
                <a:latin typeface="+mn-lt"/>
                <a:cs typeface="+mn-lt"/>
              </a:rPr>
              <a:t>Reducción de costos operativos:</a:t>
            </a:r>
            <a:r>
              <a:rPr lang="es-MX" altLang="en-US" sz="1800">
                <a:latin typeface="+mn-lt"/>
                <a:cs typeface="+mn-lt"/>
              </a:rPr>
              <a:t> Destaca cómo la automatización reduce los costos de mano de obra y de mantenimiento.</a:t>
            </a:r>
            <a:endParaRPr lang="es-MX" altLang="en-US" sz="1800">
              <a:latin typeface="+mn-lt"/>
              <a:cs typeface="+mn-lt"/>
            </a:endParaRPr>
          </a:p>
          <a:p>
            <a:r>
              <a:rPr lang="es-MX" altLang="en-US" sz="1800" b="1">
                <a:latin typeface="+mn-lt"/>
                <a:cs typeface="+mn-lt"/>
              </a:rPr>
              <a:t>Aumento de la productividad:</a:t>
            </a:r>
            <a:r>
              <a:rPr lang="es-MX" altLang="en-US" sz="1800">
                <a:latin typeface="+mn-lt"/>
                <a:cs typeface="+mn-lt"/>
              </a:rPr>
              <a:t> Explica cómo los sistemas automatizados permiten un crecimiento más rápido y eficiente de las plantas.</a:t>
            </a:r>
            <a:endParaRPr lang="es-MX" altLang="en-US" sz="1800">
              <a:latin typeface="+mn-lt"/>
              <a:cs typeface="+mn-lt"/>
            </a:endParaRPr>
          </a:p>
          <a:p>
            <a:r>
              <a:rPr lang="es-MX" altLang="en-US" sz="1800" b="1">
                <a:latin typeface="+mn-lt"/>
                <a:cs typeface="+mn-lt"/>
              </a:rPr>
              <a:t>Mejora en la calidad de los cultivos: </a:t>
            </a:r>
            <a:r>
              <a:rPr lang="es-MX" altLang="en-US" sz="1800">
                <a:latin typeface="+mn-lt"/>
                <a:cs typeface="+mn-lt"/>
              </a:rPr>
              <a:t>Enfatiza cómo los controles precisos de clima y nutrientes resultan en cultivos de mejor calidad.</a:t>
            </a:r>
            <a:endParaRPr lang="es-MX" altLang="en-US" sz="1800">
              <a:latin typeface="+mn-lt"/>
              <a:cs typeface="+mn-lt"/>
            </a:endParaRPr>
          </a:p>
          <a:p>
            <a:r>
              <a:rPr lang="es-MX" altLang="en-US" sz="1800" b="1">
                <a:latin typeface="+mn-lt"/>
                <a:cs typeface="+mn-lt"/>
              </a:rPr>
              <a:t>Sostenibilidad y eficiencia: </a:t>
            </a:r>
            <a:r>
              <a:rPr lang="es-MX" altLang="en-US" sz="1800">
                <a:latin typeface="+mn-lt"/>
                <a:cs typeface="+mn-lt"/>
              </a:rPr>
              <a:t>Resalta la eficiencia en el uso de recursos como el agua y la energía, y cómo contribuye a prácticas agrícolas sostenibles.</a:t>
            </a:r>
            <a:endParaRPr lang="es-MX" altLang="en-US" sz="1800">
              <a:latin typeface="+mn-lt"/>
              <a:cs typeface="+mn-lt"/>
            </a:endParaRPr>
          </a:p>
          <a:p>
            <a:r>
              <a:rPr lang="es-MX" altLang="en-US" sz="1800" b="1">
                <a:latin typeface="+mn-lt"/>
                <a:cs typeface="+mn-lt"/>
              </a:rPr>
              <a:t>Control preciso y consistente:</a:t>
            </a:r>
            <a:r>
              <a:rPr lang="es-MX" altLang="en-US" sz="1800">
                <a:latin typeface="+mn-lt"/>
                <a:cs typeface="+mn-lt"/>
              </a:rPr>
              <a:t> Señala cómo la automatización proporciona un ambiente de cultivo controlado y consistente, reduciendo riesgos y variabilidad.</a:t>
            </a:r>
            <a:endParaRPr lang="es-MX" altLang="en-US" sz="1800">
              <a:latin typeface="+mn-lt"/>
              <a:cs typeface="+mn-lt"/>
            </a:endParaRPr>
          </a:p>
          <a:p>
            <a:r>
              <a:rPr lang="es-MX" altLang="en-US" sz="1800" b="1">
                <a:latin typeface="+mn-lt"/>
                <a:cs typeface="+mn-lt"/>
              </a:rPr>
              <a:t>Monitoreo y control remoto:</a:t>
            </a:r>
            <a:r>
              <a:rPr lang="es-MX" altLang="en-US" sz="1800">
                <a:latin typeface="+mn-lt"/>
                <a:cs typeface="+mn-lt"/>
              </a:rPr>
              <a:t> Promociona la conveniencia de poder monitorear y controlar el invernadero desde cualquier lugar.</a:t>
            </a:r>
            <a:endParaRPr lang="es-MX" altLang="en-US" sz="1800">
              <a:latin typeface="+mn-lt"/>
              <a:cs typeface="+mn-lt"/>
            </a:endParaRPr>
          </a:p>
          <a:p>
            <a:r>
              <a:rPr lang="es-MX" altLang="en-US" sz="1800" b="1">
                <a:latin typeface="+mn-lt"/>
                <a:cs typeface="+mn-lt"/>
              </a:rPr>
              <a:t>Retorno de inversión (ROI):</a:t>
            </a:r>
            <a:r>
              <a:rPr lang="es-MX" altLang="en-US" sz="1800">
                <a:latin typeface="+mn-lt"/>
                <a:cs typeface="+mn-lt"/>
              </a:rPr>
              <a:t> Proporciona ejemplos y cálculos que demuestren el retorno de inversión a largo plazo.</a:t>
            </a:r>
            <a:endParaRPr lang="es-MX" altLang="en-US" sz="1800">
              <a:latin typeface="+mn-lt"/>
              <a:cs typeface="+mn-lt"/>
            </a:endParaRPr>
          </a:p>
          <a:p>
            <a:r>
              <a:rPr lang="es-MX" altLang="en-US" sz="1800">
                <a:latin typeface="+mn-lt"/>
                <a:cs typeface="+mn-lt"/>
              </a:rPr>
              <a:t>Flexibilidad y escalabilidad: Explica cómo los sistemas pueden adaptarse a diferentes tamaños de invernaderos y tipos de cultivos.</a:t>
            </a:r>
            <a:endParaRPr lang="es-MX" altLang="en-US" sz="1800">
              <a:latin typeface="+mn-lt"/>
              <a:cs typeface="+mn-lt"/>
            </a:endParaRPr>
          </a:p>
          <a:p>
            <a:r>
              <a:rPr lang="es-MX" altLang="en-US" sz="1800" b="1">
                <a:latin typeface="+mn-lt"/>
                <a:cs typeface="+mn-lt"/>
              </a:rPr>
              <a:t>Seguridad y reducción de riesgos:</a:t>
            </a:r>
            <a:r>
              <a:rPr lang="es-MX" altLang="en-US" sz="1800">
                <a:latin typeface="+mn-lt"/>
                <a:cs typeface="+mn-lt"/>
              </a:rPr>
              <a:t> Menciona cómo los sistemas automatizados pueden detectar problemas rápidamente y reducir el riesgo de fallos en el cultivo.</a:t>
            </a:r>
            <a:endParaRPr lang="es-MX" altLang="en-US" sz="1800">
              <a:latin typeface="+mn-lt"/>
              <a:cs typeface="+mn-lt"/>
            </a:endParaRPr>
          </a:p>
          <a:p>
            <a:endParaRPr lang="es-MX" altLang="en-US" sz="1800">
              <a:latin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192405" y="210185"/>
            <a:ext cx="8106410" cy="732790"/>
          </a:xfrm>
        </p:spPr>
        <p:txBody>
          <a:bodyPr>
            <a:normAutofit fontScale="90000"/>
          </a:bodyPr>
          <a:p>
            <a:r>
              <a:rPr lang="es-MX" altLang="en-US"/>
              <a:t>CASOS DE FALTA DE AGUA EN MEXICO</a:t>
            </a:r>
            <a:endParaRPr lang="es-MX" altLang="en-US"/>
          </a:p>
        </p:txBody>
      </p:sp>
      <p:sp>
        <p:nvSpPr>
          <p:cNvPr id="3" name="Marcador de posición de contenido 2"/>
          <p:cNvSpPr>
            <a:spLocks noGrp="1"/>
          </p:cNvSpPr>
          <p:nvPr>
            <p:ph idx="1"/>
          </p:nvPr>
        </p:nvSpPr>
        <p:spPr>
          <a:xfrm>
            <a:off x="192405" y="1147445"/>
            <a:ext cx="11807825" cy="5104130"/>
          </a:xfrm>
        </p:spPr>
        <p:txBody>
          <a:bodyPr>
            <a:noAutofit/>
          </a:bodyPr>
          <a:p>
            <a:r>
              <a:rPr lang="es-MX" altLang="en-US" sz="2000" b="1">
                <a:latin typeface="+mn-lt"/>
                <a:cs typeface="+mn-lt"/>
              </a:rPr>
              <a:t>Estado de México:</a:t>
            </a:r>
            <a:endParaRPr lang="es-MX" altLang="en-US" sz="2000" b="1">
              <a:latin typeface="+mn-lt"/>
              <a:cs typeface="+mn-lt"/>
            </a:endParaRPr>
          </a:p>
          <a:p>
            <a:r>
              <a:rPr lang="es-MX" altLang="en-US" sz="1800">
                <a:latin typeface="+mn-lt"/>
                <a:cs typeface="+mn-lt"/>
              </a:rPr>
              <a:t>Ecatepec de Morelos:</a:t>
            </a:r>
            <a:endParaRPr lang="es-MX" altLang="en-US" sz="1800">
              <a:latin typeface="+mn-lt"/>
              <a:cs typeface="+mn-lt"/>
            </a:endParaRPr>
          </a:p>
          <a:p>
            <a:r>
              <a:rPr lang="es-MX" altLang="en-US" sz="1800">
                <a:latin typeface="+mn-lt"/>
                <a:cs typeface="+mn-lt"/>
              </a:rPr>
              <a:t>Ecatepec es uno de los municipios más afectados por la falta de agua en el Estado de México. La alta densidad poblacional y el crecimiento urbano descontrolado han exacerbado el problema. En algunas colonias, los habitantes dependen de pipas para obtener agua, y pueden pasar días sin recibir el suministro regular.</a:t>
            </a:r>
            <a:endParaRPr lang="es-MX" altLang="en-US" sz="1800">
              <a:latin typeface="+mn-lt"/>
              <a:cs typeface="+mn-lt"/>
            </a:endParaRPr>
          </a:p>
          <a:p>
            <a:endParaRPr lang="es-MX" altLang="en-US" sz="1800">
              <a:latin typeface="+mn-lt"/>
              <a:cs typeface="+mn-lt"/>
            </a:endParaRPr>
          </a:p>
          <a:p>
            <a:r>
              <a:rPr lang="es-MX" altLang="en-US" sz="1800">
                <a:latin typeface="+mn-lt"/>
                <a:cs typeface="+mn-lt"/>
              </a:rPr>
              <a:t>Nezahualcóyotl:</a:t>
            </a:r>
            <a:endParaRPr lang="es-MX" altLang="en-US" sz="1800">
              <a:latin typeface="+mn-lt"/>
              <a:cs typeface="+mn-lt"/>
            </a:endParaRPr>
          </a:p>
          <a:p>
            <a:r>
              <a:rPr lang="es-MX" altLang="en-US" sz="1800">
                <a:latin typeface="+mn-lt"/>
                <a:cs typeface="+mn-lt"/>
              </a:rPr>
              <a:t>Otro municipio con graves problemas de suministro de agua es Nezahualcóyotl. La infraestructura hídrica insuficiente y obsoleta ha llevado a frecuentes cortes de agua. Los residentes a menudo tienen que almacenar agua en contenedores grandes para asegurarse de tener suficiente para sus necesidades diarias.</a:t>
            </a:r>
            <a:endParaRPr lang="es-MX" altLang="en-US" sz="1800">
              <a:latin typeface="+mn-lt"/>
              <a:cs typeface="+mn-lt"/>
            </a:endParaRPr>
          </a:p>
          <a:p>
            <a:endParaRPr lang="es-MX" altLang="en-US" sz="1800">
              <a:latin typeface="+mn-lt"/>
              <a:cs typeface="+mn-lt"/>
            </a:endParaRPr>
          </a:p>
          <a:p>
            <a:r>
              <a:rPr lang="es-MX" altLang="en-US" sz="2000" b="1">
                <a:latin typeface="+mn-lt"/>
                <a:cs typeface="+mn-lt"/>
              </a:rPr>
              <a:t>Pabellón de Arteaga, Aguascalientes:</a:t>
            </a:r>
            <a:endParaRPr lang="es-MX" altLang="en-US" sz="2000" b="1">
              <a:latin typeface="+mn-lt"/>
              <a:cs typeface="+mn-lt"/>
            </a:endParaRPr>
          </a:p>
          <a:p>
            <a:r>
              <a:rPr lang="es-MX" altLang="en-US" sz="1800">
                <a:latin typeface="+mn-lt"/>
                <a:cs typeface="+mn-lt"/>
              </a:rPr>
              <a:t>Cabecera Municipal de Pabellón de Arteaga:</a:t>
            </a:r>
            <a:endParaRPr lang="es-MX" altLang="en-US" sz="1800">
              <a:latin typeface="+mn-lt"/>
              <a:cs typeface="+mn-lt"/>
            </a:endParaRPr>
          </a:p>
          <a:p>
            <a:r>
              <a:rPr lang="es-MX" altLang="en-US" sz="1800">
                <a:latin typeface="+mn-lt"/>
                <a:cs typeface="+mn-lt"/>
              </a:rPr>
              <a:t>La cabecera municipal ha enfrentado problemas de desabasto de agua debido a la sobreexplotación de los mantos acuíferos y la sequía prolongada. Las autoridades locales han implementado medidas de racionamiento y distribución de agua mediante pipas, pero la situación sigue siendo crítica, afectando la vida diaria de los habitantes.</a:t>
            </a:r>
            <a:endParaRPr lang="es-MX" altLang="en-US" sz="1800">
              <a:latin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238760" y="173990"/>
            <a:ext cx="8249920" cy="1325880"/>
          </a:xfrm>
        </p:spPr>
        <p:txBody>
          <a:bodyPr/>
          <a:p>
            <a:pPr algn="l"/>
            <a:r>
              <a:rPr lang="es-MX" altLang="en-US" sz="4000">
                <a:latin typeface="Arial" panose="020B0604020202020204" pitchFamily="34" charset="0"/>
                <a:cs typeface="Arial" panose="020B0604020202020204" pitchFamily="34" charset="0"/>
                <a:sym typeface="+mn-ea"/>
              </a:rPr>
              <a:t>PROGRAMACIÓN DEL INVERNADERO AUTOMATIZADO </a:t>
            </a:r>
            <a:endParaRPr lang="es-MX" altLang="en-US" sz="4000">
              <a:latin typeface="Arial" panose="020B0604020202020204" pitchFamily="34" charset="0"/>
              <a:cs typeface="Arial" panose="020B0604020202020204" pitchFamily="34" charset="0"/>
              <a:sym typeface="+mn-ea"/>
            </a:endParaRPr>
          </a:p>
        </p:txBody>
      </p:sp>
      <p:sp>
        <p:nvSpPr>
          <p:cNvPr id="3" name="Marcador de posición de contenido 2"/>
          <p:cNvSpPr>
            <a:spLocks noGrp="1"/>
          </p:cNvSpPr>
          <p:nvPr>
            <p:ph idx="1"/>
          </p:nvPr>
        </p:nvSpPr>
        <p:spPr>
          <a:xfrm>
            <a:off x="71755" y="2113280"/>
            <a:ext cx="5108575" cy="3437255"/>
          </a:xfrm>
        </p:spPr>
        <p:txBody>
          <a:bodyPr/>
          <a:p>
            <a:pPr algn="just"/>
            <a:r>
              <a:rPr lang="es-MX" altLang="en-US" sz="2400">
                <a:latin typeface="Arial" panose="020B0604020202020204" pitchFamily="34" charset="0"/>
                <a:cs typeface="Arial" panose="020B0604020202020204" pitchFamily="34" charset="0"/>
              </a:rPr>
              <a:t>Interfaz base, sencilla para el iusuario en la recabación de datos, con estos estimar costos, producción y asi llevar un conteo para beneficio de proveedores y clientes.</a:t>
            </a:r>
            <a:endParaRPr lang="es-MX" altLang="en-US" sz="2400">
              <a:latin typeface="Arial" panose="020B0604020202020204" pitchFamily="34" charset="0"/>
              <a:cs typeface="Arial" panose="020B0604020202020204" pitchFamily="34" charset="0"/>
            </a:endParaRPr>
          </a:p>
        </p:txBody>
      </p:sp>
      <p:pic>
        <p:nvPicPr>
          <p:cNvPr id="5" name="Imagen 4" descr="IMG-20240712-WA0027"/>
          <p:cNvPicPr>
            <a:picLocks noChangeAspect="1"/>
          </p:cNvPicPr>
          <p:nvPr/>
        </p:nvPicPr>
        <p:blipFill>
          <a:blip r:embed="rId3"/>
          <a:stretch>
            <a:fillRect/>
          </a:stretch>
        </p:blipFill>
        <p:spPr>
          <a:xfrm>
            <a:off x="5321935" y="2012950"/>
            <a:ext cx="6681470" cy="3637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n 13"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332105" y="118745"/>
            <a:ext cx="9652000" cy="833755"/>
          </a:xfrm>
        </p:spPr>
        <p:txBody>
          <a:bodyPr>
            <a:normAutofit/>
          </a:bodyPr>
          <a:p>
            <a:r>
              <a:rPr lang="es-MX" altLang="en-US">
                <a:latin typeface="Arial" panose="020B0604020202020204" pitchFamily="34" charset="0"/>
                <a:cs typeface="Arial" panose="020B0604020202020204" pitchFamily="34" charset="0"/>
              </a:rPr>
              <a:t>PROGRAMACION LABVIEW</a:t>
            </a:r>
            <a:endParaRPr lang="es-MX" altLang="en-US">
              <a:latin typeface="Arial" panose="020B0604020202020204" pitchFamily="34" charset="0"/>
              <a:cs typeface="Arial" panose="020B0604020202020204" pitchFamily="34" charset="0"/>
            </a:endParaRPr>
          </a:p>
        </p:txBody>
      </p:sp>
      <p:sp>
        <p:nvSpPr>
          <p:cNvPr id="3" name="Marcador de posición de contenido 2"/>
          <p:cNvSpPr>
            <a:spLocks noGrp="1"/>
          </p:cNvSpPr>
          <p:nvPr>
            <p:ph idx="1"/>
          </p:nvPr>
        </p:nvSpPr>
        <p:spPr>
          <a:xfrm>
            <a:off x="339725" y="1037590"/>
            <a:ext cx="11035665" cy="608965"/>
          </a:xfrm>
        </p:spPr>
        <p:txBody>
          <a:bodyPr>
            <a:normAutofit lnSpcReduction="10000"/>
          </a:bodyPr>
          <a:p>
            <a:pPr algn="just"/>
            <a:r>
              <a:rPr lang="es-MX" altLang="en-US" sz="1800">
                <a:latin typeface="Arial" panose="020B0604020202020204" pitchFamily="34" charset="0"/>
                <a:cs typeface="Arial" panose="020B0604020202020204" pitchFamily="34" charset="0"/>
              </a:rPr>
              <a:t>Dentro del digrama de bloques encontramos la programcion para poder hacer los controles dentro del panel frontal, aquí basicamente se muestran las operaciones que se utilizaron </a:t>
            </a:r>
            <a:endParaRPr lang="es-MX" altLang="en-US" sz="1800">
              <a:latin typeface="Arial" panose="020B0604020202020204" pitchFamily="34" charset="0"/>
              <a:cs typeface="Arial" panose="020B0604020202020204" pitchFamily="34" charset="0"/>
            </a:endParaRPr>
          </a:p>
        </p:txBody>
      </p:sp>
      <p:pic>
        <p:nvPicPr>
          <p:cNvPr id="13" name="Imagen 12" descr="IMG-20240712-WA0026"/>
          <p:cNvPicPr>
            <a:picLocks noChangeAspect="1"/>
          </p:cNvPicPr>
          <p:nvPr/>
        </p:nvPicPr>
        <p:blipFill>
          <a:blip r:embed="rId3"/>
          <a:stretch>
            <a:fillRect/>
          </a:stretch>
        </p:blipFill>
        <p:spPr>
          <a:xfrm>
            <a:off x="180975" y="1778635"/>
            <a:ext cx="11718925" cy="4863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n 13"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180975" y="201295"/>
            <a:ext cx="10515600" cy="862330"/>
          </a:xfrm>
        </p:spPr>
        <p:txBody>
          <a:bodyPr/>
          <a:p>
            <a:r>
              <a:rPr lang="es-MX" altLang="en-US">
                <a:latin typeface="Arial" panose="020B0604020202020204" pitchFamily="34" charset="0"/>
                <a:cs typeface="Arial" panose="020B0604020202020204" pitchFamily="34" charset="0"/>
                <a:sym typeface="+mn-ea"/>
              </a:rPr>
              <a:t>PROGRAMACION ARDUINO</a:t>
            </a:r>
            <a:endParaRPr lang="es-MX" altLang="en-US"/>
          </a:p>
        </p:txBody>
      </p:sp>
      <p:sp>
        <p:nvSpPr>
          <p:cNvPr id="7" name="Marcador de posición de contenido 2"/>
          <p:cNvSpPr>
            <a:spLocks noGrp="1"/>
          </p:cNvSpPr>
          <p:nvPr>
            <p:custDataLst>
              <p:tags r:id="rId3"/>
            </p:custDataLst>
          </p:nvPr>
        </p:nvSpPr>
        <p:spPr>
          <a:xfrm>
            <a:off x="180975" y="1048385"/>
            <a:ext cx="11741150" cy="841375"/>
          </a:xfrm>
          <a:prstGeom prst="rect">
            <a:avLst/>
          </a:prstGeom>
        </p:spPr>
        <p:txBody>
          <a:bodyPr vert="horz" lIns="91440" tIns="45720" rIns="91440" bIns="45720"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altLang="en-US" sz="1600">
                <a:latin typeface="Arial" panose="020B0604020202020204" pitchFamily="34" charset="0"/>
                <a:cs typeface="Arial" panose="020B0604020202020204" pitchFamily="34" charset="0"/>
              </a:rPr>
              <a:t>La programación en Arduino consiste de comandos para que funcione bien el invernadero a través de LabView dando por consiguiente que en Arduino esta la mayor parte del trabajo ya que aquí es donde se hacen los apartados para manipular tanto para sensores como para las ventas y el riego. </a:t>
            </a:r>
            <a:endParaRPr lang="es-MX" altLang="en-US" sz="1600">
              <a:latin typeface="Arial" panose="020B0604020202020204" pitchFamily="34" charset="0"/>
              <a:cs typeface="Arial" panose="020B0604020202020204" pitchFamily="34" charset="0"/>
            </a:endParaRPr>
          </a:p>
        </p:txBody>
      </p:sp>
      <p:pic>
        <p:nvPicPr>
          <p:cNvPr id="10" name="Imagen 9" descr="IMG-20240712-WA0024"/>
          <p:cNvPicPr>
            <a:picLocks noChangeAspect="1"/>
          </p:cNvPicPr>
          <p:nvPr/>
        </p:nvPicPr>
        <p:blipFill>
          <a:blip r:embed="rId4"/>
          <a:srcRect l="3833" t="10716" r="66917"/>
          <a:stretch>
            <a:fillRect/>
          </a:stretch>
        </p:blipFill>
        <p:spPr>
          <a:xfrm>
            <a:off x="180975" y="1892300"/>
            <a:ext cx="3342640" cy="4750435"/>
          </a:xfrm>
          <a:prstGeom prst="rect">
            <a:avLst/>
          </a:prstGeom>
        </p:spPr>
      </p:pic>
      <p:pic>
        <p:nvPicPr>
          <p:cNvPr id="11" name="Imagen 10" descr="IMG-20240712-WA0022"/>
          <p:cNvPicPr>
            <a:picLocks noChangeAspect="1"/>
          </p:cNvPicPr>
          <p:nvPr/>
        </p:nvPicPr>
        <p:blipFill>
          <a:blip r:embed="rId5"/>
          <a:srcRect l="3417" r="71417"/>
          <a:stretch>
            <a:fillRect/>
          </a:stretch>
        </p:blipFill>
        <p:spPr>
          <a:xfrm>
            <a:off x="9357360" y="1892300"/>
            <a:ext cx="2667635" cy="1292225"/>
          </a:xfrm>
          <a:prstGeom prst="rect">
            <a:avLst/>
          </a:prstGeom>
        </p:spPr>
      </p:pic>
      <p:pic>
        <p:nvPicPr>
          <p:cNvPr id="12" name="Imagen 11" descr="IMG-20240712-WA0023"/>
          <p:cNvPicPr>
            <a:picLocks noChangeAspect="1"/>
          </p:cNvPicPr>
          <p:nvPr/>
        </p:nvPicPr>
        <p:blipFill>
          <a:blip r:embed="rId6"/>
          <a:srcRect l="3990" t="13102" r="74844"/>
          <a:stretch>
            <a:fillRect/>
          </a:stretch>
        </p:blipFill>
        <p:spPr>
          <a:xfrm>
            <a:off x="3658870" y="1892300"/>
            <a:ext cx="2580640" cy="4751070"/>
          </a:xfrm>
          <a:prstGeom prst="rect">
            <a:avLst/>
          </a:prstGeom>
        </p:spPr>
      </p:pic>
      <p:pic>
        <p:nvPicPr>
          <p:cNvPr id="13" name="Imagen 12" descr="IMG-20240712-WA0025"/>
          <p:cNvPicPr>
            <a:picLocks noChangeAspect="1"/>
          </p:cNvPicPr>
          <p:nvPr/>
        </p:nvPicPr>
        <p:blipFill>
          <a:blip r:embed="rId7"/>
          <a:srcRect l="4036" t="12283" r="69609"/>
          <a:stretch>
            <a:fillRect/>
          </a:stretch>
        </p:blipFill>
        <p:spPr>
          <a:xfrm>
            <a:off x="6374765" y="1892300"/>
            <a:ext cx="2847340" cy="47510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n 13"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pic>
        <p:nvPicPr>
          <p:cNvPr id="5" name="Imagen 4" descr="Imagen de WhatsApp 2024-07-12 a las 18.14.21_1b5bd250"/>
          <p:cNvPicPr>
            <a:picLocks noChangeAspect="1"/>
          </p:cNvPicPr>
          <p:nvPr/>
        </p:nvPicPr>
        <p:blipFill>
          <a:blip r:embed="rId3"/>
          <a:srcRect l="15880"/>
          <a:stretch>
            <a:fillRect/>
          </a:stretch>
        </p:blipFill>
        <p:spPr>
          <a:xfrm rot="16200000">
            <a:off x="6503670" y="2596515"/>
            <a:ext cx="3340100" cy="5182235"/>
          </a:xfrm>
          <a:prstGeom prst="rect">
            <a:avLst/>
          </a:prstGeom>
        </p:spPr>
      </p:pic>
      <p:pic>
        <p:nvPicPr>
          <p:cNvPr id="6" name="Imagen 5" descr="Imagen de WhatsApp 2024-07-12 a las 18.14.22_c76c4189"/>
          <p:cNvPicPr>
            <a:picLocks noChangeAspect="1"/>
          </p:cNvPicPr>
          <p:nvPr/>
        </p:nvPicPr>
        <p:blipFill>
          <a:blip r:embed="rId4"/>
          <a:stretch>
            <a:fillRect/>
          </a:stretch>
        </p:blipFill>
        <p:spPr>
          <a:xfrm>
            <a:off x="99060" y="3792220"/>
            <a:ext cx="5200650" cy="2828925"/>
          </a:xfrm>
          <a:prstGeom prst="rect">
            <a:avLst/>
          </a:prstGeom>
        </p:spPr>
      </p:pic>
      <p:pic>
        <p:nvPicPr>
          <p:cNvPr id="7" name="Imagen 6" descr="Imagen de WhatsApp 2024-07-12 a las 18.12.23_7c8040ed"/>
          <p:cNvPicPr>
            <a:picLocks noChangeAspect="1"/>
          </p:cNvPicPr>
          <p:nvPr/>
        </p:nvPicPr>
        <p:blipFill>
          <a:blip r:embed="rId5"/>
          <a:srcRect l="10141" r="19068"/>
          <a:stretch>
            <a:fillRect/>
          </a:stretch>
        </p:blipFill>
        <p:spPr>
          <a:xfrm rot="16200000">
            <a:off x="837565" y="-586105"/>
            <a:ext cx="3723640" cy="5200650"/>
          </a:xfrm>
          <a:prstGeom prst="rect">
            <a:avLst/>
          </a:prstGeom>
        </p:spPr>
      </p:pic>
      <p:pic>
        <p:nvPicPr>
          <p:cNvPr id="2" name="Imagen 1" descr="Imagen de WhatsApp 2024-07-12 a las 18.14.22_ec597680"/>
          <p:cNvPicPr>
            <a:picLocks noChangeAspect="1"/>
          </p:cNvPicPr>
          <p:nvPr/>
        </p:nvPicPr>
        <p:blipFill>
          <a:blip r:embed="rId6"/>
          <a:stretch>
            <a:fillRect/>
          </a:stretch>
        </p:blipFill>
        <p:spPr>
          <a:xfrm>
            <a:off x="4853305" y="249555"/>
            <a:ext cx="6642100" cy="337248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4450</Words>
  <Application>WPS Presentation</Application>
  <PresentationFormat>宽屏</PresentationFormat>
  <Paragraphs>71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 Light</vt:lpstr>
      <vt:lpstr>Franklin Gothic Demi</vt:lpstr>
      <vt:lpstr>Arial Black</vt:lpstr>
      <vt:lpstr>Eras Demi ITC</vt:lpstr>
      <vt:lpstr>Microsoft YaHei</vt:lpstr>
      <vt:lpstr>Arial Unicode MS</vt:lpstr>
      <vt:lpstr>Calibri</vt:lpstr>
      <vt:lpstr>Office Theme</vt:lpstr>
      <vt:lpstr>MANUFACTURA Y AUTOMATIZACIÓN DE UN INVERNADERO</vt:lpstr>
      <vt:lpstr>PowerPoint 演示文稿</vt:lpstr>
      <vt:lpstr>OBJETIVOS DEL PROYECTO</vt:lpstr>
      <vt:lpstr>PUNTOS A TRATAR</vt:lpstr>
      <vt:lpstr>PUNTOS A TRATAR</vt:lpstr>
      <vt:lpstr>PROGRAMACIÓN DEL INVERNADERO AUTOMATIZADO </vt:lpstr>
      <vt:lpstr>PROGRAMACION LABVIEW</vt:lpstr>
      <vt:lpstr>PROGRAMACION ARDUINO</vt:lpstr>
      <vt:lpstr>PowerPoint 演示文稿</vt:lpstr>
      <vt:lpstr>problemas ambientales a causa del mal manejo del agua</vt:lpstr>
      <vt:lpstr>Ingreso de credencial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ulise</dc:creator>
  <cp:lastModifiedBy>ulise</cp:lastModifiedBy>
  <cp:revision>7</cp:revision>
  <dcterms:created xsi:type="dcterms:W3CDTF">2024-07-12T22:09:00Z</dcterms:created>
  <dcterms:modified xsi:type="dcterms:W3CDTF">2024-07-13T05:25:01Z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2058-12.2.0.17119</vt:lpwstr>
  </property>
  <property fmtid="{D5CDD505-2E9C-101B-9397-08002B2CF9AE}" pid="3" name="ICV">
    <vt:lpwstr>93FC2700D7E241FFB861099C0EF7B6D8_11</vt:lpwstr>
  </property>
</Properties>
</file>