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A1B64B04-211A-4C06-B920-BBE4819CC878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116" d="100"/>
          <a:sy n="116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57F7-AED8-47AE-8797-BBB672AB519B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5151F-C458-4FCB-8144-7E3AD1B1F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55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023BA8-88AA-420C-AD0B-BCF26EA95C0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FDE1D-5424-4FA5-83AE-6D8A92E80B7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0E618-0ABB-415E-81E2-C3F5C95E399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538E8-C86F-4B21-BB55-796C1AB5ADE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26B1D-3992-481F-8293-EB5A315505B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A2693-F730-4F63-8095-D1972621E7F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5B5D3-B48B-4BAE-832B-2996E0F635E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2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A84D5-CD63-4617-8975-D5733FFBFF3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61279-EB50-4282-BD72-241E427CDE0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A1B4A-46E0-4233-97E8-A50E9F4A4EA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3580A-B262-4C30-BAE2-7CF1AB8109E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6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black">
            <a:xfrm>
              <a:off x="0" y="285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black">
            <a:xfrm>
              <a:off x="0" y="3972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992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3F2E200-66A3-4DE3-B237-1EC5368FFE02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6D5D4-EBD6-49CB-8DA2-40447A5CB4F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pt-BR" i="0" dirty="0"/>
              <a:t>Análise de Dados de Restaurantes nos EUA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07A13-391E-41A7-A963-980B0E64795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t-BR" dirty="0"/>
              <a:t>Explorando Tipos de Estabelecimentos, Redes e Localizações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2CD725-A519-41C2-A1B3-D7A691DB3203}"/>
              </a:ext>
            </a:extLst>
          </p:cNvPr>
          <p:cNvSpPr txBox="1"/>
          <p:nvPr/>
        </p:nvSpPr>
        <p:spPr>
          <a:xfrm>
            <a:off x="6949988" y="5638800"/>
            <a:ext cx="1889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Jonathas Martins da Rocha</a:t>
            </a:r>
          </a:p>
        </p:txBody>
      </p:sp>
    </p:spTree>
    <p:extLst>
      <p:ext uri="{BB962C8B-B14F-4D97-AF65-F5344CB8AC3E}">
        <p14:creationId xmlns:p14="http://schemas.microsoft.com/office/powerpoint/2010/main" val="339210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DB3DF-855D-4AFB-AB60-8F2CD236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/>
              <a:t>Introdução ao </a:t>
            </a:r>
            <a:r>
              <a:rPr lang="pt-BR" i="0" dirty="0" err="1"/>
              <a:t>Dataset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93458C-27C1-47BA-B04C-45F286D4E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8982161-9020-4CE1-B29F-825D35625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000" dirty="0" err="1"/>
              <a:t>Dataset</a:t>
            </a:r>
            <a:r>
              <a:rPr lang="pt-BR" sz="2000" dirty="0"/>
              <a:t> contém informações sobre restaurantes nos EUA.</a:t>
            </a:r>
          </a:p>
          <a:p>
            <a:r>
              <a:rPr lang="pt-BR" sz="2000" dirty="0"/>
              <a:t>Colunas principais: </a:t>
            </a:r>
            <a:r>
              <a:rPr lang="pt-BR" sz="2000" dirty="0" err="1"/>
              <a:t>object_name</a:t>
            </a:r>
            <a:r>
              <a:rPr lang="pt-BR" sz="2000" dirty="0"/>
              <a:t>, </a:t>
            </a:r>
            <a:r>
              <a:rPr lang="pt-BR" sz="2000" dirty="0" err="1"/>
              <a:t>chain</a:t>
            </a:r>
            <a:r>
              <a:rPr lang="pt-BR" sz="2000" dirty="0"/>
              <a:t>, </a:t>
            </a:r>
            <a:r>
              <a:rPr lang="pt-BR" sz="2000" dirty="0" err="1"/>
              <a:t>object_type</a:t>
            </a:r>
            <a:r>
              <a:rPr lang="pt-BR" sz="2000" dirty="0"/>
              <a:t>, </a:t>
            </a:r>
            <a:r>
              <a:rPr lang="pt-BR" sz="2000" dirty="0" err="1"/>
              <a:t>address</a:t>
            </a:r>
            <a:r>
              <a:rPr lang="pt-BR" sz="2000" dirty="0"/>
              <a:t>, </a:t>
            </a:r>
            <a:r>
              <a:rPr lang="pt-BR" sz="2000" dirty="0" err="1"/>
              <a:t>number</a:t>
            </a:r>
            <a:r>
              <a:rPr lang="pt-BR" sz="2000" dirty="0"/>
              <a:t>.</a:t>
            </a:r>
          </a:p>
          <a:p>
            <a:r>
              <a:rPr lang="pt-BR" sz="2000" dirty="0"/>
              <a:t>Objetivo da análise: Explorar características dos restaurantes, tipos de estabelecimentos, presença de redes, e distribuição geográfica.</a:t>
            </a:r>
          </a:p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8D3348C-88DB-4A07-B0B9-AE1D9CCE7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5438F65-D9F1-460C-B141-817D754B93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3174710"/>
            <a:ext cx="4041775" cy="19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2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E2924A2-B85F-4832-8CF0-45ACBE1D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/>
              <a:t>Otimização do Uso de Memória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AD72CB4-DE8D-4876-9BC2-80BB29570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305B460-12A7-46D9-83A3-37ABACB24A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Tipos de dados iniciais eram ineficientes.</a:t>
            </a:r>
          </a:p>
          <a:p>
            <a:r>
              <a:rPr lang="pt-BR" dirty="0"/>
              <a:t>Convertemos colunas para tipos mais adequados (np.int8, </a:t>
            </a:r>
            <a:r>
              <a:rPr lang="pt-BR" dirty="0" err="1"/>
              <a:t>boolean</a:t>
            </a:r>
            <a:r>
              <a:rPr lang="pt-BR" dirty="0"/>
              <a:t>, </a:t>
            </a:r>
            <a:r>
              <a:rPr lang="pt-BR" dirty="0" err="1"/>
              <a:t>category</a:t>
            </a:r>
            <a:r>
              <a:rPr lang="pt-BR" dirty="0"/>
              <a:t>, np.int16).</a:t>
            </a:r>
          </a:p>
          <a:p>
            <a:r>
              <a:rPr lang="pt-BR" b="1" dirty="0"/>
              <a:t>Resultado:</a:t>
            </a:r>
            <a:r>
              <a:rPr lang="pt-BR" dirty="0"/>
              <a:t> Redução de 200kb no tamanho do </a:t>
            </a:r>
            <a:r>
              <a:rPr lang="pt-BR" dirty="0" err="1"/>
              <a:t>DataFrame</a:t>
            </a:r>
            <a:r>
              <a:rPr lang="pt-BR" dirty="0"/>
              <a:t>, melhorando a eficiência.</a:t>
            </a:r>
          </a:p>
          <a:p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F9955D0-985B-4C7C-BD71-B73E02867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FF34A416-5844-41D5-B6CB-E61447CC97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2292350"/>
            <a:ext cx="2415512" cy="17934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FAFA506-1D49-4DAD-828D-830753B87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104978"/>
            <a:ext cx="2402136" cy="13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7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F5B09-0155-4DF0-83BB-532E725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/>
              <a:t>Estabelecimentos de Rede vs. </a:t>
            </a:r>
            <a:r>
              <a:rPr lang="pt-BR" i="0"/>
              <a:t>Independentes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C31B4A-654E-4522-919A-5F66098F7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7CD241-A238-413C-98EC-918F2A56D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06987A-BCD3-4B26-A649-865047B16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E442FF-9381-47EA-A374-B402C2B8DA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51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">
      <a:dk1>
        <a:srgbClr val="868686"/>
      </a:dk1>
      <a:lt1>
        <a:srgbClr val="FFFFFF"/>
      </a:lt1>
      <a:dk2>
        <a:srgbClr val="000000"/>
      </a:dk2>
      <a:lt2>
        <a:srgbClr val="FFFF00"/>
      </a:lt2>
      <a:accent1>
        <a:srgbClr val="66FF33"/>
      </a:accent1>
      <a:accent2>
        <a:srgbClr val="CC3300"/>
      </a:accent2>
      <a:accent3>
        <a:srgbClr val="AAAAAA"/>
      </a:accent3>
      <a:accent4>
        <a:srgbClr val="DADADA"/>
      </a:accent4>
      <a:accent5>
        <a:srgbClr val="B8FFAD"/>
      </a:accent5>
      <a:accent6>
        <a:srgbClr val="B92D00"/>
      </a:accent6>
      <a:hlink>
        <a:srgbClr val="0000FF"/>
      </a:hlink>
      <a:folHlink>
        <a:srgbClr val="008080"/>
      </a:folHlink>
    </a:clrScheme>
    <a:fontScheme name="Office Them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68686"/>
        </a:dk1>
        <a:lt1>
          <a:srgbClr val="FFFFFF"/>
        </a:lt1>
        <a:dk2>
          <a:srgbClr val="000000"/>
        </a:dk2>
        <a:lt2>
          <a:srgbClr val="FFFF00"/>
        </a:lt2>
        <a:accent1>
          <a:srgbClr val="66FF33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B8FFAD"/>
        </a:accent5>
        <a:accent6>
          <a:srgbClr val="B92D00"/>
        </a:accent6>
        <a:hlink>
          <a:srgbClr val="0000FF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9966FF"/>
        </a:dk2>
        <a:lt2>
          <a:srgbClr val="CBCBCB"/>
        </a:lt2>
        <a:accent1>
          <a:srgbClr val="6699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6B6B6B"/>
        </a:accent6>
        <a:hlink>
          <a:srgbClr val="00CCCC"/>
        </a:hlink>
        <a:folHlink>
          <a:srgbClr val="FF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e5d022ff-4ce9-4922-b5a4-f245e35e2aac">false</MarketSpecific>
    <ApprovalStatus xmlns="e5d022ff-4ce9-4922-b5a4-f245e35e2aac">InProgress</ApprovalStatus>
    <LocComments xmlns="e5d022ff-4ce9-4922-b5a4-f245e35e2aac" xsi:nil="true"/>
    <DirectSourceMarket xmlns="e5d022ff-4ce9-4922-b5a4-f245e35e2aac">english</DirectSourceMarket>
    <ThumbnailAssetId xmlns="e5d022ff-4ce9-4922-b5a4-f245e35e2aac" xsi:nil="true"/>
    <PrimaryImageGen xmlns="e5d022ff-4ce9-4922-b5a4-f245e35e2aac">true</PrimaryImageGen>
    <LegacyData xmlns="e5d022ff-4ce9-4922-b5a4-f245e35e2aac" xsi:nil="true"/>
    <TPFriendlyName xmlns="e5d022ff-4ce9-4922-b5a4-f245e35e2aac" xsi:nil="true"/>
    <NumericId xmlns="e5d022ff-4ce9-4922-b5a4-f245e35e2aac" xsi:nil="true"/>
    <LocRecommendedHandoff xmlns="e5d022ff-4ce9-4922-b5a4-f245e35e2aac" xsi:nil="true"/>
    <BlockPublish xmlns="e5d022ff-4ce9-4922-b5a4-f245e35e2aac">false</BlockPublish>
    <BusinessGroup xmlns="e5d022ff-4ce9-4922-b5a4-f245e35e2aac" xsi:nil="true"/>
    <OpenTemplate xmlns="e5d022ff-4ce9-4922-b5a4-f245e35e2aac">true</OpenTemplate>
    <SourceTitle xmlns="e5d022ff-4ce9-4922-b5a4-f245e35e2aac">Black design template</SourceTitle>
    <APEditor xmlns="e5d022ff-4ce9-4922-b5a4-f245e35e2aac">
      <UserInfo>
        <DisplayName/>
        <AccountId xsi:nil="true"/>
        <AccountType/>
      </UserInfo>
    </APEditor>
    <UALocComments xmlns="e5d022ff-4ce9-4922-b5a4-f245e35e2aac">2007 Template UpLeveling Do Not HandOff</UALocComments>
    <IntlLangReviewDate xmlns="e5d022ff-4ce9-4922-b5a4-f245e35e2aac" xsi:nil="true"/>
    <PublishStatusLookup xmlns="e5d022ff-4ce9-4922-b5a4-f245e35e2aac">
      <Value>447375</Value>
      <Value>447380</Value>
    </PublishStatusLookup>
    <ParentAssetId xmlns="e5d022ff-4ce9-4922-b5a4-f245e35e2aac" xsi:nil="true"/>
    <FeatureTagsTaxHTField0 xmlns="e5d022ff-4ce9-4922-b5a4-f245e35e2aac">
      <Terms xmlns="http://schemas.microsoft.com/office/infopath/2007/PartnerControls"/>
    </FeatureTagsTaxHTField0>
    <MachineTranslated xmlns="e5d022ff-4ce9-4922-b5a4-f245e35e2aac">false</MachineTranslated>
    <Providers xmlns="e5d022ff-4ce9-4922-b5a4-f245e35e2aac" xsi:nil="true"/>
    <OriginalSourceMarket xmlns="e5d022ff-4ce9-4922-b5a4-f245e35e2aac">english</OriginalSourceMarket>
    <APDescription xmlns="e5d022ff-4ce9-4922-b5a4-f245e35e2aac" xsi:nil="true"/>
    <ContentItem xmlns="e5d022ff-4ce9-4922-b5a4-f245e35e2aac" xsi:nil="true"/>
    <ClipArtFilename xmlns="e5d022ff-4ce9-4922-b5a4-f245e35e2aac" xsi:nil="true"/>
    <TPInstallLocation xmlns="e5d022ff-4ce9-4922-b5a4-f245e35e2aac" xsi:nil="true"/>
    <TimesCloned xmlns="e5d022ff-4ce9-4922-b5a4-f245e35e2aac" xsi:nil="true"/>
    <PublishTargets xmlns="e5d022ff-4ce9-4922-b5a4-f245e35e2aac">OfficeOnline,OfficeOnlineVNext</PublishTargets>
    <AcquiredFrom xmlns="e5d022ff-4ce9-4922-b5a4-f245e35e2aac">Internal MS</AcquiredFrom>
    <AssetStart xmlns="e5d022ff-4ce9-4922-b5a4-f245e35e2aac">2012-01-30T18:20:00+00:00</AssetStart>
    <FriendlyTitle xmlns="e5d022ff-4ce9-4922-b5a4-f245e35e2aac" xsi:nil="true"/>
    <Provider xmlns="e5d022ff-4ce9-4922-b5a4-f245e35e2aac" xsi:nil="true"/>
    <LastHandOff xmlns="e5d022ff-4ce9-4922-b5a4-f245e35e2aac" xsi:nil="true"/>
    <Manager xmlns="e5d022ff-4ce9-4922-b5a4-f245e35e2aac" xsi:nil="true"/>
    <UALocRecommendation xmlns="e5d022ff-4ce9-4922-b5a4-f245e35e2aac">Localize</UALocRecommendation>
    <ArtSampleDocs xmlns="e5d022ff-4ce9-4922-b5a4-f245e35e2aac" xsi:nil="true"/>
    <UACurrentWords xmlns="e5d022ff-4ce9-4922-b5a4-f245e35e2aac" xsi:nil="true"/>
    <TPClientViewer xmlns="e5d022ff-4ce9-4922-b5a4-f245e35e2aac" xsi:nil="true"/>
    <TemplateStatus xmlns="e5d022ff-4ce9-4922-b5a4-f245e35e2aac">Complete</TemplateStatus>
    <ShowIn xmlns="e5d022ff-4ce9-4922-b5a4-f245e35e2aac">Show everywhere</ShowIn>
    <CSXHash xmlns="e5d022ff-4ce9-4922-b5a4-f245e35e2aac" xsi:nil="true"/>
    <Downloads xmlns="e5d022ff-4ce9-4922-b5a4-f245e35e2aac">0</Downloads>
    <VoteCount xmlns="e5d022ff-4ce9-4922-b5a4-f245e35e2aac" xsi:nil="true"/>
    <OOCacheId xmlns="e5d022ff-4ce9-4922-b5a4-f245e35e2aac" xsi:nil="true"/>
    <IsDeleted xmlns="e5d022ff-4ce9-4922-b5a4-f245e35e2aac">false</IsDeleted>
    <InternalTagsTaxHTField0 xmlns="e5d022ff-4ce9-4922-b5a4-f245e35e2aac">
      <Terms xmlns="http://schemas.microsoft.com/office/infopath/2007/PartnerControls"/>
    </InternalTagsTaxHTField0>
    <UANotes xmlns="e5d022ff-4ce9-4922-b5a4-f245e35e2aac">2003 to 2007 conversion</UANotes>
    <AssetExpire xmlns="e5d022ff-4ce9-4922-b5a4-f245e35e2aac">2035-01-01T08:00:00+00:00</AssetExpire>
    <CSXSubmissionMarket xmlns="e5d022ff-4ce9-4922-b5a4-f245e35e2aac" xsi:nil="true"/>
    <DSATActionTaken xmlns="e5d022ff-4ce9-4922-b5a4-f245e35e2aac" xsi:nil="true"/>
    <SubmitterId xmlns="e5d022ff-4ce9-4922-b5a4-f245e35e2aac" xsi:nil="true"/>
    <EditorialTags xmlns="e5d022ff-4ce9-4922-b5a4-f245e35e2aac" xsi:nil="true"/>
    <TPExecutable xmlns="e5d022ff-4ce9-4922-b5a4-f245e35e2aac" xsi:nil="true"/>
    <CSXSubmissionDate xmlns="e5d022ff-4ce9-4922-b5a4-f245e35e2aac" xsi:nil="true"/>
    <CSXUpdate xmlns="e5d022ff-4ce9-4922-b5a4-f245e35e2aac">false</CSXUpdate>
    <AssetType xmlns="e5d022ff-4ce9-4922-b5a4-f245e35e2aac">TP</AssetType>
    <ApprovalLog xmlns="e5d022ff-4ce9-4922-b5a4-f245e35e2aac" xsi:nil="true"/>
    <BugNumber xmlns="e5d022ff-4ce9-4922-b5a4-f245e35e2aac" xsi:nil="true"/>
    <OriginAsset xmlns="e5d022ff-4ce9-4922-b5a4-f245e35e2aac" xsi:nil="true"/>
    <TPComponent xmlns="e5d022ff-4ce9-4922-b5a4-f245e35e2aac" xsi:nil="true"/>
    <Milestone xmlns="e5d022ff-4ce9-4922-b5a4-f245e35e2aac" xsi:nil="true"/>
    <RecommendationsModifier xmlns="e5d022ff-4ce9-4922-b5a4-f245e35e2aac" xsi:nil="true"/>
    <AssetId xmlns="e5d022ff-4ce9-4922-b5a4-f245e35e2aac">TP102822011</AssetId>
    <PolicheckWords xmlns="e5d022ff-4ce9-4922-b5a4-f245e35e2aac" xsi:nil="true"/>
    <TPLaunchHelpLink xmlns="e5d022ff-4ce9-4922-b5a4-f245e35e2aac" xsi:nil="true"/>
    <IntlLocPriority xmlns="e5d022ff-4ce9-4922-b5a4-f245e35e2aac" xsi:nil="true"/>
    <TPApplication xmlns="e5d022ff-4ce9-4922-b5a4-f245e35e2aac" xsi:nil="true"/>
    <IntlLangReviewer xmlns="e5d022ff-4ce9-4922-b5a4-f245e35e2aac" xsi:nil="true"/>
    <HandoffToMSDN xmlns="e5d022ff-4ce9-4922-b5a4-f245e35e2aac" xsi:nil="true"/>
    <PlannedPubDate xmlns="e5d022ff-4ce9-4922-b5a4-f245e35e2aac" xsi:nil="true"/>
    <CrawlForDependencies xmlns="e5d022ff-4ce9-4922-b5a4-f245e35e2aac">false</CrawlForDependencies>
    <LocLastLocAttemptVersionLookup xmlns="e5d022ff-4ce9-4922-b5a4-f245e35e2aac">821928</LocLastLocAttemptVersionLookup>
    <TrustLevel xmlns="e5d022ff-4ce9-4922-b5a4-f245e35e2aac">1 Microsoft Managed Content</TrustLevel>
    <CampaignTagsTaxHTField0 xmlns="e5d022ff-4ce9-4922-b5a4-f245e35e2aac">
      <Terms xmlns="http://schemas.microsoft.com/office/infopath/2007/PartnerControls"/>
    </CampaignTagsTaxHTField0>
    <TPNamespace xmlns="e5d022ff-4ce9-4922-b5a4-f245e35e2aac" xsi:nil="true"/>
    <TaxCatchAll xmlns="e5d022ff-4ce9-4922-b5a4-f245e35e2aac"/>
    <IsSearchable xmlns="e5d022ff-4ce9-4922-b5a4-f245e35e2aac">true</IsSearchable>
    <TemplateTemplateType xmlns="e5d022ff-4ce9-4922-b5a4-f245e35e2aac">PowerPoint 12 Default</TemplateTemplateType>
    <Markets xmlns="e5d022ff-4ce9-4922-b5a4-f245e35e2aac"/>
    <IntlLangReview xmlns="e5d022ff-4ce9-4922-b5a4-f245e35e2aac">false</IntlLangReview>
    <UAProjectedTotalWords xmlns="e5d022ff-4ce9-4922-b5a4-f245e35e2aac" xsi:nil="true"/>
    <OutputCachingOn xmlns="e5d022ff-4ce9-4922-b5a4-f245e35e2aac">false</OutputCachingOn>
    <LocMarketGroupTiers2 xmlns="e5d022ff-4ce9-4922-b5a4-f245e35e2aac">,t:Tier 1,t:Tier 2,t:Tier 3,</LocMarketGroupTiers2>
    <APAuthor xmlns="e5d022ff-4ce9-4922-b5a4-f245e35e2aac">
      <UserInfo>
        <DisplayName/>
        <AccountId>1928</AccountId>
        <AccountType/>
      </UserInfo>
    </APAuthor>
    <TPCommandLine xmlns="e5d022ff-4ce9-4922-b5a4-f245e35e2aac" xsi:nil="true"/>
    <LocManualTestRequired xmlns="e5d022ff-4ce9-4922-b5a4-f245e35e2aac">false</LocManualTestRequired>
    <TPAppVersion xmlns="e5d022ff-4ce9-4922-b5a4-f245e35e2aac" xsi:nil="true"/>
    <EditorialStatus xmlns="e5d022ff-4ce9-4922-b5a4-f245e35e2aac" xsi:nil="true"/>
    <LastModifiedDateTime xmlns="e5d022ff-4ce9-4922-b5a4-f245e35e2aac" xsi:nil="true"/>
    <TPLaunchHelpLinkType xmlns="e5d022ff-4ce9-4922-b5a4-f245e35e2aac">Template</TPLaunchHelpLinkType>
    <OriginalRelease xmlns="e5d022ff-4ce9-4922-b5a4-f245e35e2aac">14</OriginalRelease>
    <ScenarioTagsTaxHTField0 xmlns="e5d022ff-4ce9-4922-b5a4-f245e35e2aac">
      <Terms xmlns="http://schemas.microsoft.com/office/infopath/2007/PartnerControls"/>
    </ScenarioTagsTaxHTField0>
    <LocalizationTagsTaxHTField0 xmlns="e5d022ff-4ce9-4922-b5a4-f245e35e2aa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FBAFAA-0DD1-486C-A061-6C06C7930E0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2.xml><?xml version="1.0" encoding="utf-8"?>
<ds:datastoreItem xmlns:ds="http://schemas.openxmlformats.org/officeDocument/2006/customXml" ds:itemID="{51A56919-7FCE-4AF8-8D3C-68E6331D0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27A5CE-8932-440D-9500-4348764EE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Preto</Template>
  <TotalTime>10</TotalTime>
  <Words>62</Words>
  <Application>Microsoft Office PowerPoint</Application>
  <PresentationFormat>Apresentação na tela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Tema do Office</vt:lpstr>
      <vt:lpstr>Análise de Dados de Restaurantes nos EUA</vt:lpstr>
      <vt:lpstr>Introdução ao Dataset</vt:lpstr>
      <vt:lpstr>Otimização do Uso de Memória</vt:lpstr>
      <vt:lpstr>Estabelecimentos de Rede vs. Independentes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de Restaurantes nos EUA</dc:title>
  <dc:subject/>
  <dc:creator>Beakman</dc:creator>
  <cp:keywords/>
  <dc:description/>
  <cp:lastModifiedBy>Beakman</cp:lastModifiedBy>
  <cp:revision>2</cp:revision>
  <dcterms:created xsi:type="dcterms:W3CDTF">2025-04-19T13:47:01Z</dcterms:created>
  <dcterms:modified xsi:type="dcterms:W3CDTF">2025-04-19T13:57:42Z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TC010689801046</vt:lpwstr>
  </property>
  <property fmtid="{D5CDD505-2E9C-101B-9397-08002B2CF9AE}" pid="3" name="InternalTags">
    <vt:lpwstr/>
  </property>
  <property fmtid="{D5CDD505-2E9C-101B-9397-08002B2CF9AE}" pid="4" name="ContentTypeId">
    <vt:lpwstr>0x01010062057737089D604C8995D725789FFFFD0400C05BDBFCDB0BE84BA6AEC1D1A4F5E4CE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Order">
    <vt:r8>8676000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</Properties>
</file>