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E341A-B6A1-44EF-9BE2-018D4CECD013}" v="10" dt="2021-06-03T21:52:27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30" d="100"/>
          <a:sy n="130" d="100"/>
        </p:scale>
        <p:origin x="135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Perez" userId="26d6066849fca7ec" providerId="LiveId" clId="{58CE341A-B6A1-44EF-9BE2-018D4CECD013}"/>
    <pc:docChg chg="modSld">
      <pc:chgData name="Camilo Perez" userId="26d6066849fca7ec" providerId="LiveId" clId="{58CE341A-B6A1-44EF-9BE2-018D4CECD013}" dt="2021-06-03T21:52:27.534" v="9"/>
      <pc:docMkLst>
        <pc:docMk/>
      </pc:docMkLst>
      <pc:sldChg chg="modAnim">
        <pc:chgData name="Camilo Perez" userId="26d6066849fca7ec" providerId="LiveId" clId="{58CE341A-B6A1-44EF-9BE2-018D4CECD013}" dt="2021-06-03T21:52:27.534" v="9"/>
        <pc:sldMkLst>
          <pc:docMk/>
          <pc:sldMk cId="138582618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93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20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08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2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93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42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35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19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8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48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9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Exposición doble de pétalos">
            <a:extLst>
              <a:ext uri="{FF2B5EF4-FFF2-40B4-BE49-F238E27FC236}">
                <a16:creationId xmlns:a16="http://schemas.microsoft.com/office/drawing/2014/main" id="{C97F8CED-5A23-4ADE-BEC8-DF0FB2DC7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730"/>
          <a:stretch/>
        </p:blipFill>
        <p:spPr>
          <a:xfrm>
            <a:off x="-22569" y="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EC9D53-233B-4523-9660-00FAB57A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Autofit/>
          </a:bodyPr>
          <a:lstStyle/>
          <a:p>
            <a:r>
              <a:rPr lang="es-MX" sz="3200" dirty="0"/>
              <a:t>La influencia de los videojuegos en el campo educativo y su aplicación en el desarrollo de herramientas tecnológicas para el aprendizaje de geografía.</a:t>
            </a:r>
            <a:endParaRPr lang="es-CO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D88B29-E9F0-4F8A-83CB-D4837C02C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s-CO" sz="1600" dirty="0"/>
              <a:t>Jhon Henrry Aguiar Moreno</a:t>
            </a:r>
          </a:p>
          <a:p>
            <a:r>
              <a:rPr lang="es-CO" sz="1600" dirty="0"/>
              <a:t>Cristhian Camilo Pérez Estrada</a:t>
            </a:r>
          </a:p>
          <a:p>
            <a:r>
              <a:rPr lang="es-CO" sz="1200" dirty="0"/>
              <a:t>Universidad Distrital Francisco José de Caldas</a:t>
            </a:r>
          </a:p>
          <a:p>
            <a:r>
              <a:rPr lang="es-CO" sz="1200" dirty="0"/>
              <a:t>Ingeniería de Software I</a:t>
            </a:r>
          </a:p>
        </p:txBody>
      </p:sp>
      <p:sp>
        <p:nvSpPr>
          <p:cNvPr id="19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82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16408F-DA14-4530-90F3-EE5DFCAB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4" y="1229640"/>
            <a:ext cx="5393361" cy="1325563"/>
          </a:xfrm>
        </p:spPr>
        <p:txBody>
          <a:bodyPr>
            <a:normAutofit fontScale="90000"/>
          </a:bodyPr>
          <a:lstStyle/>
          <a:p>
            <a:r>
              <a:rPr lang="es-MX" sz="2400" dirty="0"/>
              <a:t>¿Cuales son las técnicas utilizadas en la industria de los videojuegos para la captación del interés y motivación hacia los usuarios y sus aportes en el desarrollo cognitivo?</a:t>
            </a:r>
            <a:endParaRPr lang="es-C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41800-0811-43E2-8C92-26B1BD85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35" y="3319633"/>
            <a:ext cx="5393361" cy="2864362"/>
          </a:xfrm>
        </p:spPr>
        <p:txBody>
          <a:bodyPr>
            <a:normAutofit/>
          </a:bodyPr>
          <a:lstStyle/>
          <a:p>
            <a:r>
              <a:rPr lang="es-CO" sz="2000" dirty="0"/>
              <a:t>Mecánicas: </a:t>
            </a:r>
            <a:r>
              <a:rPr lang="es-MX" sz="2000" dirty="0"/>
              <a:t>acumulación de puntos, escalado de niveles, obtención de premios, regalos al usuario, clasificaciones, desafíos y misiones.</a:t>
            </a:r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r>
              <a:rPr lang="es-CO" sz="2000" dirty="0"/>
              <a:t>Dinámicas: </a:t>
            </a:r>
            <a:r>
              <a:rPr lang="es-MX" sz="2000" dirty="0"/>
              <a:t>recompensas, el estatus, los logros y la competencia.</a:t>
            </a:r>
            <a:endParaRPr lang="es-CO" sz="2000" dirty="0"/>
          </a:p>
        </p:txBody>
      </p:sp>
      <p:pic>
        <p:nvPicPr>
          <p:cNvPr id="8194" name="Picture 2" descr="La experiencia de usuario a través de los videojuegos">
            <a:extLst>
              <a:ext uri="{FF2B5EF4-FFF2-40B4-BE49-F238E27FC236}">
                <a16:creationId xmlns:a16="http://schemas.microsoft.com/office/drawing/2014/main" id="{C7BBACE5-112B-4726-80C7-FAB68E5CA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r="15675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82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7B58D4-5523-4FB7-9B80-D9512729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19" y="921125"/>
            <a:ext cx="5393361" cy="1325563"/>
          </a:xfrm>
        </p:spPr>
        <p:txBody>
          <a:bodyPr>
            <a:normAutofit fontScale="90000"/>
          </a:bodyPr>
          <a:lstStyle/>
          <a:p>
            <a:r>
              <a:rPr lang="es-MX" sz="2400" dirty="0"/>
              <a:t>¿Como la gamificación a realizado aportes para mejorar el proceso educativo de estudiantes en cursos de primaria?</a:t>
            </a:r>
            <a:endParaRPr lang="es-C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2EDF4-7ACC-4707-AD95-54A4806D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870"/>
            <a:ext cx="5257800" cy="2584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La gamificación ha permitido mejorar varios aspecto para los aspecto tales como.</a:t>
            </a:r>
          </a:p>
          <a:p>
            <a:r>
              <a:rPr lang="es-CO" sz="2000" dirty="0"/>
              <a:t>Atención.</a:t>
            </a:r>
          </a:p>
          <a:p>
            <a:r>
              <a:rPr lang="es-CO" sz="2000" dirty="0"/>
              <a:t>Concentración.</a:t>
            </a:r>
          </a:p>
          <a:p>
            <a:r>
              <a:rPr lang="es-CO" sz="2000" dirty="0"/>
              <a:t>Creatividad.</a:t>
            </a:r>
          </a:p>
        </p:txBody>
      </p:sp>
      <p:pic>
        <p:nvPicPr>
          <p:cNvPr id="9218" name="Picture 2" descr="MI AULA DE INFANTIL: PREPARACIÓN DEL PREMIO PARA EL VÍDEO GANADOR">
            <a:extLst>
              <a:ext uri="{FF2B5EF4-FFF2-40B4-BE49-F238E27FC236}">
                <a16:creationId xmlns:a16="http://schemas.microsoft.com/office/drawing/2014/main" id="{125CA03A-60B5-4105-9BB6-62031593E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8" r="5792" b="-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62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1060C4-197F-4AD1-BD6E-16304E9F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705"/>
            <a:ext cx="5393361" cy="1325563"/>
          </a:xfrm>
        </p:spPr>
        <p:txBody>
          <a:bodyPr>
            <a:normAutofit/>
          </a:bodyPr>
          <a:lstStyle/>
          <a:p>
            <a:r>
              <a:rPr lang="es-MX" sz="2800" dirty="0"/>
              <a:t>¿Cómo se puede implementar la gamificación en el área del conocimiento de la geografía?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32F08-3F62-471D-B86A-1A374CD9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972"/>
            <a:ext cx="5393361" cy="321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Tomar la geografía para gamificar es una oportunidad.</a:t>
            </a:r>
          </a:p>
          <a:p>
            <a:pPr marL="0" indent="0">
              <a:buNone/>
            </a:pPr>
            <a:endParaRPr lang="es-CO" sz="2000" dirty="0"/>
          </a:p>
          <a:p>
            <a:r>
              <a:rPr lang="es-CO" sz="2000" dirty="0"/>
              <a:t>Existen pocos proyecto de gamificación dirigidos hacia la gamificación.</a:t>
            </a:r>
          </a:p>
          <a:p>
            <a:r>
              <a:rPr lang="es-CO" sz="2000" dirty="0"/>
              <a:t>Se cuenta con una población de estudio para implementar el proyecto.</a:t>
            </a:r>
          </a:p>
          <a:p>
            <a:endParaRPr lang="es-CO" sz="2000" dirty="0"/>
          </a:p>
        </p:txBody>
      </p:sp>
      <p:pic>
        <p:nvPicPr>
          <p:cNvPr id="10242" name="Picture 2" descr="Ilustración de concepto de clase de geografía | Vector Premium">
            <a:extLst>
              <a:ext uri="{FF2B5EF4-FFF2-40B4-BE49-F238E27FC236}">
                <a16:creationId xmlns:a16="http://schemas.microsoft.com/office/drawing/2014/main" id="{EA6F1586-5037-4D03-8AE5-4F4942D29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7" r="730" b="-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30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68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105560-227C-401E-A6C3-5B7B4701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838"/>
            <a:ext cx="5393361" cy="1325563"/>
          </a:xfrm>
        </p:spPr>
        <p:txBody>
          <a:bodyPr>
            <a:normAutofit/>
          </a:bodyPr>
          <a:lstStyle/>
          <a:p>
            <a:r>
              <a:rPr lang="es-MX" sz="2800" dirty="0"/>
              <a:t>¿De qué manera las TIC pueden apoyar la gamificación y la educación?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5D2E75-0822-4B0D-9892-7A1E032C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1187"/>
            <a:ext cx="5393361" cy="3315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Las TIC han permitido proveer varios servicio para la educación.</a:t>
            </a:r>
          </a:p>
          <a:p>
            <a:r>
              <a:rPr lang="es-CO" sz="2000" dirty="0"/>
              <a:t>Plataformas educativas.</a:t>
            </a:r>
          </a:p>
          <a:p>
            <a:r>
              <a:rPr lang="es-CO" sz="2000" dirty="0"/>
              <a:t>Conexión a internet para fines educativos.</a:t>
            </a:r>
          </a:p>
          <a:p>
            <a:r>
              <a:rPr lang="es-CO" sz="2000" dirty="0"/>
              <a:t>Herramientas físicas para el aprendizaje.</a:t>
            </a:r>
          </a:p>
        </p:txBody>
      </p:sp>
      <p:pic>
        <p:nvPicPr>
          <p:cNvPr id="11266" name="Picture 2" descr="Pin en Tecno">
            <a:extLst>
              <a:ext uri="{FF2B5EF4-FFF2-40B4-BE49-F238E27FC236}">
                <a16:creationId xmlns:a16="http://schemas.microsoft.com/office/drawing/2014/main" id="{1946FF28-1E16-46F4-A42F-76D57AF9F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39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5C00C-E22C-48F0-8D93-84889DBA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522" y="2766218"/>
            <a:ext cx="5746955" cy="1325563"/>
          </a:xfrm>
        </p:spPr>
        <p:txBody>
          <a:bodyPr/>
          <a:lstStyle/>
          <a:p>
            <a:r>
              <a:rPr lang="es-CO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61075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7A7E63-DFF2-474B-A82C-C2122CA9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s-CO" sz="3700" dirty="0"/>
              <a:t>¿Qué es Gamificación?</a:t>
            </a:r>
          </a:p>
        </p:txBody>
      </p:sp>
      <p:pic>
        <p:nvPicPr>
          <p:cNvPr id="1026" name="Picture 2" descr="GAMIFICACIÓN: 27 herramientas para clase que te engancharán">
            <a:extLst>
              <a:ext uri="{FF2B5EF4-FFF2-40B4-BE49-F238E27FC236}">
                <a16:creationId xmlns:a16="http://schemas.microsoft.com/office/drawing/2014/main" id="{BC95706B-1102-4573-81A5-7930D839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101274"/>
            <a:ext cx="5440195" cy="4542562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Arc 74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AEDEBF3-635A-45EB-9B82-9A124E9B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400" dirty="0"/>
              <a:t>La gamificación es una técnica de aprendizaje que traslada la mecánica de los juegos al ámbito educativo profesional con el fin de conseguir mejores resultados</a:t>
            </a:r>
          </a:p>
        </p:txBody>
      </p:sp>
    </p:spTree>
    <p:extLst>
      <p:ext uri="{BB962C8B-B14F-4D97-AF65-F5344CB8AC3E}">
        <p14:creationId xmlns:p14="http://schemas.microsoft.com/office/powerpoint/2010/main" val="17579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72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2166F7-AA52-4D48-9FC1-D264F06C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s-CO" sz="4100"/>
              <a:t>Proyecto Relacionado</a:t>
            </a:r>
          </a:p>
        </p:txBody>
      </p:sp>
      <p:pic>
        <p:nvPicPr>
          <p:cNvPr id="2052" name="Picture 4" descr="Icono de investigación de adn - Descargar PNG/SVG transparente">
            <a:extLst>
              <a:ext uri="{FF2B5EF4-FFF2-40B4-BE49-F238E27FC236}">
                <a16:creationId xmlns:a16="http://schemas.microsoft.com/office/drawing/2014/main" id="{1081EC31-5F42-460B-838C-00D62D92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652458"/>
            <a:ext cx="5440195" cy="544019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Arc 74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199BE-32C0-400E-82DC-E753765F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000" dirty="0"/>
              <a:t>El articulo presentado se encuentra relacionado con el proyecto de investigación.</a:t>
            </a:r>
          </a:p>
          <a:p>
            <a:pPr marL="0" indent="0" algn="ctr">
              <a:buNone/>
            </a:pPr>
            <a:endParaRPr lang="es-MX" sz="2000" dirty="0"/>
          </a:p>
          <a:p>
            <a:pPr marL="0" indent="0" algn="ctr">
              <a:buNone/>
            </a:pPr>
            <a:r>
              <a:rPr lang="es-MX" sz="2000" dirty="0"/>
              <a:t>Prototipo funcional de gamificación para la enseñanza de geografía en estudiantes de zonas rurales. Caso de estudio Grado 5A de la Institución Educativa departamental San Gabriel, municipio de Viotá Cundinamarca.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7827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408039-F8D1-4AEE-8E6D-A5F9BE2A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Información recopilada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 descr="Fracción XVI – Transparencia H. XIII Ayuntamiento de Los Cabos">
            <a:extLst>
              <a:ext uri="{FF2B5EF4-FFF2-40B4-BE49-F238E27FC236}">
                <a16:creationId xmlns:a16="http://schemas.microsoft.com/office/drawing/2014/main" id="{75CD72E8-A10F-418B-AC08-ECF9F9160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76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C9FF9C-9ED0-4426-8821-C5AF59F4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623" y="2433041"/>
            <a:ext cx="4771178" cy="1160110"/>
          </a:xfrm>
        </p:spPr>
        <p:txBody>
          <a:bodyPr>
            <a:noAutofit/>
          </a:bodyPr>
          <a:lstStyle/>
          <a:p>
            <a:r>
              <a:rPr lang="es-MX" sz="2000" dirty="0"/>
              <a:t>¿Con cuál de estos dispositivos cuenta el estudiante para poder tomar sus clases o aprender por medio de un videojuego? </a:t>
            </a:r>
            <a:endParaRPr lang="es-CO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9D6304-FA9A-434D-BC7B-6F88DE3DA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767698"/>
            <a:ext cx="5440195" cy="320971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Arc 72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74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B36A40-BA87-4A3F-BFA0-C5DE724E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44" y="2433041"/>
            <a:ext cx="4771178" cy="1160110"/>
          </a:xfrm>
        </p:spPr>
        <p:txBody>
          <a:bodyPr>
            <a:noAutofit/>
          </a:bodyPr>
          <a:lstStyle/>
          <a:p>
            <a:r>
              <a:rPr lang="es-MX" sz="3200" dirty="0"/>
              <a:t>¿El estudiante cuenta con acceso a internet en su hogar? </a:t>
            </a:r>
            <a:endParaRPr lang="es-CO" sz="3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359C11-9E75-4AFE-AC71-59745E883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692896"/>
            <a:ext cx="5440195" cy="3359319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Arc 72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26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C7374-7D8A-4917-B5EB-1F90FACB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319" y="2433041"/>
            <a:ext cx="4771178" cy="1160110"/>
          </a:xfrm>
        </p:spPr>
        <p:txBody>
          <a:bodyPr>
            <a:noAutofit/>
          </a:bodyPr>
          <a:lstStyle/>
          <a:p>
            <a:r>
              <a:rPr lang="es-MX" sz="3200" dirty="0"/>
              <a:t>¿Considera usted que el acceso a internet que tiene la institución educativa es bueno? </a:t>
            </a:r>
            <a:endParaRPr lang="es-CO" sz="3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CA52BF5-A474-406D-B67C-C6C5F5DD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692896"/>
            <a:ext cx="5440195" cy="3359319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Arc 72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6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69D4EC-3271-459E-B9D0-8053130F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318" y="2433041"/>
            <a:ext cx="4771178" cy="1160110"/>
          </a:xfrm>
        </p:spPr>
        <p:txBody>
          <a:bodyPr>
            <a:noAutofit/>
          </a:bodyPr>
          <a:lstStyle/>
          <a:p>
            <a:r>
              <a:rPr lang="es-MX" sz="2800" dirty="0"/>
              <a:t>"Juega mientras aprende Geografía." ¿Para usted es interesante que el estudiante aprenda Geografía mientras está jugando en un dispositivo electrónico (teléfono inteligente, pc, Tablet, otros)? </a:t>
            </a:r>
            <a:endParaRPr lang="es-CO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58A90CC-7403-471E-90CA-71930909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781299"/>
            <a:ext cx="5440195" cy="3182513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Arc 72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67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408039-F8D1-4AEE-8E6D-A5F9BE2A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 descr="Fracción XVI – Transparencia H. XIII Ayuntamiento de Los Cabos">
            <a:extLst>
              <a:ext uri="{FF2B5EF4-FFF2-40B4-BE49-F238E27FC236}">
                <a16:creationId xmlns:a16="http://schemas.microsoft.com/office/drawing/2014/main" id="{75CD72E8-A10F-418B-AC08-ECF9F9160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44401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402</Words>
  <Application>Microsoft Office PowerPoint</Application>
  <PresentationFormat>Panorámica</PresentationFormat>
  <Paragraphs>37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Tw Cen MT</vt:lpstr>
      <vt:lpstr>ShapesVTI</vt:lpstr>
      <vt:lpstr>La influencia de los videojuegos en el campo educativo y su aplicación en el desarrollo de herramientas tecnológicas para el aprendizaje de geografía.</vt:lpstr>
      <vt:lpstr>¿Qué es Gamificación?</vt:lpstr>
      <vt:lpstr>Proyecto Relacionado</vt:lpstr>
      <vt:lpstr>Información recopilada</vt:lpstr>
      <vt:lpstr>¿Con cuál de estos dispositivos cuenta el estudiante para poder tomar sus clases o aprender por medio de un videojuego? </vt:lpstr>
      <vt:lpstr>¿El estudiante cuenta con acceso a internet en su hogar? </vt:lpstr>
      <vt:lpstr>¿Considera usted que el acceso a internet que tiene la institución educativa es bueno? </vt:lpstr>
      <vt:lpstr>"Juega mientras aprende Geografía." ¿Para usted es interesante que el estudiante aprenda Geografía mientras está jugando en un dispositivo electrónico (teléfono inteligente, pc, Tablet, otros)? </vt:lpstr>
      <vt:lpstr>Resultados</vt:lpstr>
      <vt:lpstr>¿Cuales son las técnicas utilizadas en la industria de los videojuegos para la captación del interés y motivación hacia los usuarios y sus aportes en el desarrollo cognitivo?</vt:lpstr>
      <vt:lpstr>¿Como la gamificación a realizado aportes para mejorar el proceso educativo de estudiantes en cursos de primaria?</vt:lpstr>
      <vt:lpstr>¿Cómo se puede implementar la gamificación en el área del conocimiento de la geografía?</vt:lpstr>
      <vt:lpstr>¿De qué manera las TIC pueden apoyar la gamificación y la educación?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influencia de los videojuegos en el campo educativo y su aplicación en el desarrollo de herramientas tecnológicas para el aprendizaje de geografía.</dc:title>
  <dc:creator>Camilo Perez</dc:creator>
  <cp:lastModifiedBy>Camilo Perez</cp:lastModifiedBy>
  <cp:revision>7</cp:revision>
  <dcterms:created xsi:type="dcterms:W3CDTF">2021-06-03T20:09:25Z</dcterms:created>
  <dcterms:modified xsi:type="dcterms:W3CDTF">2021-06-03T21:52:29Z</dcterms:modified>
</cp:coreProperties>
</file>