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56" r:id="rId5"/>
    <p:sldId id="25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D182-1544-9E60-ECC1-D3920B65E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3F8D6-57EF-7FA0-1A5D-BE5E0FE87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708EF-353E-6E4D-C115-ED63C3A6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32CB-2784-4FAC-9849-7CD525AC41CA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ECAFF-47BE-633D-1D46-B6399E95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5741B-61B0-A999-48C6-2B744BDE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7D23-B7DD-4FB3-AA0C-301FC1FED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65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5B06-3D01-4989-EF82-460231A8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352F9-78DB-86E5-4DCA-B576606AE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9BFA9-A414-6E41-642A-371267B5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32CB-2784-4FAC-9849-7CD525AC41CA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F6B2E-4ABB-EC08-3B1E-892D46FE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FE89C-22CD-61EA-B25B-1A303BDA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7D23-B7DD-4FB3-AA0C-301FC1FED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58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13ADC-38B4-9F90-85D8-5868AFBBD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1A8EE-4E3A-113D-DF78-E4773AB70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CC341-70D3-AC13-304E-E57134E1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32CB-2784-4FAC-9849-7CD525AC41CA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A5AAB-D136-6770-6D3C-CFAAEB80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932C-92C4-E02D-3FA2-C08DC695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7D23-B7DD-4FB3-AA0C-301FC1FED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18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27C0-385F-DCA3-C15E-B3F7F219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A303C-8508-F992-F4BA-FB12D7ADF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15B46-40BA-436E-BCD5-1A7573213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32CB-2784-4FAC-9849-7CD525AC41CA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FDB8-8F0A-5842-0383-D760FCB1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ADA81-45A6-C92A-3E46-0295379B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7D23-B7DD-4FB3-AA0C-301FC1FED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8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6DACC-DB88-3BE8-EF5D-AA832F87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C2667-CB7C-B2FA-031E-DB9B64F30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1E1FE-C55C-0540-ED07-148C2D5F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32CB-2784-4FAC-9849-7CD525AC41CA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0C747-120C-3CBA-9187-D2C3F040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EA24D-84DD-EDD4-7F29-B010A319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7D23-B7DD-4FB3-AA0C-301FC1FED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46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5F67-94F8-A230-7C75-0674A027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401B-C526-E7EF-EDB7-802CE94F1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9B548-1E8D-FBE0-422B-94A124B3A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DEF61-5CB6-4E30-B5A8-E22615E6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32CB-2784-4FAC-9849-7CD525AC41CA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82619-8132-8A05-4D61-6E059B66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183A1-71D8-4E12-BF37-E5FA1D86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7D23-B7DD-4FB3-AA0C-301FC1FED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09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51C2-6B67-BAB2-7C31-CBCD6A33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1BBA1-E297-37DB-E7A6-FA9259F62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7C333-AC89-5F73-7406-D210E2900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5A265-70F8-72DD-AF3F-0AF358B99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645D2-7F8A-5D1A-BFDF-0B4D0F95B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B5DB6-8AAD-D7DB-37A3-9B704ECE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32CB-2784-4FAC-9849-7CD525AC41CA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288F5-4F84-2DC3-3FD8-867CD471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CAD01-5161-9EFD-35BC-7C9292E7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7D23-B7DD-4FB3-AA0C-301FC1FED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99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6E7D-3663-A7A5-0162-FD8A88D4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9CF50-E175-88F1-53F6-959D4FD7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32CB-2784-4FAC-9849-7CD525AC41CA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03862-DC78-9421-B4BB-5B1F622D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8F696-8511-A322-4359-701BA904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7D23-B7DD-4FB3-AA0C-301FC1FED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54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AAD64-3C82-BA12-B859-A141D0698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32CB-2784-4FAC-9849-7CD525AC41CA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681977-FD69-B939-799D-EB15CD17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019C5-E1C0-FD5B-7A28-8DFB269E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7D23-B7DD-4FB3-AA0C-301FC1FED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09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3AEF-CBCB-A670-D7F6-53F19877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35C4C-49AC-62F8-F48F-93DCD9DE1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0B6B3-0A2B-8410-85D2-E28F69CC4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2B3B4-9AEB-B22E-9A99-45107574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32CB-2784-4FAC-9849-7CD525AC41CA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ED3D2-69F8-9CA4-D739-D90E6B680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938D8-7180-7BFA-777F-CE422F23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7D23-B7DD-4FB3-AA0C-301FC1FED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71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3883-ACCB-095F-C990-4AB2EC30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1E150-B23D-8AFD-51A2-153898DA6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4D008-8756-78E3-81F4-D76CBD634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3E28F-605F-A177-F25D-838107BA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32CB-2784-4FAC-9849-7CD525AC41CA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D2EA5-FD30-DEDD-B5C2-F8D44ADF8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ED3BC-0143-57CB-6209-40A55C5C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7D23-B7DD-4FB3-AA0C-301FC1FED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99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D470B-9996-9DCF-5827-3272DB99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EA46F-CE0A-EC14-1A8E-342A6A8F9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F82A5-53AC-A57A-08E1-8B4B670D1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B32CB-2784-4FAC-9849-7CD525AC41CA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E56D7-DA42-BDDF-FF4F-1EDAE1E0F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30C4C-745D-B630-FB9E-BF8210F81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A7D23-B7DD-4FB3-AA0C-301FC1FED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11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8.sv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svg"/><Relationship Id="rId9" Type="http://schemas.openxmlformats.org/officeDocument/2006/relationships/image" Target="../media/image6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2.svg"/><Relationship Id="rId7" Type="http://schemas.openxmlformats.org/officeDocument/2006/relationships/image" Target="../media/image12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8.svg"/><Relationship Id="rId3" Type="http://schemas.openxmlformats.org/officeDocument/2006/relationships/image" Target="../media/image2.svg"/><Relationship Id="rId7" Type="http://schemas.openxmlformats.org/officeDocument/2006/relationships/image" Target="../media/image13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6.svg"/><Relationship Id="rId5" Type="http://schemas.openxmlformats.org/officeDocument/2006/relationships/image" Target="../media/image4.svg"/><Relationship Id="rId1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C6442D-5256-D4AC-B04A-685575AEC9F1}"/>
              </a:ext>
            </a:extLst>
          </p:cNvPr>
          <p:cNvSpPr/>
          <p:nvPr/>
        </p:nvSpPr>
        <p:spPr>
          <a:xfrm>
            <a:off x="3728720" y="1402080"/>
            <a:ext cx="1910080" cy="1107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00B050"/>
                </a:solidFill>
              </a:rPr>
              <a:t>NEWS API</a:t>
            </a:r>
          </a:p>
        </p:txBody>
      </p:sp>
      <p:pic>
        <p:nvPicPr>
          <p:cNvPr id="6" name="Graphic 5" descr="Stopwatch 66% with solid fill">
            <a:extLst>
              <a:ext uri="{FF2B5EF4-FFF2-40B4-BE49-F238E27FC236}">
                <a16:creationId xmlns:a16="http://schemas.microsoft.com/office/drawing/2014/main" id="{77D2F661-5D5F-13E2-5B00-BB8149F46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" y="1508760"/>
            <a:ext cx="914400" cy="914400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92B98638-6522-A343-D34C-E09531353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4522" y="1561348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C9AAC8-BFEE-19A7-D7EB-F993B1745702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1524000" y="1955800"/>
            <a:ext cx="2204720" cy="1016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0BA7F6-897C-8694-9D83-FDEF4DDAE0BD}"/>
              </a:ext>
            </a:extLst>
          </p:cNvPr>
          <p:cNvCxnSpPr>
            <a:cxnSpLocks/>
          </p:cNvCxnSpPr>
          <p:nvPr/>
        </p:nvCxnSpPr>
        <p:spPr>
          <a:xfrm>
            <a:off x="5689600" y="1965960"/>
            <a:ext cx="2143760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8216AAD-D1CD-10FE-ED28-F611A9A4FE96}"/>
              </a:ext>
            </a:extLst>
          </p:cNvPr>
          <p:cNvSpPr txBox="1"/>
          <p:nvPr/>
        </p:nvSpPr>
        <p:spPr>
          <a:xfrm>
            <a:off x="3044881" y="236498"/>
            <a:ext cx="3277757" cy="10156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/>
              <a:t>Chamada da </a:t>
            </a:r>
            <a:r>
              <a:rPr lang="pt-BR" sz="2000" b="1" dirty="0">
                <a:solidFill>
                  <a:srgbClr val="00B050"/>
                </a:solidFill>
              </a:rPr>
              <a:t>API</a:t>
            </a:r>
            <a:r>
              <a:rPr lang="pt-BR" sz="2000" b="1" dirty="0"/>
              <a:t> para buscar </a:t>
            </a:r>
          </a:p>
          <a:p>
            <a:pPr algn="ctr"/>
            <a:r>
              <a:rPr lang="pt-BR" sz="2000" b="1" dirty="0"/>
              <a:t>as últimas notícias </a:t>
            </a:r>
          </a:p>
          <a:p>
            <a:pPr algn="ctr"/>
            <a:r>
              <a:rPr lang="pt-BR" sz="2000" b="1" dirty="0"/>
              <a:t>a partir de palavras chaves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E40706-201C-7DBE-FE94-2B146884F1C6}"/>
              </a:ext>
            </a:extLst>
          </p:cNvPr>
          <p:cNvSpPr txBox="1"/>
          <p:nvPr/>
        </p:nvSpPr>
        <p:spPr>
          <a:xfrm>
            <a:off x="1609310" y="1435705"/>
            <a:ext cx="1871538" cy="400110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/>
              <a:t>Palavras Chaves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9ED48E-B2CB-6AD0-D212-273370A124E6}"/>
              </a:ext>
            </a:extLst>
          </p:cNvPr>
          <p:cNvSpPr txBox="1"/>
          <p:nvPr/>
        </p:nvSpPr>
        <p:spPr>
          <a:xfrm>
            <a:off x="5753921" y="2096753"/>
            <a:ext cx="1885453" cy="4001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/>
              <a:t>Últimas notícias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BAB940-8917-EEE4-C013-536A6B994378}"/>
              </a:ext>
            </a:extLst>
          </p:cNvPr>
          <p:cNvSpPr txBox="1"/>
          <p:nvPr/>
        </p:nvSpPr>
        <p:spPr>
          <a:xfrm>
            <a:off x="7233589" y="372902"/>
            <a:ext cx="2143760" cy="10156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B050"/>
                </a:solidFill>
              </a:rPr>
              <a:t>Armazena</a:t>
            </a:r>
            <a:r>
              <a:rPr lang="pt-BR" sz="2000" b="1" dirty="0"/>
              <a:t> os dados das últimas notícias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D7D770-17A7-30B4-4421-7262BD463D28}"/>
              </a:ext>
            </a:extLst>
          </p:cNvPr>
          <p:cNvSpPr txBox="1"/>
          <p:nvPr/>
        </p:nvSpPr>
        <p:spPr>
          <a:xfrm>
            <a:off x="82563" y="2439678"/>
            <a:ext cx="2006511" cy="707886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/>
              <a:t>Processa  </a:t>
            </a:r>
          </a:p>
          <a:p>
            <a:pPr algn="ctr"/>
            <a:r>
              <a:rPr lang="pt-BR" sz="2000" b="1" dirty="0">
                <a:solidFill>
                  <a:srgbClr val="00B050"/>
                </a:solidFill>
              </a:rPr>
              <a:t>1 vez a cada hora</a:t>
            </a:r>
          </a:p>
        </p:txBody>
      </p:sp>
    </p:spTree>
    <p:extLst>
      <p:ext uri="{BB962C8B-B14F-4D97-AF65-F5344CB8AC3E}">
        <p14:creationId xmlns:p14="http://schemas.microsoft.com/office/powerpoint/2010/main" val="406249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C6442D-5256-D4AC-B04A-685575AEC9F1}"/>
              </a:ext>
            </a:extLst>
          </p:cNvPr>
          <p:cNvSpPr/>
          <p:nvPr/>
        </p:nvSpPr>
        <p:spPr>
          <a:xfrm>
            <a:off x="3728720" y="1402080"/>
            <a:ext cx="1910080" cy="1107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00B050"/>
                </a:solidFill>
              </a:rPr>
              <a:t>NEWS API</a:t>
            </a:r>
          </a:p>
        </p:txBody>
      </p:sp>
      <p:pic>
        <p:nvPicPr>
          <p:cNvPr id="6" name="Graphic 5" descr="Stopwatch 66% with solid fill">
            <a:extLst>
              <a:ext uri="{FF2B5EF4-FFF2-40B4-BE49-F238E27FC236}">
                <a16:creationId xmlns:a16="http://schemas.microsoft.com/office/drawing/2014/main" id="{77D2F661-5D5F-13E2-5B00-BB8149F46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" y="1508760"/>
            <a:ext cx="914400" cy="914400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92B98638-6522-A343-D34C-E09531353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4522" y="1561348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C9AAC8-BFEE-19A7-D7EB-F993B1745702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1524000" y="1955800"/>
            <a:ext cx="2204720" cy="1016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0BA7F6-897C-8694-9D83-FDEF4DDAE0BD}"/>
              </a:ext>
            </a:extLst>
          </p:cNvPr>
          <p:cNvCxnSpPr>
            <a:cxnSpLocks/>
          </p:cNvCxnSpPr>
          <p:nvPr/>
        </p:nvCxnSpPr>
        <p:spPr>
          <a:xfrm>
            <a:off x="5689600" y="1965960"/>
            <a:ext cx="2143760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A34814-0523-6F04-3940-2A9E10BF5A4E}"/>
              </a:ext>
            </a:extLst>
          </p:cNvPr>
          <p:cNvSpPr txBox="1"/>
          <p:nvPr/>
        </p:nvSpPr>
        <p:spPr>
          <a:xfrm>
            <a:off x="10571117" y="228601"/>
            <a:ext cx="1531125" cy="707886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/>
              <a:t>Processa  </a:t>
            </a:r>
          </a:p>
          <a:p>
            <a:pPr algn="ctr"/>
            <a:r>
              <a:rPr lang="pt-BR" sz="2000" b="1" dirty="0">
                <a:solidFill>
                  <a:srgbClr val="00B050"/>
                </a:solidFill>
              </a:rPr>
              <a:t>1 vez por dia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216AAD-D1CD-10FE-ED28-F611A9A4FE96}"/>
              </a:ext>
            </a:extLst>
          </p:cNvPr>
          <p:cNvSpPr txBox="1"/>
          <p:nvPr/>
        </p:nvSpPr>
        <p:spPr>
          <a:xfrm>
            <a:off x="3044881" y="236498"/>
            <a:ext cx="3277757" cy="10156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/>
              <a:t>Chamada da </a:t>
            </a:r>
            <a:r>
              <a:rPr lang="pt-BR" sz="2000" b="1" dirty="0">
                <a:solidFill>
                  <a:srgbClr val="00B050"/>
                </a:solidFill>
              </a:rPr>
              <a:t>API</a:t>
            </a:r>
            <a:r>
              <a:rPr lang="pt-BR" sz="2000" b="1" dirty="0"/>
              <a:t> para buscar </a:t>
            </a:r>
          </a:p>
          <a:p>
            <a:pPr algn="ctr"/>
            <a:r>
              <a:rPr lang="pt-BR" sz="2000" b="1" dirty="0"/>
              <a:t>as últimas notícias </a:t>
            </a:r>
          </a:p>
          <a:p>
            <a:pPr algn="ctr"/>
            <a:r>
              <a:rPr lang="pt-BR" sz="2000" b="1" dirty="0"/>
              <a:t>a partir de palavras chaves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E40706-201C-7DBE-FE94-2B146884F1C6}"/>
              </a:ext>
            </a:extLst>
          </p:cNvPr>
          <p:cNvSpPr txBox="1"/>
          <p:nvPr/>
        </p:nvSpPr>
        <p:spPr>
          <a:xfrm>
            <a:off x="1609310" y="1435705"/>
            <a:ext cx="1871538" cy="400110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/>
              <a:t>Palavras Chaves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9ED48E-B2CB-6AD0-D212-273370A124E6}"/>
              </a:ext>
            </a:extLst>
          </p:cNvPr>
          <p:cNvSpPr txBox="1"/>
          <p:nvPr/>
        </p:nvSpPr>
        <p:spPr>
          <a:xfrm>
            <a:off x="5753921" y="2096753"/>
            <a:ext cx="1885453" cy="4001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/>
              <a:t>Últimas notícias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BAB940-8917-EEE4-C013-536A6B994378}"/>
              </a:ext>
            </a:extLst>
          </p:cNvPr>
          <p:cNvSpPr txBox="1"/>
          <p:nvPr/>
        </p:nvSpPr>
        <p:spPr>
          <a:xfrm>
            <a:off x="7233589" y="372902"/>
            <a:ext cx="2143760" cy="10156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B050"/>
                </a:solidFill>
              </a:rPr>
              <a:t>Armazena</a:t>
            </a:r>
            <a:r>
              <a:rPr lang="pt-BR" sz="2000" b="1" dirty="0"/>
              <a:t> os dados das últimas notícias</a:t>
            </a:r>
          </a:p>
        </p:txBody>
      </p:sp>
      <p:pic>
        <p:nvPicPr>
          <p:cNvPr id="1074" name="Graphic 1073" descr="Database outline">
            <a:extLst>
              <a:ext uri="{FF2B5EF4-FFF2-40B4-BE49-F238E27FC236}">
                <a16:creationId xmlns:a16="http://schemas.microsoft.com/office/drawing/2014/main" id="{19166883-AF8A-019A-C5C0-A78F962D49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87677" y="5442745"/>
            <a:ext cx="914400" cy="914400"/>
          </a:xfrm>
          <a:prstGeom prst="rect">
            <a:avLst/>
          </a:prstGeom>
        </p:spPr>
      </p:pic>
      <p:pic>
        <p:nvPicPr>
          <p:cNvPr id="1076" name="Graphic 1075" descr="Gears with solid fill">
            <a:extLst>
              <a:ext uri="{FF2B5EF4-FFF2-40B4-BE49-F238E27FC236}">
                <a16:creationId xmlns:a16="http://schemas.microsoft.com/office/drawing/2014/main" id="{98A8E3D1-3B67-7F98-7ED8-3DE8A8B654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31623" y="2717800"/>
            <a:ext cx="914400" cy="914400"/>
          </a:xfrm>
          <a:prstGeom prst="rect">
            <a:avLst/>
          </a:prstGeom>
        </p:spPr>
      </p:pic>
      <p:pic>
        <p:nvPicPr>
          <p:cNvPr id="1078" name="Graphic 1077" descr="Gears outline">
            <a:extLst>
              <a:ext uri="{FF2B5EF4-FFF2-40B4-BE49-F238E27FC236}">
                <a16:creationId xmlns:a16="http://schemas.microsoft.com/office/drawing/2014/main" id="{1A372787-8CF6-98C0-9E54-4545629C3D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74423" y="2645625"/>
            <a:ext cx="914400" cy="914400"/>
          </a:xfrm>
          <a:prstGeom prst="rect">
            <a:avLst/>
          </a:prstGeom>
        </p:spPr>
      </p:pic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1CD62531-6EE0-B59F-5765-FA80B5FFA534}"/>
              </a:ext>
            </a:extLst>
          </p:cNvPr>
          <p:cNvCxnSpPr>
            <a:cxnSpLocks/>
            <a:endCxn id="1074" idx="0"/>
          </p:cNvCxnSpPr>
          <p:nvPr/>
        </p:nvCxnSpPr>
        <p:spPr>
          <a:xfrm>
            <a:off x="11444877" y="3789680"/>
            <a:ext cx="0" cy="165306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9" name="TextBox 1088">
            <a:extLst>
              <a:ext uri="{FF2B5EF4-FFF2-40B4-BE49-F238E27FC236}">
                <a16:creationId xmlns:a16="http://schemas.microsoft.com/office/drawing/2014/main" id="{01611CB3-AC15-31D3-8ACC-4F1B6F06412C}"/>
              </a:ext>
            </a:extLst>
          </p:cNvPr>
          <p:cNvSpPr txBox="1"/>
          <p:nvPr/>
        </p:nvSpPr>
        <p:spPr>
          <a:xfrm>
            <a:off x="9989893" y="4595318"/>
            <a:ext cx="1369060" cy="52322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000" b="1"/>
            </a:lvl1pPr>
          </a:lstStyle>
          <a:p>
            <a:r>
              <a:rPr lang="pt-BR" sz="1400" dirty="0"/>
              <a:t>Dados Transformados</a:t>
            </a: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D4FEC9E0-4287-C462-EE2E-7585D3F5955E}"/>
              </a:ext>
            </a:extLst>
          </p:cNvPr>
          <p:cNvSpPr txBox="1"/>
          <p:nvPr/>
        </p:nvSpPr>
        <p:spPr>
          <a:xfrm>
            <a:off x="9243616" y="2855507"/>
            <a:ext cx="1477791" cy="132343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Dados </a:t>
            </a:r>
            <a:r>
              <a:rPr lang="pt-BR" sz="1600" b="1" dirty="0">
                <a:solidFill>
                  <a:srgbClr val="00B050"/>
                </a:solidFill>
              </a:rPr>
              <a:t>transformados</a:t>
            </a:r>
            <a:r>
              <a:rPr lang="pt-BR" sz="1600" b="1" dirty="0"/>
              <a:t> a partir das últimas notícias</a:t>
            </a:r>
          </a:p>
        </p:txBody>
      </p:sp>
      <p:pic>
        <p:nvPicPr>
          <p:cNvPr id="1103" name="Graphic 1102" descr="Stopwatch 66% with solid fill">
            <a:extLst>
              <a:ext uri="{FF2B5EF4-FFF2-40B4-BE49-F238E27FC236}">
                <a16:creationId xmlns:a16="http://schemas.microsoft.com/office/drawing/2014/main" id="{735CCC2E-EB62-1CD2-BC4F-9DB07A499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6193" y="1023440"/>
            <a:ext cx="860972" cy="860972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EE02ED-623C-F6F6-A43A-FC2F195F7934}"/>
              </a:ext>
            </a:extLst>
          </p:cNvPr>
          <p:cNvCxnSpPr>
            <a:cxnSpLocks/>
            <a:endCxn id="1103" idx="1"/>
          </p:cNvCxnSpPr>
          <p:nvPr/>
        </p:nvCxnSpPr>
        <p:spPr>
          <a:xfrm flipV="1">
            <a:off x="9039900" y="1453926"/>
            <a:ext cx="1866293" cy="56911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04ED3B-20FD-3D21-2C23-F57E3A726E86}"/>
              </a:ext>
            </a:extLst>
          </p:cNvPr>
          <p:cNvCxnSpPr>
            <a:cxnSpLocks/>
            <a:stCxn id="1103" idx="2"/>
          </p:cNvCxnSpPr>
          <p:nvPr/>
        </p:nvCxnSpPr>
        <p:spPr>
          <a:xfrm>
            <a:off x="11336679" y="1884412"/>
            <a:ext cx="0" cy="754607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625508-E408-A395-A8BB-44FBD1B8E4C0}"/>
              </a:ext>
            </a:extLst>
          </p:cNvPr>
          <p:cNvSpPr txBox="1"/>
          <p:nvPr/>
        </p:nvSpPr>
        <p:spPr>
          <a:xfrm rot="20608057">
            <a:off x="9082588" y="1929777"/>
            <a:ext cx="1885453" cy="4001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/>
              <a:t>Últimas notícias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D7D770-17A7-30B4-4421-7262BD463D28}"/>
              </a:ext>
            </a:extLst>
          </p:cNvPr>
          <p:cNvSpPr txBox="1"/>
          <p:nvPr/>
        </p:nvSpPr>
        <p:spPr>
          <a:xfrm>
            <a:off x="82563" y="2439678"/>
            <a:ext cx="2006511" cy="707886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/>
              <a:t>Processa  </a:t>
            </a:r>
          </a:p>
          <a:p>
            <a:pPr algn="ctr"/>
            <a:r>
              <a:rPr lang="pt-BR" sz="2000" b="1" dirty="0">
                <a:solidFill>
                  <a:srgbClr val="00B050"/>
                </a:solidFill>
              </a:rPr>
              <a:t>1 vez a cada hora</a:t>
            </a:r>
          </a:p>
        </p:txBody>
      </p:sp>
    </p:spTree>
    <p:extLst>
      <p:ext uri="{BB962C8B-B14F-4D97-AF65-F5344CB8AC3E}">
        <p14:creationId xmlns:p14="http://schemas.microsoft.com/office/powerpoint/2010/main" val="364384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pache Kafka: o que é e como integrar dados">
            <a:extLst>
              <a:ext uri="{FF2B5EF4-FFF2-40B4-BE49-F238E27FC236}">
                <a16:creationId xmlns:a16="http://schemas.microsoft.com/office/drawing/2014/main" id="{9371F6BC-A471-8E20-CE06-18E8C496D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66" y="4178946"/>
            <a:ext cx="1367554" cy="136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C6442D-5256-D4AC-B04A-685575AEC9F1}"/>
              </a:ext>
            </a:extLst>
          </p:cNvPr>
          <p:cNvSpPr/>
          <p:nvPr/>
        </p:nvSpPr>
        <p:spPr>
          <a:xfrm>
            <a:off x="3728720" y="1402080"/>
            <a:ext cx="1910080" cy="1107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00B050"/>
                </a:solidFill>
              </a:rPr>
              <a:t>NEWS API</a:t>
            </a:r>
          </a:p>
        </p:txBody>
      </p:sp>
      <p:pic>
        <p:nvPicPr>
          <p:cNvPr id="6" name="Graphic 5" descr="Stopwatch 66% with solid fill">
            <a:extLst>
              <a:ext uri="{FF2B5EF4-FFF2-40B4-BE49-F238E27FC236}">
                <a16:creationId xmlns:a16="http://schemas.microsoft.com/office/drawing/2014/main" id="{77D2F661-5D5F-13E2-5B00-BB8149F46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1508760"/>
            <a:ext cx="914400" cy="914400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92B98638-6522-A343-D34C-E09531353E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4522" y="1561348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C9AAC8-BFEE-19A7-D7EB-F993B1745702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1524000" y="1955800"/>
            <a:ext cx="2204720" cy="1016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0BA7F6-897C-8694-9D83-FDEF4DDAE0BD}"/>
              </a:ext>
            </a:extLst>
          </p:cNvPr>
          <p:cNvCxnSpPr>
            <a:cxnSpLocks/>
          </p:cNvCxnSpPr>
          <p:nvPr/>
        </p:nvCxnSpPr>
        <p:spPr>
          <a:xfrm>
            <a:off x="5689600" y="1965960"/>
            <a:ext cx="2143760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A34814-0523-6F04-3940-2A9E10BF5A4E}"/>
              </a:ext>
            </a:extLst>
          </p:cNvPr>
          <p:cNvSpPr txBox="1"/>
          <p:nvPr/>
        </p:nvSpPr>
        <p:spPr>
          <a:xfrm>
            <a:off x="10571117" y="228601"/>
            <a:ext cx="1531125" cy="707886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/>
              <a:t>Processa  </a:t>
            </a:r>
          </a:p>
          <a:p>
            <a:pPr algn="ctr"/>
            <a:r>
              <a:rPr lang="pt-BR" sz="2000" b="1" dirty="0">
                <a:solidFill>
                  <a:srgbClr val="00B050"/>
                </a:solidFill>
              </a:rPr>
              <a:t>1 vez por dia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216AAD-D1CD-10FE-ED28-F611A9A4FE96}"/>
              </a:ext>
            </a:extLst>
          </p:cNvPr>
          <p:cNvSpPr txBox="1"/>
          <p:nvPr/>
        </p:nvSpPr>
        <p:spPr>
          <a:xfrm>
            <a:off x="3044881" y="236498"/>
            <a:ext cx="3277757" cy="10156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/>
              <a:t>Chamada da </a:t>
            </a:r>
            <a:r>
              <a:rPr lang="pt-BR" sz="2000" b="1" dirty="0">
                <a:solidFill>
                  <a:srgbClr val="00B050"/>
                </a:solidFill>
              </a:rPr>
              <a:t>API</a:t>
            </a:r>
            <a:r>
              <a:rPr lang="pt-BR" sz="2000" b="1" dirty="0"/>
              <a:t> para buscar </a:t>
            </a:r>
          </a:p>
          <a:p>
            <a:pPr algn="ctr"/>
            <a:r>
              <a:rPr lang="pt-BR" sz="2000" b="1" dirty="0"/>
              <a:t>as últimas notícias </a:t>
            </a:r>
          </a:p>
          <a:p>
            <a:pPr algn="ctr"/>
            <a:r>
              <a:rPr lang="pt-BR" sz="2000" b="1" dirty="0"/>
              <a:t>a partir de palavras chaves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E40706-201C-7DBE-FE94-2B146884F1C6}"/>
              </a:ext>
            </a:extLst>
          </p:cNvPr>
          <p:cNvSpPr txBox="1"/>
          <p:nvPr/>
        </p:nvSpPr>
        <p:spPr>
          <a:xfrm>
            <a:off x="1609310" y="1435705"/>
            <a:ext cx="1871538" cy="400110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/>
              <a:t>Palavras Chaves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9ED48E-B2CB-6AD0-D212-273370A124E6}"/>
              </a:ext>
            </a:extLst>
          </p:cNvPr>
          <p:cNvSpPr txBox="1"/>
          <p:nvPr/>
        </p:nvSpPr>
        <p:spPr>
          <a:xfrm>
            <a:off x="5753921" y="2096753"/>
            <a:ext cx="1885453" cy="4001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/>
              <a:t>Últimas notícias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BAB940-8917-EEE4-C013-536A6B994378}"/>
              </a:ext>
            </a:extLst>
          </p:cNvPr>
          <p:cNvSpPr txBox="1"/>
          <p:nvPr/>
        </p:nvSpPr>
        <p:spPr>
          <a:xfrm>
            <a:off x="7233589" y="372902"/>
            <a:ext cx="2143760" cy="10156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B050"/>
                </a:solidFill>
              </a:rPr>
              <a:t>Armazena</a:t>
            </a:r>
            <a:r>
              <a:rPr lang="pt-BR" sz="2000" b="1" dirty="0"/>
              <a:t> os dados das últimas notícias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B8308A-8B51-BE0A-2EA8-32E822118F56}"/>
              </a:ext>
            </a:extLst>
          </p:cNvPr>
          <p:cNvSpPr txBox="1"/>
          <p:nvPr/>
        </p:nvSpPr>
        <p:spPr>
          <a:xfrm>
            <a:off x="3751641" y="5463976"/>
            <a:ext cx="3348471" cy="120032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B050"/>
                </a:solidFill>
              </a:rPr>
              <a:t>Spark Streaming </a:t>
            </a:r>
            <a:r>
              <a:rPr lang="pt-BR" b="1" dirty="0"/>
              <a:t>como um consumidor do Kafka recebendo as últimas notícias do evento simulado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053443-3A24-64E1-8046-44376B6DBF72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961740" y="2509520"/>
            <a:ext cx="1722020" cy="1756922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F83734E-F400-95D8-CC73-CB82076612CC}"/>
              </a:ext>
            </a:extLst>
          </p:cNvPr>
          <p:cNvSpPr txBox="1"/>
          <p:nvPr/>
        </p:nvSpPr>
        <p:spPr>
          <a:xfrm>
            <a:off x="447841" y="5575736"/>
            <a:ext cx="2367377" cy="120032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B050"/>
                </a:solidFill>
              </a:rPr>
              <a:t>Evento</a:t>
            </a:r>
            <a:r>
              <a:rPr lang="pt-BR" b="1" dirty="0"/>
              <a:t> simulado em formato manual com produto </a:t>
            </a:r>
            <a:r>
              <a:rPr lang="pt-BR" b="1" dirty="0">
                <a:solidFill>
                  <a:srgbClr val="00B050"/>
                </a:solidFill>
              </a:rPr>
              <a:t>Kafka</a:t>
            </a:r>
            <a:r>
              <a:rPr lang="pt-BR" b="1" dirty="0"/>
              <a:t> para chamada da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D65C76-01AF-EEE5-E4DB-81AA4DB586E9}"/>
              </a:ext>
            </a:extLst>
          </p:cNvPr>
          <p:cNvSpPr txBox="1"/>
          <p:nvPr/>
        </p:nvSpPr>
        <p:spPr>
          <a:xfrm rot="18788610">
            <a:off x="2361183" y="3236359"/>
            <a:ext cx="1871538" cy="400110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 algn="ctr">
              <a:defRPr sz="2000" b="1"/>
            </a:lvl1pPr>
          </a:lstStyle>
          <a:p>
            <a:r>
              <a:rPr lang="pt-BR"/>
              <a:t>Palavras Chaves</a:t>
            </a:r>
            <a:endParaRPr lang="pt-BR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3AB334-EE34-62C1-D0DC-CA3DFA72144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83760" y="2509520"/>
            <a:ext cx="522125" cy="208579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B959F83-8240-37C9-0D74-F8D272E662A4}"/>
              </a:ext>
            </a:extLst>
          </p:cNvPr>
          <p:cNvSpPr txBox="1"/>
          <p:nvPr/>
        </p:nvSpPr>
        <p:spPr>
          <a:xfrm rot="4582476">
            <a:off x="4496045" y="3292197"/>
            <a:ext cx="1545615" cy="33855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 algn="ctr">
              <a:defRPr sz="2000" b="1"/>
            </a:lvl1pPr>
          </a:lstStyle>
          <a:p>
            <a:r>
              <a:rPr lang="pt-BR" sz="1600"/>
              <a:t>Últimas notícias</a:t>
            </a:r>
            <a:endParaRPr lang="pt-BR" sz="1600" dirty="0"/>
          </a:p>
        </p:txBody>
      </p:sp>
      <p:pic>
        <p:nvPicPr>
          <p:cNvPr id="1032" name="Picture 8" descr="Free Click SVG, PNG Icon, Symbol. Download Image.">
            <a:extLst>
              <a:ext uri="{FF2B5EF4-FFF2-40B4-BE49-F238E27FC236}">
                <a16:creationId xmlns:a16="http://schemas.microsoft.com/office/drawing/2014/main" id="{B7EA936F-60DE-71E1-2DF9-488F905CF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23499">
            <a:off x="1634047" y="4204478"/>
            <a:ext cx="1421629" cy="142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F863CA-BDEF-B492-2CBB-9C8DFA25E3E0}"/>
              </a:ext>
            </a:extLst>
          </p:cNvPr>
          <p:cNvCxnSpPr>
            <a:cxnSpLocks/>
          </p:cNvCxnSpPr>
          <p:nvPr/>
        </p:nvCxnSpPr>
        <p:spPr>
          <a:xfrm flipV="1">
            <a:off x="6491551" y="4690817"/>
            <a:ext cx="1656015" cy="444823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Graphic 1030" descr="Database outline">
            <a:extLst>
              <a:ext uri="{FF2B5EF4-FFF2-40B4-BE49-F238E27FC236}">
                <a16:creationId xmlns:a16="http://schemas.microsoft.com/office/drawing/2014/main" id="{D966FFF2-CC71-906F-EC81-710B93522E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424" y="4027342"/>
            <a:ext cx="914400" cy="914400"/>
          </a:xfrm>
          <a:prstGeom prst="rect">
            <a:avLst/>
          </a:prstGeom>
        </p:spPr>
      </p:pic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45EEB80D-F87E-688A-01A0-B3CCCDAF6E22}"/>
              </a:ext>
            </a:extLst>
          </p:cNvPr>
          <p:cNvCxnSpPr>
            <a:cxnSpLocks/>
          </p:cNvCxnSpPr>
          <p:nvPr/>
        </p:nvCxnSpPr>
        <p:spPr>
          <a:xfrm>
            <a:off x="8484398" y="2639019"/>
            <a:ext cx="38390" cy="124725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4" name="Graphic 1073" descr="Database outline">
            <a:extLst>
              <a:ext uri="{FF2B5EF4-FFF2-40B4-BE49-F238E27FC236}">
                <a16:creationId xmlns:a16="http://schemas.microsoft.com/office/drawing/2014/main" id="{19166883-AF8A-019A-C5C0-A78F962D49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87677" y="5442745"/>
            <a:ext cx="914400" cy="914400"/>
          </a:xfrm>
          <a:prstGeom prst="rect">
            <a:avLst/>
          </a:prstGeom>
        </p:spPr>
      </p:pic>
      <p:pic>
        <p:nvPicPr>
          <p:cNvPr id="1076" name="Graphic 1075" descr="Gears with solid fill">
            <a:extLst>
              <a:ext uri="{FF2B5EF4-FFF2-40B4-BE49-F238E27FC236}">
                <a16:creationId xmlns:a16="http://schemas.microsoft.com/office/drawing/2014/main" id="{98A8E3D1-3B67-7F98-7ED8-3DE8A8B654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131623" y="2717800"/>
            <a:ext cx="914400" cy="914400"/>
          </a:xfrm>
          <a:prstGeom prst="rect">
            <a:avLst/>
          </a:prstGeom>
        </p:spPr>
      </p:pic>
      <p:pic>
        <p:nvPicPr>
          <p:cNvPr id="1078" name="Graphic 1077" descr="Gears outline">
            <a:extLst>
              <a:ext uri="{FF2B5EF4-FFF2-40B4-BE49-F238E27FC236}">
                <a16:creationId xmlns:a16="http://schemas.microsoft.com/office/drawing/2014/main" id="{1A372787-8CF6-98C0-9E54-4545629C3D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74423" y="2645625"/>
            <a:ext cx="914400" cy="914400"/>
          </a:xfrm>
          <a:prstGeom prst="rect">
            <a:avLst/>
          </a:prstGeom>
        </p:spPr>
      </p:pic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1CD62531-6EE0-B59F-5765-FA80B5FFA534}"/>
              </a:ext>
            </a:extLst>
          </p:cNvPr>
          <p:cNvCxnSpPr>
            <a:cxnSpLocks/>
            <a:endCxn id="1074" idx="0"/>
          </p:cNvCxnSpPr>
          <p:nvPr/>
        </p:nvCxnSpPr>
        <p:spPr>
          <a:xfrm>
            <a:off x="11444877" y="3789680"/>
            <a:ext cx="0" cy="165306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9" name="TextBox 1088">
            <a:extLst>
              <a:ext uri="{FF2B5EF4-FFF2-40B4-BE49-F238E27FC236}">
                <a16:creationId xmlns:a16="http://schemas.microsoft.com/office/drawing/2014/main" id="{01611CB3-AC15-31D3-8ACC-4F1B6F06412C}"/>
              </a:ext>
            </a:extLst>
          </p:cNvPr>
          <p:cNvSpPr txBox="1"/>
          <p:nvPr/>
        </p:nvSpPr>
        <p:spPr>
          <a:xfrm>
            <a:off x="9989893" y="4595318"/>
            <a:ext cx="1369060" cy="52322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000" b="1"/>
            </a:lvl1pPr>
          </a:lstStyle>
          <a:p>
            <a:r>
              <a:rPr lang="pt-BR" sz="1400" dirty="0"/>
              <a:t>Dados Transformados</a:t>
            </a: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D4FEC9E0-4287-C462-EE2E-7585D3F5955E}"/>
              </a:ext>
            </a:extLst>
          </p:cNvPr>
          <p:cNvSpPr txBox="1"/>
          <p:nvPr/>
        </p:nvSpPr>
        <p:spPr>
          <a:xfrm>
            <a:off x="9243616" y="2855507"/>
            <a:ext cx="1477791" cy="132343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Dados </a:t>
            </a:r>
            <a:r>
              <a:rPr lang="pt-BR" sz="1600" b="1" dirty="0">
                <a:solidFill>
                  <a:srgbClr val="00B050"/>
                </a:solidFill>
              </a:rPr>
              <a:t>transformados</a:t>
            </a:r>
            <a:r>
              <a:rPr lang="pt-BR" sz="1600" b="1" dirty="0"/>
              <a:t> a partir das últimas notícias</a:t>
            </a:r>
          </a:p>
        </p:txBody>
      </p:sp>
      <p:pic>
        <p:nvPicPr>
          <p:cNvPr id="1103" name="Graphic 1102" descr="Stopwatch 66% with solid fill">
            <a:extLst>
              <a:ext uri="{FF2B5EF4-FFF2-40B4-BE49-F238E27FC236}">
                <a16:creationId xmlns:a16="http://schemas.microsoft.com/office/drawing/2014/main" id="{735CCC2E-EB62-1CD2-BC4F-9DB07A499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6193" y="1023440"/>
            <a:ext cx="860972" cy="8609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C18FAB-524B-B7A9-1EB0-862961DE505C}"/>
              </a:ext>
            </a:extLst>
          </p:cNvPr>
          <p:cNvSpPr txBox="1"/>
          <p:nvPr/>
        </p:nvSpPr>
        <p:spPr>
          <a:xfrm rot="20561003">
            <a:off x="7152683" y="5008737"/>
            <a:ext cx="712053" cy="4616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 algn="ctr">
              <a:defRPr sz="2000" b="1"/>
            </a:lvl1pPr>
          </a:lstStyle>
          <a:p>
            <a:r>
              <a:rPr lang="pt-BR" sz="1200" dirty="0"/>
              <a:t>Últimas </a:t>
            </a:r>
          </a:p>
          <a:p>
            <a:r>
              <a:rPr lang="pt-BR" sz="1200"/>
              <a:t>notícias</a:t>
            </a:r>
            <a:endParaRPr lang="pt-BR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FEC0C-BD54-4019-AEF9-FF8FAC36584A}"/>
              </a:ext>
            </a:extLst>
          </p:cNvPr>
          <p:cNvSpPr txBox="1"/>
          <p:nvPr/>
        </p:nvSpPr>
        <p:spPr>
          <a:xfrm>
            <a:off x="6638141" y="2793621"/>
            <a:ext cx="1593626" cy="160043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Verifica e armazena no destino final apenas os </a:t>
            </a:r>
            <a:r>
              <a:rPr lang="pt-BR" sz="1400" b="1" dirty="0">
                <a:solidFill>
                  <a:srgbClr val="00B050"/>
                </a:solidFill>
              </a:rPr>
              <a:t>dados novos</a:t>
            </a:r>
            <a:r>
              <a:rPr lang="pt-BR" sz="1400" b="1" dirty="0"/>
              <a:t>. Depois, apaga os dados do local temporário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EE02ED-623C-F6F6-A43A-FC2F195F7934}"/>
              </a:ext>
            </a:extLst>
          </p:cNvPr>
          <p:cNvCxnSpPr>
            <a:cxnSpLocks/>
            <a:endCxn id="1103" idx="1"/>
          </p:cNvCxnSpPr>
          <p:nvPr/>
        </p:nvCxnSpPr>
        <p:spPr>
          <a:xfrm flipV="1">
            <a:off x="9039900" y="1453926"/>
            <a:ext cx="1866293" cy="56911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04ED3B-20FD-3D21-2C23-F57E3A726E86}"/>
              </a:ext>
            </a:extLst>
          </p:cNvPr>
          <p:cNvCxnSpPr>
            <a:cxnSpLocks/>
            <a:stCxn id="1103" idx="2"/>
          </p:cNvCxnSpPr>
          <p:nvPr/>
        </p:nvCxnSpPr>
        <p:spPr>
          <a:xfrm>
            <a:off x="11336679" y="1884412"/>
            <a:ext cx="0" cy="754607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Formation Spark Streaming – Ambient IT">
            <a:extLst>
              <a:ext uri="{FF2B5EF4-FFF2-40B4-BE49-F238E27FC236}">
                <a16:creationId xmlns:a16="http://schemas.microsoft.com/office/drawing/2014/main" id="{FFE014D9-4713-265A-E667-0961B35CC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585" y="4394059"/>
            <a:ext cx="1369060" cy="119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0625508-E408-A395-A8BB-44FBD1B8E4C0}"/>
              </a:ext>
            </a:extLst>
          </p:cNvPr>
          <p:cNvSpPr txBox="1"/>
          <p:nvPr/>
        </p:nvSpPr>
        <p:spPr>
          <a:xfrm rot="20608057">
            <a:off x="9082588" y="1929777"/>
            <a:ext cx="1885453" cy="4001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/>
              <a:t>Últimas notícias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E3240A-89E4-7649-94AB-7B83E30927C2}"/>
              </a:ext>
            </a:extLst>
          </p:cNvPr>
          <p:cNvSpPr/>
          <p:nvPr/>
        </p:nvSpPr>
        <p:spPr>
          <a:xfrm>
            <a:off x="123381" y="77687"/>
            <a:ext cx="2216438" cy="11439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OPÇÃO 1: KAFKA E SPARK STREAMING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D7D770-17A7-30B4-4421-7262BD463D28}"/>
              </a:ext>
            </a:extLst>
          </p:cNvPr>
          <p:cNvSpPr txBox="1"/>
          <p:nvPr/>
        </p:nvSpPr>
        <p:spPr>
          <a:xfrm>
            <a:off x="82563" y="2439678"/>
            <a:ext cx="2006511" cy="707886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/>
              <a:t>Processa  </a:t>
            </a:r>
          </a:p>
          <a:p>
            <a:pPr algn="ctr"/>
            <a:r>
              <a:rPr lang="pt-BR" sz="2000" b="1" dirty="0">
                <a:solidFill>
                  <a:srgbClr val="00B050"/>
                </a:solidFill>
              </a:rPr>
              <a:t>1 vez a cada hora</a:t>
            </a:r>
          </a:p>
        </p:txBody>
      </p:sp>
    </p:spTree>
    <p:extLst>
      <p:ext uri="{BB962C8B-B14F-4D97-AF65-F5344CB8AC3E}">
        <p14:creationId xmlns:p14="http://schemas.microsoft.com/office/powerpoint/2010/main" val="156758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C6442D-5256-D4AC-B04A-685575AEC9F1}"/>
              </a:ext>
            </a:extLst>
          </p:cNvPr>
          <p:cNvSpPr/>
          <p:nvPr/>
        </p:nvSpPr>
        <p:spPr>
          <a:xfrm>
            <a:off x="3728720" y="1402080"/>
            <a:ext cx="1910080" cy="1107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00B050"/>
                </a:solidFill>
              </a:rPr>
              <a:t>NEWS API</a:t>
            </a:r>
          </a:p>
        </p:txBody>
      </p:sp>
      <p:pic>
        <p:nvPicPr>
          <p:cNvPr id="6" name="Graphic 5" descr="Stopwatch 66% with solid fill">
            <a:extLst>
              <a:ext uri="{FF2B5EF4-FFF2-40B4-BE49-F238E27FC236}">
                <a16:creationId xmlns:a16="http://schemas.microsoft.com/office/drawing/2014/main" id="{77D2F661-5D5F-13E2-5B00-BB8149F46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" y="1508760"/>
            <a:ext cx="914400" cy="914400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92B98638-6522-A343-D34C-E09531353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4522" y="1561348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C9AAC8-BFEE-19A7-D7EB-F993B1745702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1524000" y="1955800"/>
            <a:ext cx="2204720" cy="1016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0BA7F6-897C-8694-9D83-FDEF4DDAE0BD}"/>
              </a:ext>
            </a:extLst>
          </p:cNvPr>
          <p:cNvCxnSpPr>
            <a:cxnSpLocks/>
          </p:cNvCxnSpPr>
          <p:nvPr/>
        </p:nvCxnSpPr>
        <p:spPr>
          <a:xfrm>
            <a:off x="5689600" y="1965960"/>
            <a:ext cx="2143760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A34814-0523-6F04-3940-2A9E10BF5A4E}"/>
              </a:ext>
            </a:extLst>
          </p:cNvPr>
          <p:cNvSpPr txBox="1"/>
          <p:nvPr/>
        </p:nvSpPr>
        <p:spPr>
          <a:xfrm>
            <a:off x="10571117" y="228601"/>
            <a:ext cx="1531125" cy="707886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/>
              <a:t>Processa  </a:t>
            </a:r>
          </a:p>
          <a:p>
            <a:pPr algn="ctr"/>
            <a:r>
              <a:rPr lang="pt-BR" sz="2000" b="1" dirty="0">
                <a:solidFill>
                  <a:srgbClr val="00B050"/>
                </a:solidFill>
              </a:rPr>
              <a:t>1 vez por dia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216AAD-D1CD-10FE-ED28-F611A9A4FE96}"/>
              </a:ext>
            </a:extLst>
          </p:cNvPr>
          <p:cNvSpPr txBox="1"/>
          <p:nvPr/>
        </p:nvSpPr>
        <p:spPr>
          <a:xfrm>
            <a:off x="3044881" y="236498"/>
            <a:ext cx="3277757" cy="10156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/>
              <a:t>Chamada da </a:t>
            </a:r>
            <a:r>
              <a:rPr lang="pt-BR" sz="2000" b="1" dirty="0">
                <a:solidFill>
                  <a:srgbClr val="00B050"/>
                </a:solidFill>
              </a:rPr>
              <a:t>API</a:t>
            </a:r>
            <a:r>
              <a:rPr lang="pt-BR" sz="2000" b="1" dirty="0"/>
              <a:t> para buscar </a:t>
            </a:r>
          </a:p>
          <a:p>
            <a:pPr algn="ctr"/>
            <a:r>
              <a:rPr lang="pt-BR" sz="2000" b="1" dirty="0"/>
              <a:t>as últimas notícias </a:t>
            </a:r>
          </a:p>
          <a:p>
            <a:pPr algn="ctr"/>
            <a:r>
              <a:rPr lang="pt-BR" sz="2000" b="1" dirty="0"/>
              <a:t>a partir de palavras chaves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E40706-201C-7DBE-FE94-2B146884F1C6}"/>
              </a:ext>
            </a:extLst>
          </p:cNvPr>
          <p:cNvSpPr txBox="1"/>
          <p:nvPr/>
        </p:nvSpPr>
        <p:spPr>
          <a:xfrm>
            <a:off x="1609310" y="1435705"/>
            <a:ext cx="1871538" cy="400110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/>
              <a:t>Palavras Chaves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9ED48E-B2CB-6AD0-D212-273370A124E6}"/>
              </a:ext>
            </a:extLst>
          </p:cNvPr>
          <p:cNvSpPr txBox="1"/>
          <p:nvPr/>
        </p:nvSpPr>
        <p:spPr>
          <a:xfrm>
            <a:off x="5753921" y="2096753"/>
            <a:ext cx="1885453" cy="4001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/>
              <a:t>Últimas notícias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BAB940-8917-EEE4-C013-536A6B994378}"/>
              </a:ext>
            </a:extLst>
          </p:cNvPr>
          <p:cNvSpPr txBox="1"/>
          <p:nvPr/>
        </p:nvSpPr>
        <p:spPr>
          <a:xfrm>
            <a:off x="7233589" y="372902"/>
            <a:ext cx="2143760" cy="10156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B050"/>
                </a:solidFill>
              </a:rPr>
              <a:t>Armazena</a:t>
            </a:r>
            <a:r>
              <a:rPr lang="pt-BR" sz="2000" b="1" dirty="0"/>
              <a:t> os dados das últimas notícias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B8308A-8B51-BE0A-2EA8-32E822118F56}"/>
              </a:ext>
            </a:extLst>
          </p:cNvPr>
          <p:cNvSpPr txBox="1"/>
          <p:nvPr/>
        </p:nvSpPr>
        <p:spPr>
          <a:xfrm>
            <a:off x="4395733" y="5663273"/>
            <a:ext cx="3791768" cy="10156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solidFill>
                  <a:srgbClr val="00B050"/>
                </a:solidFill>
              </a:rPr>
              <a:t>Webhook</a:t>
            </a:r>
            <a:r>
              <a:rPr lang="pt-BR" sz="2000" b="1" dirty="0"/>
              <a:t> aguardando algum </a:t>
            </a:r>
          </a:p>
          <a:p>
            <a:pPr algn="ctr"/>
            <a:r>
              <a:rPr lang="pt-BR" sz="2000" b="1" dirty="0"/>
              <a:t>evento com as últimas notícias e armazena em local temporário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053443-3A24-64E1-8046-44376B6DBF72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961740" y="2509520"/>
            <a:ext cx="1722020" cy="1756922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F83734E-F400-95D8-CC73-CB82076612CC}"/>
              </a:ext>
            </a:extLst>
          </p:cNvPr>
          <p:cNvSpPr txBox="1"/>
          <p:nvPr/>
        </p:nvSpPr>
        <p:spPr>
          <a:xfrm>
            <a:off x="143701" y="5663273"/>
            <a:ext cx="3860800" cy="707886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B050"/>
                </a:solidFill>
              </a:rPr>
              <a:t>Evento simulado </a:t>
            </a:r>
            <a:r>
              <a:rPr lang="pt-BR" sz="2000" b="1" dirty="0"/>
              <a:t>em formato manual para chamada da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D65C76-01AF-EEE5-E4DB-81AA4DB586E9}"/>
              </a:ext>
            </a:extLst>
          </p:cNvPr>
          <p:cNvSpPr txBox="1"/>
          <p:nvPr/>
        </p:nvSpPr>
        <p:spPr>
          <a:xfrm rot="18788610">
            <a:off x="2361183" y="3236359"/>
            <a:ext cx="1871538" cy="400110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 algn="ctr">
              <a:defRPr sz="2000" b="1"/>
            </a:lvl1pPr>
          </a:lstStyle>
          <a:p>
            <a:r>
              <a:rPr lang="pt-BR"/>
              <a:t>Palavras Chaves</a:t>
            </a:r>
            <a:endParaRPr lang="pt-BR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3AB334-EE34-62C1-D0DC-CA3DFA72144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83760" y="2509520"/>
            <a:ext cx="829873" cy="2030271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B959F83-8240-37C9-0D74-F8D272E662A4}"/>
              </a:ext>
            </a:extLst>
          </p:cNvPr>
          <p:cNvSpPr txBox="1"/>
          <p:nvPr/>
        </p:nvSpPr>
        <p:spPr>
          <a:xfrm rot="3946053">
            <a:off x="4587530" y="3369373"/>
            <a:ext cx="1885453" cy="4001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 algn="ctr">
              <a:defRPr sz="2000" b="1"/>
            </a:lvl1pPr>
          </a:lstStyle>
          <a:p>
            <a:r>
              <a:rPr lang="pt-BR"/>
              <a:t>Últimas notícias</a:t>
            </a:r>
            <a:endParaRPr lang="pt-BR" dirty="0"/>
          </a:p>
        </p:txBody>
      </p:sp>
      <p:pic>
        <p:nvPicPr>
          <p:cNvPr id="1030" name="Picture 6" descr="Python API deployment with RStudio Connect: Flask">
            <a:extLst>
              <a:ext uri="{FF2B5EF4-FFF2-40B4-BE49-F238E27FC236}">
                <a16:creationId xmlns:a16="http://schemas.microsoft.com/office/drawing/2014/main" id="{C90CAA2A-812C-DBB1-81D5-EB42A5DF4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2" y="4510712"/>
            <a:ext cx="1842012" cy="122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 Click SVG, PNG Icon, Symbol. Download Image.">
            <a:extLst>
              <a:ext uri="{FF2B5EF4-FFF2-40B4-BE49-F238E27FC236}">
                <a16:creationId xmlns:a16="http://schemas.microsoft.com/office/drawing/2014/main" id="{B7EA936F-60DE-71E1-2DF9-488F905CF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23499">
            <a:off x="1634047" y="4204478"/>
            <a:ext cx="1421629" cy="142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F863CA-BDEF-B492-2CBB-9C8DFA25E3E0}"/>
              </a:ext>
            </a:extLst>
          </p:cNvPr>
          <p:cNvCxnSpPr>
            <a:cxnSpLocks/>
          </p:cNvCxnSpPr>
          <p:nvPr/>
        </p:nvCxnSpPr>
        <p:spPr>
          <a:xfrm flipV="1">
            <a:off x="8309412" y="5024838"/>
            <a:ext cx="349972" cy="1268851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Graphic 1030" descr="Database outline">
            <a:extLst>
              <a:ext uri="{FF2B5EF4-FFF2-40B4-BE49-F238E27FC236}">
                <a16:creationId xmlns:a16="http://schemas.microsoft.com/office/drawing/2014/main" id="{D966FFF2-CC71-906F-EC81-710B93522E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424" y="4027342"/>
            <a:ext cx="914400" cy="914400"/>
          </a:xfrm>
          <a:prstGeom prst="rect">
            <a:avLst/>
          </a:prstGeom>
        </p:spPr>
      </p:pic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45EEB80D-F87E-688A-01A0-B3CCCDAF6E22}"/>
              </a:ext>
            </a:extLst>
          </p:cNvPr>
          <p:cNvCxnSpPr>
            <a:cxnSpLocks/>
          </p:cNvCxnSpPr>
          <p:nvPr/>
        </p:nvCxnSpPr>
        <p:spPr>
          <a:xfrm>
            <a:off x="8484398" y="2639019"/>
            <a:ext cx="38390" cy="124725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4" name="Graphic 1073" descr="Database outline">
            <a:extLst>
              <a:ext uri="{FF2B5EF4-FFF2-40B4-BE49-F238E27FC236}">
                <a16:creationId xmlns:a16="http://schemas.microsoft.com/office/drawing/2014/main" id="{19166883-AF8A-019A-C5C0-A78F962D49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87677" y="5442745"/>
            <a:ext cx="914400" cy="914400"/>
          </a:xfrm>
          <a:prstGeom prst="rect">
            <a:avLst/>
          </a:prstGeom>
        </p:spPr>
      </p:pic>
      <p:pic>
        <p:nvPicPr>
          <p:cNvPr id="1076" name="Graphic 1075" descr="Gears with solid fill">
            <a:extLst>
              <a:ext uri="{FF2B5EF4-FFF2-40B4-BE49-F238E27FC236}">
                <a16:creationId xmlns:a16="http://schemas.microsoft.com/office/drawing/2014/main" id="{98A8E3D1-3B67-7F98-7ED8-3DE8A8B654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131623" y="2717800"/>
            <a:ext cx="914400" cy="914400"/>
          </a:xfrm>
          <a:prstGeom prst="rect">
            <a:avLst/>
          </a:prstGeom>
        </p:spPr>
      </p:pic>
      <p:pic>
        <p:nvPicPr>
          <p:cNvPr id="1078" name="Graphic 1077" descr="Gears outline">
            <a:extLst>
              <a:ext uri="{FF2B5EF4-FFF2-40B4-BE49-F238E27FC236}">
                <a16:creationId xmlns:a16="http://schemas.microsoft.com/office/drawing/2014/main" id="{1A372787-8CF6-98C0-9E54-4545629C3D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74423" y="2645625"/>
            <a:ext cx="914400" cy="914400"/>
          </a:xfrm>
          <a:prstGeom prst="rect">
            <a:avLst/>
          </a:prstGeom>
        </p:spPr>
      </p:pic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1CD62531-6EE0-B59F-5765-FA80B5FFA534}"/>
              </a:ext>
            </a:extLst>
          </p:cNvPr>
          <p:cNvCxnSpPr>
            <a:cxnSpLocks/>
            <a:endCxn id="1074" idx="0"/>
          </p:cNvCxnSpPr>
          <p:nvPr/>
        </p:nvCxnSpPr>
        <p:spPr>
          <a:xfrm>
            <a:off x="11444877" y="3789680"/>
            <a:ext cx="0" cy="165306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9" name="TextBox 1088">
            <a:extLst>
              <a:ext uri="{FF2B5EF4-FFF2-40B4-BE49-F238E27FC236}">
                <a16:creationId xmlns:a16="http://schemas.microsoft.com/office/drawing/2014/main" id="{01611CB3-AC15-31D3-8ACC-4F1B6F06412C}"/>
              </a:ext>
            </a:extLst>
          </p:cNvPr>
          <p:cNvSpPr txBox="1"/>
          <p:nvPr/>
        </p:nvSpPr>
        <p:spPr>
          <a:xfrm>
            <a:off x="9989893" y="4595318"/>
            <a:ext cx="1369060" cy="52322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000" b="1"/>
            </a:lvl1pPr>
          </a:lstStyle>
          <a:p>
            <a:r>
              <a:rPr lang="pt-BR" sz="1400" dirty="0"/>
              <a:t>Dados </a:t>
            </a:r>
            <a:r>
              <a:rPr lang="pt-BR" sz="1400" dirty="0">
                <a:solidFill>
                  <a:srgbClr val="00B050"/>
                </a:solidFill>
              </a:rPr>
              <a:t>Transformados</a:t>
            </a: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D4FEC9E0-4287-C462-EE2E-7585D3F5955E}"/>
              </a:ext>
            </a:extLst>
          </p:cNvPr>
          <p:cNvSpPr txBox="1"/>
          <p:nvPr/>
        </p:nvSpPr>
        <p:spPr>
          <a:xfrm>
            <a:off x="9243616" y="2855507"/>
            <a:ext cx="1477791" cy="132343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Dados </a:t>
            </a:r>
            <a:r>
              <a:rPr lang="pt-BR" sz="1600" b="1" dirty="0">
                <a:solidFill>
                  <a:srgbClr val="00B050"/>
                </a:solidFill>
              </a:rPr>
              <a:t>transformados</a:t>
            </a:r>
            <a:r>
              <a:rPr lang="pt-BR" sz="1600" b="1" dirty="0"/>
              <a:t> a partir das últimas notícias</a:t>
            </a:r>
          </a:p>
        </p:txBody>
      </p:sp>
      <p:pic>
        <p:nvPicPr>
          <p:cNvPr id="1103" name="Graphic 1102" descr="Stopwatch 66% with solid fill">
            <a:extLst>
              <a:ext uri="{FF2B5EF4-FFF2-40B4-BE49-F238E27FC236}">
                <a16:creationId xmlns:a16="http://schemas.microsoft.com/office/drawing/2014/main" id="{735CCC2E-EB62-1CD2-BC4F-9DB07A499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6193" y="1023440"/>
            <a:ext cx="860972" cy="8609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C18FAB-524B-B7A9-1EB0-862961DE505C}"/>
              </a:ext>
            </a:extLst>
          </p:cNvPr>
          <p:cNvSpPr txBox="1"/>
          <p:nvPr/>
        </p:nvSpPr>
        <p:spPr>
          <a:xfrm rot="17290954">
            <a:off x="8453662" y="5554691"/>
            <a:ext cx="712053" cy="4616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 algn="ctr">
              <a:defRPr sz="2000" b="1"/>
            </a:lvl1pPr>
          </a:lstStyle>
          <a:p>
            <a:r>
              <a:rPr lang="pt-BR" sz="1200" dirty="0"/>
              <a:t>Últimas </a:t>
            </a:r>
          </a:p>
          <a:p>
            <a:r>
              <a:rPr lang="pt-BR" sz="1200"/>
              <a:t>notícias</a:t>
            </a:r>
            <a:endParaRPr lang="pt-BR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FEC0C-BD54-4019-AEF9-FF8FAC36584A}"/>
              </a:ext>
            </a:extLst>
          </p:cNvPr>
          <p:cNvSpPr txBox="1"/>
          <p:nvPr/>
        </p:nvSpPr>
        <p:spPr>
          <a:xfrm>
            <a:off x="6615800" y="3035569"/>
            <a:ext cx="1593626" cy="160043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Verifica e armazena no destino final </a:t>
            </a:r>
            <a:r>
              <a:rPr lang="pt-BR" sz="1400" b="1" dirty="0">
                <a:solidFill>
                  <a:srgbClr val="00B050"/>
                </a:solidFill>
              </a:rPr>
              <a:t>apenas os dados novos</a:t>
            </a:r>
            <a:r>
              <a:rPr lang="pt-BR" sz="1400" b="1" dirty="0"/>
              <a:t>. Depois, apaga os dados do local temporário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EE02ED-623C-F6F6-A43A-FC2F195F7934}"/>
              </a:ext>
            </a:extLst>
          </p:cNvPr>
          <p:cNvCxnSpPr>
            <a:cxnSpLocks/>
            <a:endCxn id="1103" idx="1"/>
          </p:cNvCxnSpPr>
          <p:nvPr/>
        </p:nvCxnSpPr>
        <p:spPr>
          <a:xfrm flipV="1">
            <a:off x="9039900" y="1453926"/>
            <a:ext cx="1866293" cy="56911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04ED3B-20FD-3D21-2C23-F57E3A726E86}"/>
              </a:ext>
            </a:extLst>
          </p:cNvPr>
          <p:cNvCxnSpPr>
            <a:cxnSpLocks/>
            <a:stCxn id="1103" idx="2"/>
          </p:cNvCxnSpPr>
          <p:nvPr/>
        </p:nvCxnSpPr>
        <p:spPr>
          <a:xfrm>
            <a:off x="11336679" y="1884412"/>
            <a:ext cx="0" cy="754607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94EDD45-6D3E-CEBB-A889-69B1EF6C68BF}"/>
              </a:ext>
            </a:extLst>
          </p:cNvPr>
          <p:cNvSpPr txBox="1"/>
          <p:nvPr/>
        </p:nvSpPr>
        <p:spPr>
          <a:xfrm rot="20608057">
            <a:off x="9082588" y="1929777"/>
            <a:ext cx="1885453" cy="4001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/>
              <a:t>Últimas notícias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58388C1-DE72-87A4-90DD-81EFFC234722}"/>
              </a:ext>
            </a:extLst>
          </p:cNvPr>
          <p:cNvSpPr/>
          <p:nvPr/>
        </p:nvSpPr>
        <p:spPr>
          <a:xfrm>
            <a:off x="143701" y="108167"/>
            <a:ext cx="2216438" cy="8408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OPÇÃO 2: WEBHOOK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9053DD-82AE-14A8-A7F3-CF9C8B41912B}"/>
              </a:ext>
            </a:extLst>
          </p:cNvPr>
          <p:cNvSpPr txBox="1"/>
          <p:nvPr/>
        </p:nvSpPr>
        <p:spPr>
          <a:xfrm>
            <a:off x="82563" y="2439678"/>
            <a:ext cx="2006511" cy="707886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/>
              <a:t>Processa  </a:t>
            </a:r>
          </a:p>
          <a:p>
            <a:pPr algn="ctr"/>
            <a:r>
              <a:rPr lang="pt-BR" sz="2000" b="1" dirty="0">
                <a:solidFill>
                  <a:srgbClr val="00B050"/>
                </a:solidFill>
              </a:rPr>
              <a:t>1 vez a cada hora</a:t>
            </a:r>
          </a:p>
        </p:txBody>
      </p:sp>
    </p:spTree>
    <p:extLst>
      <p:ext uri="{BB962C8B-B14F-4D97-AF65-F5344CB8AC3E}">
        <p14:creationId xmlns:p14="http://schemas.microsoft.com/office/powerpoint/2010/main" val="28954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C6442D-5256-D4AC-B04A-685575AEC9F1}"/>
              </a:ext>
            </a:extLst>
          </p:cNvPr>
          <p:cNvSpPr/>
          <p:nvPr/>
        </p:nvSpPr>
        <p:spPr>
          <a:xfrm>
            <a:off x="3728720" y="1402080"/>
            <a:ext cx="1910080" cy="1107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00B050"/>
                </a:solidFill>
              </a:rPr>
              <a:t>NEWS API</a:t>
            </a:r>
          </a:p>
        </p:txBody>
      </p:sp>
      <p:pic>
        <p:nvPicPr>
          <p:cNvPr id="6" name="Graphic 5" descr="Stopwatch 66% with solid fill">
            <a:extLst>
              <a:ext uri="{FF2B5EF4-FFF2-40B4-BE49-F238E27FC236}">
                <a16:creationId xmlns:a16="http://schemas.microsoft.com/office/drawing/2014/main" id="{77D2F661-5D5F-13E2-5B00-BB8149F46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" y="1508760"/>
            <a:ext cx="914400" cy="914400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92B98638-6522-A343-D34C-E09531353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4522" y="1561348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C9AAC8-BFEE-19A7-D7EB-F993B1745702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1524000" y="1955800"/>
            <a:ext cx="2204720" cy="1016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0BA7F6-897C-8694-9D83-FDEF4DDAE0BD}"/>
              </a:ext>
            </a:extLst>
          </p:cNvPr>
          <p:cNvCxnSpPr>
            <a:cxnSpLocks/>
          </p:cNvCxnSpPr>
          <p:nvPr/>
        </p:nvCxnSpPr>
        <p:spPr>
          <a:xfrm>
            <a:off x="5689600" y="1965960"/>
            <a:ext cx="2143760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A34814-0523-6F04-3940-2A9E10BF5A4E}"/>
              </a:ext>
            </a:extLst>
          </p:cNvPr>
          <p:cNvSpPr txBox="1"/>
          <p:nvPr/>
        </p:nvSpPr>
        <p:spPr>
          <a:xfrm>
            <a:off x="350160" y="2524760"/>
            <a:ext cx="1415067" cy="707886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/>
              <a:t>Processa a </a:t>
            </a:r>
          </a:p>
          <a:p>
            <a:pPr algn="ctr"/>
            <a:r>
              <a:rPr lang="pt-BR" sz="2000" b="1" dirty="0">
                <a:solidFill>
                  <a:srgbClr val="00B050"/>
                </a:solidFill>
              </a:rPr>
              <a:t>cada 1 hora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216AAD-D1CD-10FE-ED28-F611A9A4FE96}"/>
              </a:ext>
            </a:extLst>
          </p:cNvPr>
          <p:cNvSpPr txBox="1"/>
          <p:nvPr/>
        </p:nvSpPr>
        <p:spPr>
          <a:xfrm>
            <a:off x="3044881" y="236498"/>
            <a:ext cx="3277757" cy="10156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/>
              <a:t>Chamada da </a:t>
            </a:r>
            <a:r>
              <a:rPr lang="pt-BR" sz="2000" b="1" dirty="0">
                <a:solidFill>
                  <a:srgbClr val="00B050"/>
                </a:solidFill>
              </a:rPr>
              <a:t>API</a:t>
            </a:r>
            <a:r>
              <a:rPr lang="pt-BR" sz="2000" b="1" dirty="0"/>
              <a:t> para buscar </a:t>
            </a:r>
          </a:p>
          <a:p>
            <a:pPr algn="ctr"/>
            <a:r>
              <a:rPr lang="pt-BR" sz="2000" b="1" dirty="0"/>
              <a:t>as últimas notícias </a:t>
            </a:r>
          </a:p>
          <a:p>
            <a:pPr algn="ctr"/>
            <a:r>
              <a:rPr lang="pt-BR" sz="2000" b="1" dirty="0"/>
              <a:t>a partir de palavras chaves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E40706-201C-7DBE-FE94-2B146884F1C6}"/>
              </a:ext>
            </a:extLst>
          </p:cNvPr>
          <p:cNvSpPr txBox="1"/>
          <p:nvPr/>
        </p:nvSpPr>
        <p:spPr>
          <a:xfrm>
            <a:off x="1609310" y="1435705"/>
            <a:ext cx="1871538" cy="400110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/>
              <a:t>Palavras Chaves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9ED48E-B2CB-6AD0-D212-273370A124E6}"/>
              </a:ext>
            </a:extLst>
          </p:cNvPr>
          <p:cNvSpPr txBox="1"/>
          <p:nvPr/>
        </p:nvSpPr>
        <p:spPr>
          <a:xfrm>
            <a:off x="5753921" y="2096753"/>
            <a:ext cx="1885453" cy="4001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/>
              <a:t>Últimas notícias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BAB940-8917-EEE4-C013-536A6B994378}"/>
              </a:ext>
            </a:extLst>
          </p:cNvPr>
          <p:cNvSpPr txBox="1"/>
          <p:nvPr/>
        </p:nvSpPr>
        <p:spPr>
          <a:xfrm>
            <a:off x="7233589" y="372902"/>
            <a:ext cx="2143760" cy="10156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B050"/>
                </a:solidFill>
              </a:rPr>
              <a:t>Armazena</a:t>
            </a:r>
            <a:r>
              <a:rPr lang="pt-BR" sz="2000" b="1" dirty="0"/>
              <a:t> os dados das últimas notícias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B8308A-8B51-BE0A-2EA8-32E822118F56}"/>
              </a:ext>
            </a:extLst>
          </p:cNvPr>
          <p:cNvSpPr txBox="1"/>
          <p:nvPr/>
        </p:nvSpPr>
        <p:spPr>
          <a:xfrm>
            <a:off x="4395733" y="5663273"/>
            <a:ext cx="3241040" cy="10156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solidFill>
                  <a:srgbClr val="00B050"/>
                </a:solidFill>
              </a:rPr>
              <a:t>Webhook</a:t>
            </a:r>
            <a:r>
              <a:rPr lang="pt-BR" sz="2000" b="1" dirty="0"/>
              <a:t> aguardando algum </a:t>
            </a:r>
          </a:p>
          <a:p>
            <a:pPr algn="ctr"/>
            <a:r>
              <a:rPr lang="pt-BR" sz="2000" b="1" dirty="0"/>
              <a:t>evento para produzir dados para um produtor Kafka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053443-3A24-64E1-8046-44376B6DBF72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961740" y="2509520"/>
            <a:ext cx="1722020" cy="1756922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F83734E-F400-95D8-CC73-CB82076612CC}"/>
              </a:ext>
            </a:extLst>
          </p:cNvPr>
          <p:cNvSpPr txBox="1"/>
          <p:nvPr/>
        </p:nvSpPr>
        <p:spPr>
          <a:xfrm>
            <a:off x="143701" y="5663273"/>
            <a:ext cx="3860800" cy="707886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Evento simulado em formato manual para chamada da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D65C76-01AF-EEE5-E4DB-81AA4DB586E9}"/>
              </a:ext>
            </a:extLst>
          </p:cNvPr>
          <p:cNvSpPr txBox="1"/>
          <p:nvPr/>
        </p:nvSpPr>
        <p:spPr>
          <a:xfrm rot="18788610">
            <a:off x="2361183" y="3236359"/>
            <a:ext cx="1871538" cy="400110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 algn="ctr">
              <a:defRPr sz="2000" b="1"/>
            </a:lvl1pPr>
          </a:lstStyle>
          <a:p>
            <a:r>
              <a:rPr lang="pt-BR"/>
              <a:t>Palavras Chaves</a:t>
            </a:r>
            <a:endParaRPr lang="pt-BR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3AB334-EE34-62C1-D0DC-CA3DFA72144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83760" y="2509520"/>
            <a:ext cx="829873" cy="2030271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B959F83-8240-37C9-0D74-F8D272E662A4}"/>
              </a:ext>
            </a:extLst>
          </p:cNvPr>
          <p:cNvSpPr txBox="1"/>
          <p:nvPr/>
        </p:nvSpPr>
        <p:spPr>
          <a:xfrm rot="3946053">
            <a:off x="4587530" y="3369373"/>
            <a:ext cx="1885453" cy="4001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 algn="ctr">
              <a:defRPr sz="2000" b="1"/>
            </a:lvl1pPr>
          </a:lstStyle>
          <a:p>
            <a:r>
              <a:rPr lang="pt-BR"/>
              <a:t>Últimas notícias</a:t>
            </a:r>
            <a:endParaRPr lang="pt-BR" dirty="0"/>
          </a:p>
        </p:txBody>
      </p:sp>
      <p:pic>
        <p:nvPicPr>
          <p:cNvPr id="1026" name="Picture 2" descr="Apache Kafka: o que é e como integrar dados">
            <a:extLst>
              <a:ext uri="{FF2B5EF4-FFF2-40B4-BE49-F238E27FC236}">
                <a16:creationId xmlns:a16="http://schemas.microsoft.com/office/drawing/2014/main" id="{455FA929-C311-0C89-89A1-29A16062E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36" y="5587668"/>
            <a:ext cx="1166873" cy="116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rmation Spark Streaming – Ambient IT">
            <a:extLst>
              <a:ext uri="{FF2B5EF4-FFF2-40B4-BE49-F238E27FC236}">
                <a16:creationId xmlns:a16="http://schemas.microsoft.com/office/drawing/2014/main" id="{03A99326-04DB-A261-AC60-29356FF6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786" y="3612199"/>
            <a:ext cx="1369060" cy="119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API deployment with RStudio Connect: Flask">
            <a:extLst>
              <a:ext uri="{FF2B5EF4-FFF2-40B4-BE49-F238E27FC236}">
                <a16:creationId xmlns:a16="http://schemas.microsoft.com/office/drawing/2014/main" id="{C90CAA2A-812C-DBB1-81D5-EB42A5DF4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2" y="4510712"/>
            <a:ext cx="1842012" cy="122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 Click SVG, PNG Icon, Symbol. Download Image.">
            <a:extLst>
              <a:ext uri="{FF2B5EF4-FFF2-40B4-BE49-F238E27FC236}">
                <a16:creationId xmlns:a16="http://schemas.microsoft.com/office/drawing/2014/main" id="{B7EA936F-60DE-71E1-2DF9-488F905CF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23499">
            <a:off x="1634047" y="4204478"/>
            <a:ext cx="1421629" cy="142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F863CA-BDEF-B492-2CBB-9C8DFA25E3E0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636773" y="6171105"/>
            <a:ext cx="1401320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C92CEC-A264-727E-4FD1-37BC4A8CCE23}"/>
              </a:ext>
            </a:extLst>
          </p:cNvPr>
          <p:cNvCxnSpPr>
            <a:cxnSpLocks/>
          </p:cNvCxnSpPr>
          <p:nvPr/>
        </p:nvCxnSpPr>
        <p:spPr>
          <a:xfrm>
            <a:off x="9779801" y="4735090"/>
            <a:ext cx="0" cy="1149393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Graphic 1030" descr="Database outline">
            <a:extLst>
              <a:ext uri="{FF2B5EF4-FFF2-40B4-BE49-F238E27FC236}">
                <a16:creationId xmlns:a16="http://schemas.microsoft.com/office/drawing/2014/main" id="{D966FFF2-CC71-906F-EC81-710B93522E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18305" y="3647411"/>
            <a:ext cx="914400" cy="914400"/>
          </a:xfrm>
          <a:prstGeom prst="rect">
            <a:avLst/>
          </a:prstGeom>
        </p:spPr>
      </p:pic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45EEB80D-F87E-688A-01A0-B3CCCDAF6E22}"/>
              </a:ext>
            </a:extLst>
          </p:cNvPr>
          <p:cNvCxnSpPr>
            <a:cxnSpLocks/>
          </p:cNvCxnSpPr>
          <p:nvPr/>
        </p:nvCxnSpPr>
        <p:spPr>
          <a:xfrm flipH="1">
            <a:off x="7452698" y="2661227"/>
            <a:ext cx="856714" cy="90820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A4A25727-FEB4-5657-BE43-7E1FABA859CF}"/>
              </a:ext>
            </a:extLst>
          </p:cNvPr>
          <p:cNvSpPr txBox="1"/>
          <p:nvPr/>
        </p:nvSpPr>
        <p:spPr>
          <a:xfrm>
            <a:off x="10454673" y="5124716"/>
            <a:ext cx="1593626" cy="1631216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Produtor Kafka recebendo dados do </a:t>
            </a:r>
            <a:r>
              <a:rPr lang="pt-BR" sz="2000" b="1" dirty="0" err="1"/>
              <a:t>Webhook</a:t>
            </a:r>
            <a:endParaRPr lang="pt-BR" sz="2000" b="1" dirty="0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E5B0CFFD-FF64-A8E3-DDA2-019B78356DD3}"/>
              </a:ext>
            </a:extLst>
          </p:cNvPr>
          <p:cNvSpPr txBox="1"/>
          <p:nvPr/>
        </p:nvSpPr>
        <p:spPr>
          <a:xfrm>
            <a:off x="7950321" y="4221644"/>
            <a:ext cx="800219" cy="52322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 algn="ctr">
              <a:defRPr sz="2000" b="1"/>
            </a:lvl1pPr>
          </a:lstStyle>
          <a:p>
            <a:r>
              <a:rPr lang="pt-BR" sz="1400" dirty="0"/>
              <a:t>Últimas </a:t>
            </a:r>
          </a:p>
          <a:p>
            <a:r>
              <a:rPr lang="pt-BR" sz="1400"/>
              <a:t>notícias</a:t>
            </a:r>
            <a:endParaRPr lang="pt-BR" sz="1400" dirty="0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F6513EE8-B03C-5005-5B34-DD3F955DDC5C}"/>
              </a:ext>
            </a:extLst>
          </p:cNvPr>
          <p:cNvCxnSpPr>
            <a:cxnSpLocks/>
          </p:cNvCxnSpPr>
          <p:nvPr/>
        </p:nvCxnSpPr>
        <p:spPr>
          <a:xfrm flipH="1" flipV="1">
            <a:off x="7732705" y="3968392"/>
            <a:ext cx="1244995" cy="25080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TextBox 1053">
            <a:extLst>
              <a:ext uri="{FF2B5EF4-FFF2-40B4-BE49-F238E27FC236}">
                <a16:creationId xmlns:a16="http://schemas.microsoft.com/office/drawing/2014/main" id="{2E9BFA26-362D-2DA2-F2AA-E59DE8F081F3}"/>
              </a:ext>
            </a:extLst>
          </p:cNvPr>
          <p:cNvSpPr txBox="1"/>
          <p:nvPr/>
        </p:nvSpPr>
        <p:spPr>
          <a:xfrm rot="18910269">
            <a:off x="7090520" y="2790876"/>
            <a:ext cx="712053" cy="4616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 algn="ctr">
              <a:defRPr sz="2000" b="1"/>
            </a:lvl1pPr>
          </a:lstStyle>
          <a:p>
            <a:r>
              <a:rPr lang="pt-BR" sz="1200" dirty="0"/>
              <a:t>Últimas </a:t>
            </a:r>
          </a:p>
          <a:p>
            <a:r>
              <a:rPr lang="pt-BR" sz="1200"/>
              <a:t>notícias</a:t>
            </a:r>
            <a:endParaRPr lang="pt-BR" sz="1200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C88F038-A53D-B1DB-D430-688F0291F75F}"/>
              </a:ext>
            </a:extLst>
          </p:cNvPr>
          <p:cNvSpPr txBox="1"/>
          <p:nvPr/>
        </p:nvSpPr>
        <p:spPr>
          <a:xfrm>
            <a:off x="7795836" y="5325048"/>
            <a:ext cx="1059906" cy="70788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 algn="ctr">
              <a:defRPr sz="2000" b="1"/>
            </a:lvl1pPr>
          </a:lstStyle>
          <a:p>
            <a:r>
              <a:rPr lang="pt-BR" dirty="0"/>
              <a:t>Últimas </a:t>
            </a:r>
          </a:p>
          <a:p>
            <a:r>
              <a:rPr lang="pt-BR"/>
              <a:t>notícias</a:t>
            </a:r>
            <a:endParaRPr lang="pt-BR" dirty="0"/>
          </a:p>
        </p:txBody>
      </p:sp>
      <p:pic>
        <p:nvPicPr>
          <p:cNvPr id="1074" name="Graphic 1073" descr="Database outline">
            <a:extLst>
              <a:ext uri="{FF2B5EF4-FFF2-40B4-BE49-F238E27FC236}">
                <a16:creationId xmlns:a16="http://schemas.microsoft.com/office/drawing/2014/main" id="{19166883-AF8A-019A-C5C0-A78F962D49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30028" y="2514600"/>
            <a:ext cx="914400" cy="914400"/>
          </a:xfrm>
          <a:prstGeom prst="rect">
            <a:avLst/>
          </a:prstGeom>
        </p:spPr>
      </p:pic>
      <p:pic>
        <p:nvPicPr>
          <p:cNvPr id="1076" name="Graphic 1075" descr="Gears with solid fill">
            <a:extLst>
              <a:ext uri="{FF2B5EF4-FFF2-40B4-BE49-F238E27FC236}">
                <a16:creationId xmlns:a16="http://schemas.microsoft.com/office/drawing/2014/main" id="{98A8E3D1-3B67-7F98-7ED8-3DE8A8B654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121015" y="789398"/>
            <a:ext cx="914400" cy="914400"/>
          </a:xfrm>
          <a:prstGeom prst="rect">
            <a:avLst/>
          </a:prstGeom>
        </p:spPr>
      </p:pic>
      <p:pic>
        <p:nvPicPr>
          <p:cNvPr id="1078" name="Graphic 1077" descr="Gears outline">
            <a:extLst>
              <a:ext uri="{FF2B5EF4-FFF2-40B4-BE49-F238E27FC236}">
                <a16:creationId xmlns:a16="http://schemas.microsoft.com/office/drawing/2014/main" id="{1A372787-8CF6-98C0-9E54-4545629C3DF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663815" y="717223"/>
            <a:ext cx="914400" cy="914400"/>
          </a:xfrm>
          <a:prstGeom prst="rect">
            <a:avLst/>
          </a:prstGeom>
        </p:spPr>
      </p:pic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1CD62531-6EE0-B59F-5765-FA80B5FFA534}"/>
              </a:ext>
            </a:extLst>
          </p:cNvPr>
          <p:cNvCxnSpPr>
            <a:cxnSpLocks/>
            <a:endCxn id="1074" idx="0"/>
          </p:cNvCxnSpPr>
          <p:nvPr/>
        </p:nvCxnSpPr>
        <p:spPr>
          <a:xfrm flipH="1">
            <a:off x="11187228" y="1747257"/>
            <a:ext cx="53881" cy="767343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9" name="TextBox 1088">
            <a:extLst>
              <a:ext uri="{FF2B5EF4-FFF2-40B4-BE49-F238E27FC236}">
                <a16:creationId xmlns:a16="http://schemas.microsoft.com/office/drawing/2014/main" id="{01611CB3-AC15-31D3-8ACC-4F1B6F06412C}"/>
              </a:ext>
            </a:extLst>
          </p:cNvPr>
          <p:cNvSpPr txBox="1"/>
          <p:nvPr/>
        </p:nvSpPr>
        <p:spPr>
          <a:xfrm rot="5400000">
            <a:off x="11167598" y="2048796"/>
            <a:ext cx="1369060" cy="52322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000" b="1"/>
            </a:lvl1pPr>
          </a:lstStyle>
          <a:p>
            <a:r>
              <a:rPr lang="pt-BR" sz="1400" dirty="0"/>
              <a:t>Dados Transformados</a:t>
            </a: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81C2D415-03BE-2BDF-C374-E2DF74563315}"/>
              </a:ext>
            </a:extLst>
          </p:cNvPr>
          <p:cNvSpPr txBox="1"/>
          <p:nvPr/>
        </p:nvSpPr>
        <p:spPr>
          <a:xfrm>
            <a:off x="10456151" y="3727833"/>
            <a:ext cx="1593626" cy="107721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Spark Streaming consumindo os dados do Produtor Kafka</a:t>
            </a: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D4FEC9E0-4287-C462-EE2E-7585D3F5955E}"/>
              </a:ext>
            </a:extLst>
          </p:cNvPr>
          <p:cNvSpPr txBox="1"/>
          <p:nvPr/>
        </p:nvSpPr>
        <p:spPr>
          <a:xfrm>
            <a:off x="9571344" y="132370"/>
            <a:ext cx="2581528" cy="58477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Dados transformados a partir das últimas notícias</a:t>
            </a:r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01598274-8ECF-A1A4-1BFA-80A6BB5D8D0C}"/>
              </a:ext>
            </a:extLst>
          </p:cNvPr>
          <p:cNvSpPr txBox="1"/>
          <p:nvPr/>
        </p:nvSpPr>
        <p:spPr>
          <a:xfrm>
            <a:off x="8402085" y="2712712"/>
            <a:ext cx="1593626" cy="1169551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Spark Streaming salva os dados em um local temporário depois salva no local final</a:t>
            </a:r>
          </a:p>
        </p:txBody>
      </p:sp>
      <p:pic>
        <p:nvPicPr>
          <p:cNvPr id="1103" name="Graphic 1102" descr="Stopwatch 66% with solid fill">
            <a:extLst>
              <a:ext uri="{FF2B5EF4-FFF2-40B4-BE49-F238E27FC236}">
                <a16:creationId xmlns:a16="http://schemas.microsoft.com/office/drawing/2014/main" id="{735CCC2E-EB62-1CD2-BC4F-9DB07A499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4443" y="1757884"/>
            <a:ext cx="639101" cy="639101"/>
          </a:xfrm>
          <a:prstGeom prst="rect">
            <a:avLst/>
          </a:prstGeom>
        </p:spPr>
      </p:pic>
      <p:sp>
        <p:nvSpPr>
          <p:cNvPr id="1104" name="TextBox 1103">
            <a:extLst>
              <a:ext uri="{FF2B5EF4-FFF2-40B4-BE49-F238E27FC236}">
                <a16:creationId xmlns:a16="http://schemas.microsoft.com/office/drawing/2014/main" id="{7994789C-F734-872D-279C-8DFD8FC11612}"/>
              </a:ext>
            </a:extLst>
          </p:cNvPr>
          <p:cNvSpPr txBox="1"/>
          <p:nvPr/>
        </p:nvSpPr>
        <p:spPr>
          <a:xfrm>
            <a:off x="9907630" y="2075513"/>
            <a:ext cx="1165512" cy="52322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/>
              <a:t>Processa </a:t>
            </a:r>
          </a:p>
          <a:p>
            <a:pPr algn="ctr"/>
            <a:r>
              <a:rPr lang="pt-BR" sz="1400" b="1" dirty="0">
                <a:solidFill>
                  <a:srgbClr val="00B050"/>
                </a:solidFill>
              </a:rPr>
              <a:t>1 vez por dia </a:t>
            </a:r>
          </a:p>
        </p:txBody>
      </p:sp>
    </p:spTree>
    <p:extLst>
      <p:ext uri="{BB962C8B-B14F-4D97-AF65-F5344CB8AC3E}">
        <p14:creationId xmlns:p14="http://schemas.microsoft.com/office/powerpoint/2010/main" val="37687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383</Words>
  <Application>Microsoft Office PowerPoint</Application>
  <PresentationFormat>Widescreen</PresentationFormat>
  <Paragraphs>95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Novelis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Matheus Andrade</dc:creator>
  <cp:lastModifiedBy>Lauro Costa</cp:lastModifiedBy>
  <cp:revision>41</cp:revision>
  <dcterms:created xsi:type="dcterms:W3CDTF">2023-09-18T10:02:57Z</dcterms:created>
  <dcterms:modified xsi:type="dcterms:W3CDTF">2024-09-28T15:46:16Z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4f9abf-41d9-4073-8cec-9d70b37e948d_Enabled">
    <vt:lpwstr>true</vt:lpwstr>
  </property>
  <property fmtid="{D5CDD505-2E9C-101B-9397-08002B2CF9AE}" pid="3" name="MSIP_Label_f64f9abf-41d9-4073-8cec-9d70b37e948d_SetDate">
    <vt:lpwstr>2023-09-18T10:15:14Z</vt:lpwstr>
  </property>
  <property fmtid="{D5CDD505-2E9C-101B-9397-08002B2CF9AE}" pid="4" name="MSIP_Label_f64f9abf-41d9-4073-8cec-9d70b37e948d_Method">
    <vt:lpwstr>Standard</vt:lpwstr>
  </property>
  <property fmtid="{D5CDD505-2E9C-101B-9397-08002B2CF9AE}" pid="5" name="MSIP_Label_f64f9abf-41d9-4073-8cec-9d70b37e948d_Name">
    <vt:lpwstr>f64f9abf-41d9-4073-8cec-9d70b37e948d</vt:lpwstr>
  </property>
  <property fmtid="{D5CDD505-2E9C-101B-9397-08002B2CF9AE}" pid="6" name="MSIP_Label_f64f9abf-41d9-4073-8cec-9d70b37e948d_SiteId">
    <vt:lpwstr>d22c77f4-2e36-47f9-91bd-85176efc7a36</vt:lpwstr>
  </property>
  <property fmtid="{D5CDD505-2E9C-101B-9397-08002B2CF9AE}" pid="7" name="MSIP_Label_f64f9abf-41d9-4073-8cec-9d70b37e948d_ActionId">
    <vt:lpwstr>64191227-651b-4f70-93e7-2d00630dff7e</vt:lpwstr>
  </property>
  <property fmtid="{D5CDD505-2E9C-101B-9397-08002B2CF9AE}" pid="8" name="MSIP_Label_f64f9abf-41d9-4073-8cec-9d70b37e948d_ContentBits">
    <vt:lpwstr>0</vt:lpwstr>
  </property>
</Properties>
</file>