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2286000"/>
            <a:ext cx="7315200" cy="1828800"/>
          </a:xfrm>
          <a:prstGeom prst="rect">
            <a:avLst/>
          </a:prstGeom>
          <a:noFill/>
        </p:spPr>
        <p:txBody>
          <a:bodyPr wrap="none">
            <a:spAutoFit/>
          </a:bodyPr>
          <a:lstStyle/>
          <a:p>
            <a:r>
              <a:rPr sz="4000" b="1">
                <a:solidFill>
                  <a:srgbClr val="00467F"/>
                </a:solidFill>
              </a:rPr>
              <a:t>Infografía: RLS (Row-Level Security) en Bases de Datos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F5F5F5"/>
        </a:solidFill>
        <a:effectLst/>
      </p:bgPr>
    </p:bg>
    <p:spTree>
      <p:nvGrpSpPr>
        <p:cNvPr id="1" name=""/>
        <p:cNvGrpSpPr/>
        <p:nvPr/>
      </p:nvGrpSpPr>
      <p:grpSpPr/>
      <p:sp>
        <p:nvSpPr>
          <p:cNvPr id="2" name="TextBox 1"/>
          <p:cNvSpPr txBox="1"/>
          <p:nvPr/>
        </p:nvSpPr>
        <p:spPr>
          <a:xfrm>
            <a:off x="457200" y="182880"/>
            <a:ext cx="8229600" cy="914400"/>
          </a:xfrm>
          <a:prstGeom prst="rect">
            <a:avLst/>
          </a:prstGeom>
          <a:noFill/>
        </p:spPr>
        <p:txBody>
          <a:bodyPr wrap="none">
            <a:spAutoFit/>
          </a:bodyPr>
          <a:lstStyle/>
          <a:p>
            <a:r>
              <a:rPr sz="3200" b="1">
                <a:solidFill>
                  <a:srgbClr val="00467F"/>
                </a:solidFill>
              </a:rPr>
              <a:t>¿Qué es Row-Level Security (RLS)?</a:t>
            </a:r>
          </a:p>
        </p:txBody>
      </p:sp>
      <p:sp>
        <p:nvSpPr>
          <p:cNvPr id="3" name="TextBox 2"/>
          <p:cNvSpPr txBox="1"/>
          <p:nvPr/>
        </p:nvSpPr>
        <p:spPr>
          <a:xfrm>
            <a:off x="914400" y="1371600"/>
            <a:ext cx="7315200" cy="3657600"/>
          </a:xfrm>
          <a:prstGeom prst="rect">
            <a:avLst/>
          </a:prstGeom>
          <a:noFill/>
        </p:spPr>
        <p:txBody>
          <a:bodyPr wrap="none">
            <a:spAutoFit/>
          </a:bodyPr>
          <a:lstStyle/>
          <a:p>
            <a:r>
              <a:rPr sz="2000">
                <a:solidFill>
                  <a:srgbClr val="282828"/>
                </a:solidFill>
              </a:rPr>
              <a:t>RLS es una técnica de control de acceso que permite restringir la visibilidad de filas específicas en una tabla de base de datos, basándose en atributos del usuario, como su rol, departamento o ubicación.
Esto garantiza que cada usuario acceda únicamente a los datos que le corresponden.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F5F5F5"/>
        </a:solidFill>
        <a:effectLst/>
      </p:bgPr>
    </p:bg>
    <p:spTree>
      <p:nvGrpSpPr>
        <p:cNvPr id="1" name=""/>
        <p:cNvGrpSpPr/>
        <p:nvPr/>
      </p:nvGrpSpPr>
      <p:grpSpPr/>
      <p:sp>
        <p:nvSpPr>
          <p:cNvPr id="2" name="TextBox 1"/>
          <p:cNvSpPr txBox="1"/>
          <p:nvPr/>
        </p:nvSpPr>
        <p:spPr>
          <a:xfrm>
            <a:off x="457200" y="182880"/>
            <a:ext cx="8229600" cy="914400"/>
          </a:xfrm>
          <a:prstGeom prst="rect">
            <a:avLst/>
          </a:prstGeom>
          <a:noFill/>
        </p:spPr>
        <p:txBody>
          <a:bodyPr wrap="none">
            <a:spAutoFit/>
          </a:bodyPr>
          <a:lstStyle/>
          <a:p>
            <a:r>
              <a:rPr sz="3200" b="1">
                <a:solidFill>
                  <a:srgbClr val="00467F"/>
                </a:solidFill>
              </a:rPr>
              <a:t>¿Para qué sirve?</a:t>
            </a:r>
          </a:p>
        </p:txBody>
      </p:sp>
      <p:sp>
        <p:nvSpPr>
          <p:cNvPr id="3" name="TextBox 2"/>
          <p:cNvSpPr txBox="1"/>
          <p:nvPr/>
        </p:nvSpPr>
        <p:spPr>
          <a:xfrm>
            <a:off x="914400" y="1371600"/>
            <a:ext cx="7315200" cy="914400"/>
          </a:xfrm>
          <a:prstGeom prst="rect">
            <a:avLst/>
          </a:prstGeom>
          <a:noFill/>
        </p:spPr>
        <p:txBody>
          <a:bodyPr wrap="none">
            <a:spAutoFit/>
          </a:bodyPr>
          <a:lstStyle/>
          <a:p>
            <a:r>
              <a:rPr sz="2000">
                <a:solidFill>
                  <a:srgbClr val="282828"/>
                </a:solidFill>
              </a:rPr>
              <a:t>• Seguridad granular: Controla el acceso a nivel de fila.</a:t>
            </a:r>
          </a:p>
        </p:txBody>
      </p:sp>
      <p:sp>
        <p:nvSpPr>
          <p:cNvPr id="4" name="TextBox 3"/>
          <p:cNvSpPr txBox="1"/>
          <p:nvPr/>
        </p:nvSpPr>
        <p:spPr>
          <a:xfrm>
            <a:off x="914400" y="2103120"/>
            <a:ext cx="7315200" cy="914400"/>
          </a:xfrm>
          <a:prstGeom prst="rect">
            <a:avLst/>
          </a:prstGeom>
          <a:noFill/>
        </p:spPr>
        <p:txBody>
          <a:bodyPr wrap="none">
            <a:spAutoFit/>
          </a:bodyPr>
          <a:lstStyle/>
          <a:p>
            <a:r>
              <a:rPr sz="2000">
                <a:solidFill>
                  <a:srgbClr val="282828"/>
                </a:solidFill>
              </a:rPr>
              <a:t>• Cumplimiento normativo: Facilita la adherencia a GDPR, HIPAA, etc.</a:t>
            </a:r>
          </a:p>
        </p:txBody>
      </p:sp>
      <p:sp>
        <p:nvSpPr>
          <p:cNvPr id="5" name="TextBox 4"/>
          <p:cNvSpPr txBox="1"/>
          <p:nvPr/>
        </p:nvSpPr>
        <p:spPr>
          <a:xfrm>
            <a:off x="914400" y="2834640"/>
            <a:ext cx="7315200" cy="914400"/>
          </a:xfrm>
          <a:prstGeom prst="rect">
            <a:avLst/>
          </a:prstGeom>
          <a:noFill/>
        </p:spPr>
        <p:txBody>
          <a:bodyPr wrap="none">
            <a:spAutoFit/>
          </a:bodyPr>
          <a:lstStyle/>
          <a:p>
            <a:r>
              <a:rPr sz="2000">
                <a:solidFill>
                  <a:srgbClr val="282828"/>
                </a:solidFill>
              </a:rPr>
              <a:t>• Eficiencia operativa: Menos vistas y lógica en la app.</a:t>
            </a:r>
          </a:p>
        </p:txBody>
      </p:sp>
      <p:sp>
        <p:nvSpPr>
          <p:cNvPr id="6" name="TextBox 5"/>
          <p:cNvSpPr txBox="1"/>
          <p:nvPr/>
        </p:nvSpPr>
        <p:spPr>
          <a:xfrm>
            <a:off x="914400" y="3566160"/>
            <a:ext cx="7315200" cy="914400"/>
          </a:xfrm>
          <a:prstGeom prst="rect">
            <a:avLst/>
          </a:prstGeom>
          <a:noFill/>
        </p:spPr>
        <p:txBody>
          <a:bodyPr wrap="none">
            <a:spAutoFit/>
          </a:bodyPr>
          <a:lstStyle/>
          <a:p>
            <a:r>
              <a:rPr sz="2000">
                <a:solidFill>
                  <a:srgbClr val="282828"/>
                </a:solidFill>
              </a:rPr>
              <a:t>• Centralización de políticas: Reglas dentro de la base de datos.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F5F5F5"/>
        </a:solidFill>
        <a:effectLst/>
      </p:bgPr>
    </p:bg>
    <p:spTree>
      <p:nvGrpSpPr>
        <p:cNvPr id="1" name=""/>
        <p:cNvGrpSpPr/>
        <p:nvPr/>
      </p:nvGrpSpPr>
      <p:grpSpPr/>
      <p:sp>
        <p:nvSpPr>
          <p:cNvPr id="2" name="TextBox 1"/>
          <p:cNvSpPr txBox="1"/>
          <p:nvPr/>
        </p:nvSpPr>
        <p:spPr>
          <a:xfrm>
            <a:off x="457200" y="182880"/>
            <a:ext cx="8229600" cy="914400"/>
          </a:xfrm>
          <a:prstGeom prst="rect">
            <a:avLst/>
          </a:prstGeom>
          <a:noFill/>
        </p:spPr>
        <p:txBody>
          <a:bodyPr wrap="none">
            <a:spAutoFit/>
          </a:bodyPr>
          <a:lstStyle/>
          <a:p>
            <a:r>
              <a:rPr sz="3200" b="1">
                <a:solidFill>
                  <a:srgbClr val="00467F"/>
                </a:solidFill>
              </a:rPr>
              <a:t>¿Cómo funciona?</a:t>
            </a:r>
          </a:p>
        </p:txBody>
      </p:sp>
      <p:sp>
        <p:nvSpPr>
          <p:cNvPr id="3" name="TextBox 2"/>
          <p:cNvSpPr txBox="1"/>
          <p:nvPr/>
        </p:nvSpPr>
        <p:spPr>
          <a:xfrm>
            <a:off x="914400" y="1371600"/>
            <a:ext cx="7315200" cy="914400"/>
          </a:xfrm>
          <a:prstGeom prst="rect">
            <a:avLst/>
          </a:prstGeom>
          <a:noFill/>
        </p:spPr>
        <p:txBody>
          <a:bodyPr wrap="none">
            <a:spAutoFit/>
          </a:bodyPr>
          <a:lstStyle/>
          <a:p>
            <a:r>
              <a:rPr sz="2000">
                <a:solidFill>
                  <a:srgbClr val="282828"/>
                </a:solidFill>
              </a:rPr>
              <a:t>1. Definición de políticas: funciones que determinan el acceso por usuario.</a:t>
            </a:r>
          </a:p>
        </p:txBody>
      </p:sp>
      <p:sp>
        <p:nvSpPr>
          <p:cNvPr id="4" name="TextBox 3"/>
          <p:cNvSpPr txBox="1"/>
          <p:nvPr/>
        </p:nvSpPr>
        <p:spPr>
          <a:xfrm>
            <a:off x="914400" y="2103120"/>
            <a:ext cx="7315200" cy="914400"/>
          </a:xfrm>
          <a:prstGeom prst="rect">
            <a:avLst/>
          </a:prstGeom>
          <a:noFill/>
        </p:spPr>
        <p:txBody>
          <a:bodyPr wrap="none">
            <a:spAutoFit/>
          </a:bodyPr>
          <a:lstStyle/>
          <a:p>
            <a:r>
              <a:rPr sz="2000">
                <a:solidFill>
                  <a:srgbClr val="282828"/>
                </a:solidFill>
              </a:rPr>
              <a:t>2. Aplicación de políticas: asociadas a tablas mediante RLS.</a:t>
            </a:r>
          </a:p>
        </p:txBody>
      </p:sp>
      <p:sp>
        <p:nvSpPr>
          <p:cNvPr id="5" name="TextBox 4"/>
          <p:cNvSpPr txBox="1"/>
          <p:nvPr/>
        </p:nvSpPr>
        <p:spPr>
          <a:xfrm>
            <a:off x="914400" y="2834640"/>
            <a:ext cx="7315200" cy="914400"/>
          </a:xfrm>
          <a:prstGeom prst="rect">
            <a:avLst/>
          </a:prstGeom>
          <a:noFill/>
        </p:spPr>
        <p:txBody>
          <a:bodyPr wrap="none">
            <a:spAutoFit/>
          </a:bodyPr>
          <a:lstStyle/>
          <a:p>
            <a:r>
              <a:rPr sz="2000">
                <a:solidFill>
                  <a:srgbClr val="282828"/>
                </a:solidFill>
              </a:rPr>
              <a:t>3. Evaluación automática: al ejecutar consultas.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F5F5F5"/>
        </a:solidFill>
        <a:effectLst/>
      </p:bgPr>
    </p:bg>
    <p:spTree>
      <p:nvGrpSpPr>
        <p:cNvPr id="1" name=""/>
        <p:cNvGrpSpPr/>
        <p:nvPr/>
      </p:nvGrpSpPr>
      <p:grpSpPr/>
      <p:sp>
        <p:nvSpPr>
          <p:cNvPr id="2" name="TextBox 1"/>
          <p:cNvSpPr txBox="1"/>
          <p:nvPr/>
        </p:nvSpPr>
        <p:spPr>
          <a:xfrm>
            <a:off x="457200" y="182880"/>
            <a:ext cx="8229600" cy="914400"/>
          </a:xfrm>
          <a:prstGeom prst="rect">
            <a:avLst/>
          </a:prstGeom>
          <a:noFill/>
        </p:spPr>
        <p:txBody>
          <a:bodyPr wrap="none">
            <a:spAutoFit/>
          </a:bodyPr>
          <a:lstStyle/>
          <a:p>
            <a:r>
              <a:rPr sz="3200" b="1">
                <a:solidFill>
                  <a:srgbClr val="00467F"/>
                </a:solidFill>
              </a:rPr>
              <a:t>Ejemplo en PostgreSQL</a:t>
            </a:r>
          </a:p>
        </p:txBody>
      </p:sp>
      <p:sp>
        <p:nvSpPr>
          <p:cNvPr id="3" name="TextBox 2"/>
          <p:cNvSpPr txBox="1"/>
          <p:nvPr/>
        </p:nvSpPr>
        <p:spPr>
          <a:xfrm>
            <a:off x="640080" y="1371600"/>
            <a:ext cx="7772400" cy="3657600"/>
          </a:xfrm>
          <a:prstGeom prst="rect">
            <a:avLst/>
          </a:prstGeom>
          <a:noFill/>
        </p:spPr>
        <p:txBody>
          <a:bodyPr wrap="none">
            <a:spAutoFit/>
          </a:bodyPr>
          <a:lstStyle/>
          <a:p>
            <a:r>
              <a:rPr sz="1400">
                <a:solidFill>
                  <a:srgbClr val="212121"/>
                </a:solidFill>
                <a:latin typeface="Courier New"/>
              </a:rPr>
              <a:t>CREATE FUNCTION filtro_usuario()
RETURNS boolean AS $$
BEGIN
  RETURN current_user = usuario_id;
END;
$$ LANGUAGE plpgsql;
ALTER TABLE ventas ENABLE ROW LEVEL SECURITY;
CREATE POLICY politica_usuario
ON ventas
FOR SELECT
USING (filtro_usuario());</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F5F5F5"/>
        </a:solidFill>
        <a:effectLst/>
      </p:bgPr>
    </p:bg>
    <p:spTree>
      <p:nvGrpSpPr>
        <p:cNvPr id="1" name=""/>
        <p:cNvGrpSpPr/>
        <p:nvPr/>
      </p:nvGrpSpPr>
      <p:grpSpPr/>
      <p:sp>
        <p:nvSpPr>
          <p:cNvPr id="2" name="TextBox 1"/>
          <p:cNvSpPr txBox="1"/>
          <p:nvPr/>
        </p:nvSpPr>
        <p:spPr>
          <a:xfrm>
            <a:off x="457200" y="182880"/>
            <a:ext cx="8229600" cy="914400"/>
          </a:xfrm>
          <a:prstGeom prst="rect">
            <a:avLst/>
          </a:prstGeom>
          <a:noFill/>
        </p:spPr>
        <p:txBody>
          <a:bodyPr wrap="none">
            <a:spAutoFit/>
          </a:bodyPr>
          <a:lstStyle/>
          <a:p>
            <a:r>
              <a:rPr sz="3200" b="1">
                <a:solidFill>
                  <a:srgbClr val="00467F"/>
                </a:solidFill>
              </a:rPr>
              <a:t>Beneficios de RLS</a:t>
            </a:r>
          </a:p>
        </p:txBody>
      </p:sp>
      <p:sp>
        <p:nvSpPr>
          <p:cNvPr id="3" name="TextBox 2"/>
          <p:cNvSpPr txBox="1"/>
          <p:nvPr/>
        </p:nvSpPr>
        <p:spPr>
          <a:xfrm>
            <a:off x="914400" y="1371600"/>
            <a:ext cx="7315200" cy="914400"/>
          </a:xfrm>
          <a:prstGeom prst="rect">
            <a:avLst/>
          </a:prstGeom>
          <a:noFill/>
        </p:spPr>
        <p:txBody>
          <a:bodyPr wrap="none">
            <a:spAutoFit/>
          </a:bodyPr>
          <a:lstStyle/>
          <a:p>
            <a:r>
              <a:rPr sz="2000">
                <a:solidFill>
                  <a:srgbClr val="008000"/>
                </a:solidFill>
              </a:rPr>
              <a:t>✓ Seguridad mejorada: protege datos sensibles.</a:t>
            </a:r>
          </a:p>
        </p:txBody>
      </p:sp>
      <p:sp>
        <p:nvSpPr>
          <p:cNvPr id="4" name="TextBox 3"/>
          <p:cNvSpPr txBox="1"/>
          <p:nvPr/>
        </p:nvSpPr>
        <p:spPr>
          <a:xfrm>
            <a:off x="914400" y="2011680"/>
            <a:ext cx="7315200" cy="914400"/>
          </a:xfrm>
          <a:prstGeom prst="rect">
            <a:avLst/>
          </a:prstGeom>
          <a:noFill/>
        </p:spPr>
        <p:txBody>
          <a:bodyPr wrap="none">
            <a:spAutoFit/>
          </a:bodyPr>
          <a:lstStyle/>
          <a:p>
            <a:r>
              <a:rPr sz="2000">
                <a:solidFill>
                  <a:srgbClr val="008000"/>
                </a:solidFill>
              </a:rPr>
              <a:t>✓ Flexibilidad: reglas específicas para roles.</a:t>
            </a:r>
          </a:p>
        </p:txBody>
      </p:sp>
      <p:sp>
        <p:nvSpPr>
          <p:cNvPr id="5" name="TextBox 4"/>
          <p:cNvSpPr txBox="1"/>
          <p:nvPr/>
        </p:nvSpPr>
        <p:spPr>
          <a:xfrm>
            <a:off x="914400" y="2651760"/>
            <a:ext cx="7315200" cy="914400"/>
          </a:xfrm>
          <a:prstGeom prst="rect">
            <a:avLst/>
          </a:prstGeom>
          <a:noFill/>
        </p:spPr>
        <p:txBody>
          <a:bodyPr wrap="none">
            <a:spAutoFit/>
          </a:bodyPr>
          <a:lstStyle/>
          <a:p>
            <a:r>
              <a:rPr sz="2000">
                <a:solidFill>
                  <a:srgbClr val="008000"/>
                </a:solidFill>
              </a:rPr>
              <a:t>✓ Transparencia: las reglas se aplican automáticamente.</a:t>
            </a:r>
          </a:p>
        </p:txBody>
      </p:sp>
      <p:sp>
        <p:nvSpPr>
          <p:cNvPr id="6" name="TextBox 5"/>
          <p:cNvSpPr txBox="1"/>
          <p:nvPr/>
        </p:nvSpPr>
        <p:spPr>
          <a:xfrm>
            <a:off x="914400" y="3291839"/>
            <a:ext cx="7315200" cy="914400"/>
          </a:xfrm>
          <a:prstGeom prst="rect">
            <a:avLst/>
          </a:prstGeom>
          <a:noFill/>
        </p:spPr>
        <p:txBody>
          <a:bodyPr wrap="none">
            <a:spAutoFit/>
          </a:bodyPr>
          <a:lstStyle/>
          <a:p>
            <a:r>
              <a:rPr sz="2000">
                <a:solidFill>
                  <a:srgbClr val="008000"/>
                </a:solidFill>
              </a:rPr>
              <a:t>✓ Integración: se conecta con sistemas de autenticación.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F5F5F5"/>
        </a:solidFill>
        <a:effectLst/>
      </p:bgPr>
    </p:bg>
    <p:spTree>
      <p:nvGrpSpPr>
        <p:cNvPr id="1" name=""/>
        <p:cNvGrpSpPr/>
        <p:nvPr/>
      </p:nvGrpSpPr>
      <p:grpSpPr/>
      <p:sp>
        <p:nvSpPr>
          <p:cNvPr id="2" name="TextBox 1"/>
          <p:cNvSpPr txBox="1"/>
          <p:nvPr/>
        </p:nvSpPr>
        <p:spPr>
          <a:xfrm>
            <a:off x="457200" y="182880"/>
            <a:ext cx="8229600" cy="914400"/>
          </a:xfrm>
          <a:prstGeom prst="rect">
            <a:avLst/>
          </a:prstGeom>
          <a:noFill/>
        </p:spPr>
        <p:txBody>
          <a:bodyPr wrap="none">
            <a:spAutoFit/>
          </a:bodyPr>
          <a:lstStyle/>
          <a:p>
            <a:r>
              <a:rPr sz="3200" b="1">
                <a:solidFill>
                  <a:srgbClr val="00467F"/>
                </a:solidFill>
              </a:rPr>
              <a:t>Consideraciones</a:t>
            </a:r>
          </a:p>
        </p:txBody>
      </p:sp>
      <p:sp>
        <p:nvSpPr>
          <p:cNvPr id="3" name="TextBox 2"/>
          <p:cNvSpPr txBox="1"/>
          <p:nvPr/>
        </p:nvSpPr>
        <p:spPr>
          <a:xfrm>
            <a:off x="914400" y="1371600"/>
            <a:ext cx="7315200" cy="914400"/>
          </a:xfrm>
          <a:prstGeom prst="rect">
            <a:avLst/>
          </a:prstGeom>
          <a:noFill/>
        </p:spPr>
        <p:txBody>
          <a:bodyPr wrap="none">
            <a:spAutoFit/>
          </a:bodyPr>
          <a:lstStyle/>
          <a:p>
            <a:r>
              <a:rPr sz="2000">
                <a:solidFill>
                  <a:srgbClr val="CC6600"/>
                </a:solidFill>
              </a:rPr>
              <a:t>⚠️ Puede impactar el rendimiento si no se optimiza bien.</a:t>
            </a:r>
          </a:p>
        </p:txBody>
      </p:sp>
      <p:sp>
        <p:nvSpPr>
          <p:cNvPr id="4" name="TextBox 3"/>
          <p:cNvSpPr txBox="1"/>
          <p:nvPr/>
        </p:nvSpPr>
        <p:spPr>
          <a:xfrm>
            <a:off x="914400" y="2011680"/>
            <a:ext cx="7315200" cy="914400"/>
          </a:xfrm>
          <a:prstGeom prst="rect">
            <a:avLst/>
          </a:prstGeom>
          <a:noFill/>
        </p:spPr>
        <p:txBody>
          <a:bodyPr wrap="none">
            <a:spAutoFit/>
          </a:bodyPr>
          <a:lstStyle/>
          <a:p>
            <a:r>
              <a:rPr sz="2000">
                <a:solidFill>
                  <a:srgbClr val="CC6600"/>
                </a:solidFill>
              </a:rPr>
              <a:t>⚠️ Debe probarse cuidadosamente en entornos reales.</a:t>
            </a:r>
          </a:p>
        </p:txBody>
      </p:sp>
      <p:sp>
        <p:nvSpPr>
          <p:cNvPr id="5" name="TextBox 4"/>
          <p:cNvSpPr txBox="1"/>
          <p:nvPr/>
        </p:nvSpPr>
        <p:spPr>
          <a:xfrm>
            <a:off x="914400" y="2651760"/>
            <a:ext cx="7315200" cy="914400"/>
          </a:xfrm>
          <a:prstGeom prst="rect">
            <a:avLst/>
          </a:prstGeom>
          <a:noFill/>
        </p:spPr>
        <p:txBody>
          <a:bodyPr wrap="none">
            <a:spAutoFit/>
          </a:bodyPr>
          <a:lstStyle/>
          <a:p>
            <a:r>
              <a:rPr sz="2000">
                <a:solidFill>
                  <a:srgbClr val="CC6600"/>
                </a:solidFill>
              </a:rPr>
              <a:t>⚠️ No reemplaza la validación en la lógica de aplicación.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F5F5F5"/>
        </a:solidFill>
        <a:effectLst/>
      </p:bgPr>
    </p:bg>
    <p:spTree>
      <p:nvGrpSpPr>
        <p:cNvPr id="1" name=""/>
        <p:cNvGrpSpPr/>
        <p:nvPr/>
      </p:nvGrpSpPr>
      <p:grpSpPr/>
      <p:sp>
        <p:nvSpPr>
          <p:cNvPr id="2" name="TextBox 1"/>
          <p:cNvSpPr txBox="1"/>
          <p:nvPr/>
        </p:nvSpPr>
        <p:spPr>
          <a:xfrm>
            <a:off x="457200" y="182880"/>
            <a:ext cx="8229600" cy="914400"/>
          </a:xfrm>
          <a:prstGeom prst="rect">
            <a:avLst/>
          </a:prstGeom>
          <a:noFill/>
        </p:spPr>
        <p:txBody>
          <a:bodyPr wrap="none">
            <a:spAutoFit/>
          </a:bodyPr>
          <a:lstStyle/>
          <a:p>
            <a:r>
              <a:rPr sz="3200" b="1">
                <a:solidFill>
                  <a:srgbClr val="00467F"/>
                </a:solidFill>
              </a:rPr>
              <a:t>Plataformas que soportan RLS</a:t>
            </a:r>
          </a:p>
        </p:txBody>
      </p:sp>
      <p:sp>
        <p:nvSpPr>
          <p:cNvPr id="3" name="TextBox 2"/>
          <p:cNvSpPr txBox="1"/>
          <p:nvPr/>
        </p:nvSpPr>
        <p:spPr>
          <a:xfrm>
            <a:off x="914400" y="1371600"/>
            <a:ext cx="7315200" cy="914400"/>
          </a:xfrm>
          <a:prstGeom prst="rect">
            <a:avLst/>
          </a:prstGeom>
          <a:noFill/>
        </p:spPr>
        <p:txBody>
          <a:bodyPr wrap="none">
            <a:spAutoFit/>
          </a:bodyPr>
          <a:lstStyle/>
          <a:p>
            <a:r>
              <a:rPr sz="2000">
                <a:solidFill>
                  <a:srgbClr val="282828"/>
                </a:solidFill>
              </a:rPr>
              <a:t>• SQL Server: Usa funciones y políticas de seguridad.</a:t>
            </a:r>
          </a:p>
        </p:txBody>
      </p:sp>
      <p:sp>
        <p:nvSpPr>
          <p:cNvPr id="4" name="TextBox 3"/>
          <p:cNvSpPr txBox="1"/>
          <p:nvPr/>
        </p:nvSpPr>
        <p:spPr>
          <a:xfrm>
            <a:off x="914400" y="2011680"/>
            <a:ext cx="7315200" cy="914400"/>
          </a:xfrm>
          <a:prstGeom prst="rect">
            <a:avLst/>
          </a:prstGeom>
          <a:noFill/>
        </p:spPr>
        <p:txBody>
          <a:bodyPr wrap="none">
            <a:spAutoFit/>
          </a:bodyPr>
          <a:lstStyle/>
          <a:p>
            <a:r>
              <a:rPr sz="2000">
                <a:solidFill>
                  <a:srgbClr val="282828"/>
                </a:solidFill>
              </a:rPr>
              <a:t>• Power BI: Filtros DAX aplicados a roles.</a:t>
            </a:r>
          </a:p>
        </p:txBody>
      </p:sp>
      <p:sp>
        <p:nvSpPr>
          <p:cNvPr id="5" name="TextBox 4"/>
          <p:cNvSpPr txBox="1"/>
          <p:nvPr/>
        </p:nvSpPr>
        <p:spPr>
          <a:xfrm>
            <a:off x="914400" y="2651760"/>
            <a:ext cx="7315200" cy="914400"/>
          </a:xfrm>
          <a:prstGeom prst="rect">
            <a:avLst/>
          </a:prstGeom>
          <a:noFill/>
        </p:spPr>
        <p:txBody>
          <a:bodyPr wrap="none">
            <a:spAutoFit/>
          </a:bodyPr>
          <a:lstStyle/>
          <a:p>
            <a:r>
              <a:rPr sz="2000">
                <a:solidFill>
                  <a:srgbClr val="282828"/>
                </a:solidFill>
              </a:rPr>
              <a:t>• BigQuery: Políticas de acceso a nivel de fila.</a:t>
            </a:r>
          </a:p>
        </p:txBody>
      </p:sp>
      <p:sp>
        <p:nvSpPr>
          <p:cNvPr id="6" name="TextBox 5"/>
          <p:cNvSpPr txBox="1"/>
          <p:nvPr/>
        </p:nvSpPr>
        <p:spPr>
          <a:xfrm>
            <a:off x="914400" y="3291839"/>
            <a:ext cx="7315200" cy="914400"/>
          </a:xfrm>
          <a:prstGeom prst="rect">
            <a:avLst/>
          </a:prstGeom>
          <a:noFill/>
        </p:spPr>
        <p:txBody>
          <a:bodyPr wrap="none">
            <a:spAutoFit/>
          </a:bodyPr>
          <a:lstStyle/>
          <a:p>
            <a:r>
              <a:rPr sz="2000">
                <a:solidFill>
                  <a:srgbClr val="282828"/>
                </a:solidFill>
              </a:rPr>
              <a:t>• Tableau: Filtros de usuario y políticas de datos.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