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9FCF-F513-4512-A956-A057D8D2375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EF17-87B7-44BF-8DD0-262BE79B55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48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6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4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8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2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2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10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16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8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14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75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00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7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11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3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6702-D438-4A75-A8F0-42CFA99750D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A472-3220-4B3E-BDE4-01F8E61A3F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MAIN8_C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431984" y="500887"/>
            <a:ext cx="9144000" cy="2387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latin typeface="Consolas" panose="020B0609020204030204" pitchFamily="49" charset="0"/>
              </a:rPr>
              <a:t>Grupo de maratones de programación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cmgnyr.org/icpclogo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82" y="3229658"/>
            <a:ext cx="4285815" cy="27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2050" name="Picture 2" descr="http://unimedios.unal.edu.co/fileadmin/templates/images/escudoUnal_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89" y="3229657"/>
            <a:ext cx="4966660" cy="261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22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17"/>
          <a:stretch/>
        </p:blipFill>
        <p:spPr>
          <a:xfrm>
            <a:off x="1461215" y="2013396"/>
            <a:ext cx="9263712" cy="27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62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9"/>
          <a:stretch/>
        </p:blipFill>
        <p:spPr>
          <a:xfrm>
            <a:off x="1461214" y="1885728"/>
            <a:ext cx="9615615" cy="29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72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72"/>
          <a:stretch/>
        </p:blipFill>
        <p:spPr>
          <a:xfrm>
            <a:off x="1461214" y="1885728"/>
            <a:ext cx="9896824" cy="29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2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92428" y="1442434"/>
            <a:ext cx="111788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Inicializar</a:t>
            </a:r>
            <a:r>
              <a:rPr lang="en-US" sz="2800" dirty="0" smtClean="0">
                <a:solidFill>
                  <a:srgbClr val="FF0000"/>
                </a:solidFill>
              </a:rPr>
              <a:t> los </a:t>
            </a:r>
            <a:r>
              <a:rPr lang="en-US" sz="2800" dirty="0" err="1" smtClean="0">
                <a:solidFill>
                  <a:srgbClr val="FF0000"/>
                </a:solidFill>
              </a:rPr>
              <a:t>valores</a:t>
            </a:r>
            <a:r>
              <a:rPr lang="en-US" sz="2800" dirty="0" smtClean="0">
                <a:solidFill>
                  <a:srgbClr val="FF0000"/>
                </a:solidFill>
              </a:rPr>
              <a:t> de low y high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while( high – low &gt; 1):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mid = (low + high)/2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if A[mid] &gt; k: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high = mid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else: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low = mid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Tomar</a:t>
            </a:r>
            <a:r>
              <a:rPr lang="en-US" sz="2800" dirty="0" smtClean="0">
                <a:solidFill>
                  <a:srgbClr val="FF0000"/>
                </a:solidFill>
              </a:rPr>
              <a:t> la </a:t>
            </a:r>
            <a:r>
              <a:rPr lang="en-US" sz="2800" dirty="0" err="1" smtClean="0">
                <a:solidFill>
                  <a:srgbClr val="FF0000"/>
                </a:solidFill>
              </a:rPr>
              <a:t>respuesta</a:t>
            </a:r>
            <a:r>
              <a:rPr lang="en-US" sz="2800" dirty="0" smtClean="0">
                <a:solidFill>
                  <a:srgbClr val="FF0000"/>
                </a:solidFill>
              </a:rPr>
              <a:t> de high o low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01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31065" y="1043188"/>
            <a:ext cx="111788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 err="1" smtClean="0"/>
              <a:t>Inicializar</a:t>
            </a:r>
            <a:r>
              <a:rPr lang="en-US" sz="2600" i="1" dirty="0" smtClean="0"/>
              <a:t> los </a:t>
            </a:r>
            <a:r>
              <a:rPr lang="en-US" sz="2600" i="1" dirty="0" err="1" smtClean="0"/>
              <a:t>valores</a:t>
            </a:r>
            <a:r>
              <a:rPr lang="en-US" sz="2600" i="1" dirty="0" smtClean="0"/>
              <a:t> de low y high</a:t>
            </a:r>
            <a:r>
              <a:rPr lang="en-US" sz="2600" dirty="0" smtClean="0"/>
              <a:t>: </a:t>
            </a:r>
            <a:r>
              <a:rPr lang="en-US" sz="2600" dirty="0" err="1" smtClean="0"/>
              <a:t>Depende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problema</a:t>
            </a:r>
            <a:r>
              <a:rPr lang="en-US" sz="2600" dirty="0" smtClean="0"/>
              <a:t>, en general se </a:t>
            </a:r>
            <a:r>
              <a:rPr lang="en-US" sz="2600" dirty="0" err="1" smtClean="0"/>
              <a:t>eligen</a:t>
            </a:r>
            <a:r>
              <a:rPr lang="en-US" sz="2600" dirty="0" smtClean="0"/>
              <a:t> </a:t>
            </a:r>
            <a:r>
              <a:rPr lang="en-US" sz="2600" dirty="0" err="1" smtClean="0"/>
              <a:t>cotas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abarcan</a:t>
            </a:r>
            <a:r>
              <a:rPr lang="en-US" sz="2600" dirty="0" smtClean="0"/>
              <a:t> </a:t>
            </a:r>
            <a:r>
              <a:rPr lang="en-US" sz="2600" dirty="0" err="1" smtClean="0"/>
              <a:t>todo</a:t>
            </a:r>
            <a:r>
              <a:rPr lang="en-US" sz="2600" dirty="0" smtClean="0"/>
              <a:t> el </a:t>
            </a:r>
            <a:r>
              <a:rPr lang="en-US" sz="2600" dirty="0" err="1" smtClean="0"/>
              <a:t>espacio</a:t>
            </a:r>
            <a:r>
              <a:rPr lang="en-US" sz="2600" dirty="0" smtClean="0"/>
              <a:t>, </a:t>
            </a:r>
            <a:r>
              <a:rPr lang="en-US" sz="2600" dirty="0" err="1" smtClean="0"/>
              <a:t>por</a:t>
            </a:r>
            <a:r>
              <a:rPr lang="en-US" sz="2600" dirty="0" smtClean="0"/>
              <a:t> lo general el </a:t>
            </a:r>
            <a:r>
              <a:rPr lang="en-US" sz="2600" dirty="0" err="1" smtClean="0"/>
              <a:t>espacio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</a:t>
            </a:r>
            <a:r>
              <a:rPr lang="en-US" sz="2600" b="1" dirty="0" err="1" smtClean="0"/>
              <a:t>grande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 err="1" smtClean="0"/>
              <a:t>Tomar</a:t>
            </a:r>
            <a:r>
              <a:rPr lang="en-US" sz="2600" i="1" dirty="0" smtClean="0"/>
              <a:t> la </a:t>
            </a:r>
            <a:r>
              <a:rPr lang="en-US" sz="2600" i="1" dirty="0" err="1" smtClean="0"/>
              <a:t>respuesta</a:t>
            </a:r>
            <a:r>
              <a:rPr lang="en-US" sz="2600" i="1" dirty="0" smtClean="0"/>
              <a:t> de high o low: </a:t>
            </a:r>
            <a:r>
              <a:rPr lang="en-US" sz="2600" dirty="0" err="1" smtClean="0"/>
              <a:t>Depende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problema</a:t>
            </a:r>
            <a:r>
              <a:rPr lang="en-US" sz="26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¿Overflow? :  </a:t>
            </a:r>
            <a:r>
              <a:rPr lang="en-US" sz="2600" dirty="0"/>
              <a:t>mid = (low + high)/</a:t>
            </a:r>
            <a:r>
              <a:rPr lang="en-US" sz="2600" dirty="0" smtClean="0"/>
              <a:t>2   </a:t>
            </a:r>
            <a:r>
              <a:rPr lang="en-US" sz="2600" dirty="0" smtClean="0">
                <a:solidFill>
                  <a:srgbClr val="FF0000"/>
                </a:solidFill>
              </a:rPr>
              <a:t>---&gt;</a:t>
            </a:r>
            <a:r>
              <a:rPr lang="en-US" sz="2600" dirty="0" smtClean="0"/>
              <a:t>   mid = low + (high – low)/2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El </a:t>
            </a:r>
            <a:r>
              <a:rPr lang="en-US" sz="2600" dirty="0" err="1" smtClean="0"/>
              <a:t>algoritmo</a:t>
            </a:r>
            <a:r>
              <a:rPr lang="en-US" sz="2600" dirty="0" smtClean="0"/>
              <a:t> </a:t>
            </a:r>
            <a:r>
              <a:rPr lang="en-US" sz="2600" dirty="0" err="1" smtClean="0"/>
              <a:t>sirve</a:t>
            </a:r>
            <a:r>
              <a:rPr lang="en-US" sz="2600" dirty="0" smtClean="0"/>
              <a:t> para </a:t>
            </a:r>
            <a:r>
              <a:rPr lang="en-US" sz="2600" b="1" dirty="0" err="1" smtClean="0"/>
              <a:t>cualquier</a:t>
            </a:r>
            <a:r>
              <a:rPr lang="en-US" sz="2600" b="1" dirty="0" smtClean="0"/>
              <a:t> </a:t>
            </a:r>
            <a:r>
              <a:rPr lang="en-US" sz="2600" dirty="0" err="1" smtClean="0"/>
              <a:t>función</a:t>
            </a:r>
            <a:r>
              <a:rPr lang="en-US" sz="2600" dirty="0" smtClean="0"/>
              <a:t> </a:t>
            </a:r>
            <a:r>
              <a:rPr lang="en-US" sz="2600" dirty="0" err="1" smtClean="0"/>
              <a:t>creciente</a:t>
            </a:r>
            <a:r>
              <a:rPr lang="en-US" sz="2600" dirty="0" smtClean="0"/>
              <a:t>/</a:t>
            </a:r>
            <a:r>
              <a:rPr lang="en-US" sz="2600" dirty="0" err="1" smtClean="0"/>
              <a:t>decreciente</a:t>
            </a:r>
            <a:r>
              <a:rPr lang="en-US" sz="2600" dirty="0" smtClean="0"/>
              <a:t>, </a:t>
            </a:r>
            <a:r>
              <a:rPr lang="en-US" sz="2600" b="1" dirty="0" smtClean="0"/>
              <a:t>no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</a:t>
            </a:r>
            <a:r>
              <a:rPr lang="en-US" sz="2600" dirty="0" err="1" smtClean="0"/>
              <a:t>neceasario</a:t>
            </a:r>
            <a:r>
              <a:rPr lang="en-US" sz="2600" dirty="0" smtClean="0"/>
              <a:t> </a:t>
            </a:r>
            <a:r>
              <a:rPr lang="en-US" sz="2600" dirty="0" err="1" smtClean="0"/>
              <a:t>tenerla</a:t>
            </a:r>
            <a:r>
              <a:rPr lang="en-US" sz="2600" dirty="0" smtClean="0"/>
              <a:t> en </a:t>
            </a:r>
            <a:r>
              <a:rPr lang="en-US" sz="2600" dirty="0" err="1" smtClean="0"/>
              <a:t>memoria</a:t>
            </a:r>
            <a:r>
              <a:rPr lang="en-US" sz="2600" dirty="0" smtClean="0"/>
              <a:t>, solo se </a:t>
            </a:r>
            <a:r>
              <a:rPr lang="en-US" sz="2600" dirty="0" err="1" smtClean="0"/>
              <a:t>necesita</a:t>
            </a:r>
            <a:r>
              <a:rPr lang="en-US" sz="2600" dirty="0" smtClean="0"/>
              <a:t> </a:t>
            </a:r>
            <a:r>
              <a:rPr lang="en-US" sz="2600" dirty="0" err="1" smtClean="0"/>
              <a:t>poderla</a:t>
            </a:r>
            <a:r>
              <a:rPr lang="en-US" sz="2600" dirty="0" smtClean="0"/>
              <a:t> </a:t>
            </a:r>
            <a:r>
              <a:rPr lang="en-US" sz="2600" dirty="0" err="1" smtClean="0"/>
              <a:t>evaluar</a:t>
            </a:r>
            <a:r>
              <a:rPr lang="en-US" sz="2600" dirty="0" smtClean="0"/>
              <a:t> en un </a:t>
            </a:r>
            <a:r>
              <a:rPr lang="en-US" sz="2600" dirty="0" err="1" smtClean="0"/>
              <a:t>punto</a:t>
            </a:r>
            <a:r>
              <a:rPr lang="en-US" sz="2600" dirty="0" smtClean="0"/>
              <a:t> dado.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Si la </a:t>
            </a:r>
            <a:r>
              <a:rPr lang="en-US" sz="2600" dirty="0" err="1" smtClean="0"/>
              <a:t>función</a:t>
            </a:r>
            <a:r>
              <a:rPr lang="en-US" sz="2600" dirty="0" smtClean="0"/>
              <a:t> </a:t>
            </a:r>
            <a:r>
              <a:rPr lang="en-US" sz="2600" dirty="0" err="1" smtClean="0"/>
              <a:t>es</a:t>
            </a:r>
            <a:r>
              <a:rPr lang="en-US" sz="2600" dirty="0" smtClean="0"/>
              <a:t> </a:t>
            </a:r>
            <a:r>
              <a:rPr lang="en-US" sz="2600" b="1" dirty="0" err="1" smtClean="0"/>
              <a:t>decreciente</a:t>
            </a:r>
            <a:r>
              <a:rPr lang="en-US" sz="2600" dirty="0" smtClean="0"/>
              <a:t> se </a:t>
            </a:r>
            <a:r>
              <a:rPr lang="en-US" sz="2600" dirty="0" err="1" smtClean="0"/>
              <a:t>debe</a:t>
            </a:r>
            <a:r>
              <a:rPr lang="en-US" sz="2600" dirty="0" smtClean="0"/>
              <a:t> </a:t>
            </a:r>
            <a:r>
              <a:rPr lang="en-US" sz="2600" dirty="0" err="1" smtClean="0"/>
              <a:t>ajustar</a:t>
            </a:r>
            <a:r>
              <a:rPr lang="en-US" sz="2600" dirty="0" smtClean="0"/>
              <a:t> el </a:t>
            </a:r>
            <a:r>
              <a:rPr lang="en-US" sz="2600" dirty="0" err="1" smtClean="0"/>
              <a:t>pseudocódigo</a:t>
            </a:r>
            <a:r>
              <a:rPr lang="en-US" sz="2600" dirty="0" smtClean="0"/>
              <a:t> anterior.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22981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Complejidad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6822" y="1052415"/>
                <a:ext cx="11178862" cy="526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 smtClean="0"/>
                  <a:t>Si N </a:t>
                </a:r>
                <a:r>
                  <a:rPr lang="en-US" sz="2800" i="1" dirty="0" err="1" smtClean="0"/>
                  <a:t>es</a:t>
                </a:r>
                <a:r>
                  <a:rPr lang="en-US" sz="2800" i="1" dirty="0" smtClean="0"/>
                  <a:t> el </a:t>
                </a:r>
                <a:r>
                  <a:rPr lang="en-US" sz="2800" i="1" dirty="0" err="1" smtClean="0"/>
                  <a:t>tamaño</a:t>
                </a:r>
                <a:r>
                  <a:rPr lang="en-US" sz="2800" i="1" dirty="0" smtClean="0"/>
                  <a:t> del </a:t>
                </a:r>
                <a:r>
                  <a:rPr lang="en-US" sz="2800" i="1" dirty="0" err="1" smtClean="0"/>
                  <a:t>espacio</a:t>
                </a:r>
                <a:r>
                  <a:rPr lang="en-US" sz="2800" i="1" dirty="0" smtClean="0"/>
                  <a:t> de </a:t>
                </a:r>
                <a:r>
                  <a:rPr lang="en-US" sz="2800" i="1" dirty="0" err="1" smtClean="0"/>
                  <a:t>búsqueda</a:t>
                </a:r>
                <a:r>
                  <a:rPr lang="en-US" sz="2800" i="1" dirty="0" smtClean="0"/>
                  <a:t> dado </a:t>
                </a:r>
                <a:r>
                  <a:rPr lang="en-US" sz="2800" i="1" dirty="0" err="1" smtClean="0"/>
                  <a:t>por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las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cotas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iniciales</a:t>
                </a:r>
                <a:r>
                  <a:rPr lang="en-US" sz="2800" i="1" dirty="0" smtClean="0"/>
                  <a:t> (low y high).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 smtClean="0"/>
                  <a:t>En </a:t>
                </a:r>
                <a:r>
                  <a:rPr lang="en-US" sz="2800" i="1" dirty="0" err="1" smtClean="0"/>
                  <a:t>cada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iteración</a:t>
                </a:r>
                <a:r>
                  <a:rPr lang="en-US" sz="2800" i="1" dirty="0" smtClean="0"/>
                  <a:t> se divide N entre 2 hasta </a:t>
                </a:r>
                <a:r>
                  <a:rPr lang="en-US" sz="2800" i="1" dirty="0" err="1" smtClean="0"/>
                  <a:t>que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es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aproximadamente</a:t>
                </a:r>
                <a:r>
                  <a:rPr lang="en-US" sz="2800" i="1" dirty="0" smtClean="0"/>
                  <a:t> 1.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32 / 2 −&gt; 16 / 2 −&gt; 8 / 2 −&gt; 4 / 2 −&gt; 2/2 −&gt; 1</m:t>
                    </m:r>
                  </m:oMath>
                </a14:m>
                <a:endParaRPr lang="en-US" sz="28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32 = 2 ∗ 2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32</m:t>
                    </m:r>
                  </m:oMath>
                </a14:m>
                <a:endParaRPr lang="en-US" sz="28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(32) = 5</m:t>
                    </m:r>
                  </m:oMath>
                </a14:m>
                <a:endParaRPr lang="en-US" sz="2800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 smtClean="0"/>
                  <a:t>La </a:t>
                </a:r>
                <a:r>
                  <a:rPr lang="en-US" sz="2800" i="1" dirty="0" err="1" smtClean="0"/>
                  <a:t>complejidad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es</a:t>
                </a:r>
                <a:r>
                  <a:rPr lang="en-US" sz="2800" i="1" dirty="0" smtClean="0"/>
                  <a:t> O(</a:t>
                </a:r>
                <a:r>
                  <a:rPr lang="en-US" sz="2800" i="1" dirty="0" err="1" smtClean="0"/>
                  <a:t>logN</a:t>
                </a:r>
                <a:r>
                  <a:rPr lang="en-US" sz="2800" i="1" dirty="0" smtClean="0"/>
                  <a:t>) -&gt;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Super </a:t>
                </a:r>
                <a:r>
                  <a:rPr lang="en-US" sz="2800" i="1" dirty="0" err="1" smtClean="0">
                    <a:solidFill>
                      <a:srgbClr val="FF0000"/>
                    </a:solidFill>
                  </a:rPr>
                  <a:t>eficiente</a:t>
                </a:r>
                <a:endParaRPr lang="en-US" sz="2800" i="1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Si 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es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O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el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algoritmo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toma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59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iteraciones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2" y="1052415"/>
                <a:ext cx="11178862" cy="5267852"/>
              </a:xfrm>
              <a:prstGeom prst="rect">
                <a:avLst/>
              </a:prstGeom>
              <a:blipFill rotWithShape="0">
                <a:blip r:embed="rId3"/>
                <a:stretch>
                  <a:fillRect l="-981" t="-1157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3684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Otro problema - Dulces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6822" y="1052415"/>
            <a:ext cx="111788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 </a:t>
            </a:r>
            <a:r>
              <a:rPr lang="en-US" sz="2800" dirty="0" err="1" smtClean="0"/>
              <a:t>tienen</a:t>
            </a:r>
            <a:r>
              <a:rPr lang="en-US" sz="2800" dirty="0" smtClean="0"/>
              <a:t> N </a:t>
            </a:r>
            <a:r>
              <a:rPr lang="en-US" sz="2800" dirty="0" err="1" smtClean="0"/>
              <a:t>cajas</a:t>
            </a:r>
            <a:r>
              <a:rPr lang="en-US" sz="2800" dirty="0" smtClean="0"/>
              <a:t> de </a:t>
            </a:r>
            <a:r>
              <a:rPr lang="en-US" sz="2800" dirty="0" err="1" smtClean="0"/>
              <a:t>dulces</a:t>
            </a:r>
            <a:r>
              <a:rPr lang="en-US" sz="2800" dirty="0" smtClean="0"/>
              <a:t> y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caja</a:t>
            </a:r>
            <a:r>
              <a:rPr lang="en-US" sz="2800" dirty="0" smtClean="0"/>
              <a:t> de </a:t>
            </a:r>
            <a:r>
              <a:rPr lang="en-US" sz="2800" dirty="0" err="1" smtClean="0"/>
              <a:t>dulces</a:t>
            </a:r>
            <a:r>
              <a:rPr lang="en-US" sz="2800" dirty="0" smtClean="0"/>
              <a:t> </a:t>
            </a:r>
            <a:r>
              <a:rPr lang="en-US" sz="2800" dirty="0" err="1" smtClean="0"/>
              <a:t>contiene</a:t>
            </a:r>
            <a:r>
              <a:rPr lang="en-US" sz="2800" dirty="0" smtClean="0"/>
              <a:t> </a:t>
            </a:r>
            <a:r>
              <a:rPr lang="en-US" sz="2800" dirty="0" err="1" smtClean="0"/>
              <a:t>muchos</a:t>
            </a:r>
            <a:r>
              <a:rPr lang="en-US" sz="2800" dirty="0" smtClean="0"/>
              <a:t> </a:t>
            </a:r>
            <a:r>
              <a:rPr lang="en-US" sz="2800" dirty="0" err="1" smtClean="0"/>
              <a:t>dulces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 </a:t>
            </a:r>
            <a:r>
              <a:rPr lang="en-US" sz="2800" dirty="0" err="1" smtClean="0"/>
              <a:t>quiere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distribuir</a:t>
            </a:r>
            <a:r>
              <a:rPr lang="en-US" sz="2800" dirty="0" smtClean="0"/>
              <a:t> los </a:t>
            </a:r>
            <a:r>
              <a:rPr lang="en-US" sz="2800" dirty="0" err="1" smtClean="0"/>
              <a:t>dulces</a:t>
            </a:r>
            <a:r>
              <a:rPr lang="en-US" sz="2800" dirty="0" smtClean="0"/>
              <a:t> entre K personas de </a:t>
            </a:r>
            <a:r>
              <a:rPr lang="en-US" sz="2800" dirty="0" err="1" smtClean="0"/>
              <a:t>manera</a:t>
            </a:r>
            <a:r>
              <a:rPr lang="en-US" sz="2800" dirty="0" smtClean="0"/>
              <a:t> </a:t>
            </a:r>
            <a:r>
              <a:rPr lang="en-US" sz="2800" dirty="0" err="1" smtClean="0"/>
              <a:t>equitativa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Todos</a:t>
            </a:r>
            <a:r>
              <a:rPr lang="en-US" sz="2800" dirty="0" smtClean="0">
                <a:solidFill>
                  <a:schemeClr val="tx1"/>
                </a:solidFill>
              </a:rPr>
              <a:t> los </a:t>
            </a:r>
            <a:r>
              <a:rPr lang="en-US" sz="2800" dirty="0" err="1" smtClean="0">
                <a:solidFill>
                  <a:schemeClr val="tx1"/>
                </a:solidFill>
              </a:rPr>
              <a:t>dulces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recibe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una</a:t>
            </a:r>
            <a:r>
              <a:rPr lang="en-US" sz="2800" dirty="0" smtClean="0">
                <a:solidFill>
                  <a:schemeClr val="tx1"/>
                </a:solidFill>
              </a:rPr>
              <a:t> persona </a:t>
            </a:r>
            <a:r>
              <a:rPr lang="en-US" sz="2800" dirty="0" err="1" smtClean="0">
                <a:solidFill>
                  <a:schemeClr val="tx1"/>
                </a:solidFill>
              </a:rPr>
              <a:t>deben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pertenecer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dirty="0" err="1" smtClean="0">
                <a:solidFill>
                  <a:schemeClr val="tx1"/>
                </a:solidFill>
              </a:rPr>
              <a:t>una</a:t>
            </a:r>
            <a:r>
              <a:rPr lang="en-US" sz="2800" dirty="0" smtClean="0">
                <a:solidFill>
                  <a:schemeClr val="tx1"/>
                </a:solidFill>
              </a:rPr>
              <a:t> sola </a:t>
            </a:r>
            <a:r>
              <a:rPr lang="en-US" sz="2800" dirty="0" err="1" smtClean="0">
                <a:solidFill>
                  <a:schemeClr val="tx1"/>
                </a:solidFill>
              </a:rPr>
              <a:t>caja</a:t>
            </a:r>
            <a:r>
              <a:rPr lang="en-US" sz="2800" dirty="0" smtClean="0">
                <a:solidFill>
                  <a:schemeClr val="tx1"/>
                </a:solidFill>
              </a:rPr>
              <a:t> (los </a:t>
            </a:r>
            <a:r>
              <a:rPr lang="en-US" sz="2800" dirty="0" err="1" smtClean="0">
                <a:solidFill>
                  <a:schemeClr val="tx1"/>
                </a:solidFill>
              </a:rPr>
              <a:t>dulces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una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caja</a:t>
            </a:r>
            <a:r>
              <a:rPr lang="en-US" sz="2800" dirty="0" smtClean="0">
                <a:solidFill>
                  <a:schemeClr val="tx1"/>
                </a:solidFill>
              </a:rPr>
              <a:t> se </a:t>
            </a:r>
            <a:r>
              <a:rPr lang="en-US" sz="2800" dirty="0" err="1" smtClean="0">
                <a:solidFill>
                  <a:schemeClr val="tx1"/>
                </a:solidFill>
              </a:rPr>
              <a:t>pueden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repartir</a:t>
            </a:r>
            <a:r>
              <a:rPr lang="en-US" sz="2800" dirty="0" smtClean="0">
                <a:solidFill>
                  <a:schemeClr val="tx1"/>
                </a:solidFill>
              </a:rPr>
              <a:t> entre </a:t>
            </a:r>
            <a:r>
              <a:rPr lang="en-US" sz="2800" dirty="0" err="1" smtClean="0">
                <a:solidFill>
                  <a:schemeClr val="tx1"/>
                </a:solidFill>
              </a:rPr>
              <a:t>varias</a:t>
            </a:r>
            <a:r>
              <a:rPr lang="en-US" sz="2800" dirty="0" smtClean="0">
                <a:solidFill>
                  <a:schemeClr val="tx1"/>
                </a:solidFill>
              </a:rPr>
              <a:t> personas </a:t>
            </a:r>
            <a:r>
              <a:rPr lang="en-US" sz="2800" dirty="0" err="1" smtClean="0">
                <a:solidFill>
                  <a:schemeClr val="tx1"/>
                </a:solidFill>
              </a:rPr>
              <a:t>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alcanzan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Link: </a:t>
            </a:r>
            <a:r>
              <a:rPr lang="en-US" sz="2800" dirty="0">
                <a:hlinkClick r:id="rId3"/>
              </a:rPr>
              <a:t>http://www.spoj.com/problems/MAIN8_C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¿Ideas?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642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Otro problema - Dulces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6822" y="1052415"/>
            <a:ext cx="1117886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Empezando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desde</a:t>
            </a:r>
            <a:r>
              <a:rPr lang="en-US" sz="2600" dirty="0" smtClean="0">
                <a:solidFill>
                  <a:schemeClr val="tx1"/>
                </a:solidFill>
              </a:rPr>
              <a:t> 1 </a:t>
            </a:r>
            <a:r>
              <a:rPr lang="en-US" sz="2600" dirty="0" err="1" smtClean="0">
                <a:solidFill>
                  <a:schemeClr val="tx1"/>
                </a:solidFill>
              </a:rPr>
              <a:t>dulce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por</a:t>
            </a:r>
            <a:r>
              <a:rPr lang="en-US" sz="2600" dirty="0" smtClean="0">
                <a:solidFill>
                  <a:schemeClr val="tx1"/>
                </a:solidFill>
              </a:rPr>
              <a:t> persona hasta X (</a:t>
            </a:r>
            <a:r>
              <a:rPr lang="en-US" sz="2600" dirty="0" err="1" smtClean="0">
                <a:solidFill>
                  <a:schemeClr val="tx1"/>
                </a:solidFill>
              </a:rPr>
              <a:t>donde</a:t>
            </a:r>
            <a:r>
              <a:rPr lang="en-US" sz="2600" dirty="0" smtClean="0">
                <a:solidFill>
                  <a:schemeClr val="tx1"/>
                </a:solidFill>
              </a:rPr>
              <a:t> X </a:t>
            </a:r>
            <a:r>
              <a:rPr lang="en-US" sz="2600" dirty="0" err="1" smtClean="0">
                <a:solidFill>
                  <a:schemeClr val="tx1"/>
                </a:solidFill>
              </a:rPr>
              <a:t>es</a:t>
            </a:r>
            <a:r>
              <a:rPr lang="en-US" sz="2600" dirty="0" smtClean="0">
                <a:solidFill>
                  <a:schemeClr val="tx1"/>
                </a:solidFill>
              </a:rPr>
              <a:t> la </a:t>
            </a:r>
            <a:r>
              <a:rPr lang="en-US" sz="2600" dirty="0" err="1" smtClean="0">
                <a:solidFill>
                  <a:schemeClr val="tx1"/>
                </a:solidFill>
              </a:rPr>
              <a:t>respuesta</a:t>
            </a:r>
            <a:r>
              <a:rPr lang="en-US" sz="2600" dirty="0" smtClean="0">
                <a:solidFill>
                  <a:schemeClr val="tx1"/>
                </a:solidFill>
              </a:rPr>
              <a:t>) </a:t>
            </a:r>
            <a:r>
              <a:rPr lang="en-US" sz="2600" dirty="0" err="1" smtClean="0">
                <a:solidFill>
                  <a:schemeClr val="tx1"/>
                </a:solidFill>
              </a:rPr>
              <a:t>es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posible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repartir</a:t>
            </a:r>
            <a:r>
              <a:rPr lang="en-US" sz="2600" dirty="0" smtClean="0">
                <a:solidFill>
                  <a:schemeClr val="tx1"/>
                </a:solidFill>
              </a:rPr>
              <a:t> los </a:t>
            </a:r>
            <a:r>
              <a:rPr lang="en-US" sz="2600" dirty="0" err="1" smtClean="0">
                <a:solidFill>
                  <a:schemeClr val="tx1"/>
                </a:solidFill>
              </a:rPr>
              <a:t>dulces</a:t>
            </a:r>
            <a:r>
              <a:rPr lang="en-US" sz="2600" dirty="0" smtClean="0">
                <a:solidFill>
                  <a:schemeClr val="tx1"/>
                </a:solidFill>
              </a:rPr>
              <a:t>, de X en </a:t>
            </a:r>
            <a:r>
              <a:rPr lang="en-US" sz="2600" dirty="0" err="1" smtClean="0">
                <a:solidFill>
                  <a:schemeClr val="tx1"/>
                </a:solidFill>
              </a:rPr>
              <a:t>adelante</a:t>
            </a:r>
            <a:r>
              <a:rPr lang="en-US" sz="2600" dirty="0" smtClean="0">
                <a:solidFill>
                  <a:schemeClr val="tx1"/>
                </a:solidFill>
              </a:rPr>
              <a:t> no </a:t>
            </a:r>
            <a:r>
              <a:rPr lang="en-US" sz="2600" dirty="0" err="1" smtClean="0">
                <a:solidFill>
                  <a:schemeClr val="tx1"/>
                </a:solidFill>
              </a:rPr>
              <a:t>es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posible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/>
              <a:t>Es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secuencia</a:t>
            </a:r>
            <a:r>
              <a:rPr lang="en-US" sz="2600" dirty="0" smtClean="0"/>
              <a:t> </a:t>
            </a:r>
            <a:r>
              <a:rPr lang="en-US" sz="2600" b="1" dirty="0" err="1" smtClean="0"/>
              <a:t>decreciente</a:t>
            </a:r>
            <a:r>
              <a:rPr lang="en-US" sz="2600" b="1" dirty="0" smtClean="0"/>
              <a:t>: </a:t>
            </a:r>
            <a:r>
              <a:rPr lang="en-US" sz="2600" dirty="0" smtClean="0"/>
              <a:t>[1,1,1,1…,0,0,0]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/>
              <a:t>No</a:t>
            </a:r>
            <a:r>
              <a:rPr lang="en-US" sz="2600" dirty="0" smtClean="0"/>
              <a:t> se </a:t>
            </a:r>
            <a:r>
              <a:rPr lang="en-US" sz="2600" dirty="0" err="1" smtClean="0"/>
              <a:t>guarda</a:t>
            </a:r>
            <a:r>
              <a:rPr lang="en-US" sz="2600" dirty="0" smtClean="0"/>
              <a:t> en </a:t>
            </a:r>
            <a:r>
              <a:rPr lang="en-US" sz="2600" dirty="0" err="1" smtClean="0"/>
              <a:t>memoria</a:t>
            </a: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/>
              <a:t>Cada</a:t>
            </a:r>
            <a:r>
              <a:rPr lang="es-CO" sz="2600" dirty="0" smtClean="0"/>
              <a:t> elemento </a:t>
            </a:r>
            <a:r>
              <a:rPr lang="es-CO" sz="2600" dirty="0" smtClean="0"/>
              <a:t>se </a:t>
            </a:r>
            <a:r>
              <a:rPr lang="es-CO" sz="2600" dirty="0" smtClean="0"/>
              <a:t>calcula </a:t>
            </a:r>
            <a:r>
              <a:rPr lang="es-CO" sz="2600" dirty="0"/>
              <a:t>haciendo una simulación </a:t>
            </a:r>
            <a:r>
              <a:rPr lang="es-CO" sz="2600" i="1" dirty="0"/>
              <a:t>cuando </a:t>
            </a:r>
            <a:r>
              <a:rPr lang="es-CO" sz="2600" i="1" dirty="0" smtClean="0"/>
              <a:t>es </a:t>
            </a:r>
            <a:r>
              <a:rPr lang="es-CO" sz="2600" i="1" dirty="0" smtClean="0"/>
              <a:t>necesario</a:t>
            </a:r>
            <a:r>
              <a:rPr lang="es-CO" sz="2600" dirty="0" smtClean="0"/>
              <a:t> (no se guarda en memoria).</a:t>
            </a:r>
            <a:endParaRPr lang="es-CO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600" dirty="0" smtClean="0"/>
              <a:t>Complejidad: O(n * log(</a:t>
            </a:r>
            <a:r>
              <a:rPr lang="es-CO" sz="2600" dirty="0" err="1" smtClean="0"/>
              <a:t>high</a:t>
            </a:r>
            <a:r>
              <a:rPr lang="es-CO" sz="2600" dirty="0" smtClean="0"/>
              <a:t>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600" dirty="0" smtClean="0"/>
              <a:t>High depende de los límites del problema (Tarea: resolver problema </a:t>
            </a:r>
            <a:r>
              <a:rPr lang="es-CO" sz="2600" dirty="0" smtClean="0">
                <a:sym typeface="Wingdings" panose="05000000000000000000" pitchFamily="2" charset="2"/>
              </a:rPr>
              <a:t>)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85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Otros detalles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6822" y="1052415"/>
            <a:ext cx="111788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Búsqueda binaria sirve para encontrar raíces de funciones reales que son crecientes o decrecientes (</a:t>
            </a:r>
            <a:r>
              <a:rPr lang="es-CO" sz="2800" i="1" dirty="0" smtClean="0">
                <a:solidFill>
                  <a:schemeClr val="tx1"/>
                </a:solidFill>
              </a:rPr>
              <a:t>WAAAAT</a:t>
            </a:r>
            <a:r>
              <a:rPr lang="es-CO" sz="28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 </a:t>
            </a:r>
            <a:r>
              <a:rPr lang="en-US" sz="2800" dirty="0" err="1" smtClean="0"/>
              <a:t>mismo</a:t>
            </a:r>
            <a:r>
              <a:rPr lang="en-US" sz="2800" dirty="0" smtClean="0"/>
              <a:t> de </a:t>
            </a:r>
            <a:r>
              <a:rPr lang="en-US" sz="2800" dirty="0" err="1" smtClean="0"/>
              <a:t>arriba</a:t>
            </a:r>
            <a:r>
              <a:rPr lang="en-US" sz="2800" dirty="0" smtClean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para </a:t>
            </a:r>
            <a:r>
              <a:rPr lang="en-US" sz="2800" dirty="0" err="1" smtClean="0"/>
              <a:t>despejar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funciones</a:t>
            </a:r>
            <a:r>
              <a:rPr lang="en-US" sz="2800" dirty="0" smtClean="0"/>
              <a:t> </a:t>
            </a:r>
            <a:r>
              <a:rPr lang="en-US" sz="2800" dirty="0" err="1" smtClean="0"/>
              <a:t>reales</a:t>
            </a:r>
            <a:r>
              <a:rPr lang="en-US" sz="2800" dirty="0" smtClean="0"/>
              <a:t> </a:t>
            </a:r>
            <a:r>
              <a:rPr lang="es-CO" sz="2800" dirty="0"/>
              <a:t>(</a:t>
            </a:r>
            <a:r>
              <a:rPr lang="es-CO" sz="2800" i="1" dirty="0" smtClean="0"/>
              <a:t>WAAAAT x 2</a:t>
            </a:r>
            <a:r>
              <a:rPr lang="es-CO" sz="2800" dirty="0" smtClean="0"/>
              <a:t>).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útil</a:t>
            </a:r>
            <a:r>
              <a:rPr lang="en-US" sz="2800" dirty="0" smtClean="0"/>
              <a:t> en </a:t>
            </a:r>
            <a:r>
              <a:rPr lang="en-US" sz="2800" dirty="0" err="1" smtClean="0"/>
              <a:t>problemas</a:t>
            </a:r>
            <a:r>
              <a:rPr lang="en-US" sz="2800" dirty="0" smtClean="0"/>
              <a:t> de </a:t>
            </a:r>
            <a:r>
              <a:rPr lang="en-US" sz="2800" dirty="0" err="1" smtClean="0"/>
              <a:t>geometría</a:t>
            </a:r>
            <a:r>
              <a:rPr lang="en-US" sz="2800" dirty="0" smtClean="0"/>
              <a:t>/</a:t>
            </a:r>
            <a:r>
              <a:rPr lang="en-US" sz="2800" dirty="0" err="1" smtClean="0"/>
              <a:t>matemáticas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realiza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formulación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matemática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/>
              <a:t>analíticamente</a:t>
            </a:r>
            <a:r>
              <a:rPr lang="en-US" sz="2800" dirty="0"/>
              <a:t> </a:t>
            </a:r>
            <a:r>
              <a:rPr lang="en-US" sz="2800" dirty="0" err="1" smtClean="0"/>
              <a:t>difícil</a:t>
            </a:r>
            <a:r>
              <a:rPr lang="en-US" sz="2800" dirty="0" smtClean="0"/>
              <a:t> de resolver. La </a:t>
            </a:r>
            <a:r>
              <a:rPr lang="en-US" sz="2800" dirty="0" err="1" smtClean="0"/>
              <a:t>búsqueda</a:t>
            </a:r>
            <a:r>
              <a:rPr lang="en-US" sz="2800" dirty="0" smtClean="0"/>
              <a:t> </a:t>
            </a:r>
            <a:r>
              <a:rPr lang="en-US" sz="2800" dirty="0" err="1" smtClean="0"/>
              <a:t>binaria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rápida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codificar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Tener</a:t>
            </a:r>
            <a:r>
              <a:rPr lang="en-US" sz="2800" dirty="0" smtClean="0"/>
              <a:t> </a:t>
            </a:r>
            <a:r>
              <a:rPr lang="en-US" sz="2800" dirty="0" err="1" smtClean="0"/>
              <a:t>cuidado</a:t>
            </a:r>
            <a:r>
              <a:rPr lang="en-US" sz="2800" dirty="0" smtClean="0"/>
              <a:t> con la precision en doubles, </a:t>
            </a:r>
            <a:r>
              <a:rPr lang="en-US" sz="2800" dirty="0" err="1" smtClean="0"/>
              <a:t>comparar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un epsilon.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 &gt;= B 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 – B &gt;= 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EPS = 1e-9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24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431984" y="500887"/>
            <a:ext cx="9144000" cy="2387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cmgnyr.org/icpclogo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82" y="3229658"/>
            <a:ext cx="4285815" cy="27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2050" name="Picture 2" descr="http://unimedios.unal.edu.co/fileadmin/templates/images/escudoUnal_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89" y="3229657"/>
            <a:ext cx="4966660" cy="261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35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431984" y="500887"/>
            <a:ext cx="9144000" cy="125064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34096" y="2240924"/>
            <a:ext cx="11281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dirty="0" smtClean="0"/>
              <a:t>Es</a:t>
            </a:r>
            <a:r>
              <a:rPr lang="en-US" sz="4000" dirty="0" smtClean="0"/>
              <a:t> un </a:t>
            </a:r>
            <a:r>
              <a:rPr lang="en-US" sz="4000" dirty="0" err="1" smtClean="0"/>
              <a:t>método</a:t>
            </a:r>
            <a:r>
              <a:rPr lang="en-US" sz="4000" dirty="0" smtClean="0"/>
              <a:t> </a:t>
            </a:r>
            <a:r>
              <a:rPr lang="es-CO" sz="4000" dirty="0" smtClean="0"/>
              <a:t>eficiente</a:t>
            </a:r>
            <a:r>
              <a:rPr lang="en-US" sz="4000" dirty="0" smtClean="0"/>
              <a:t> de </a:t>
            </a:r>
            <a:r>
              <a:rPr lang="en-US" sz="4000" dirty="0" err="1" smtClean="0"/>
              <a:t>búsqueda</a:t>
            </a:r>
            <a:r>
              <a:rPr lang="en-US" sz="4000" dirty="0" smtClean="0"/>
              <a:t> </a:t>
            </a:r>
            <a:r>
              <a:rPr lang="en-US" sz="4000" dirty="0" err="1" smtClean="0"/>
              <a:t>cuando</a:t>
            </a:r>
            <a:r>
              <a:rPr lang="en-US" sz="4000" dirty="0" smtClean="0"/>
              <a:t> el </a:t>
            </a:r>
            <a:r>
              <a:rPr lang="en-US" sz="4000" b="1" dirty="0" err="1" smtClean="0"/>
              <a:t>espacio</a:t>
            </a:r>
            <a:r>
              <a:rPr lang="en-US" sz="4000" b="1" dirty="0" smtClean="0"/>
              <a:t> </a:t>
            </a:r>
            <a:r>
              <a:rPr lang="en-US" sz="4000" dirty="0" err="1" smtClean="0"/>
              <a:t>está</a:t>
            </a:r>
            <a:r>
              <a:rPr lang="en-US" sz="4000" dirty="0" smtClean="0"/>
              <a:t> </a:t>
            </a:r>
            <a:r>
              <a:rPr lang="en-US" sz="4000" dirty="0" err="1" smtClean="0"/>
              <a:t>ordenado</a:t>
            </a:r>
            <a:r>
              <a:rPr lang="en-US" sz="4000" dirty="0" smtClean="0"/>
              <a:t> </a:t>
            </a:r>
            <a:r>
              <a:rPr lang="es-CO" sz="4000" dirty="0" smtClean="0"/>
              <a:t>ascendentemente</a:t>
            </a:r>
            <a:r>
              <a:rPr lang="en-US" sz="4000" dirty="0" smtClean="0"/>
              <a:t> o </a:t>
            </a:r>
            <a:r>
              <a:rPr lang="es-CO" sz="4000" dirty="0" smtClean="0"/>
              <a:t>descendentemente</a:t>
            </a:r>
            <a:r>
              <a:rPr lang="en-US" sz="4000" dirty="0" smtClean="0"/>
              <a:t>.</a:t>
            </a:r>
            <a:endParaRPr lang="en-US" sz="4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819128" y="4896148"/>
            <a:ext cx="236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¿</a:t>
            </a:r>
            <a:r>
              <a:rPr lang="en-US" sz="4000" i="1" dirty="0" err="1" smtClean="0"/>
              <a:t>Espacio</a:t>
            </a:r>
            <a:r>
              <a:rPr lang="en-US" sz="4000" i="1" dirty="0" smtClean="0"/>
              <a:t>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711076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Buscar en un arreglo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15155" y="1378039"/>
            <a:ext cx="11281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i="1" dirty="0" smtClean="0"/>
              <a:t>Problema</a:t>
            </a:r>
            <a:r>
              <a:rPr lang="es-CO" sz="4000" dirty="0" smtClean="0"/>
              <a:t>: Buscar la posición de un elemento en un arreglo </a:t>
            </a:r>
            <a:r>
              <a:rPr lang="es-CO" sz="4000" b="1" dirty="0" smtClean="0"/>
              <a:t>ordenado</a:t>
            </a:r>
            <a:r>
              <a:rPr lang="es-CO" sz="4000" dirty="0" smtClean="0"/>
              <a:t>.</a:t>
            </a:r>
          </a:p>
          <a:p>
            <a:pPr algn="just"/>
            <a:endParaRPr lang="es-CO" sz="4000" b="1" dirty="0"/>
          </a:p>
          <a:p>
            <a:pPr algn="just"/>
            <a:r>
              <a:rPr lang="es-CO" sz="3600" b="1" dirty="0" smtClean="0"/>
              <a:t>Ej. </a:t>
            </a:r>
          </a:p>
          <a:p>
            <a:pPr algn="just"/>
            <a:r>
              <a:rPr lang="es-CO" sz="3600" b="1" dirty="0" smtClean="0"/>
              <a:t>A = [1,34,56,100,101] </a:t>
            </a:r>
            <a:r>
              <a:rPr lang="es-CO" sz="3600" b="1" dirty="0" smtClean="0">
                <a:solidFill>
                  <a:srgbClr val="FF0000"/>
                </a:solidFill>
              </a:rPr>
              <a:t>-&gt; El espacio es una lista de enteros</a:t>
            </a:r>
          </a:p>
          <a:p>
            <a:pPr algn="just"/>
            <a:r>
              <a:rPr lang="es-CO" sz="3600" b="1" dirty="0" smtClean="0"/>
              <a:t>Elemento = 56</a:t>
            </a:r>
          </a:p>
          <a:p>
            <a:pPr algn="just"/>
            <a:r>
              <a:rPr lang="es-CO" sz="3600" b="1" dirty="0" smtClean="0"/>
              <a:t>Solución = 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57548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Observación importante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79549" y="1086922"/>
                <a:ext cx="11281893" cy="5066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dirty="0" smtClean="0"/>
                  <a:t>En una secuencia creciente: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sz="4000" b="0" dirty="0" smtClean="0"/>
              </a:p>
              <a:p>
                <a:pPr algn="just"/>
                <a:endParaRPr lang="es-CO" sz="4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dirty="0" smtClean="0"/>
                  <a:t>Si estamos buscando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40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4000" dirty="0" smtClean="0"/>
                  <a:t> con seguridad </a:t>
                </a:r>
                <a14:m>
                  <m:oMath xmlns:m="http://schemas.openxmlformats.org/officeDocument/2006/math">
                    <m:r>
                      <a:rPr lang="es-CO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4000" dirty="0" smtClean="0"/>
                  <a:t> </a:t>
                </a:r>
                <a:r>
                  <a:rPr lang="es-CO" sz="4000" b="1" i="1" dirty="0" smtClean="0">
                    <a:solidFill>
                      <a:srgbClr val="FF0000"/>
                    </a:solidFill>
                  </a:rPr>
                  <a:t>NO se encontrará en la secuencia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CO" sz="4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es-CO" sz="40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b="1" dirty="0"/>
                  <a:t>A = </a:t>
                </a:r>
                <a:r>
                  <a:rPr lang="es-CO" sz="4000" b="1" dirty="0" smtClean="0"/>
                  <a:t>[2, 3, 5, 7, 11, 13, 23, 29]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b="1" dirty="0" smtClean="0"/>
                  <a:t>Si buscamos 5, sabemos que 5 &lt; 11, por lo tanto </a:t>
                </a:r>
                <a:r>
                  <a:rPr lang="es-CO" sz="4000" b="1" dirty="0" smtClean="0">
                    <a:solidFill>
                      <a:srgbClr val="FF0000"/>
                    </a:solidFill>
                  </a:rPr>
                  <a:t>no</a:t>
                </a:r>
                <a:r>
                  <a:rPr lang="es-CO" sz="4000" b="1" dirty="0" smtClean="0"/>
                  <a:t> tenemos que buscar en [11</a:t>
                </a:r>
                <a:r>
                  <a:rPr lang="es-CO" sz="4000" b="1" dirty="0"/>
                  <a:t>, 13, 23, 29</a:t>
                </a:r>
                <a:r>
                  <a:rPr lang="es-CO" sz="4000" b="1" dirty="0" smtClean="0"/>
                  <a:t>]</a:t>
                </a:r>
                <a:endParaRPr lang="es-CO" sz="4000" b="1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9" y="1086922"/>
                <a:ext cx="11281893" cy="5066323"/>
              </a:xfrm>
              <a:prstGeom prst="rect">
                <a:avLst/>
              </a:prstGeom>
              <a:blipFill rotWithShape="0">
                <a:blip r:embed="rId3"/>
                <a:stretch>
                  <a:fillRect l="-1729" t="-2046" r="-1945" b="-4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580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Observación importante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79549" y="1086922"/>
                <a:ext cx="11281893" cy="5066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dirty="0" smtClean="0"/>
                  <a:t>En una secuencia creciente: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sz="4000" b="0" dirty="0" smtClean="0"/>
              </a:p>
              <a:p>
                <a:pPr algn="just"/>
                <a:endParaRPr lang="es-CO" sz="4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dirty="0" smtClean="0"/>
                  <a:t>Si estamos buscando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40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4000" dirty="0" smtClean="0"/>
                  <a:t> con seguridad </a:t>
                </a:r>
                <a14:m>
                  <m:oMath xmlns:m="http://schemas.openxmlformats.org/officeDocument/2006/math">
                    <m:r>
                      <a:rPr lang="es-CO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4000" dirty="0" smtClean="0"/>
                  <a:t> </a:t>
                </a:r>
                <a:r>
                  <a:rPr lang="es-CO" sz="4000" b="1" i="1" dirty="0" smtClean="0">
                    <a:solidFill>
                      <a:srgbClr val="FF0000"/>
                    </a:solidFill>
                  </a:rPr>
                  <a:t>NO se encontrará en la secuencia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sz="4000" dirty="0" smtClean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endParaRPr lang="es-CO" sz="4000" dirty="0"/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b="1" dirty="0"/>
                  <a:t>A = </a:t>
                </a:r>
                <a:r>
                  <a:rPr lang="es-CO" sz="4000" b="1" dirty="0" smtClean="0"/>
                  <a:t>[2, 3, 5, 7, 11, 13, 23, 29]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es-CO" sz="4000" b="1" dirty="0" smtClean="0"/>
                  <a:t>Si buscamos 23, sabemos que 23 &gt; 11, por lo tanto </a:t>
                </a:r>
                <a:r>
                  <a:rPr lang="es-CO" sz="4000" b="1" dirty="0" smtClean="0">
                    <a:solidFill>
                      <a:srgbClr val="FF0000"/>
                    </a:solidFill>
                  </a:rPr>
                  <a:t>no</a:t>
                </a:r>
                <a:r>
                  <a:rPr lang="es-CO" sz="4000" b="1" dirty="0" smtClean="0"/>
                  <a:t> tenemos que buscar en [</a:t>
                </a:r>
                <a:r>
                  <a:rPr lang="es-CO" sz="4000" b="1" dirty="0"/>
                  <a:t>2, 3, 5, 7, 11</a:t>
                </a:r>
                <a:r>
                  <a:rPr lang="es-CO" sz="4000" b="1" dirty="0" smtClean="0"/>
                  <a:t>]</a:t>
                </a:r>
                <a:endParaRPr lang="es-CO" sz="4000" b="1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9" y="1086922"/>
                <a:ext cx="11281893" cy="5066323"/>
              </a:xfrm>
              <a:prstGeom prst="rect">
                <a:avLst/>
              </a:prstGeom>
              <a:blipFill rotWithShape="0">
                <a:blip r:embed="rId3"/>
                <a:stretch>
                  <a:fillRect l="-1729" t="-2046" r="-1945" b="-4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32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Observación importante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31064" y="2119921"/>
            <a:ext cx="11281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b="1" dirty="0" smtClean="0"/>
              <a:t>La situación es análoga en secuencias </a:t>
            </a:r>
            <a:r>
              <a:rPr lang="es-CO" sz="4000" b="1" i="1" dirty="0" smtClean="0"/>
              <a:t>decrecientes</a:t>
            </a:r>
            <a:r>
              <a:rPr lang="es-CO" sz="4000" b="1" dirty="0" smtClean="0"/>
              <a:t>.</a:t>
            </a:r>
          </a:p>
          <a:p>
            <a:pPr algn="just"/>
            <a:endParaRPr lang="es-CO" sz="4000" b="1" dirty="0" smtClean="0"/>
          </a:p>
          <a:p>
            <a:pPr algn="just"/>
            <a:r>
              <a:rPr lang="es-CO" sz="4000" b="1" dirty="0" smtClean="0"/>
              <a:t>En realidad son secuencias </a:t>
            </a:r>
            <a:r>
              <a:rPr lang="es-CO" sz="4000" b="1" i="1" dirty="0" smtClean="0"/>
              <a:t>monótonas </a:t>
            </a:r>
            <a:r>
              <a:rPr lang="es-CO" sz="4000" b="1" dirty="0" smtClean="0"/>
              <a:t>crecientes/decrecientes.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2422323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9548" y="1065538"/>
            <a:ext cx="1128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dirty="0" smtClean="0"/>
              <a:t>Con la observación anterior se puede formular un algoritmo de búsqueda que iterativamente restrinja el </a:t>
            </a:r>
            <a:r>
              <a:rPr lang="es-CO" sz="4000" i="1" dirty="0" smtClean="0"/>
              <a:t>espacio de búsqueda, </a:t>
            </a:r>
            <a:r>
              <a:rPr lang="es-CO" sz="4000" dirty="0" smtClean="0"/>
              <a:t>hasta que se pueda determinar en tiempo </a:t>
            </a:r>
            <a:r>
              <a:rPr lang="es-CO" sz="4000" b="1" dirty="0" smtClean="0"/>
              <a:t>constante</a:t>
            </a:r>
            <a:r>
              <a:rPr lang="es-CO" sz="4000" dirty="0" smtClean="0"/>
              <a:t> si el objeto buscado se encuentra o no.</a:t>
            </a:r>
            <a:endParaRPr lang="es-CO" sz="40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79548" y="4860424"/>
            <a:ext cx="1128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i="1" dirty="0" smtClean="0"/>
              <a:t>Si el tamaño de A es 1 es trivial determinar el índice de k en A (o si k no está en A). -&gt; Tiempo constante.</a:t>
            </a:r>
            <a:endParaRPr lang="es-CO" sz="4000" i="1" dirty="0"/>
          </a:p>
        </p:txBody>
      </p:sp>
    </p:spTree>
    <p:extLst>
      <p:ext uri="{BB962C8B-B14F-4D97-AF65-F5344CB8AC3E}">
        <p14:creationId xmlns:p14="http://schemas.microsoft.com/office/powerpoint/2010/main" val="34820552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0" y="261689"/>
            <a:ext cx="12191999" cy="658212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 smtClean="0">
                <a:latin typeface="Consolas" panose="020B0609020204030204" pitchFamily="49" charset="0"/>
              </a:rPr>
              <a:t>Búsqueda binaria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9" name="Shape 53"/>
          <p:cNvSpPr txBox="1">
            <a:spLocks/>
          </p:cNvSpPr>
          <p:nvPr/>
        </p:nvSpPr>
        <p:spPr>
          <a:xfrm>
            <a:off x="4863101" y="6320267"/>
            <a:ext cx="7328899" cy="5771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www.fb.com/groups/maratonesunbogota/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17"/>
          <a:stretch/>
        </p:blipFill>
        <p:spPr>
          <a:xfrm>
            <a:off x="1461215" y="2013396"/>
            <a:ext cx="9263718" cy="27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671</Words>
  <Application>Microsoft Office PowerPoint</Application>
  <PresentationFormat>Panorámica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Wingdings</vt:lpstr>
      <vt:lpstr>Tema de Office</vt:lpstr>
      <vt:lpstr>Grupo de maratones de programación</vt:lpstr>
      <vt:lpstr>Búsqueda binaria</vt:lpstr>
      <vt:lpstr>Búsqueda binaria</vt:lpstr>
      <vt:lpstr>Buscar en un arreglo</vt:lpstr>
      <vt:lpstr>Observación importante</vt:lpstr>
      <vt:lpstr>Observación importante</vt:lpstr>
      <vt:lpstr>Observación importante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Complejidad</vt:lpstr>
      <vt:lpstr>Otro problema - Dulces</vt:lpstr>
      <vt:lpstr>Otro problema - Dulces</vt:lpstr>
      <vt:lpstr>Otros detalles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 maratones de programación</dc:title>
  <dc:creator>Felipe</dc:creator>
  <cp:lastModifiedBy>Andrés Felipe Cruz Salinas</cp:lastModifiedBy>
  <cp:revision>29</cp:revision>
  <dcterms:created xsi:type="dcterms:W3CDTF">2016-10-14T04:36:20Z</dcterms:created>
  <dcterms:modified xsi:type="dcterms:W3CDTF">2016-10-14T17:38:38Z</dcterms:modified>
</cp:coreProperties>
</file>