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04/06/2019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r="23519"/>
          <a:stretch>
            <a:fillRect/>
          </a:stretch>
        </p:blipFill>
        <p:spPr/>
      </p:pic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/>
          <a:lstStyle/>
          <a:p>
            <a:r>
              <a:rPr lang="pt-BR" dirty="0" smtClean="0"/>
              <a:t> BandTec </a:t>
            </a:r>
            <a:br>
              <a:rPr lang="pt-BR" dirty="0" smtClean="0"/>
            </a:br>
            <a:r>
              <a:rPr lang="pt-BR" dirty="0" smtClean="0"/>
              <a:t> Digital </a:t>
            </a:r>
            <a:r>
              <a:rPr lang="pt-BR" dirty="0"/>
              <a:t>S</a:t>
            </a:r>
            <a:r>
              <a:rPr lang="pt-BR" dirty="0" smtClean="0"/>
              <a:t>chool </a:t>
            </a:r>
            <a:br>
              <a:rPr lang="pt-BR" dirty="0" smtClean="0"/>
            </a:br>
            <a:r>
              <a:rPr lang="pt-BR" dirty="0" smtClean="0"/>
              <a:t> Geração Futura</a:t>
            </a:r>
            <a:endParaRPr lang="pt-BR" dirty="0"/>
          </a:p>
        </p:txBody>
      </p:sp>
      <p:sp>
        <p:nvSpPr>
          <p:cNvPr id="12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/>
          <a:p>
            <a:r>
              <a:rPr lang="pt-BR" dirty="0" smtClean="0"/>
              <a:t>Curso de Tecnologia em Análise e Desenvolvimento de Sistemas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210788" y="152400"/>
            <a:ext cx="4959610" cy="11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Sprints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12777"/>
              </p:ext>
            </p:extLst>
          </p:nvPr>
        </p:nvGraphicFramePr>
        <p:xfrm>
          <a:off x="1115793" y="1914525"/>
          <a:ext cx="9461500" cy="402145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05239">
                  <a:extLst>
                    <a:ext uri="{9D8B030D-6E8A-4147-A177-3AD203B41FA5}">
                      <a16:colId xmlns:a16="http://schemas.microsoft.com/office/drawing/2014/main" val="2785966184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1413079815"/>
                    </a:ext>
                  </a:extLst>
                </a:gridCol>
                <a:gridCol w="1049130">
                  <a:extLst>
                    <a:ext uri="{9D8B030D-6E8A-4147-A177-3AD203B41FA5}">
                      <a16:colId xmlns:a16="http://schemas.microsoft.com/office/drawing/2014/main" val="145813092"/>
                    </a:ext>
                  </a:extLst>
                </a:gridCol>
                <a:gridCol w="1049130">
                  <a:extLst>
                    <a:ext uri="{9D8B030D-6E8A-4147-A177-3AD203B41FA5}">
                      <a16:colId xmlns:a16="http://schemas.microsoft.com/office/drawing/2014/main" val="3387872063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3617875058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2091921853"/>
                    </a:ext>
                  </a:extLst>
                </a:gridCol>
                <a:gridCol w="1225826">
                  <a:extLst>
                    <a:ext uri="{9D8B030D-6E8A-4147-A177-3AD203B41FA5}">
                      <a16:colId xmlns:a16="http://schemas.microsoft.com/office/drawing/2014/main" val="26457207"/>
                    </a:ext>
                  </a:extLst>
                </a:gridCol>
                <a:gridCol w="1225826">
                  <a:extLst>
                    <a:ext uri="{9D8B030D-6E8A-4147-A177-3AD203B41FA5}">
                      <a16:colId xmlns:a16="http://schemas.microsoft.com/office/drawing/2014/main" val="3163053902"/>
                    </a:ext>
                  </a:extLst>
                </a:gridCol>
              </a:tblGrid>
              <a:tr h="26670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Sprint Backlog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492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Item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cod. Req.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num. Atividade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Atividade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Prazo ou </a:t>
                      </a:r>
                      <a:r>
                        <a:rPr lang="pt-BR" sz="1200" u="none" strike="noStrike" dirty="0" smtClean="0">
                          <a:effectLst/>
                        </a:rPr>
                        <a:t>Término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Status da atividade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575449"/>
                  </a:ext>
                </a:extLst>
              </a:tr>
              <a:tr h="381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Medir umidade e Temperatura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RNF01 - 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Montar Circuito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At01 - RNF01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Ligar pinos ao protoboard e sensor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277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At02 - RNF01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Ligar Arduino na porta COM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355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RF01  - 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Integrar Arduino + Banco de Dados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At03 - RF02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Teste Integrado usando Node.Js - Local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11/abr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008364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At04 - RF02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Montar Diagrama de Arquitetura (arduino)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05/abr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92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RF02 - 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Programar Arduino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At05 -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Baixar Biblioteca do sensor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5536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At06 -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Escrever código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969647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At07 -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Relatório/Manual do uso do Arduino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05291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At08 -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Teste de obtenção de dados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30/abr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6217310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18817"/>
              </p:ext>
            </p:extLst>
          </p:nvPr>
        </p:nvGraphicFramePr>
        <p:xfrm>
          <a:off x="1115794" y="1606786"/>
          <a:ext cx="9461499" cy="46455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60834">
                  <a:extLst>
                    <a:ext uri="{9D8B030D-6E8A-4147-A177-3AD203B41FA5}">
                      <a16:colId xmlns:a16="http://schemas.microsoft.com/office/drawing/2014/main" val="1322411080"/>
                    </a:ext>
                  </a:extLst>
                </a:gridCol>
                <a:gridCol w="1321997">
                  <a:extLst>
                    <a:ext uri="{9D8B030D-6E8A-4147-A177-3AD203B41FA5}">
                      <a16:colId xmlns:a16="http://schemas.microsoft.com/office/drawing/2014/main" val="2511273136"/>
                    </a:ext>
                  </a:extLst>
                </a:gridCol>
                <a:gridCol w="973564">
                  <a:extLst>
                    <a:ext uri="{9D8B030D-6E8A-4147-A177-3AD203B41FA5}">
                      <a16:colId xmlns:a16="http://schemas.microsoft.com/office/drawing/2014/main" val="1890349524"/>
                    </a:ext>
                  </a:extLst>
                </a:gridCol>
                <a:gridCol w="973564">
                  <a:extLst>
                    <a:ext uri="{9D8B030D-6E8A-4147-A177-3AD203B41FA5}">
                      <a16:colId xmlns:a16="http://schemas.microsoft.com/office/drawing/2014/main" val="4050159425"/>
                    </a:ext>
                  </a:extLst>
                </a:gridCol>
                <a:gridCol w="1383485">
                  <a:extLst>
                    <a:ext uri="{9D8B030D-6E8A-4147-A177-3AD203B41FA5}">
                      <a16:colId xmlns:a16="http://schemas.microsoft.com/office/drawing/2014/main" val="463341170"/>
                    </a:ext>
                  </a:extLst>
                </a:gridCol>
                <a:gridCol w="1383485">
                  <a:extLst>
                    <a:ext uri="{9D8B030D-6E8A-4147-A177-3AD203B41FA5}">
                      <a16:colId xmlns:a16="http://schemas.microsoft.com/office/drawing/2014/main" val="3406112912"/>
                    </a:ext>
                  </a:extLst>
                </a:gridCol>
                <a:gridCol w="1281003">
                  <a:extLst>
                    <a:ext uri="{9D8B030D-6E8A-4147-A177-3AD203B41FA5}">
                      <a16:colId xmlns:a16="http://schemas.microsoft.com/office/drawing/2014/main" val="3512454908"/>
                    </a:ext>
                  </a:extLst>
                </a:gridCol>
                <a:gridCol w="1283567">
                  <a:extLst>
                    <a:ext uri="{9D8B030D-6E8A-4147-A177-3AD203B41FA5}">
                      <a16:colId xmlns:a16="http://schemas.microsoft.com/office/drawing/2014/main" val="3648604502"/>
                    </a:ext>
                  </a:extLst>
                </a:gridCol>
              </a:tblGrid>
              <a:tr h="7951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Site Institucional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RF03 - 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código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At09 - RF05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Estruturar corpo HTML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08/abr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208521210"/>
                  </a:ext>
                </a:extLst>
              </a:tr>
              <a:tr h="1183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At10 - RF05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Estruturar o programa usando </a:t>
                      </a:r>
                      <a:r>
                        <a:rPr lang="pt-BR" sz="1200" u="none" strike="noStrike" dirty="0" smtClean="0">
                          <a:effectLst/>
                        </a:rPr>
                        <a:t>Java script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08/abr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081448382"/>
                  </a:ext>
                </a:extLst>
              </a:tr>
              <a:tr h="795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At11 - RF05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Personalizar com CSS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17/abr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559726285"/>
                  </a:ext>
                </a:extLst>
              </a:tr>
              <a:tr h="157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RF04 - 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</a:t>
                      </a:r>
                      <a:r>
                        <a:rPr lang="pt-BR" sz="1200" u="none" strike="noStrike" dirty="0" smtClean="0">
                          <a:effectLst/>
                        </a:rPr>
                        <a:t>edirecionamento </a:t>
                      </a:r>
                      <a:r>
                        <a:rPr lang="pt-BR" sz="1200" u="none" strike="noStrike" dirty="0">
                          <a:effectLst/>
                        </a:rPr>
                        <a:t>a outras paginas do site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At13 - RF04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Botão que redireciona para a tela de login do usuário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17/abr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045686144"/>
                  </a:ext>
                </a:extLst>
              </a:tr>
              <a:tr h="157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At14 - RF04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Botão que redireciona para a tela do Simulador Financeiro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17/abr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63831670"/>
                  </a:ext>
                </a:extLst>
              </a:tr>
              <a:tr h="157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RNF03 - 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Inserir Informações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At15 - RF03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Inserir área expecificando onde o sensor se encontra em determinada sala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22/abr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484129321"/>
                  </a:ext>
                </a:extLst>
              </a:tr>
              <a:tr h="1183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At16 - RF03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Inserir Contato da equipe desenvolvedora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22/abr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680979479"/>
                  </a:ext>
                </a:extLst>
              </a:tr>
              <a:tr h="795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At17 - RF03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Desenvolver o logotipo do site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14349651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5078"/>
              </p:ext>
            </p:extLst>
          </p:nvPr>
        </p:nvGraphicFramePr>
        <p:xfrm>
          <a:off x="1115791" y="1606785"/>
          <a:ext cx="9461499" cy="46455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60834">
                  <a:extLst>
                    <a:ext uri="{9D8B030D-6E8A-4147-A177-3AD203B41FA5}">
                      <a16:colId xmlns:a16="http://schemas.microsoft.com/office/drawing/2014/main" val="3740287258"/>
                    </a:ext>
                  </a:extLst>
                </a:gridCol>
                <a:gridCol w="1321997">
                  <a:extLst>
                    <a:ext uri="{9D8B030D-6E8A-4147-A177-3AD203B41FA5}">
                      <a16:colId xmlns:a16="http://schemas.microsoft.com/office/drawing/2014/main" val="3722226955"/>
                    </a:ext>
                  </a:extLst>
                </a:gridCol>
                <a:gridCol w="973562">
                  <a:extLst>
                    <a:ext uri="{9D8B030D-6E8A-4147-A177-3AD203B41FA5}">
                      <a16:colId xmlns:a16="http://schemas.microsoft.com/office/drawing/2014/main" val="4014981964"/>
                    </a:ext>
                  </a:extLst>
                </a:gridCol>
                <a:gridCol w="973562">
                  <a:extLst>
                    <a:ext uri="{9D8B030D-6E8A-4147-A177-3AD203B41FA5}">
                      <a16:colId xmlns:a16="http://schemas.microsoft.com/office/drawing/2014/main" val="2404782153"/>
                    </a:ext>
                  </a:extLst>
                </a:gridCol>
                <a:gridCol w="1383488">
                  <a:extLst>
                    <a:ext uri="{9D8B030D-6E8A-4147-A177-3AD203B41FA5}">
                      <a16:colId xmlns:a16="http://schemas.microsoft.com/office/drawing/2014/main" val="3085437237"/>
                    </a:ext>
                  </a:extLst>
                </a:gridCol>
                <a:gridCol w="1383488">
                  <a:extLst>
                    <a:ext uri="{9D8B030D-6E8A-4147-A177-3AD203B41FA5}">
                      <a16:colId xmlns:a16="http://schemas.microsoft.com/office/drawing/2014/main" val="4208497984"/>
                    </a:ext>
                  </a:extLst>
                </a:gridCol>
                <a:gridCol w="1281001">
                  <a:extLst>
                    <a:ext uri="{9D8B030D-6E8A-4147-A177-3AD203B41FA5}">
                      <a16:colId xmlns:a16="http://schemas.microsoft.com/office/drawing/2014/main" val="1973890169"/>
                    </a:ext>
                  </a:extLst>
                </a:gridCol>
                <a:gridCol w="1283567">
                  <a:extLst>
                    <a:ext uri="{9D8B030D-6E8A-4147-A177-3AD203B41FA5}">
                      <a16:colId xmlns:a16="http://schemas.microsoft.com/office/drawing/2014/main" val="1977667399"/>
                    </a:ext>
                  </a:extLst>
                </a:gridCol>
              </a:tblGrid>
              <a:tr h="33385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Banco de dados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RF06 -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Modelagem conceitual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At18 - RF06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Definir Entidades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643107242"/>
                  </a:ext>
                </a:extLst>
              </a:tr>
              <a:tr h="4435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At19 - RF06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Criar chaves primárias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764345356"/>
                  </a:ext>
                </a:extLst>
              </a:tr>
              <a:tr h="5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At20 - RF06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Montar Diagrama do Modelo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741393713"/>
                  </a:ext>
                </a:extLst>
              </a:tr>
              <a:tr h="4435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RF07 -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Modelagem Lógica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At21 - RF07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Definir chaves estrangeiras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204342606"/>
                  </a:ext>
                </a:extLst>
              </a:tr>
              <a:tr h="6629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At22 - RF07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Converter Modelo Conceitual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789757390"/>
                  </a:ext>
                </a:extLst>
              </a:tr>
              <a:tr h="7726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RF08 -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Modelagem Física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At23 - RF08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Escrever script baseado no modelo lógico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897074906"/>
                  </a:ext>
                </a:extLst>
              </a:tr>
              <a:tr h="6629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RNF03 -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Hospedagem no Azure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At24 - RNF02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Utilizar linguagem SQLserver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871527780"/>
                  </a:ext>
                </a:extLst>
              </a:tr>
              <a:tr h="7726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At25 - RNF02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Sincronizar BD com o Site e Arduino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24/abr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127933629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9142"/>
              </p:ext>
            </p:extLst>
          </p:nvPr>
        </p:nvGraphicFramePr>
        <p:xfrm>
          <a:off x="1115789" y="1606784"/>
          <a:ext cx="9461500" cy="464557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52853">
                  <a:extLst>
                    <a:ext uri="{9D8B030D-6E8A-4147-A177-3AD203B41FA5}">
                      <a16:colId xmlns:a16="http://schemas.microsoft.com/office/drawing/2014/main" val="581930193"/>
                    </a:ext>
                  </a:extLst>
                </a:gridCol>
                <a:gridCol w="1610258">
                  <a:extLst>
                    <a:ext uri="{9D8B030D-6E8A-4147-A177-3AD203B41FA5}">
                      <a16:colId xmlns:a16="http://schemas.microsoft.com/office/drawing/2014/main" val="1354369264"/>
                    </a:ext>
                  </a:extLst>
                </a:gridCol>
                <a:gridCol w="976532">
                  <a:extLst>
                    <a:ext uri="{9D8B030D-6E8A-4147-A177-3AD203B41FA5}">
                      <a16:colId xmlns:a16="http://schemas.microsoft.com/office/drawing/2014/main" val="3191361681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414925349"/>
                    </a:ext>
                  </a:extLst>
                </a:gridCol>
                <a:gridCol w="1045763">
                  <a:extLst>
                    <a:ext uri="{9D8B030D-6E8A-4147-A177-3AD203B41FA5}">
                      <a16:colId xmlns:a16="http://schemas.microsoft.com/office/drawing/2014/main" val="3121622293"/>
                    </a:ext>
                  </a:extLst>
                </a:gridCol>
                <a:gridCol w="1434364">
                  <a:extLst>
                    <a:ext uri="{9D8B030D-6E8A-4147-A177-3AD203B41FA5}">
                      <a16:colId xmlns:a16="http://schemas.microsoft.com/office/drawing/2014/main" val="3807003940"/>
                    </a:ext>
                  </a:extLst>
                </a:gridCol>
                <a:gridCol w="1328115">
                  <a:extLst>
                    <a:ext uri="{9D8B030D-6E8A-4147-A177-3AD203B41FA5}">
                      <a16:colId xmlns:a16="http://schemas.microsoft.com/office/drawing/2014/main" val="2741045778"/>
                    </a:ext>
                  </a:extLst>
                </a:gridCol>
                <a:gridCol w="1330773">
                  <a:extLst>
                    <a:ext uri="{9D8B030D-6E8A-4147-A177-3AD203B41FA5}">
                      <a16:colId xmlns:a16="http://schemas.microsoft.com/office/drawing/2014/main" val="1062680226"/>
                    </a:ext>
                  </a:extLst>
                </a:gridCol>
              </a:tblGrid>
              <a:tr h="24153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Id04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Mostrar temperatura e umidade em tempo real no site 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RF09 - Id04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Desenvolver algoritmo do gráfico para o site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At26 - RF09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criar um algoritmo que conecte os dados do banco com o gráfico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24/abr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Feito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566761763"/>
                  </a:ext>
                </a:extLst>
              </a:tr>
              <a:tr h="22301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At26 - RF09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mostrar os dados gerados no banco e exibi-los em uma área </a:t>
                      </a:r>
                      <a:r>
                        <a:rPr lang="pt-BR" sz="1400" u="none" strike="noStrike" dirty="0" smtClean="0">
                          <a:effectLst/>
                        </a:rPr>
                        <a:t>do site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24/abr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Feito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61785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6" y="1644087"/>
            <a:ext cx="10939266" cy="51273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" y="1637730"/>
            <a:ext cx="10939266" cy="51337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Solução T</a:t>
            </a:r>
            <a:r>
              <a:rPr lang="pt-BR" dirty="0" smtClean="0"/>
              <a:t>écnica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Manual de </a:t>
            </a:r>
            <a:r>
              <a:rPr lang="pt-BR" dirty="0" smtClean="0"/>
              <a:t>Instalação </a:t>
            </a:r>
            <a:r>
              <a:rPr lang="pt-BR" dirty="0"/>
              <a:t>da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599198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Processo de </a:t>
            </a:r>
            <a:r>
              <a:rPr lang="pt-BR" dirty="0" smtClean="0"/>
              <a:t>Atendimento </a:t>
            </a:r>
            <a:r>
              <a:rPr lang="pt-BR" dirty="0"/>
              <a:t>e </a:t>
            </a:r>
            <a:r>
              <a:rPr lang="pt-BR" dirty="0" smtClean="0"/>
              <a:t>Suporte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44312"/>
            <a:ext cx="10799668" cy="5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2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smtClean="0"/>
              <a:t>Termo – [Server]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Representantes:</a:t>
            </a:r>
          </a:p>
          <a:p>
            <a:r>
              <a:rPr lang="pt-BR" dirty="0" smtClean="0"/>
              <a:t>João Vinicius    Scrum Máster</a:t>
            </a:r>
          </a:p>
          <a:p>
            <a:r>
              <a:rPr lang="pt-BR" dirty="0" smtClean="0"/>
              <a:t>Gabriel Domingos              Dev</a:t>
            </a:r>
          </a:p>
          <a:p>
            <a:r>
              <a:rPr lang="pt-BR" dirty="0" smtClean="0"/>
              <a:t>Igor Batistela                       Dev</a:t>
            </a:r>
          </a:p>
          <a:p>
            <a:r>
              <a:rPr lang="pt-BR" dirty="0" smtClean="0"/>
              <a:t>Mateus Lopis                      Dev</a:t>
            </a:r>
          </a:p>
          <a:p>
            <a:r>
              <a:rPr lang="pt-BR" dirty="0" smtClean="0"/>
              <a:t>Wesley Souza                     Dev        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 smtClean="0"/>
              <a:t>RA </a:t>
            </a:r>
            <a:r>
              <a:rPr lang="pt-BR" dirty="0"/>
              <a:t>01191085</a:t>
            </a:r>
          </a:p>
          <a:p>
            <a:r>
              <a:rPr lang="pt-BR" dirty="0" smtClean="0"/>
              <a:t>RA </a:t>
            </a:r>
            <a:r>
              <a:rPr lang="pt-BR" dirty="0"/>
              <a:t>01191026</a:t>
            </a:r>
          </a:p>
          <a:p>
            <a:r>
              <a:rPr lang="pt-BR" dirty="0" smtClean="0"/>
              <a:t>RA </a:t>
            </a:r>
            <a:r>
              <a:rPr lang="pt-BR" dirty="0"/>
              <a:t>01191121</a:t>
            </a:r>
          </a:p>
          <a:p>
            <a:r>
              <a:rPr lang="pt-BR" dirty="0" smtClean="0"/>
              <a:t>RA </a:t>
            </a:r>
            <a:r>
              <a:rPr lang="pt-BR" dirty="0"/>
              <a:t>01191021</a:t>
            </a:r>
          </a:p>
          <a:p>
            <a:r>
              <a:rPr lang="pt-BR" dirty="0" smtClean="0"/>
              <a:t>RA </a:t>
            </a:r>
            <a:r>
              <a:rPr lang="pt-BR" dirty="0"/>
              <a:t>01191092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0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Contexto (mercado de IoT e números sustentabilidade e custos)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2500" y="1879599"/>
            <a:ext cx="6794500" cy="43434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Monitoramento de temperatura e umidade em data centers de forma remota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</a:p>
          <a:p>
            <a:r>
              <a:rPr lang="pt-BR" dirty="0" smtClean="0"/>
              <a:t>Por quê ?</a:t>
            </a:r>
          </a:p>
          <a:p>
            <a:pPr marL="0" indent="0">
              <a:buNone/>
            </a:pPr>
            <a:r>
              <a:rPr lang="pt-BR" dirty="0" smtClean="0"/>
              <a:t>    Como data centers necessitam de monitoramento constante,  uma simples falha como esquecer de ligar o ar condicionado pode levar a grandes perdas para a empresa, pois esses equipamentos não são baratos, além de todos os dados que seriam perdidos com os danos.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037"/>
            <a:ext cx="47625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Problematização e </a:t>
            </a:r>
            <a:r>
              <a:rPr lang="pt-BR" dirty="0" smtClean="0"/>
              <a:t>Justificativa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Data centers são bastante sensíveis a temperatura e umidade, pois aquecem muito rápido e precisam de monitoramento constante, é muito simples um funcionário esquecer de ligar o ar condicionado após sair da sala.</a:t>
            </a:r>
          </a:p>
          <a:p>
            <a:endParaRPr lang="pt-BR" sz="2800" dirty="0" smtClean="0"/>
          </a:p>
          <a:p>
            <a:r>
              <a:rPr lang="pt-BR" sz="2800" dirty="0" smtClean="0"/>
              <a:t>Para que isso não ocorra, monitoramos isso de forma remota e em tempo real.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Objetivo 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Por meio do Arduino e de sensores, nossa solução visa monitorar a temperatura e umidade dos data center de forma remota e em tempo real, com o objetivo de evitar que data center entrem em zonar perigosas de temperatura, que no caso está entre 19ºC e 23ºC.</a:t>
            </a:r>
          </a:p>
          <a:p>
            <a:r>
              <a:rPr lang="pt-BR" sz="2800" dirty="0" smtClean="0"/>
              <a:t>Mesma situação para a umidade.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Diagrama da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17" name="Picture 2" descr="Resultado de imagem para data center">
            <a:extLst>
              <a:ext uri="{FF2B5EF4-FFF2-40B4-BE49-F238E27FC236}">
                <a16:creationId xmlns:a16="http://schemas.microsoft.com/office/drawing/2014/main" id="{4EF457D1-A7F0-4832-838A-A9B09A06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6" y="1629317"/>
            <a:ext cx="1813707" cy="12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5228206">
            <a:off x="792410" y="3346968"/>
            <a:ext cx="399386" cy="361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34C9C04-DF35-4C56-A9FA-67E05B44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86" b="89143" l="4167" r="951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5230320"/>
            <a:ext cx="1802182" cy="1095076"/>
          </a:xfrm>
          <a:prstGeom prst="rect">
            <a:avLst/>
          </a:prstGeom>
        </p:spPr>
      </p:pic>
      <p:sp>
        <p:nvSpPr>
          <p:cNvPr id="21" name="Seta para Cima 16">
            <a:extLst>
              <a:ext uri="{FF2B5EF4-FFF2-40B4-BE49-F238E27FC236}">
                <a16:creationId xmlns:a16="http://schemas.microsoft.com/office/drawing/2014/main" id="{8B19B1A0-16A6-4B5D-A445-A21A92A6BBAC}"/>
              </a:ext>
            </a:extLst>
          </p:cNvPr>
          <p:cNvSpPr/>
          <p:nvPr/>
        </p:nvSpPr>
        <p:spPr>
          <a:xfrm rot="19855700">
            <a:off x="8619777" y="4111884"/>
            <a:ext cx="298465" cy="34229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4D44E4A-A17F-4571-AD7C-B0827BDF6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7706">
                        <a14:foregroundMark x1="45872" y1="33766" x2="45872" y2="33766"/>
                        <a14:foregroundMark x1="36239" y1="30303" x2="33945" y2="42857"/>
                        <a14:foregroundMark x1="32569" y1="25974" x2="32569" y2="55411"/>
                        <a14:foregroundMark x1="38532" y1="62338" x2="24312" y2="15584"/>
                        <a14:foregroundMark x1="20642" y1="16883" x2="45872" y2="21212"/>
                        <a14:foregroundMark x1="45872" y1="14286" x2="47248" y2="67965"/>
                        <a14:foregroundMark x1="47248" y1="67965" x2="20642" y2="69264"/>
                        <a14:foregroundMark x1="22936" y1="78355" x2="20642" y2="19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74" y="5299927"/>
            <a:ext cx="1051231" cy="111392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AC857B0-9374-4871-9BD0-67FAF3C17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78" b="97222" l="4643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65" y="1945814"/>
            <a:ext cx="2737763" cy="175999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B02C3BC-8442-44F8-8481-206CB63288A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67" b="68667" l="32090" r="96517">
                        <a14:foregroundMark x1="45025" y1="30000" x2="45025" y2="30000"/>
                        <a14:foregroundMark x1="47761" y1="37333" x2="47761" y2="37333"/>
                        <a14:foregroundMark x1="57214" y1="37333" x2="57214" y2="37333"/>
                        <a14:foregroundMark x1="58209" y1="37333" x2="58209" y2="37333"/>
                        <a14:foregroundMark x1="51990" y1="49333" x2="51990" y2="49333"/>
                        <a14:foregroundMark x1="52239" y1="45333" x2="52239" y2="45333"/>
                        <a14:foregroundMark x1="67662" y1="46000" x2="67662" y2="46000"/>
                        <a14:foregroundMark x1="67662" y1="46000" x2="67662" y2="46000"/>
                        <a14:foregroundMark x1="66667" y1="24667" x2="66667" y2="24667"/>
                        <a14:foregroundMark x1="67164" y1="32000" x2="67164" y2="32000"/>
                        <a14:foregroundMark x1="76368" y1="43333" x2="76368" y2="43333"/>
                        <a14:foregroundMark x1="76617" y1="34000" x2="76617" y2="34000"/>
                        <a14:foregroundMark x1="85323" y1="33333" x2="85323" y2="33333"/>
                        <a14:foregroundMark x1="85323" y1="33333" x2="85323" y2="33333"/>
                        <a14:foregroundMark x1="83582" y1="28667" x2="83582" y2="28667"/>
                        <a14:foregroundMark x1="80846" y1="53333" x2="8084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25" t="6864" r="2953" b="30354"/>
          <a:stretch/>
        </p:blipFill>
        <p:spPr>
          <a:xfrm>
            <a:off x="7511833" y="2800064"/>
            <a:ext cx="1094374" cy="397953"/>
          </a:xfrm>
          <a:prstGeom prst="rect">
            <a:avLst/>
          </a:prstGeom>
        </p:spPr>
      </p:pic>
      <p:pic>
        <p:nvPicPr>
          <p:cNvPr id="25" name="Picture 2" descr="Resultado de imagem para temperatura e umidade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7409" l="0" r="100000">
                        <a14:foregroundMark x1="46000" y1="35453" x2="46000" y2="35453"/>
                        <a14:foregroundMark x1="40667" y1="23557" x2="40667" y2="23557"/>
                        <a14:foregroundMark x1="49444" y1="49470" x2="49444" y2="49470"/>
                        <a14:foregroundMark x1="62667" y1="56773" x2="62667" y2="56773"/>
                        <a14:foregroundMark x1="81778" y1="53710" x2="81778" y2="53710"/>
                        <a14:foregroundMark x1="89667" y1="51590" x2="89667" y2="51590"/>
                        <a14:foregroundMark x1="63667" y1="52179" x2="63667" y2="52179"/>
                        <a14:foregroundMark x1="51889" y1="52179" x2="51889" y2="52179"/>
                        <a14:foregroundMark x1="34778" y1="45936" x2="34778" y2="45936"/>
                        <a14:foregroundMark x1="20556" y1="39694" x2="20556" y2="39694"/>
                        <a14:foregroundMark x1="22000" y1="56302" x2="22000" y2="56302"/>
                        <a14:foregroundMark x1="34778" y1="32862" x2="34778" y2="32862"/>
                        <a14:foregroundMark x1="53889" y1="45347" x2="53889" y2="45347"/>
                        <a14:foregroundMark x1="53444" y1="29211" x2="53444" y2="29211"/>
                        <a14:foregroundMark x1="48000" y1="22968" x2="48000" y2="22968"/>
                        <a14:foregroundMark x1="54889" y1="45347" x2="54889" y2="45347"/>
                        <a14:foregroundMark x1="48000" y1="54770" x2="48000" y2="54770"/>
                        <a14:foregroundMark x1="42111" y1="58422" x2="42111" y2="58422"/>
                        <a14:foregroundMark x1="40111" y1="41696" x2="40111" y2="41696"/>
                        <a14:foregroundMark x1="44556" y1="58893" x2="44556" y2="58893"/>
                        <a14:foregroundMark x1="55333" y1="59364" x2="50000" y2="57362"/>
                        <a14:foregroundMark x1="17111" y1="46408" x2="17111" y2="46408"/>
                        <a14:foregroundMark x1="17111" y1="39694" x2="17111" y2="39694"/>
                        <a14:foregroundMark x1="17111" y1="34511" x2="17111" y2="34511"/>
                        <a14:foregroundMark x1="31333" y1="41225" x2="31333" y2="41225"/>
                        <a14:foregroundMark x1="32333" y1="46879" x2="32333" y2="46879"/>
                        <a14:foregroundMark x1="34778" y1="59953" x2="34778" y2="59953"/>
                        <a14:foregroundMark x1="30889" y1="57362" x2="30889" y2="57362"/>
                        <a14:foregroundMark x1="25889" y1="51590" x2="25889" y2="51590"/>
                        <a14:foregroundMark x1="20556" y1="51590" x2="20556" y2="51590"/>
                        <a14:foregroundMark x1="39667" y1="86926" x2="39667" y2="86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05" y="5202137"/>
            <a:ext cx="1551940" cy="13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eta para Cima 16">
            <a:extLst>
              <a:ext uri="{FF2B5EF4-FFF2-40B4-BE49-F238E27FC236}">
                <a16:creationId xmlns:a16="http://schemas.microsoft.com/office/drawing/2014/main" id="{8B19B1A0-16A6-4B5D-A445-A21A92A6BBAC}"/>
              </a:ext>
            </a:extLst>
          </p:cNvPr>
          <p:cNvSpPr/>
          <p:nvPr/>
        </p:nvSpPr>
        <p:spPr>
          <a:xfrm rot="9055700">
            <a:off x="9075220" y="4259950"/>
            <a:ext cx="298466" cy="3832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913439" y="3399213"/>
            <a:ext cx="2035926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Sensor captura os dados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 temperatura e umidade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do data center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15646" y="5722290"/>
            <a:ext cx="1781367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 depois envia para o site as informações coletadas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0" name="Picture 6" descr="Resultado de imagem para SENSOR desenho temperatura e umidade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2286" r="91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" y="4145699"/>
            <a:ext cx="1310760" cy="13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9881557" y="3927097"/>
            <a:ext cx="1493947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O usuário faz requisição dos dados no site</a:t>
            </a:r>
          </a:p>
        </p:txBody>
      </p:sp>
      <p:sp>
        <p:nvSpPr>
          <p:cNvPr id="32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981391">
            <a:off x="2354222" y="5367587"/>
            <a:ext cx="399386" cy="361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19042182">
            <a:off x="6053719" y="4620232"/>
            <a:ext cx="399386" cy="361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8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1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Processo e </a:t>
            </a:r>
            <a:r>
              <a:rPr lang="pt-BR" dirty="0" smtClean="0"/>
              <a:t>Ferramenta de</a:t>
            </a:r>
            <a:br>
              <a:rPr lang="pt-BR" dirty="0" smtClean="0"/>
            </a:br>
            <a:r>
              <a:rPr lang="pt-BR" dirty="0" smtClean="0"/>
              <a:t>Gestão </a:t>
            </a:r>
            <a:r>
              <a:rPr lang="pt-BR" dirty="0"/>
              <a:t>de </a:t>
            </a:r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" y="1915518"/>
            <a:ext cx="5261811" cy="43434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Utilizamos o </a:t>
            </a:r>
            <a:r>
              <a:rPr lang="pt-BR" sz="3600" dirty="0" err="1" smtClean="0"/>
              <a:t>Trello</a:t>
            </a:r>
            <a:r>
              <a:rPr lang="pt-BR" sz="3600" dirty="0" smtClean="0"/>
              <a:t> para organizar os entregáveis, assim como para marcar reuniões.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06" y="1565400"/>
            <a:ext cx="10504548" cy="50436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51" l="3315" r="99586">
                        <a14:foregroundMark x1="36158" y1="61520" x2="36158" y2="61520"/>
                        <a14:foregroundMark x1="21243" y1="73897" x2="21243" y2="73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6" y="4808186"/>
            <a:ext cx="5859381" cy="18008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51" l="3315" r="99586">
                        <a14:foregroundMark x1="36158" y1="61520" x2="36158" y2="61520"/>
                        <a14:foregroundMark x1="21243" y1="73897" x2="21243" y2="73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6" y="4808183"/>
            <a:ext cx="5859381" cy="1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Gestão de </a:t>
            </a:r>
            <a:r>
              <a:rPr lang="pt-BR" dirty="0" smtClean="0"/>
              <a:t>Riscos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49412"/>
              </p:ext>
            </p:extLst>
          </p:nvPr>
        </p:nvGraphicFramePr>
        <p:xfrm>
          <a:off x="320841" y="1507961"/>
          <a:ext cx="11694695" cy="5350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19444">
                  <a:extLst>
                    <a:ext uri="{9D8B030D-6E8A-4147-A177-3AD203B41FA5}">
                      <a16:colId xmlns:a16="http://schemas.microsoft.com/office/drawing/2014/main" val="3337656623"/>
                    </a:ext>
                  </a:extLst>
                </a:gridCol>
                <a:gridCol w="2463174">
                  <a:extLst>
                    <a:ext uri="{9D8B030D-6E8A-4147-A177-3AD203B41FA5}">
                      <a16:colId xmlns:a16="http://schemas.microsoft.com/office/drawing/2014/main" val="3432948747"/>
                    </a:ext>
                  </a:extLst>
                </a:gridCol>
                <a:gridCol w="1792922">
                  <a:extLst>
                    <a:ext uri="{9D8B030D-6E8A-4147-A177-3AD203B41FA5}">
                      <a16:colId xmlns:a16="http://schemas.microsoft.com/office/drawing/2014/main" val="372912715"/>
                    </a:ext>
                  </a:extLst>
                </a:gridCol>
                <a:gridCol w="1055647">
                  <a:extLst>
                    <a:ext uri="{9D8B030D-6E8A-4147-A177-3AD203B41FA5}">
                      <a16:colId xmlns:a16="http://schemas.microsoft.com/office/drawing/2014/main" val="3262777858"/>
                    </a:ext>
                  </a:extLst>
                </a:gridCol>
                <a:gridCol w="1005377">
                  <a:extLst>
                    <a:ext uri="{9D8B030D-6E8A-4147-A177-3AD203B41FA5}">
                      <a16:colId xmlns:a16="http://schemas.microsoft.com/office/drawing/2014/main" val="3683465381"/>
                    </a:ext>
                  </a:extLst>
                </a:gridCol>
                <a:gridCol w="1005377">
                  <a:extLst>
                    <a:ext uri="{9D8B030D-6E8A-4147-A177-3AD203B41FA5}">
                      <a16:colId xmlns:a16="http://schemas.microsoft.com/office/drawing/2014/main" val="568309570"/>
                    </a:ext>
                  </a:extLst>
                </a:gridCol>
                <a:gridCol w="3852754">
                  <a:extLst>
                    <a:ext uri="{9D8B030D-6E8A-4147-A177-3AD203B41FA5}">
                      <a16:colId xmlns:a16="http://schemas.microsoft.com/office/drawing/2014/main" val="3861626601"/>
                    </a:ext>
                  </a:extLst>
                </a:gridCol>
              </a:tblGrid>
              <a:tr h="25971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RISCOS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37963"/>
                  </a:ext>
                </a:extLst>
              </a:tr>
              <a:tr h="5098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#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Riscos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Probabilidade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Impacto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Fator de Risco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Ação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Como?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711164234"/>
                  </a:ext>
                </a:extLst>
              </a:tr>
              <a:tr h="7599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Atraso na entrega das atividades (sprint)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Provável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Alto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Eliminar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Planejar o máximo possível todos os </a:t>
                      </a:r>
                      <a:r>
                        <a:rPr lang="pt-BR" sz="1600" u="none" strike="noStrike" dirty="0" smtClean="0">
                          <a:effectLst/>
                        </a:rPr>
                        <a:t>possíveis </a:t>
                      </a:r>
                      <a:r>
                        <a:rPr lang="pt-BR" sz="1600" u="none" strike="noStrike" dirty="0">
                          <a:effectLst/>
                        </a:rPr>
                        <a:t>imprevistos para isso não ocorrer.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77608184"/>
                  </a:ext>
                </a:extLst>
              </a:tr>
              <a:tr h="954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Falta de conhecimento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Pouco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Eliminar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Nivelar o máximo </a:t>
                      </a:r>
                      <a:r>
                        <a:rPr lang="pt-BR" sz="1600" u="none" strike="noStrike" dirty="0" smtClean="0">
                          <a:effectLst/>
                        </a:rPr>
                        <a:t>possível </a:t>
                      </a:r>
                      <a:r>
                        <a:rPr lang="pt-BR" sz="1600" u="none" strike="noStrike" dirty="0">
                          <a:effectLst/>
                        </a:rPr>
                        <a:t>para não haver chances do conhecimento ficar com alguns    ou com um integrante do grupo só.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3840771121"/>
                  </a:ext>
                </a:extLst>
              </a:tr>
              <a:tr h="5756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Falta de internet durante aula.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Muito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Aceitar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Como é algo relacionado a faculdade, não temos o que fazer a respeito.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916231858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Dano ao hardware arduino e sensores.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Pouco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Mitigar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Caso o dano não afete o desempenho dos sensores ou do Arduino podemos continuar    a utiliza-los.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4083490831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Falta de membro em uma aula.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Provável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Mitigar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Iremos passar a informação que nos foi apresentada em aula para o membro que    não pode comparecer.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686845797"/>
                  </a:ext>
                </a:extLst>
              </a:tr>
              <a:tr h="7599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Desconforto de algum membro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Pouco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Baixo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Eliminar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Tentando deixar o ambiente de projeto o mais agradável </a:t>
                      </a:r>
                      <a:r>
                        <a:rPr lang="pt-BR" sz="1600" u="none" strike="noStrike" dirty="0" smtClean="0">
                          <a:effectLst/>
                        </a:rPr>
                        <a:t>possível </a:t>
                      </a:r>
                      <a:r>
                        <a:rPr lang="pt-BR" sz="1600" u="none" strike="noStrike" dirty="0">
                          <a:effectLst/>
                        </a:rPr>
                        <a:t>para os integrantes do grupo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39161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15275"/>
              </p:ext>
            </p:extLst>
          </p:nvPr>
        </p:nvGraphicFramePr>
        <p:xfrm>
          <a:off x="0" y="1560513"/>
          <a:ext cx="12192000" cy="232498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3674488108"/>
                    </a:ext>
                  </a:extLst>
                </a:gridCol>
                <a:gridCol w="1455025">
                  <a:extLst>
                    <a:ext uri="{9D8B030D-6E8A-4147-A177-3AD203B41FA5}">
                      <a16:colId xmlns:a16="http://schemas.microsoft.com/office/drawing/2014/main" val="3383178710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3465565023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3359073422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1052693769"/>
                    </a:ext>
                  </a:extLst>
                </a:gridCol>
              </a:tblGrid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Código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Requisitos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Descrição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Importância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422538788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RF1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Na Página institucional, deverá conter um botão de login para encaminhar o usuário ao dashboard.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64394095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RF10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apresentar no </a:t>
                      </a:r>
                      <a:r>
                        <a:rPr lang="pt-BR" sz="1400" u="none" strike="noStrike" dirty="0" smtClean="0">
                          <a:effectLst/>
                        </a:rPr>
                        <a:t>mínimo </a:t>
                      </a:r>
                      <a:r>
                        <a:rPr lang="pt-BR" sz="1400" u="none" strike="noStrike" dirty="0">
                          <a:effectLst/>
                        </a:rPr>
                        <a:t>quatro campos para o usuário se cadastrar. (Nome, E-mail, Senha e Número de contato)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746337526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RF2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No final da Página institucional, deverá haver redes sociais e E-mails, para entrar em contato.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331838943"/>
                  </a:ext>
                </a:extLst>
              </a:tr>
              <a:tr h="2259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RF3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alerta visual para o usuário.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20894763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tela onde mostra a temperatura e umidade em tempo real.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08135206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20576"/>
              </p:ext>
            </p:extLst>
          </p:nvPr>
        </p:nvGraphicFramePr>
        <p:xfrm>
          <a:off x="1" y="4241800"/>
          <a:ext cx="12192000" cy="225939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2933647421"/>
                    </a:ext>
                  </a:extLst>
                </a:gridCol>
                <a:gridCol w="1455025">
                  <a:extLst>
                    <a:ext uri="{9D8B030D-6E8A-4147-A177-3AD203B41FA5}">
                      <a16:colId xmlns:a16="http://schemas.microsoft.com/office/drawing/2014/main" val="1621951774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871553190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1900918845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444558480"/>
                    </a:ext>
                  </a:extLst>
                </a:gridCol>
              </a:tblGrid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RF5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área para mostrar registros de alertas do mês.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089083328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RF6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área para mostrar registros da temperatura e umidade periodicamente.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64483203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área para visualizar todos os usuários, salas e sensores cadastrados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404499644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RF8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apresentar a opção de alerta sonoro, para o usuário escolher usar ou não.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Desejável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86712768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RF9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compatibilidade com todos os browsers, tanto para mobile quanto a desktops.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37513814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16226"/>
              </p:ext>
            </p:extLst>
          </p:nvPr>
        </p:nvGraphicFramePr>
        <p:xfrm>
          <a:off x="0" y="1894402"/>
          <a:ext cx="12191999" cy="160926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2884042449"/>
                    </a:ext>
                  </a:extLst>
                </a:gridCol>
                <a:gridCol w="1455024">
                  <a:extLst>
                    <a:ext uri="{9D8B030D-6E8A-4147-A177-3AD203B41FA5}">
                      <a16:colId xmlns:a16="http://schemas.microsoft.com/office/drawing/2014/main" val="2229659829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4147659581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1314036372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4004648366"/>
                    </a:ext>
                  </a:extLst>
                </a:gridCol>
              </a:tblGrid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RNF1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Deve ser instalado um arduino para comandar o sensor e registrar os dados para o site.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92309571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RNF2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Deve ser instalado um sensor DHT11 para a leitura da temperatura.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4279563794"/>
                  </a:ext>
                </a:extLst>
              </a:tr>
              <a:tr h="2536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RNF3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</a:t>
                      </a:r>
                      <a:r>
                        <a:rPr lang="pt-BR" sz="1400" u="none" strike="noStrike" dirty="0" smtClean="0">
                          <a:effectLst/>
                        </a:rPr>
                        <a:t>necessário </a:t>
                      </a:r>
                      <a:r>
                        <a:rPr lang="pt-BR" sz="1400" u="none" strike="noStrike" dirty="0">
                          <a:effectLst/>
                        </a:rPr>
                        <a:t>conexão a internet para o acesso ao site.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362245898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</a:t>
                      </a:r>
                      <a:r>
                        <a:rPr lang="pt-BR" sz="1400" u="none" strike="noStrike" dirty="0" smtClean="0">
                          <a:effectLst/>
                        </a:rPr>
                        <a:t>necessário </a:t>
                      </a:r>
                      <a:r>
                        <a:rPr lang="pt-BR" sz="1400" u="none" strike="noStrike" dirty="0">
                          <a:effectLst/>
                        </a:rPr>
                        <a:t>um Banco de Dados em nuvem, para hospedar e recuperar dados que serão armazenados no próprio.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888787916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68415"/>
              </p:ext>
            </p:extLst>
          </p:nvPr>
        </p:nvGraphicFramePr>
        <p:xfrm>
          <a:off x="0" y="4255052"/>
          <a:ext cx="12192000" cy="180751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1683250967"/>
                    </a:ext>
                  </a:extLst>
                </a:gridCol>
                <a:gridCol w="1455025">
                  <a:extLst>
                    <a:ext uri="{9D8B030D-6E8A-4147-A177-3AD203B41FA5}">
                      <a16:colId xmlns:a16="http://schemas.microsoft.com/office/drawing/2014/main" val="3537493751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3529022454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188498331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3818398979"/>
                    </a:ext>
                  </a:extLst>
                </a:gridCol>
              </a:tblGrid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RNF5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</a:t>
                      </a:r>
                      <a:r>
                        <a:rPr lang="pt-BR" sz="1400" u="none" strike="noStrike" dirty="0" smtClean="0">
                          <a:effectLst/>
                        </a:rPr>
                        <a:t>necessário </a:t>
                      </a:r>
                      <a:r>
                        <a:rPr lang="pt-BR" sz="1400" u="none" strike="noStrike" dirty="0">
                          <a:effectLst/>
                        </a:rPr>
                        <a:t>um Computador para visualização do site, sistema e suas funcionalidades.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56273374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RNF6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opcional a </a:t>
                      </a:r>
                      <a:r>
                        <a:rPr lang="pt-BR" sz="1400" u="none" strike="noStrike" dirty="0" smtClean="0">
                          <a:effectLst/>
                        </a:rPr>
                        <a:t>utilização de um smartphone </a:t>
                      </a:r>
                      <a:r>
                        <a:rPr lang="pt-BR" sz="1400" u="none" strike="noStrike" dirty="0">
                          <a:effectLst/>
                        </a:rPr>
                        <a:t>para visualização do site, sistema e suas funcionalidades.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Desejável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64865893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Nobreak - A </a:t>
                      </a:r>
                      <a:r>
                        <a:rPr lang="pt-BR" sz="1400" u="none" strike="noStrike" dirty="0" smtClean="0">
                          <a:effectLst/>
                        </a:rPr>
                        <a:t>utilização </a:t>
                      </a:r>
                      <a:r>
                        <a:rPr lang="pt-BR" sz="1400" u="none" strike="noStrike" dirty="0">
                          <a:effectLst/>
                        </a:rPr>
                        <a:t>do Nobreak é para o caso de uma possível queda de energia na sala de servidores ou em Data center.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31857782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RNF8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No site deve ter apresentação da empresa e Missão, Visão e Valores.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Desejável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32083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reção de Vendas 16:9">
  <a:themeElements>
    <a:clrScheme name="Personalizada 4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B05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334</TotalTime>
  <Words>1288</Words>
  <Application>Microsoft Office PowerPoint</Application>
  <PresentationFormat>Widescreen</PresentationFormat>
  <Paragraphs>330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Book Antiqua</vt:lpstr>
      <vt:lpstr>Calibri</vt:lpstr>
      <vt:lpstr>Direção de Vendas 16:9</vt:lpstr>
      <vt:lpstr> BandTec   Digital School   Geração Futura</vt:lpstr>
      <vt:lpstr>Termo – [Server]</vt:lpstr>
      <vt:lpstr>Contexto (mercado de IoT e números sustentabilidade e custos)</vt:lpstr>
      <vt:lpstr>Problematização e Justificativa do Projeto</vt:lpstr>
      <vt:lpstr>Objetivo da Solução</vt:lpstr>
      <vt:lpstr>Diagrama da Solução</vt:lpstr>
      <vt:lpstr>Processo e Ferramenta de Gestão de Projetos</vt:lpstr>
      <vt:lpstr>Gestão de Riscos do Projeto</vt:lpstr>
      <vt:lpstr>Requisitos</vt:lpstr>
      <vt:lpstr>Sprints</vt:lpstr>
      <vt:lpstr>Solução Técnica</vt:lpstr>
      <vt:lpstr>Manual de Instalação da Solução</vt:lpstr>
      <vt:lpstr>Processo de Atendimento e Suporte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BandTec   Digital school   Geração Futura</dc:title>
  <dc:creator>Aluno</dc:creator>
  <cp:lastModifiedBy>Aluno</cp:lastModifiedBy>
  <cp:revision>57</cp:revision>
  <dcterms:created xsi:type="dcterms:W3CDTF">2019-05-29T21:23:37Z</dcterms:created>
  <dcterms:modified xsi:type="dcterms:W3CDTF">2019-06-04T22:09:32Z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