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57" r:id="rId5"/>
    <p:sldId id="258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4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0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6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2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8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16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4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9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24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5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4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4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AFCA4C-B025-466D-9092-90D83427C47F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EA9-F158-4DCD-953E-67DFCF315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42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200" y="2463800"/>
            <a:ext cx="10896600" cy="990601"/>
          </a:xfrm>
        </p:spPr>
        <p:txBody>
          <a:bodyPr/>
          <a:lstStyle/>
          <a:p>
            <a:r>
              <a:rPr lang="pt-BR" sz="5400" dirty="0" smtClean="0"/>
              <a:t>Manual de Instalação</a:t>
            </a:r>
            <a:endParaRPr lang="pt-BR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0" b="36039"/>
          <a:stretch/>
        </p:blipFill>
        <p:spPr>
          <a:xfrm>
            <a:off x="5145272" y="3276601"/>
            <a:ext cx="5954528" cy="15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575982"/>
          </a:xfrm>
        </p:spPr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41583" y="1141443"/>
            <a:ext cx="4586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Obs.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Você provavelmente não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precisará fazer muitas vezes os passos seguintes,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nós da </a:t>
            </a:r>
          </a:p>
          <a:p>
            <a:pPr algn="ctr"/>
            <a:r>
              <a:rPr lang="pt-BR" sz="3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Code</a:t>
            </a:r>
            <a:r>
              <a:rPr lang="pt-BR" sz="36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{</a:t>
            </a:r>
            <a:r>
              <a:rPr lang="pt-BR" sz="3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Six</a:t>
            </a:r>
            <a:r>
              <a:rPr lang="pt-BR" sz="36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}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iremos ao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seu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datacenter para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instalação dos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recursos. </a:t>
            </a:r>
          </a:p>
          <a:p>
            <a:pPr algn="ctr"/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Só siga esse manual caso seja necessário. 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0" b="36039"/>
          <a:stretch/>
        </p:blipFill>
        <p:spPr>
          <a:xfrm>
            <a:off x="5716772" y="2578100"/>
            <a:ext cx="6241753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47950" y="2856548"/>
            <a:ext cx="689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Primeiro, fixaremos o </a:t>
            </a:r>
            <a:r>
              <a:rPr lang="pt-BR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rduino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nas paredes do datacenter e o ligaremos da seguinte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maneira: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575982"/>
          </a:xfrm>
        </p:spPr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9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38" y="1724921"/>
            <a:ext cx="2886466" cy="2887382"/>
          </a:xfrm>
        </p:spPr>
      </p:pic>
      <p:sp>
        <p:nvSpPr>
          <p:cNvPr id="23" name="CaixaDeTexto 22"/>
          <p:cNvSpPr txBox="1"/>
          <p:nvPr/>
        </p:nvSpPr>
        <p:spPr>
          <a:xfrm>
            <a:off x="6296632" y="1655653"/>
            <a:ext cx="5399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Este é o </a:t>
            </a:r>
            <a:r>
              <a:rPr lang="pt-BR" sz="36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DHT11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, o sensor que usaremos para fazer a captura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dados que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informem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pt-BR" sz="3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Temp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pt-BR" sz="3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Umi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de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seu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ambiente.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25" name="Conector reto 24"/>
          <p:cNvCxnSpPr>
            <a:endCxn id="31" idx="3"/>
          </p:cNvCxnSpPr>
          <p:nvPr/>
        </p:nvCxnSpPr>
        <p:spPr>
          <a:xfrm flipV="1">
            <a:off x="4969643" y="2140338"/>
            <a:ext cx="1018582" cy="554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5961435" y="2003782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4880673" y="2584913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2" y="4893749"/>
            <a:ext cx="5316474" cy="1714563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6347432" y="5169992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Esta é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pt-BR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Protoboard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. Nela voc</a:t>
            </a:r>
            <a:r>
              <a:rPr lang="pt-BR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ê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irá conectar seu sensor DHT11.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5307804" y="5762924"/>
            <a:ext cx="887366" cy="31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6164497" y="5690165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5114408" y="5690165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" y="0"/>
            <a:ext cx="12191999" cy="5759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mtClean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0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99" y="1532218"/>
            <a:ext cx="4245367" cy="3501231"/>
          </a:xfrm>
        </p:spPr>
      </p:pic>
      <p:sp>
        <p:nvSpPr>
          <p:cNvPr id="19" name="CaixaDeTexto 18"/>
          <p:cNvSpPr txBox="1"/>
          <p:nvPr/>
        </p:nvSpPr>
        <p:spPr>
          <a:xfrm>
            <a:off x="1155698" y="391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494252" y="41258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2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886823" y="432427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3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225377" y="453374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63054" y="3036796"/>
            <a:ext cx="5864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Abaixo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do sensor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há 4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pinos, você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deverá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inseri-los em sua Protoboard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.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Ela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será responsável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por ligar o sensor a placa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Arduino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por meio de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fios.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43" name="Conector reto 42"/>
          <p:cNvCxnSpPr>
            <a:stCxn id="46" idx="3"/>
          </p:cNvCxnSpPr>
          <p:nvPr/>
        </p:nvCxnSpPr>
        <p:spPr>
          <a:xfrm flipV="1">
            <a:off x="3517900" y="4469760"/>
            <a:ext cx="2491767" cy="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1155698" y="3908775"/>
            <a:ext cx="2362202" cy="1124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918199" y="4390679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49403" y="4387965"/>
            <a:ext cx="182935" cy="15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575982"/>
          </a:xfrm>
        </p:spPr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38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2" y="1324212"/>
            <a:ext cx="4287821" cy="3536243"/>
          </a:xfrm>
        </p:spPr>
      </p:pic>
      <p:sp>
        <p:nvSpPr>
          <p:cNvPr id="19" name="CaixaDeTexto 18"/>
          <p:cNvSpPr txBox="1"/>
          <p:nvPr/>
        </p:nvSpPr>
        <p:spPr>
          <a:xfrm>
            <a:off x="203198" y="3719254"/>
            <a:ext cx="338554" cy="373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41752" y="3933529"/>
            <a:ext cx="338554" cy="373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2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34323" y="4131927"/>
            <a:ext cx="338554" cy="373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3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272877" y="4341400"/>
            <a:ext cx="338554" cy="373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197105" y="4491191"/>
            <a:ext cx="873957" cy="528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anose="020B0503020202020204" pitchFamily="34" charset="0"/>
              </a:rPr>
              <a:t>Dados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 rot="16200000">
            <a:off x="-61216" y="4248881"/>
            <a:ext cx="628698" cy="528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anose="020B0503020202020204" pitchFamily="34" charset="0"/>
              </a:rPr>
              <a:t>VCC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 rot="16200000">
            <a:off x="763525" y="4739629"/>
            <a:ext cx="641522" cy="528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anose="020B0503020202020204" pitchFamily="34" charset="0"/>
              </a:rPr>
              <a:t>N/A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1208918" y="4943378"/>
            <a:ext cx="651140" cy="528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anose="020B0503020202020204" pitchFamily="34" charset="0"/>
              </a:rPr>
              <a:t>GND</a:t>
            </a:r>
            <a:endParaRPr lang="pt-BR" sz="2800" dirty="0">
              <a:latin typeface="Agency FB" panose="020B05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78178" y="1187040"/>
            <a:ext cx="5586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1. VCC -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pino de alimentação, por </a:t>
            </a:r>
          </a:p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ele passa a energia elétrica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positiva.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878178" y="2452857"/>
            <a:ext cx="6494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2. Dados -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pino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que irá transmitir os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dados 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  <a:p>
            <a:r>
              <a:rPr lang="pt-BR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oletados.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878178" y="3652324"/>
            <a:ext cx="7090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3</a:t>
            </a:r>
            <a:r>
              <a:rPr lang="pt-BR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.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N/A - Esse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pino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serve para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sustentação do </a:t>
            </a:r>
            <a:endParaRPr lang="pt-BR" sz="3600" dirty="0" smtClean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sensor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,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para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que ele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fique firme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na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Protoboard.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878178" y="4918141"/>
            <a:ext cx="6516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4</a:t>
            </a:r>
            <a:r>
              <a:rPr lang="pt-BR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.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GND - Esse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pino funciona como um terra, </a:t>
            </a:r>
          </a:p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levando energia elétrica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negativa.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575982"/>
          </a:xfrm>
        </p:spPr>
        <p:txBody>
          <a:bodyPr/>
          <a:lstStyle/>
          <a:p>
            <a:r>
              <a:rPr lang="pt-BR" dirty="0" smtClean="0"/>
              <a:t>Pinos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6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99872" y="1018248"/>
            <a:ext cx="5927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Insira o sensor na base de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contato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,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depois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coloque os três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fios (com a frente do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sensor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virada para você).</a:t>
            </a:r>
            <a:endParaRPr lang="pt-BR" sz="3600" dirty="0" smtClean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  <a:p>
            <a:r>
              <a:rPr lang="pt-BR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pós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isso, insira os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fios correspondentes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no </a:t>
            </a:r>
            <a:r>
              <a:rPr lang="pt-BR" sz="3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arduino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Vcc conectado ao 5v ou 3,5v</a:t>
            </a:r>
          </a:p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Dados em algumas das portas analógicas,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Podendo ser de A0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até A5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.  N/A não irá ter conexão e o </a:t>
            </a:r>
            <a:endParaRPr lang="pt-BR" sz="3600" dirty="0" smtClean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GND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irá na conexão GND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do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Arduino.</a:t>
            </a:r>
            <a:endParaRPr lang="pt-BR" sz="36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9269" y="1603514"/>
            <a:ext cx="6170074" cy="4435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0" y="1736036"/>
            <a:ext cx="5940437" cy="4196737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575982"/>
          </a:xfrm>
        </p:spPr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0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46" y="1305984"/>
            <a:ext cx="8683220" cy="4258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1" y="5828517"/>
            <a:ext cx="1216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Acesse </a:t>
            </a:r>
            <a:r>
              <a:rPr lang="pt-B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 </a:t>
            </a:r>
            <a:r>
              <a:rPr lang="pt-BR" sz="2400" dirty="0" smtClean="0">
                <a:solidFill>
                  <a:srgbClr val="00B050"/>
                </a:solidFill>
              </a:rPr>
              <a:t>http://codesix.azurewebsites.net/index.html</a:t>
            </a:r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845287" y="1305984"/>
            <a:ext cx="609600" cy="4152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6" idx="2"/>
          </p:cNvCxnSpPr>
          <p:nvPr/>
        </p:nvCxnSpPr>
        <p:spPr>
          <a:xfrm flipH="1">
            <a:off x="3829879" y="1721218"/>
            <a:ext cx="4320208" cy="405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9223511" y="2849217"/>
            <a:ext cx="1102980" cy="5327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575982"/>
          </a:xfrm>
        </p:spPr>
        <p:txBody>
          <a:bodyPr/>
          <a:lstStyle/>
          <a:p>
            <a:r>
              <a:rPr lang="pt-BR" dirty="0" smtClean="0"/>
              <a:t>Monitoramento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138899" y="1119801"/>
            <a:ext cx="3026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Acesse nosso site e efetuo e seu </a:t>
            </a:r>
            <a:r>
              <a:rPr lang="pt-BR" sz="3600" dirty="0">
                <a:solidFill>
                  <a:srgbClr val="00B050"/>
                </a:solidFill>
              </a:rPr>
              <a:t>login</a:t>
            </a:r>
            <a:r>
              <a:rPr lang="pt-BR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para assim ter acesso a seus dados </a:t>
            </a: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873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392086"/>
              </p:ext>
            </p:extLst>
          </p:nvPr>
        </p:nvGraphicFramePr>
        <p:xfrm>
          <a:off x="101599" y="1179443"/>
          <a:ext cx="4722177" cy="210709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651468">
                  <a:extLst>
                    <a:ext uri="{9D8B030D-6E8A-4147-A177-3AD203B41FA5}">
                      <a16:colId xmlns:a16="http://schemas.microsoft.com/office/drawing/2014/main" val="3543427294"/>
                    </a:ext>
                  </a:extLst>
                </a:gridCol>
                <a:gridCol w="971953">
                  <a:extLst>
                    <a:ext uri="{9D8B030D-6E8A-4147-A177-3AD203B41FA5}">
                      <a16:colId xmlns:a16="http://schemas.microsoft.com/office/drawing/2014/main" val="1566384009"/>
                    </a:ext>
                  </a:extLst>
                </a:gridCol>
                <a:gridCol w="690700">
                  <a:extLst>
                    <a:ext uri="{9D8B030D-6E8A-4147-A177-3AD203B41FA5}">
                      <a16:colId xmlns:a16="http://schemas.microsoft.com/office/drawing/2014/main" val="1350283222"/>
                    </a:ext>
                  </a:extLst>
                </a:gridCol>
                <a:gridCol w="673018">
                  <a:extLst>
                    <a:ext uri="{9D8B030D-6E8A-4147-A177-3AD203B41FA5}">
                      <a16:colId xmlns:a16="http://schemas.microsoft.com/office/drawing/2014/main" val="1528285253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290445166"/>
                    </a:ext>
                  </a:extLst>
                </a:gridCol>
                <a:gridCol w="707277">
                  <a:extLst>
                    <a:ext uri="{9D8B030D-6E8A-4147-A177-3AD203B41FA5}">
                      <a16:colId xmlns:a16="http://schemas.microsoft.com/office/drawing/2014/main" val="3409506329"/>
                    </a:ext>
                  </a:extLst>
                </a:gridCol>
              </a:tblGrid>
              <a:tr h="526774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Temperatura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Umidade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89385"/>
                  </a:ext>
                </a:extLst>
              </a:tr>
              <a:tr h="1053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Mínima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Recomendada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Máxima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Mínima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Recomendada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Máxima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6459818"/>
                  </a:ext>
                </a:extLst>
              </a:tr>
              <a:tr h="52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17 C°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23 C°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27 C°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40%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48%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55%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27481579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247861" y="1561005"/>
            <a:ext cx="6944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Essas são as </a:t>
            </a:r>
            <a:r>
              <a:rPr lang="pt-BR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Temp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pt-BR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Umi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que recomendamos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para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nossos clientes. </a:t>
            </a:r>
            <a:r>
              <a:rPr lang="pt-BR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mbora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tenham variáveis de um local para outro,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chegamos nessa média após nossas pesquisas.</a:t>
            </a:r>
            <a:endParaRPr lang="pt-BR" sz="2800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60980" y="3589133"/>
            <a:ext cx="63178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Para que não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se tenha perda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de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equipamento, recomendamos que </a:t>
            </a:r>
            <a:r>
              <a:rPr lang="pt-BR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Temp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pt-BR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Umi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não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fiquem abaixo do mínimo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nem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acima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da máxima.</a:t>
            </a:r>
            <a:endParaRPr lang="pt-BR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  <a:p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Caso seu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Datacenter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entre em uma situação de risco, nosso sistema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irá emitir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um sinal em sua tela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que indicará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anormalidade de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seu </a:t>
            </a:r>
            <a:r>
              <a:rPr lang="pt-BR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ata center. Podendo Assim ocorrer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uma </a:t>
            </a:r>
            <a:r>
              <a:rPr lang="pt-B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tomada de decisão. </a:t>
            </a:r>
            <a:endParaRPr lang="pt-BR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26283"/>
              </p:ext>
            </p:extLst>
          </p:nvPr>
        </p:nvGraphicFramePr>
        <p:xfrm>
          <a:off x="101599" y="3843130"/>
          <a:ext cx="5146262" cy="246428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09363">
                  <a:extLst>
                    <a:ext uri="{9D8B030D-6E8A-4147-A177-3AD203B41FA5}">
                      <a16:colId xmlns:a16="http://schemas.microsoft.com/office/drawing/2014/main" val="1422261184"/>
                    </a:ext>
                  </a:extLst>
                </a:gridCol>
                <a:gridCol w="493931">
                  <a:extLst>
                    <a:ext uri="{9D8B030D-6E8A-4147-A177-3AD203B41FA5}">
                      <a16:colId xmlns:a16="http://schemas.microsoft.com/office/drawing/2014/main" val="2573866597"/>
                    </a:ext>
                  </a:extLst>
                </a:gridCol>
                <a:gridCol w="293022">
                  <a:extLst>
                    <a:ext uri="{9D8B030D-6E8A-4147-A177-3AD203B41FA5}">
                      <a16:colId xmlns:a16="http://schemas.microsoft.com/office/drawing/2014/main" val="1967744519"/>
                    </a:ext>
                  </a:extLst>
                </a:gridCol>
                <a:gridCol w="420707">
                  <a:extLst>
                    <a:ext uri="{9D8B030D-6E8A-4147-A177-3AD203B41FA5}">
                      <a16:colId xmlns:a16="http://schemas.microsoft.com/office/drawing/2014/main" val="1748520953"/>
                    </a:ext>
                  </a:extLst>
                </a:gridCol>
                <a:gridCol w="468726">
                  <a:extLst>
                    <a:ext uri="{9D8B030D-6E8A-4147-A177-3AD203B41FA5}">
                      <a16:colId xmlns:a16="http://schemas.microsoft.com/office/drawing/2014/main" val="3592104860"/>
                    </a:ext>
                  </a:extLst>
                </a:gridCol>
                <a:gridCol w="658616">
                  <a:extLst>
                    <a:ext uri="{9D8B030D-6E8A-4147-A177-3AD203B41FA5}">
                      <a16:colId xmlns:a16="http://schemas.microsoft.com/office/drawing/2014/main" val="848378568"/>
                    </a:ext>
                  </a:extLst>
                </a:gridCol>
                <a:gridCol w="553303">
                  <a:extLst>
                    <a:ext uri="{9D8B030D-6E8A-4147-A177-3AD203B41FA5}">
                      <a16:colId xmlns:a16="http://schemas.microsoft.com/office/drawing/2014/main" val="139034787"/>
                    </a:ext>
                  </a:extLst>
                </a:gridCol>
                <a:gridCol w="459448">
                  <a:extLst>
                    <a:ext uri="{9D8B030D-6E8A-4147-A177-3AD203B41FA5}">
                      <a16:colId xmlns:a16="http://schemas.microsoft.com/office/drawing/2014/main" val="1734796276"/>
                    </a:ext>
                  </a:extLst>
                </a:gridCol>
                <a:gridCol w="319759">
                  <a:extLst>
                    <a:ext uri="{9D8B030D-6E8A-4147-A177-3AD203B41FA5}">
                      <a16:colId xmlns:a16="http://schemas.microsoft.com/office/drawing/2014/main" val="3881911540"/>
                    </a:ext>
                  </a:extLst>
                </a:gridCol>
                <a:gridCol w="350317">
                  <a:extLst>
                    <a:ext uri="{9D8B030D-6E8A-4147-A177-3AD203B41FA5}">
                      <a16:colId xmlns:a16="http://schemas.microsoft.com/office/drawing/2014/main" val="2284061399"/>
                    </a:ext>
                  </a:extLst>
                </a:gridCol>
                <a:gridCol w="419070">
                  <a:extLst>
                    <a:ext uri="{9D8B030D-6E8A-4147-A177-3AD203B41FA5}">
                      <a16:colId xmlns:a16="http://schemas.microsoft.com/office/drawing/2014/main" val="2208495309"/>
                    </a:ext>
                  </a:extLst>
                </a:gridCol>
              </a:tblGrid>
              <a:tr h="9365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PERDA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MIN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25%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Decisão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MEDIA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MEDIANA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Decisão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75%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MAX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PERDA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24955097"/>
                  </a:ext>
                </a:extLst>
              </a:tr>
              <a:tr h="9365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Temperatura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13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17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19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21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22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22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23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25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27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30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00724932"/>
                  </a:ext>
                </a:extLst>
              </a:tr>
              <a:tr h="591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Umidade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35</a:t>
                      </a:r>
                      <a:endParaRPr lang="pt-BR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39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42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44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46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45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47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49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55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60</a:t>
                      </a:r>
                      <a:endParaRPr lang="pt-BR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35289119"/>
                  </a:ext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>
          <a:xfrm flipV="1">
            <a:off x="0" y="3429000"/>
            <a:ext cx="12192000" cy="25400"/>
          </a:xfrm>
          <a:prstGeom prst="line">
            <a:avLst/>
          </a:prstGeom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575982"/>
          </a:xfrm>
        </p:spPr>
        <p:txBody>
          <a:bodyPr/>
          <a:lstStyle/>
          <a:p>
            <a:r>
              <a:rPr lang="pt-BR" dirty="0" err="1" smtClean="0"/>
              <a:t>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7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Personalizada 3">
      <a:dk1>
        <a:sysClr val="windowText" lastClr="000000"/>
      </a:dk1>
      <a:lt1>
        <a:srgbClr val="00B050"/>
      </a:lt1>
      <a:dk2>
        <a:srgbClr val="000000"/>
      </a:dk2>
      <a:lt2>
        <a:srgbClr val="00B050"/>
      </a:lt2>
      <a:accent1>
        <a:srgbClr val="00B050"/>
      </a:accent1>
      <a:accent2>
        <a:srgbClr val="B2B2B2"/>
      </a:accent2>
      <a:accent3>
        <a:srgbClr val="BCFFDA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432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Agency FB</vt:lpstr>
      <vt:lpstr>Arial</vt:lpstr>
      <vt:lpstr>Arial Black</vt:lpstr>
      <vt:lpstr>Calibri</vt:lpstr>
      <vt:lpstr>Century Gothic</vt:lpstr>
      <vt:lpstr>Times New Roman</vt:lpstr>
      <vt:lpstr>Wingdings 3</vt:lpstr>
      <vt:lpstr>Íon</vt:lpstr>
      <vt:lpstr>Manual de Instalação</vt:lpstr>
      <vt:lpstr>Arduino</vt:lpstr>
      <vt:lpstr>Arduino</vt:lpstr>
      <vt:lpstr>Apresentação do PowerPoint</vt:lpstr>
      <vt:lpstr>Arduino</vt:lpstr>
      <vt:lpstr>Pinos</vt:lpstr>
      <vt:lpstr>Arduino</vt:lpstr>
      <vt:lpstr>Monitoramento</vt:lpstr>
      <vt:lpstr>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Instalação Code {Six}</dc:title>
  <dc:creator>Aluno</dc:creator>
  <cp:lastModifiedBy>Aluno</cp:lastModifiedBy>
  <cp:revision>27</cp:revision>
  <dcterms:created xsi:type="dcterms:W3CDTF">2019-05-29T19:13:12Z</dcterms:created>
  <dcterms:modified xsi:type="dcterms:W3CDTF">2019-06-04T17:17:11Z</dcterms:modified>
</cp:coreProperties>
</file>