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1" r:id="rId4"/>
    <p:sldId id="257" r:id="rId5"/>
    <p:sldId id="258" r:id="rId6"/>
    <p:sldId id="259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48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992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07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565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29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58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16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44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67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99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246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32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53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48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38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47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609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AFCA4C-B025-466D-9092-90D83427C47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42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Manual de Instalação </a:t>
            </a:r>
            <a:r>
              <a:rPr lang="pt-BR" dirty="0" smtClean="0">
                <a:solidFill>
                  <a:schemeClr val="bg1"/>
                </a:solidFill>
              </a:rPr>
              <a:t>Code</a:t>
            </a:r>
            <a:r>
              <a:rPr lang="pt-BR" dirty="0" smtClean="0"/>
              <a:t> {</a:t>
            </a:r>
            <a:r>
              <a:rPr lang="pt-BR" dirty="0" smtClean="0">
                <a:solidFill>
                  <a:schemeClr val="bg1"/>
                </a:solidFill>
              </a:rPr>
              <a:t>Six</a:t>
            </a: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02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Arduino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6200" y="243744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Primeiro, fixaremos o arduino nas paredes do datacenter e o ligaremos da seguinte maneira :</a:t>
            </a:r>
            <a:endParaRPr lang="pt-BR" sz="48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0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Arduino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46111" y="1853248"/>
            <a:ext cx="4586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Obs : provavelmente você não precisará fazer muitas vezes os passos seguintes, pois a equipe code {six} irá até seu estabelecimento para a montagem dos recursos. </a:t>
            </a:r>
          </a:p>
          <a:p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Mas caso seja necessário, siga as instruções seguintes.</a:t>
            </a:r>
            <a:endParaRPr lang="pt-BR" sz="36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0" b="36039"/>
          <a:stretch/>
        </p:blipFill>
        <p:spPr>
          <a:xfrm>
            <a:off x="5627872" y="2578101"/>
            <a:ext cx="6241753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4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Arduino</a:t>
            </a:r>
            <a:endParaRPr lang="pt-BR" dirty="0"/>
          </a:p>
        </p:txBody>
      </p:sp>
      <p:pic>
        <p:nvPicPr>
          <p:cNvPr id="18" name="Espaço Reservado para Conteúdo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99" y="1532218"/>
            <a:ext cx="4245367" cy="3501231"/>
          </a:xfrm>
        </p:spPr>
      </p:pic>
      <p:sp>
        <p:nvSpPr>
          <p:cNvPr id="23" name="CaixaDeTexto 22"/>
          <p:cNvSpPr txBox="1"/>
          <p:nvPr/>
        </p:nvSpPr>
        <p:spPr>
          <a:xfrm>
            <a:off x="6101135" y="1724921"/>
            <a:ext cx="4025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Este é o DHT11, o sensor que usaremos para fazer a captura do dados que informam a temperatura e a humidade de seu ambiente</a:t>
            </a:r>
            <a:endParaRPr lang="pt-BR" sz="24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25" name="Conector reto 24"/>
          <p:cNvCxnSpPr>
            <a:stCxn id="33" idx="6"/>
            <a:endCxn id="31" idx="2"/>
          </p:cNvCxnSpPr>
          <p:nvPr/>
        </p:nvCxnSpPr>
        <p:spPr>
          <a:xfrm flipV="1">
            <a:off x="5147345" y="2012930"/>
            <a:ext cx="862322" cy="5609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6009667" y="1932937"/>
            <a:ext cx="182935" cy="159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4964410" y="2493922"/>
            <a:ext cx="182935" cy="159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2" y="5033449"/>
            <a:ext cx="5316474" cy="1714563"/>
          </a:xfrm>
          <a:prstGeom prst="rect">
            <a:avLst/>
          </a:prstGeom>
        </p:spPr>
      </p:pic>
      <p:sp>
        <p:nvSpPr>
          <p:cNvPr id="52" name="CaixaDeTexto 51"/>
          <p:cNvSpPr txBox="1"/>
          <p:nvPr/>
        </p:nvSpPr>
        <p:spPr>
          <a:xfrm>
            <a:off x="6591300" y="5305570"/>
            <a:ext cx="5168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Esta é a placa/matriz de contado no qual você ir conectar o sensor DHT11 </a:t>
            </a:r>
            <a:endParaRPr lang="pt-BR" sz="32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53" name="Conector reto 52"/>
          <p:cNvCxnSpPr>
            <a:stCxn id="57" idx="6"/>
            <a:endCxn id="56" idx="2"/>
          </p:cNvCxnSpPr>
          <p:nvPr/>
        </p:nvCxnSpPr>
        <p:spPr>
          <a:xfrm flipV="1">
            <a:off x="5348472" y="5764187"/>
            <a:ext cx="948160" cy="237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6296632" y="5684194"/>
            <a:ext cx="182935" cy="159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5165537" y="5707981"/>
            <a:ext cx="182935" cy="159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03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Arduino</a:t>
            </a:r>
            <a:endParaRPr lang="pt-BR" dirty="0"/>
          </a:p>
        </p:txBody>
      </p:sp>
      <p:pic>
        <p:nvPicPr>
          <p:cNvPr id="18" name="Espaço Reservado para Conteúdo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99" y="1532218"/>
            <a:ext cx="4245367" cy="3501231"/>
          </a:xfrm>
        </p:spPr>
      </p:pic>
      <p:sp>
        <p:nvSpPr>
          <p:cNvPr id="19" name="CaixaDeTexto 18"/>
          <p:cNvSpPr txBox="1"/>
          <p:nvPr/>
        </p:nvSpPr>
        <p:spPr>
          <a:xfrm>
            <a:off x="1155698" y="391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494252" y="41258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2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886823" y="432427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3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225377" y="453374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009667" y="3908775"/>
            <a:ext cx="444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Abaixo dele há 4 pinos que você deverá inserir numa base de contado, Essa base de contado irá ser responsável por ligar o sensor a placa arduino por meio de fios </a:t>
            </a:r>
            <a:endParaRPr lang="pt-BR" sz="24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43" name="Conector reto 42"/>
          <p:cNvCxnSpPr>
            <a:stCxn id="46" idx="3"/>
          </p:cNvCxnSpPr>
          <p:nvPr/>
        </p:nvCxnSpPr>
        <p:spPr>
          <a:xfrm flipV="1">
            <a:off x="3517900" y="4469760"/>
            <a:ext cx="2491767" cy="1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1155698" y="3908775"/>
            <a:ext cx="2362202" cy="1124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5918199" y="4390679"/>
            <a:ext cx="182935" cy="159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49403" y="4387965"/>
            <a:ext cx="182935" cy="159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380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Arduino</a:t>
            </a:r>
            <a:endParaRPr lang="pt-BR" dirty="0"/>
          </a:p>
        </p:txBody>
      </p:sp>
      <p:pic>
        <p:nvPicPr>
          <p:cNvPr id="18" name="Espaço Reservado para Conteúdo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99" y="1532218"/>
            <a:ext cx="4245367" cy="3501231"/>
          </a:xfrm>
        </p:spPr>
      </p:pic>
      <p:sp>
        <p:nvSpPr>
          <p:cNvPr id="19" name="CaixaDeTexto 18"/>
          <p:cNvSpPr txBox="1"/>
          <p:nvPr/>
        </p:nvSpPr>
        <p:spPr>
          <a:xfrm>
            <a:off x="1155698" y="391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494252" y="41258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2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886823" y="432427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3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225377" y="453374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390617" y="1131648"/>
            <a:ext cx="384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Cada pino possui uma função e deve ser conectado de forma certa, para que o sensor não queime.</a:t>
            </a:r>
            <a:endParaRPr lang="pt-BR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1149605" y="4684307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gency FB" panose="020B0503020202020204" pitchFamily="34" charset="0"/>
              </a:rPr>
              <a:t>Dados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 rot="16200000">
            <a:off x="891284" y="4441997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gency FB" panose="020B0503020202020204" pitchFamily="34" charset="0"/>
              </a:rPr>
              <a:t>VCC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 rot="16200000">
            <a:off x="1716025" y="4932745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gency FB" panose="020B0503020202020204" pitchFamily="34" charset="0"/>
              </a:rPr>
              <a:t>N/A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2161418" y="5136494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gency FB" panose="020B0503020202020204" pitchFamily="34" charset="0"/>
              </a:rPr>
              <a:t>GND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651500" y="2612351"/>
            <a:ext cx="3696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1 - VCC, pino de alimentação, por </a:t>
            </a:r>
          </a:p>
          <a:p>
            <a:r>
              <a:rPr lang="pt-B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ele passa a energia elétrica positiva</a:t>
            </a:r>
            <a:endParaRPr lang="pt-BR" sz="24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924800" y="3773440"/>
            <a:ext cx="3868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2 – Dados, pino pelo qual os dados de </a:t>
            </a:r>
          </a:p>
          <a:p>
            <a:r>
              <a:rPr lang="pt-B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umidade e temperatura</a:t>
            </a:r>
            <a:endParaRPr lang="pt-BR" sz="24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745930" y="4535249"/>
            <a:ext cx="4955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3</a:t>
            </a:r>
            <a:r>
              <a:rPr lang="pt-B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– N/A, Este pino serve unicamente </a:t>
            </a:r>
          </a:p>
          <a:p>
            <a:r>
              <a:rPr lang="pt-B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para a sustentação do sensor, </a:t>
            </a:r>
          </a:p>
          <a:p>
            <a:r>
              <a:rPr lang="pt-B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para que ele não fique “mole” na base de contato</a:t>
            </a:r>
            <a:endParaRPr lang="pt-BR" sz="24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766949" y="5847406"/>
            <a:ext cx="4469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4</a:t>
            </a:r>
            <a:r>
              <a:rPr lang="pt-B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– GND, Este pino funciona como um terra, </a:t>
            </a:r>
          </a:p>
          <a:p>
            <a:r>
              <a:rPr lang="pt-B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levando energia elétrica negativa</a:t>
            </a:r>
            <a:endParaRPr lang="pt-BR" sz="24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4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Arduino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71641" y="575925"/>
            <a:ext cx="303016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Insira o sensor na base de contato</a:t>
            </a:r>
            <a:r>
              <a:rPr lang="pt-BR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pt-B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e depois coloque os três fios</a:t>
            </a:r>
          </a:p>
          <a:p>
            <a:r>
              <a:rPr lang="pt-B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obs: a parte quadriculada do sensor deve estar de frente para você,</a:t>
            </a:r>
          </a:p>
          <a:p>
            <a:r>
              <a:rPr lang="pt-BR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E</a:t>
            </a:r>
            <a:r>
              <a:rPr lang="pt-B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após isso, insira os fios correspondentes no arduino.</a:t>
            </a:r>
          </a:p>
          <a:p>
            <a:r>
              <a:rPr lang="pt-B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Vcc conectado ao 5v ou 3,5v</a:t>
            </a:r>
          </a:p>
          <a:p>
            <a:r>
              <a:rPr lang="pt-B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Dados em algumas das portas analógicas, sendo elas  A0 até A5. Porém, para nossa solução recomendamos A5.</a:t>
            </a:r>
          </a:p>
          <a:p>
            <a:r>
              <a:rPr lang="pt-B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N/A não se conecta cm nada</a:t>
            </a:r>
          </a:p>
          <a:p>
            <a:r>
              <a:rPr lang="pt-B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GND vai no próprio GND do arduino</a:t>
            </a:r>
            <a:endParaRPr lang="pt-BR" sz="24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90500" y="1358900"/>
            <a:ext cx="7137400" cy="510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70025"/>
            <a:ext cx="6925530" cy="48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58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Monitoramento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295" y="1188279"/>
            <a:ext cx="8683220" cy="4258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317834" y="5446644"/>
            <a:ext cx="767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Acesse nosso site e efetuo e seu login, para assim ter acesso a seus dados monitorados.</a:t>
            </a:r>
          </a:p>
          <a:p>
            <a:r>
              <a:rPr lang="pt-B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Acesse em http://codesix.azurewebsites.net/index.html </a:t>
            </a:r>
            <a:endParaRPr lang="pt-BR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170504" y="1188279"/>
            <a:ext cx="609600" cy="41523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6" idx="2"/>
            <a:endCxn id="9" idx="0"/>
          </p:cNvCxnSpPr>
          <p:nvPr/>
        </p:nvCxnSpPr>
        <p:spPr>
          <a:xfrm flipH="1">
            <a:off x="4306956" y="1603513"/>
            <a:ext cx="5168348" cy="3874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4002156" y="5477615"/>
            <a:ext cx="609600" cy="3047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36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Verificando a Temperatura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115999"/>
              </p:ext>
            </p:extLst>
          </p:nvPr>
        </p:nvGraphicFramePr>
        <p:xfrm>
          <a:off x="393700" y="1853248"/>
          <a:ext cx="4722177" cy="689801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651468">
                  <a:extLst>
                    <a:ext uri="{9D8B030D-6E8A-4147-A177-3AD203B41FA5}">
                      <a16:colId xmlns:a16="http://schemas.microsoft.com/office/drawing/2014/main" val="3543427294"/>
                    </a:ext>
                  </a:extLst>
                </a:gridCol>
                <a:gridCol w="971953">
                  <a:extLst>
                    <a:ext uri="{9D8B030D-6E8A-4147-A177-3AD203B41FA5}">
                      <a16:colId xmlns:a16="http://schemas.microsoft.com/office/drawing/2014/main" val="1566384009"/>
                    </a:ext>
                  </a:extLst>
                </a:gridCol>
                <a:gridCol w="690700">
                  <a:extLst>
                    <a:ext uri="{9D8B030D-6E8A-4147-A177-3AD203B41FA5}">
                      <a16:colId xmlns:a16="http://schemas.microsoft.com/office/drawing/2014/main" val="1350283222"/>
                    </a:ext>
                  </a:extLst>
                </a:gridCol>
                <a:gridCol w="673018">
                  <a:extLst>
                    <a:ext uri="{9D8B030D-6E8A-4147-A177-3AD203B41FA5}">
                      <a16:colId xmlns:a16="http://schemas.microsoft.com/office/drawing/2014/main" val="1528285253"/>
                    </a:ext>
                  </a:extLst>
                </a:gridCol>
                <a:gridCol w="1027761">
                  <a:extLst>
                    <a:ext uri="{9D8B030D-6E8A-4147-A177-3AD203B41FA5}">
                      <a16:colId xmlns:a16="http://schemas.microsoft.com/office/drawing/2014/main" val="1290445166"/>
                    </a:ext>
                  </a:extLst>
                </a:gridCol>
                <a:gridCol w="707277">
                  <a:extLst>
                    <a:ext uri="{9D8B030D-6E8A-4147-A177-3AD203B41FA5}">
                      <a16:colId xmlns:a16="http://schemas.microsoft.com/office/drawing/2014/main" val="3409506329"/>
                    </a:ext>
                  </a:extLst>
                </a:gridCol>
              </a:tblGrid>
              <a:tr h="124823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Temperatura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Umidade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89385"/>
                  </a:ext>
                </a:extLst>
              </a:tr>
              <a:tr h="246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Mínima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Recomendada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Máxima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Mínima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Recomendada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Máxima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6459818"/>
                  </a:ext>
                </a:extLst>
              </a:tr>
              <a:tr h="124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17 C°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23 C°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27 C°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40%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48%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55%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27481579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235700" y="1382540"/>
            <a:ext cx="4132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Essas são as temperaturas apropriadas para a maioria dos datacenters, embora tenham variáveis de um local para outro, temos uma base que indica os seguintes níveis tanto para temperatura quanto para humidade.</a:t>
            </a:r>
            <a:endParaRPr lang="pt-BR" sz="20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235700" y="4488401"/>
            <a:ext cx="4660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Para que não haja a perda de equipamento recomendamos que tanto temperatura quanto umidade não fiquem abaixo do mínimo e acima da máxima.</a:t>
            </a:r>
          </a:p>
          <a:p>
            <a:r>
              <a:rPr lang="pt-B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Caso seu datacenter entre em uma situação de risco, nosso sistema emitira um sinal em sua tela que irá indicar a temperatura e humidade anormal de seu data center.</a:t>
            </a:r>
          </a:p>
          <a:p>
            <a:r>
              <a:rPr lang="pt-B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Assim, como também como sinais para a tomada de decisão</a:t>
            </a:r>
            <a:endParaRPr lang="pt-BR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77270"/>
              </p:ext>
            </p:extLst>
          </p:nvPr>
        </p:nvGraphicFramePr>
        <p:xfrm>
          <a:off x="101599" y="5041411"/>
          <a:ext cx="5772502" cy="92530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95684">
                  <a:extLst>
                    <a:ext uri="{9D8B030D-6E8A-4147-A177-3AD203B41FA5}">
                      <a16:colId xmlns:a16="http://schemas.microsoft.com/office/drawing/2014/main" val="1422261184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573866597"/>
                    </a:ext>
                  </a:extLst>
                </a:gridCol>
                <a:gridCol w="328679">
                  <a:extLst>
                    <a:ext uri="{9D8B030D-6E8A-4147-A177-3AD203B41FA5}">
                      <a16:colId xmlns:a16="http://schemas.microsoft.com/office/drawing/2014/main" val="1967744519"/>
                    </a:ext>
                  </a:extLst>
                </a:gridCol>
                <a:gridCol w="471902">
                  <a:extLst>
                    <a:ext uri="{9D8B030D-6E8A-4147-A177-3AD203B41FA5}">
                      <a16:colId xmlns:a16="http://schemas.microsoft.com/office/drawing/2014/main" val="1748520953"/>
                    </a:ext>
                  </a:extLst>
                </a:gridCol>
                <a:gridCol w="525764">
                  <a:extLst>
                    <a:ext uri="{9D8B030D-6E8A-4147-A177-3AD203B41FA5}">
                      <a16:colId xmlns:a16="http://schemas.microsoft.com/office/drawing/2014/main" val="3592104860"/>
                    </a:ext>
                  </a:extLst>
                </a:gridCol>
                <a:gridCol w="738762">
                  <a:extLst>
                    <a:ext uri="{9D8B030D-6E8A-4147-A177-3AD203B41FA5}">
                      <a16:colId xmlns:a16="http://schemas.microsoft.com/office/drawing/2014/main" val="848378568"/>
                    </a:ext>
                  </a:extLst>
                </a:gridCol>
                <a:gridCol w="620634">
                  <a:extLst>
                    <a:ext uri="{9D8B030D-6E8A-4147-A177-3AD203B41FA5}">
                      <a16:colId xmlns:a16="http://schemas.microsoft.com/office/drawing/2014/main" val="139034787"/>
                    </a:ext>
                  </a:extLst>
                </a:gridCol>
                <a:gridCol w="515358">
                  <a:extLst>
                    <a:ext uri="{9D8B030D-6E8A-4147-A177-3AD203B41FA5}">
                      <a16:colId xmlns:a16="http://schemas.microsoft.com/office/drawing/2014/main" val="1734796276"/>
                    </a:ext>
                  </a:extLst>
                </a:gridCol>
                <a:gridCol w="358670">
                  <a:extLst>
                    <a:ext uri="{9D8B030D-6E8A-4147-A177-3AD203B41FA5}">
                      <a16:colId xmlns:a16="http://schemas.microsoft.com/office/drawing/2014/main" val="3881911540"/>
                    </a:ext>
                  </a:extLst>
                </a:gridCol>
                <a:gridCol w="392946">
                  <a:extLst>
                    <a:ext uri="{9D8B030D-6E8A-4147-A177-3AD203B41FA5}">
                      <a16:colId xmlns:a16="http://schemas.microsoft.com/office/drawing/2014/main" val="2284061399"/>
                    </a:ext>
                  </a:extLst>
                </a:gridCol>
                <a:gridCol w="470066">
                  <a:extLst>
                    <a:ext uri="{9D8B030D-6E8A-4147-A177-3AD203B41FA5}">
                      <a16:colId xmlns:a16="http://schemas.microsoft.com/office/drawing/2014/main" val="2208495309"/>
                    </a:ext>
                  </a:extLst>
                </a:gridCol>
              </a:tblGrid>
              <a:tr h="31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PERDA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MIN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25%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Decisão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MEDIA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MEDIANA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Decisão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75%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MAX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PERDA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24955097"/>
                  </a:ext>
                </a:extLst>
              </a:tr>
              <a:tr h="31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Temperatura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13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17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19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21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22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22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23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25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27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30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00724932"/>
                  </a:ext>
                </a:extLst>
              </a:tr>
              <a:tr h="226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Umidade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35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39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42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44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46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45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47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49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55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60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35289119"/>
                  </a:ext>
                </a:extLst>
              </a:tr>
            </a:tbl>
          </a:graphicData>
        </a:graphic>
      </p:graphicFrame>
      <p:cxnSp>
        <p:nvCxnSpPr>
          <p:cNvPr id="9" name="Conector reto 8"/>
          <p:cNvCxnSpPr/>
          <p:nvPr/>
        </p:nvCxnSpPr>
        <p:spPr>
          <a:xfrm flipV="1">
            <a:off x="0" y="3429000"/>
            <a:ext cx="12192000" cy="25400"/>
          </a:xfrm>
          <a:prstGeom prst="line">
            <a:avLst/>
          </a:prstGeom>
          <a:ln w="9525" cap="flat" cmpd="sng" algn="ctr">
            <a:solidFill>
              <a:schemeClr val="accent4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6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Personalizada 3">
      <a:dk1>
        <a:sysClr val="windowText" lastClr="000000"/>
      </a:dk1>
      <a:lt1>
        <a:srgbClr val="00B050"/>
      </a:lt1>
      <a:dk2>
        <a:srgbClr val="000000"/>
      </a:dk2>
      <a:lt2>
        <a:srgbClr val="00B050"/>
      </a:lt2>
      <a:accent1>
        <a:srgbClr val="00B050"/>
      </a:accent1>
      <a:accent2>
        <a:srgbClr val="B2B2B2"/>
      </a:accent2>
      <a:accent3>
        <a:srgbClr val="BCFFDA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504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Agency FB</vt:lpstr>
      <vt:lpstr>Arial</vt:lpstr>
      <vt:lpstr>Arial Black</vt:lpstr>
      <vt:lpstr>Calibri</vt:lpstr>
      <vt:lpstr>Century Gothic</vt:lpstr>
      <vt:lpstr>Times New Roman</vt:lpstr>
      <vt:lpstr>Wingdings 3</vt:lpstr>
      <vt:lpstr>Íon</vt:lpstr>
      <vt:lpstr>Manual de Instalação Code {Six}</vt:lpstr>
      <vt:lpstr>Arduino</vt:lpstr>
      <vt:lpstr>Arduino</vt:lpstr>
      <vt:lpstr>Arduino</vt:lpstr>
      <vt:lpstr>Arduino</vt:lpstr>
      <vt:lpstr>Arduino</vt:lpstr>
      <vt:lpstr>Arduino</vt:lpstr>
      <vt:lpstr>Monitoramento</vt:lpstr>
      <vt:lpstr>Verificando a Temperatura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Instalação Code {Six}</dc:title>
  <dc:creator>Aluno</dc:creator>
  <cp:lastModifiedBy>Aluno</cp:lastModifiedBy>
  <cp:revision>19</cp:revision>
  <dcterms:created xsi:type="dcterms:W3CDTF">2019-05-29T19:13:12Z</dcterms:created>
  <dcterms:modified xsi:type="dcterms:W3CDTF">2019-05-31T19:30:56Z</dcterms:modified>
</cp:coreProperties>
</file>