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77" r:id="rId2"/>
    <p:sldId id="349" r:id="rId3"/>
    <p:sldId id="350" r:id="rId4"/>
    <p:sldId id="328" r:id="rId5"/>
    <p:sldId id="329" r:id="rId6"/>
    <p:sldId id="300" r:id="rId7"/>
    <p:sldId id="324" r:id="rId8"/>
    <p:sldId id="334" r:id="rId9"/>
    <p:sldId id="335" r:id="rId10"/>
    <p:sldId id="347" r:id="rId11"/>
    <p:sldId id="351" r:id="rId12"/>
    <p:sldId id="342" r:id="rId13"/>
    <p:sldId id="338" r:id="rId14"/>
    <p:sldId id="339" r:id="rId15"/>
    <p:sldId id="352" r:id="rId16"/>
    <p:sldId id="346" r:id="rId17"/>
    <p:sldId id="336" r:id="rId18"/>
    <p:sldId id="337" r:id="rId1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7E1A"/>
    <a:srgbClr val="9DBB23"/>
    <a:srgbClr val="EAEAEA"/>
    <a:srgbClr val="0099A5"/>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9658" autoAdjust="0"/>
  </p:normalViewPr>
  <p:slideViewPr>
    <p:cSldViewPr snapToGrid="0" snapToObjects="1">
      <p:cViewPr varScale="1">
        <p:scale>
          <a:sx n="97" d="100"/>
          <a:sy n="97" d="100"/>
        </p:scale>
        <p:origin x="612" y="7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21/03/2018</a:t>
            </a:fld>
            <a:endParaRPr lang="es-CO"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dirty="0"/>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21/03/2018</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dirty="0"/>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Diagrama%20de%20Gantt.xlsx"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DiagramaMER2final.dia"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R.pn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Diccionario%20de%20datos.xlsx"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descom.PNG"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Casos%20De%20Uso/Caso%20uso%20general.mdj"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hyperlink" Target="mocukps/registro-2.png" TargetMode="External"/><Relationship Id="rId3" Type="http://schemas.openxmlformats.org/officeDocument/2006/relationships/image" Target="../media/image23.png"/><Relationship Id="rId7" Type="http://schemas.openxmlformats.org/officeDocument/2006/relationships/hyperlink" Target="mocukps/mocukps-1.png" TargetMode="External"/><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hyperlink" Target="mocukps/modulos-5.png" TargetMode="External"/><Relationship Id="rId5" Type="http://schemas.openxmlformats.org/officeDocument/2006/relationships/image" Target="../media/image25.png"/><Relationship Id="rId10" Type="http://schemas.openxmlformats.org/officeDocument/2006/relationships/hyperlink" Target="mocukps/recuperacion-4.png" TargetMode="External"/><Relationship Id="rId4" Type="http://schemas.openxmlformats.org/officeDocument/2006/relationships/image" Target="../media/image24.png"/><Relationship Id="rId9" Type="http://schemas.openxmlformats.org/officeDocument/2006/relationships/hyperlink" Target="mocukps/login-3.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Objetivos%20espec&#237;ficos.docx"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733054" y="2165559"/>
            <a:ext cx="4432422" cy="523220"/>
          </a:xfrm>
          <a:prstGeom prst="rect">
            <a:avLst/>
          </a:prstGeom>
          <a:noFill/>
        </p:spPr>
        <p:txBody>
          <a:bodyPr wrap="square" rtlCol="0">
            <a:spAutoFit/>
          </a:bodyPr>
          <a:lstStyle/>
          <a:p>
            <a:r>
              <a:rPr lang="es-ES" sz="2800" b="1" dirty="0" smtClean="0">
                <a:solidFill>
                  <a:srgbClr val="5E5C5D"/>
                </a:solidFill>
                <a:latin typeface="Calibri"/>
                <a:cs typeface="Calibri"/>
              </a:rPr>
              <a:t>Coffeesoft</a:t>
            </a:r>
            <a:endParaRPr lang="es-ES" sz="2800" b="1" dirty="0">
              <a:solidFill>
                <a:srgbClr val="5E5C5D"/>
              </a:solidFill>
              <a:latin typeface="Calibri"/>
              <a:cs typeface="Calibri"/>
            </a:endParaRPr>
          </a:p>
        </p:txBody>
      </p:sp>
      <p:sp>
        <p:nvSpPr>
          <p:cNvPr id="8" name="CuadroTexto 7"/>
          <p:cNvSpPr txBox="1"/>
          <p:nvPr/>
        </p:nvSpPr>
        <p:spPr>
          <a:xfrm>
            <a:off x="754235" y="3068358"/>
            <a:ext cx="3707890" cy="369332"/>
          </a:xfrm>
          <a:prstGeom prst="rect">
            <a:avLst/>
          </a:prstGeom>
          <a:noFill/>
        </p:spPr>
        <p:txBody>
          <a:bodyPr wrap="square" rtlCol="0">
            <a:spAutoFit/>
          </a:bodyPr>
          <a:lstStyle/>
          <a:p>
            <a:r>
              <a:rPr lang="es-ES" b="1" dirty="0" smtClean="0">
                <a:solidFill>
                  <a:srgbClr val="FF9220"/>
                </a:solidFill>
                <a:latin typeface="Calibri"/>
                <a:cs typeface="Calibri"/>
              </a:rPr>
              <a:t>ADSI   146</a:t>
            </a:r>
            <a:endParaRPr lang="es-ES" b="1" dirty="0">
              <a:solidFill>
                <a:srgbClr val="FF9220"/>
              </a:solidFill>
              <a:latin typeface="Calibri"/>
              <a:cs typeface="Calibri"/>
            </a:endParaRPr>
          </a:p>
        </p:txBody>
      </p:sp>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Modelo De Calidad</a:t>
            </a:r>
            <a:endParaRPr lang="es-ES" sz="2400" b="1" dirty="0">
              <a:solidFill>
                <a:schemeClr val="bg1"/>
              </a:solidFill>
              <a:latin typeface="Calibri"/>
              <a:cs typeface="Calibri"/>
            </a:endParaRPr>
          </a:p>
        </p:txBody>
      </p:sp>
      <p:sp>
        <p:nvSpPr>
          <p:cNvPr id="3" name="CuadroTexto 3"/>
          <p:cNvSpPr txBox="1"/>
          <p:nvPr/>
        </p:nvSpPr>
        <p:spPr>
          <a:xfrm>
            <a:off x="533478" y="2550706"/>
            <a:ext cx="2591262" cy="369332"/>
          </a:xfrm>
          <a:prstGeom prst="rect">
            <a:avLst/>
          </a:prstGeom>
          <a:noFill/>
        </p:spPr>
        <p:txBody>
          <a:bodyPr wrap="square" rtlCol="0">
            <a:spAutoFit/>
          </a:bodyPr>
          <a:lstStyle/>
          <a:p>
            <a:r>
              <a:rPr lang="es-ES" b="1" dirty="0" smtClean="0">
                <a:solidFill>
                  <a:srgbClr val="FFFFFF"/>
                </a:solidFill>
                <a:latin typeface="Calibri"/>
                <a:cs typeface="Calibri"/>
              </a:rPr>
              <a:t>TSP - PSP</a:t>
            </a:r>
            <a:endParaRPr lang="es-ES" b="1" dirty="0">
              <a:solidFill>
                <a:srgbClr val="FFFFFF"/>
              </a:solidFill>
              <a:latin typeface="Calibri"/>
              <a:cs typeface="Calibri"/>
            </a:endParaRPr>
          </a:p>
        </p:txBody>
      </p:sp>
      <p:sp>
        <p:nvSpPr>
          <p:cNvPr id="4" name="CuadroTexto 3"/>
          <p:cNvSpPr txBox="1"/>
          <p:nvPr/>
        </p:nvSpPr>
        <p:spPr>
          <a:xfrm>
            <a:off x="4119716" y="232116"/>
            <a:ext cx="4434350" cy="4832092"/>
          </a:xfrm>
          <a:prstGeom prst="rect">
            <a:avLst/>
          </a:prstGeom>
          <a:noFill/>
        </p:spPr>
        <p:txBody>
          <a:bodyPr wrap="square" rtlCol="0">
            <a:spAutoFit/>
          </a:bodyPr>
          <a:lstStyle/>
          <a:p>
            <a:r>
              <a:rPr lang="es-CO" sz="1400" dirty="0">
                <a:solidFill>
                  <a:schemeClr val="tx1">
                    <a:lumMod val="50000"/>
                    <a:lumOff val="50000"/>
                  </a:schemeClr>
                </a:solidFill>
                <a:latin typeface="Calibri "/>
              </a:rPr>
              <a:t>TSP (Team Software Process) el cual es un equipo de personas que trabajan de manera coordinada por una meta, objetivo, visión común donde a casa integrante del equipo se le ha asignado funciones específicas a desarrollar y en donde el cumplimiento de la misión requiere algún tipo de dependencia entre los miembros del </a:t>
            </a:r>
            <a:r>
              <a:rPr lang="es-CO" sz="1400" dirty="0" smtClean="0">
                <a:solidFill>
                  <a:schemeClr val="tx1">
                    <a:lumMod val="50000"/>
                    <a:lumOff val="50000"/>
                  </a:schemeClr>
                </a:solidFill>
                <a:latin typeface="Calibri "/>
              </a:rPr>
              <a:t>grupo.</a:t>
            </a:r>
            <a:endParaRPr lang="es-ES" sz="1400" dirty="0">
              <a:solidFill>
                <a:schemeClr val="tx1">
                  <a:lumMod val="50000"/>
                  <a:lumOff val="50000"/>
                </a:schemeClr>
              </a:solidFill>
              <a:latin typeface="Calibri "/>
            </a:endParaRPr>
          </a:p>
          <a:p>
            <a:endParaRPr lang="en-US" sz="1400" dirty="0" smtClean="0">
              <a:solidFill>
                <a:schemeClr val="tx1">
                  <a:lumMod val="50000"/>
                  <a:lumOff val="50000"/>
                </a:schemeClr>
              </a:solidFill>
              <a:latin typeface="Calibri "/>
            </a:endParaRPr>
          </a:p>
          <a:p>
            <a:r>
              <a:rPr lang="es-CO" sz="1400" dirty="0">
                <a:solidFill>
                  <a:schemeClr val="tx1">
                    <a:lumMod val="50000"/>
                    <a:lumOff val="50000"/>
                  </a:schemeClr>
                </a:solidFill>
                <a:latin typeface="Calibri "/>
              </a:rPr>
              <a:t>Nuestros objetivos principales del TPS:</a:t>
            </a:r>
            <a:endParaRPr lang="es-ES" sz="1400" dirty="0">
              <a:solidFill>
                <a:schemeClr val="tx1">
                  <a:lumMod val="50000"/>
                  <a:lumOff val="50000"/>
                </a:schemeClr>
              </a:solidFill>
              <a:latin typeface="Calibri "/>
            </a:endParaRPr>
          </a:p>
          <a:p>
            <a:pPr lvl="0"/>
            <a:r>
              <a:rPr lang="es-CO" sz="1400" dirty="0">
                <a:solidFill>
                  <a:schemeClr val="tx1">
                    <a:lumMod val="50000"/>
                    <a:lumOff val="50000"/>
                  </a:schemeClr>
                </a:solidFill>
                <a:latin typeface="Calibri "/>
              </a:rPr>
              <a:t>Maximizar la calidad del Software en detrimento de los costos.</a:t>
            </a:r>
            <a:endParaRPr lang="es-ES" sz="1400" dirty="0">
              <a:solidFill>
                <a:schemeClr val="tx1">
                  <a:lumMod val="50000"/>
                  <a:lumOff val="50000"/>
                </a:schemeClr>
              </a:solidFill>
              <a:latin typeface="Calibri "/>
            </a:endParaRPr>
          </a:p>
          <a:p>
            <a:pPr lvl="0"/>
            <a:r>
              <a:rPr lang="es-CO" sz="1400" dirty="0">
                <a:solidFill>
                  <a:schemeClr val="tx1">
                    <a:lumMod val="50000"/>
                    <a:lumOff val="50000"/>
                  </a:schemeClr>
                </a:solidFill>
                <a:latin typeface="Calibri "/>
              </a:rPr>
              <a:t>Formar equipos que sean capaces de planear y registrar su trabajo, establecer metas bien definidas y sean aptos para realimentar, su propio trabajo mediante medición del </a:t>
            </a:r>
            <a:r>
              <a:rPr lang="es-CO" sz="1400" dirty="0" smtClean="0">
                <a:solidFill>
                  <a:schemeClr val="tx1">
                    <a:lumMod val="50000"/>
                    <a:lumOff val="50000"/>
                  </a:schemeClr>
                </a:solidFill>
                <a:latin typeface="Calibri "/>
              </a:rPr>
              <a:t>mismo.</a:t>
            </a:r>
            <a:endParaRPr lang="es-ES" sz="1400" dirty="0">
              <a:solidFill>
                <a:schemeClr val="tx1">
                  <a:lumMod val="50000"/>
                  <a:lumOff val="50000"/>
                </a:schemeClr>
              </a:solidFill>
              <a:latin typeface="Calibri "/>
            </a:endParaRPr>
          </a:p>
          <a:p>
            <a:pPr lvl="0"/>
            <a:r>
              <a:rPr lang="es-CO" sz="1400" dirty="0">
                <a:solidFill>
                  <a:schemeClr val="tx1">
                    <a:lumMod val="50000"/>
                    <a:lumOff val="50000"/>
                  </a:schemeClr>
                </a:solidFill>
                <a:latin typeface="Calibri "/>
              </a:rPr>
              <a:t>Brindar un punto de vista a los gerentes y líderes del proyecto a cerca de como monitorear y como motivar a sus equipos de trabajo para sacar el máximo potencial del </a:t>
            </a:r>
            <a:r>
              <a:rPr lang="es-CO" sz="1400" dirty="0" smtClean="0">
                <a:solidFill>
                  <a:schemeClr val="tx1">
                    <a:lumMod val="50000"/>
                    <a:lumOff val="50000"/>
                  </a:schemeClr>
                </a:solidFill>
                <a:latin typeface="Calibri "/>
              </a:rPr>
              <a:t>mismo</a:t>
            </a:r>
            <a:r>
              <a:rPr lang="es-CO" sz="1400" dirty="0">
                <a:solidFill>
                  <a:schemeClr val="tx1">
                    <a:lumMod val="50000"/>
                    <a:lumOff val="50000"/>
                  </a:schemeClr>
                </a:solidFill>
                <a:latin typeface="Calibri "/>
              </a:rPr>
              <a:t>.</a:t>
            </a:r>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Establecer una guía para el mejoramiento en organizaciones maduras; así como acelerar la mejora continua de  procesos.</a:t>
            </a:r>
            <a:endParaRPr lang="es-ES" sz="1400" dirty="0">
              <a:solidFill>
                <a:schemeClr val="tx1">
                  <a:lumMod val="50000"/>
                  <a:lumOff val="50000"/>
                </a:schemeClr>
              </a:solidFill>
              <a:latin typeface="Calibri "/>
            </a:endParaRPr>
          </a:p>
        </p:txBody>
      </p:sp>
    </p:spTree>
    <p:extLst>
      <p:ext uri="{BB962C8B-B14F-4D97-AF65-F5344CB8AC3E}">
        <p14:creationId xmlns:p14="http://schemas.microsoft.com/office/powerpoint/2010/main" val="2470746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Especificación de requerimientos de Software</a:t>
            </a:r>
          </a:p>
        </p:txBody>
      </p:sp>
      <p:sp>
        <p:nvSpPr>
          <p:cNvPr id="3" name="CuadroTexto 2"/>
          <p:cNvSpPr txBox="1"/>
          <p:nvPr/>
        </p:nvSpPr>
        <p:spPr>
          <a:xfrm>
            <a:off x="1786612" y="1555917"/>
            <a:ext cx="5936906" cy="3539430"/>
          </a:xfrm>
          <a:prstGeom prst="rect">
            <a:avLst/>
          </a:prstGeom>
          <a:noFill/>
        </p:spPr>
        <p:txBody>
          <a:bodyPr wrap="square" numCol="2" rtlCol="0">
            <a:spAutoFit/>
          </a:bodyPr>
          <a:lstStyle/>
          <a:p>
            <a:r>
              <a:rPr lang="es-ES" sz="1400" dirty="0" smtClean="0">
                <a:solidFill>
                  <a:schemeClr val="tx1">
                    <a:lumMod val="50000"/>
                    <a:lumOff val="50000"/>
                  </a:schemeClr>
                </a:solidFill>
                <a:latin typeface="Calibri "/>
              </a:rPr>
              <a:t>*PLANTEAMIENTO </a:t>
            </a:r>
            <a:r>
              <a:rPr lang="es-ES" sz="1400" dirty="0">
                <a:solidFill>
                  <a:schemeClr val="tx1">
                    <a:lumMod val="50000"/>
                    <a:lumOff val="50000"/>
                  </a:schemeClr>
                </a:solidFill>
                <a:latin typeface="Calibri "/>
              </a:rPr>
              <a:t>DEL PROBLEMA.	</a:t>
            </a:r>
          </a:p>
          <a:p>
            <a:r>
              <a:rPr lang="es-ES" sz="1400" dirty="0" smtClean="0">
                <a:solidFill>
                  <a:schemeClr val="tx1">
                    <a:lumMod val="50000"/>
                    <a:lumOff val="50000"/>
                  </a:schemeClr>
                </a:solidFill>
                <a:latin typeface="Calibri "/>
              </a:rPr>
              <a:t>*OBJETIVO</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*OBJETIVO </a:t>
            </a:r>
            <a:r>
              <a:rPr lang="es-ES" sz="1400" dirty="0">
                <a:solidFill>
                  <a:schemeClr val="tx1">
                    <a:lumMod val="50000"/>
                    <a:lumOff val="50000"/>
                  </a:schemeClr>
                </a:solidFill>
                <a:latin typeface="Calibri "/>
              </a:rPr>
              <a:t>GENERAL.	</a:t>
            </a:r>
          </a:p>
          <a:p>
            <a:r>
              <a:rPr lang="es-ES" sz="1400" dirty="0" smtClean="0">
                <a:solidFill>
                  <a:schemeClr val="tx1">
                    <a:lumMod val="50000"/>
                    <a:lumOff val="50000"/>
                  </a:schemeClr>
                </a:solidFill>
                <a:latin typeface="Calibri "/>
              </a:rPr>
              <a:t>*OBJETIVOS </a:t>
            </a:r>
            <a:r>
              <a:rPr lang="es-ES" sz="1400" dirty="0">
                <a:solidFill>
                  <a:schemeClr val="tx1">
                    <a:lumMod val="50000"/>
                    <a:lumOff val="50000"/>
                  </a:schemeClr>
                </a:solidFill>
                <a:latin typeface="Calibri "/>
              </a:rPr>
              <a:t>ESPECIFICOS.	</a:t>
            </a:r>
          </a:p>
          <a:p>
            <a:r>
              <a:rPr lang="es-ES" sz="1400" dirty="0" smtClean="0">
                <a:solidFill>
                  <a:schemeClr val="tx1">
                    <a:lumMod val="50000"/>
                    <a:lumOff val="50000"/>
                  </a:schemeClr>
                </a:solidFill>
                <a:latin typeface="Calibri "/>
              </a:rPr>
              <a:t>*PROPOSITO</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*ALCANCE</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*PERSONAL </a:t>
            </a:r>
            <a:r>
              <a:rPr lang="es-ES" sz="1400" dirty="0">
                <a:solidFill>
                  <a:schemeClr val="tx1">
                    <a:lumMod val="50000"/>
                    <a:lumOff val="50000"/>
                  </a:schemeClr>
                </a:solidFill>
                <a:latin typeface="Calibri "/>
              </a:rPr>
              <a:t>INVOLUCRADO.	</a:t>
            </a:r>
          </a:p>
          <a:p>
            <a:r>
              <a:rPr lang="es-ES" sz="1400" dirty="0" smtClean="0">
                <a:solidFill>
                  <a:schemeClr val="tx1">
                    <a:lumMod val="50000"/>
                    <a:lumOff val="50000"/>
                  </a:schemeClr>
                </a:solidFill>
                <a:latin typeface="Calibri "/>
              </a:rPr>
              <a:t>*REFERENCIAS</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*PERSPECTIVA </a:t>
            </a:r>
            <a:r>
              <a:rPr lang="es-ES" sz="1400" dirty="0">
                <a:solidFill>
                  <a:schemeClr val="tx1">
                    <a:lumMod val="50000"/>
                    <a:lumOff val="50000"/>
                  </a:schemeClr>
                </a:solidFill>
                <a:latin typeface="Calibri "/>
              </a:rPr>
              <a:t>DEL PRODUCTO</a:t>
            </a:r>
            <a:r>
              <a:rPr lang="es-ES" sz="1400" dirty="0" smtClean="0">
                <a:solidFill>
                  <a:schemeClr val="tx1">
                    <a:lumMod val="50000"/>
                    <a:lumOff val="50000"/>
                  </a:schemeClr>
                </a:solidFill>
                <a:latin typeface="Calibri "/>
              </a:rPr>
              <a:t>.</a:t>
            </a:r>
          </a:p>
          <a:p>
            <a:r>
              <a:rPr lang="es-ES" sz="1400" dirty="0" smtClean="0">
                <a:solidFill>
                  <a:schemeClr val="tx1">
                    <a:lumMod val="50000"/>
                    <a:lumOff val="50000"/>
                  </a:schemeClr>
                </a:solidFill>
                <a:latin typeface="Calibri "/>
              </a:rPr>
              <a:t>*DESCRIPCION </a:t>
            </a:r>
            <a:r>
              <a:rPr lang="es-ES" sz="1400" dirty="0">
                <a:solidFill>
                  <a:schemeClr val="tx1">
                    <a:lumMod val="50000"/>
                    <a:lumOff val="50000"/>
                  </a:schemeClr>
                </a:solidFill>
                <a:latin typeface="Calibri "/>
              </a:rPr>
              <a:t>DE ROLES DEL SISTEMA.	</a:t>
            </a:r>
          </a:p>
          <a:p>
            <a:r>
              <a:rPr lang="es-ES" sz="1400" dirty="0" smtClean="0">
                <a:solidFill>
                  <a:schemeClr val="tx1">
                    <a:lumMod val="50000"/>
                    <a:lumOff val="50000"/>
                  </a:schemeClr>
                </a:solidFill>
                <a:latin typeface="Calibri "/>
              </a:rPr>
              <a:t>*CLASIFICACION </a:t>
            </a:r>
            <a:r>
              <a:rPr lang="es-ES" sz="1400" dirty="0">
                <a:solidFill>
                  <a:schemeClr val="tx1">
                    <a:lumMod val="50000"/>
                    <a:lumOff val="50000"/>
                  </a:schemeClr>
                </a:solidFill>
                <a:latin typeface="Calibri "/>
              </a:rPr>
              <a:t>DE LAS </a:t>
            </a:r>
            <a:r>
              <a:rPr lang="es-ES" sz="1400" dirty="0" smtClean="0">
                <a:solidFill>
                  <a:schemeClr val="tx1">
                    <a:lumMod val="50000"/>
                    <a:lumOff val="50000"/>
                  </a:schemeClr>
                </a:solidFill>
                <a:latin typeface="Calibri "/>
              </a:rPr>
              <a:t>FUNCIONALIDADES</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*DESCRIPCION GENERAL.	</a:t>
            </a:r>
          </a:p>
          <a:p>
            <a:r>
              <a:rPr lang="es-ES" sz="1400" dirty="0" smtClean="0">
                <a:solidFill>
                  <a:schemeClr val="tx1">
                    <a:lumMod val="50000"/>
                    <a:lumOff val="50000"/>
                  </a:schemeClr>
                </a:solidFill>
                <a:latin typeface="Calibri "/>
              </a:rPr>
              <a:t>*INTERFACES DE HARDWARE.	</a:t>
            </a:r>
          </a:p>
          <a:p>
            <a:r>
              <a:rPr lang="es-ES" sz="1400" dirty="0" smtClean="0">
                <a:solidFill>
                  <a:schemeClr val="tx1">
                    <a:lumMod val="50000"/>
                    <a:lumOff val="50000"/>
                  </a:schemeClr>
                </a:solidFill>
                <a:latin typeface="Calibri "/>
              </a:rPr>
              <a:t>*RESTRICCIONES</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*FUNCIONALIDAD </a:t>
            </a:r>
            <a:r>
              <a:rPr lang="es-ES" sz="1400" dirty="0">
                <a:solidFill>
                  <a:schemeClr val="tx1">
                    <a:lumMod val="50000"/>
                    <a:lumOff val="50000"/>
                  </a:schemeClr>
                </a:solidFill>
                <a:latin typeface="Calibri "/>
              </a:rPr>
              <a:t>DEL PRODUCTO.	</a:t>
            </a:r>
          </a:p>
          <a:p>
            <a:r>
              <a:rPr lang="es-ES" sz="1400" dirty="0" smtClean="0">
                <a:solidFill>
                  <a:schemeClr val="tx1">
                    <a:lumMod val="50000"/>
                    <a:lumOff val="50000"/>
                  </a:schemeClr>
                </a:solidFill>
                <a:latin typeface="Calibri "/>
              </a:rPr>
              <a:t>*REQUERIMIENTOS </a:t>
            </a:r>
            <a:r>
              <a:rPr lang="es-ES" sz="1400" dirty="0">
                <a:solidFill>
                  <a:schemeClr val="tx1">
                    <a:lumMod val="50000"/>
                    <a:lumOff val="50000"/>
                  </a:schemeClr>
                </a:solidFill>
                <a:latin typeface="Calibri "/>
              </a:rPr>
              <a:t>FUNCIONALES.	</a:t>
            </a:r>
          </a:p>
          <a:p>
            <a:r>
              <a:rPr lang="es-ES" sz="1400" dirty="0" smtClean="0">
                <a:solidFill>
                  <a:schemeClr val="tx1">
                    <a:lumMod val="50000"/>
                    <a:lumOff val="50000"/>
                  </a:schemeClr>
                </a:solidFill>
                <a:latin typeface="Calibri "/>
              </a:rPr>
              <a:t>*REQUERIMIENTOS </a:t>
            </a:r>
            <a:r>
              <a:rPr lang="es-ES" sz="1400" dirty="0">
                <a:solidFill>
                  <a:schemeClr val="tx1">
                    <a:lumMod val="50000"/>
                    <a:lumOff val="50000"/>
                  </a:schemeClr>
                </a:solidFill>
                <a:latin typeface="Calibri "/>
              </a:rPr>
              <a:t>NO FUNCIONALES.	</a:t>
            </a:r>
          </a:p>
          <a:p>
            <a:r>
              <a:rPr lang="es-ES" sz="1400" dirty="0" smtClean="0">
                <a:solidFill>
                  <a:schemeClr val="tx1">
                    <a:lumMod val="50000"/>
                    <a:lumOff val="50000"/>
                  </a:schemeClr>
                </a:solidFill>
                <a:latin typeface="Calibri "/>
              </a:rPr>
              <a:t>*REQUERIMIENTOS </a:t>
            </a:r>
            <a:r>
              <a:rPr lang="es-ES" sz="1400" dirty="0">
                <a:solidFill>
                  <a:schemeClr val="tx1">
                    <a:lumMod val="50000"/>
                    <a:lumOff val="50000"/>
                  </a:schemeClr>
                </a:solidFill>
                <a:latin typeface="Calibri "/>
              </a:rPr>
              <a:t>DE INTERFAZ.	</a:t>
            </a:r>
          </a:p>
          <a:p>
            <a:r>
              <a:rPr lang="es-ES" sz="1400" dirty="0" smtClean="0">
                <a:solidFill>
                  <a:schemeClr val="tx1">
                    <a:lumMod val="50000"/>
                    <a:lumOff val="50000"/>
                  </a:schemeClr>
                </a:solidFill>
                <a:latin typeface="Calibri "/>
              </a:rPr>
              <a:t>*GLOSARIO</a:t>
            </a:r>
            <a:r>
              <a:rPr lang="es-ES" sz="1400" dirty="0">
                <a:solidFill>
                  <a:schemeClr val="tx1">
                    <a:lumMod val="50000"/>
                    <a:lumOff val="50000"/>
                  </a:schemeClr>
                </a:solidFill>
                <a:latin typeface="Calibri "/>
              </a:rPr>
              <a:t>.	</a:t>
            </a:r>
          </a:p>
          <a:p>
            <a:r>
              <a:rPr lang="es-ES" sz="1400" dirty="0" smtClean="0">
                <a:solidFill>
                  <a:schemeClr val="tx1">
                    <a:lumMod val="50000"/>
                    <a:lumOff val="50000"/>
                  </a:schemeClr>
                </a:solidFill>
                <a:latin typeface="Calibri "/>
              </a:rPr>
              <a:t>*CONCLUSION</a:t>
            </a:r>
            <a:r>
              <a:rPr lang="es-ES" sz="1400" dirty="0">
                <a:solidFill>
                  <a:schemeClr val="tx1">
                    <a:lumMod val="50000"/>
                    <a:lumOff val="50000"/>
                  </a:schemeClr>
                </a:solidFill>
                <a:latin typeface="Calibri "/>
              </a:rPr>
              <a:t>.	</a:t>
            </a:r>
            <a:endParaRPr lang="es-ES" sz="1400" dirty="0" smtClean="0">
              <a:solidFill>
                <a:schemeClr val="tx1">
                  <a:lumMod val="50000"/>
                  <a:lumOff val="50000"/>
                </a:schemeClr>
              </a:solidFill>
              <a:latin typeface="Calibri "/>
            </a:endParaRPr>
          </a:p>
          <a:p>
            <a:endParaRPr lang="es-ES" sz="1400" dirty="0">
              <a:solidFill>
                <a:schemeClr val="tx1">
                  <a:lumMod val="50000"/>
                  <a:lumOff val="50000"/>
                </a:schemeClr>
              </a:solidFill>
              <a:latin typeface="Calibri "/>
            </a:endParaRPr>
          </a:p>
        </p:txBody>
      </p:sp>
      <p:sp>
        <p:nvSpPr>
          <p:cNvPr id="4" name="CuadroTexto 3"/>
          <p:cNvSpPr txBox="1"/>
          <p:nvPr/>
        </p:nvSpPr>
        <p:spPr>
          <a:xfrm>
            <a:off x="954675" y="1155807"/>
            <a:ext cx="2591262" cy="400110"/>
          </a:xfrm>
          <a:prstGeom prst="rect">
            <a:avLst/>
          </a:prstGeom>
          <a:noFill/>
        </p:spPr>
        <p:txBody>
          <a:bodyPr wrap="square" rtlCol="0">
            <a:spAutoFit/>
          </a:bodyPr>
          <a:lstStyle/>
          <a:p>
            <a:r>
              <a:rPr lang="es-ES" sz="2000" b="1" dirty="0" smtClean="0">
                <a:solidFill>
                  <a:srgbClr val="5E5C5D"/>
                </a:solidFill>
                <a:cs typeface="Calibri"/>
              </a:rPr>
              <a:t>SRS</a:t>
            </a:r>
            <a:endParaRPr lang="es-ES" sz="2000" b="1" dirty="0">
              <a:solidFill>
                <a:srgbClr val="E8E6E8"/>
              </a:solidFill>
              <a:cs typeface="Calibri"/>
            </a:endParaRPr>
          </a:p>
        </p:txBody>
      </p:sp>
    </p:spTree>
    <p:extLst>
      <p:ext uri="{BB962C8B-B14F-4D97-AF65-F5344CB8AC3E}">
        <p14:creationId xmlns:p14="http://schemas.microsoft.com/office/powerpoint/2010/main" val="92632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Diagramas UML</a:t>
            </a:r>
            <a:endParaRPr lang="es-ES" sz="2000" b="1" dirty="0">
              <a:solidFill>
                <a:srgbClr val="E8E6E8"/>
              </a:solidFill>
              <a:latin typeface="Calibri"/>
              <a:cs typeface="Calibri"/>
            </a:endParaRPr>
          </a:p>
        </p:txBody>
      </p:sp>
      <p:sp>
        <p:nvSpPr>
          <p:cNvPr id="3" name="CuadroTexto 9"/>
          <p:cNvSpPr txBox="1"/>
          <p:nvPr/>
        </p:nvSpPr>
        <p:spPr>
          <a:xfrm>
            <a:off x="954675" y="1227522"/>
            <a:ext cx="2591262" cy="400110"/>
          </a:xfrm>
          <a:prstGeom prst="rect">
            <a:avLst/>
          </a:prstGeom>
          <a:noFill/>
        </p:spPr>
        <p:txBody>
          <a:bodyPr wrap="square" rtlCol="0">
            <a:spAutoFit/>
          </a:bodyPr>
          <a:lstStyle/>
          <a:p>
            <a:r>
              <a:rPr lang="en-US" sz="2000" b="1" dirty="0" smtClean="0">
                <a:solidFill>
                  <a:srgbClr val="5E5C5D"/>
                </a:solidFill>
                <a:latin typeface="Calibri"/>
                <a:cs typeface="Calibri"/>
                <a:hlinkClick r:id="rId2" action="ppaction://hlinkfile"/>
              </a:rPr>
              <a:t>Diagrama de Gantt</a:t>
            </a:r>
            <a:endParaRPr lang="es-ES" sz="2000" b="1" dirty="0">
              <a:solidFill>
                <a:srgbClr val="5E5C5D"/>
              </a:solidFill>
              <a:latin typeface="Calibri"/>
              <a:cs typeface="Calibri"/>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90" y="1627632"/>
            <a:ext cx="9163664" cy="3548315"/>
          </a:xfrm>
          <a:prstGeom prst="rect">
            <a:avLst/>
          </a:prstGeom>
        </p:spPr>
      </p:pic>
    </p:spTree>
    <p:extLst>
      <p:ext uri="{BB962C8B-B14F-4D97-AF65-F5344CB8AC3E}">
        <p14:creationId xmlns:p14="http://schemas.microsoft.com/office/powerpoint/2010/main" val="234848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Modelo Entidad Relación  (</a:t>
            </a:r>
            <a:r>
              <a:rPr lang="es-ES" sz="2000" b="1" dirty="0" smtClean="0">
                <a:solidFill>
                  <a:srgbClr val="E8E6E8"/>
                </a:solidFill>
                <a:latin typeface="Calibri"/>
                <a:cs typeface="Calibri"/>
                <a:hlinkClick r:id="rId2" action="ppaction://hlinkfile"/>
              </a:rPr>
              <a:t>MER</a:t>
            </a:r>
            <a:r>
              <a:rPr lang="es-ES" sz="2000" b="1" dirty="0" smtClean="0">
                <a:solidFill>
                  <a:srgbClr val="E8E6E8"/>
                </a:solidFill>
                <a:latin typeface="Calibri"/>
                <a:cs typeface="Calibri"/>
              </a:rPr>
              <a:t>)</a:t>
            </a:r>
            <a:endParaRPr lang="es-ES" sz="2000" b="1" dirty="0">
              <a:solidFill>
                <a:srgbClr val="E8E6E8"/>
              </a:solidFill>
              <a:latin typeface="Calibri"/>
              <a:cs typeface="Calibri"/>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 y="1005839"/>
            <a:ext cx="9144000" cy="4137661"/>
          </a:xfrm>
          <a:prstGeom prst="rect">
            <a:avLst/>
          </a:prstGeom>
        </p:spPr>
      </p:pic>
    </p:spTree>
    <p:extLst>
      <p:ext uri="{BB962C8B-B14F-4D97-AF65-F5344CB8AC3E}">
        <p14:creationId xmlns:p14="http://schemas.microsoft.com/office/powerpoint/2010/main" val="3560166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Modelo Relacional  (</a:t>
            </a:r>
            <a:r>
              <a:rPr lang="es-ES" sz="2000" b="1" dirty="0" smtClean="0">
                <a:solidFill>
                  <a:srgbClr val="E8E6E8"/>
                </a:solidFill>
                <a:latin typeface="Calibri"/>
                <a:cs typeface="Calibri"/>
                <a:hlinkClick r:id="rId2" action="ppaction://hlinkfile"/>
              </a:rPr>
              <a:t>MR</a:t>
            </a:r>
            <a:r>
              <a:rPr lang="es-ES" sz="2000" b="1" dirty="0" smtClean="0">
                <a:solidFill>
                  <a:srgbClr val="E8E6E8"/>
                </a:solidFill>
                <a:latin typeface="Calibri"/>
                <a:cs typeface="Calibri"/>
              </a:rPr>
              <a:t>)</a:t>
            </a:r>
            <a:endParaRPr lang="es-ES" sz="2000" b="1" dirty="0">
              <a:solidFill>
                <a:srgbClr val="E8E6E8"/>
              </a:solidFill>
              <a:latin typeface="Calibri"/>
              <a:cs typeface="Calibri"/>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2886" t="3441" b="1744"/>
          <a:stretch/>
        </p:blipFill>
        <p:spPr>
          <a:xfrm>
            <a:off x="954675" y="983227"/>
            <a:ext cx="6842305" cy="4160274"/>
          </a:xfrm>
          <a:prstGeom prst="rect">
            <a:avLst/>
          </a:prstGeom>
        </p:spPr>
      </p:pic>
    </p:spTree>
    <p:extLst>
      <p:ext uri="{BB962C8B-B14F-4D97-AF65-F5344CB8AC3E}">
        <p14:creationId xmlns:p14="http://schemas.microsoft.com/office/powerpoint/2010/main" val="2155596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8"/>
          <p:cNvSpPr txBox="1"/>
          <p:nvPr/>
        </p:nvSpPr>
        <p:spPr>
          <a:xfrm>
            <a:off x="954675" y="144887"/>
            <a:ext cx="5028114" cy="400110"/>
          </a:xfrm>
          <a:prstGeom prst="rect">
            <a:avLst/>
          </a:prstGeom>
          <a:noFill/>
        </p:spPr>
        <p:txBody>
          <a:bodyPr wrap="square" rtlCol="0">
            <a:spAutoFit/>
          </a:bodyPr>
          <a:lstStyle/>
          <a:p>
            <a:r>
              <a:rPr lang="es-ES" sz="2000" b="1" dirty="0">
                <a:solidFill>
                  <a:srgbClr val="E8E6E8"/>
                </a:solidFill>
                <a:cs typeface="Calibri"/>
                <a:hlinkClick r:id="rId2" action="ppaction://hlinkfile"/>
              </a:rPr>
              <a:t>Diccionario de datos</a:t>
            </a:r>
            <a:endParaRPr lang="es-ES" sz="2000" b="1" dirty="0">
              <a:solidFill>
                <a:srgbClr val="E8E6E8"/>
              </a:solidFill>
              <a:latin typeface="Calibri"/>
              <a:cs typeface="Calibri"/>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7" y="953728"/>
            <a:ext cx="9163664" cy="4189772"/>
          </a:xfrm>
          <a:prstGeom prst="rect">
            <a:avLst/>
          </a:prstGeom>
        </p:spPr>
      </p:pic>
    </p:spTree>
    <p:extLst>
      <p:ext uri="{BB962C8B-B14F-4D97-AF65-F5344CB8AC3E}">
        <p14:creationId xmlns:p14="http://schemas.microsoft.com/office/powerpoint/2010/main" val="2280007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a:solidFill>
                  <a:schemeClr val="bg1"/>
                </a:solidFill>
                <a:cs typeface="Calibri"/>
                <a:hlinkClick r:id="rId2" action="ppaction://hlinkfile"/>
              </a:rPr>
              <a:t>Diagrama de </a:t>
            </a:r>
            <a:r>
              <a:rPr lang="es-ES" sz="2000" b="1" dirty="0" smtClean="0">
                <a:solidFill>
                  <a:schemeClr val="bg1"/>
                </a:solidFill>
                <a:cs typeface="Calibri"/>
                <a:hlinkClick r:id="rId2" action="ppaction://hlinkfile"/>
              </a:rPr>
              <a:t>descomposición </a:t>
            </a:r>
            <a:endParaRPr lang="es-ES" sz="2000" b="1" dirty="0">
              <a:solidFill>
                <a:schemeClr val="bg1"/>
              </a:solidFill>
              <a:cs typeface="Calibri"/>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 y="1005839"/>
            <a:ext cx="9154160" cy="4137661"/>
          </a:xfrm>
          <a:prstGeom prst="rect">
            <a:avLst/>
          </a:prstGeom>
        </p:spPr>
      </p:pic>
    </p:spTree>
    <p:extLst>
      <p:ext uri="{BB962C8B-B14F-4D97-AF65-F5344CB8AC3E}">
        <p14:creationId xmlns:p14="http://schemas.microsoft.com/office/powerpoint/2010/main" val="4281000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Diagramas UML</a:t>
            </a:r>
            <a:endParaRPr lang="es-ES" sz="2000" b="1" dirty="0">
              <a:solidFill>
                <a:srgbClr val="E8E6E8"/>
              </a:solidFill>
              <a:latin typeface="Calibri"/>
              <a:cs typeface="Calibri"/>
            </a:endParaRPr>
          </a:p>
        </p:txBody>
      </p:sp>
      <p:sp>
        <p:nvSpPr>
          <p:cNvPr id="3" name="CuadroTexto 9"/>
          <p:cNvSpPr txBox="1"/>
          <p:nvPr/>
        </p:nvSpPr>
        <p:spPr>
          <a:xfrm>
            <a:off x="954675" y="1227522"/>
            <a:ext cx="2591262" cy="400110"/>
          </a:xfrm>
          <a:prstGeom prst="rect">
            <a:avLst/>
          </a:prstGeom>
          <a:noFill/>
        </p:spPr>
        <p:txBody>
          <a:bodyPr wrap="square" rtlCol="0">
            <a:spAutoFit/>
          </a:bodyPr>
          <a:lstStyle/>
          <a:p>
            <a:r>
              <a:rPr lang="es-ES" sz="2000" b="1" dirty="0" smtClean="0">
                <a:solidFill>
                  <a:srgbClr val="5E5C5D"/>
                </a:solidFill>
                <a:latin typeface="Calibri"/>
                <a:cs typeface="Calibri"/>
                <a:hlinkClick r:id="rId2" action="ppaction://hlinkfile"/>
              </a:rPr>
              <a:t>Casos De Uso</a:t>
            </a:r>
            <a:endParaRPr lang="es-ES" sz="2000" b="1" dirty="0">
              <a:solidFill>
                <a:srgbClr val="5E5C5D"/>
              </a:solidFill>
              <a:latin typeface="Calibri"/>
              <a:cs typeface="Calibri"/>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819" y="1627632"/>
            <a:ext cx="5596101" cy="3484880"/>
          </a:xfrm>
          <a:prstGeom prst="rect">
            <a:avLst/>
          </a:prstGeom>
        </p:spPr>
      </p:pic>
    </p:spTree>
    <p:extLst>
      <p:ext uri="{BB962C8B-B14F-4D97-AF65-F5344CB8AC3E}">
        <p14:creationId xmlns:p14="http://schemas.microsoft.com/office/powerpoint/2010/main" val="195966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Interfaz </a:t>
            </a:r>
            <a:endParaRPr lang="es-ES" sz="2000" b="1" dirty="0">
              <a:solidFill>
                <a:srgbClr val="E8E6E8"/>
              </a:solidFill>
              <a:latin typeface="Calibri"/>
              <a:cs typeface="Calibri"/>
            </a:endParaRPr>
          </a:p>
        </p:txBody>
      </p:sp>
      <p:sp>
        <p:nvSpPr>
          <p:cNvPr id="3" name="CuadroTexto 9"/>
          <p:cNvSpPr txBox="1"/>
          <p:nvPr/>
        </p:nvSpPr>
        <p:spPr>
          <a:xfrm>
            <a:off x="954675" y="1227522"/>
            <a:ext cx="2591262" cy="400110"/>
          </a:xfrm>
          <a:prstGeom prst="rect">
            <a:avLst/>
          </a:prstGeom>
          <a:noFill/>
        </p:spPr>
        <p:txBody>
          <a:bodyPr wrap="square" rtlCol="0">
            <a:spAutoFit/>
          </a:bodyPr>
          <a:lstStyle/>
          <a:p>
            <a:r>
              <a:rPr lang="es-ES" sz="2000" b="1" dirty="0" smtClean="0">
                <a:solidFill>
                  <a:srgbClr val="5E5C5D"/>
                </a:solidFill>
                <a:latin typeface="Calibri"/>
                <a:cs typeface="Calibri"/>
              </a:rPr>
              <a:t>Prototipos</a:t>
            </a:r>
            <a:endParaRPr lang="es-ES" sz="2000" b="1" dirty="0">
              <a:solidFill>
                <a:srgbClr val="5E5C5D"/>
              </a:solidFill>
              <a:latin typeface="Calibri"/>
              <a:cs typeface="Calibri"/>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8" y="1627632"/>
            <a:ext cx="1789516" cy="3515868"/>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33978" r="34623"/>
          <a:stretch/>
        </p:blipFill>
        <p:spPr>
          <a:xfrm>
            <a:off x="1697676" y="1627633"/>
            <a:ext cx="1870384" cy="3515868"/>
          </a:xfrm>
          <a:prstGeom prst="rect">
            <a:avLst/>
          </a:prstGeom>
        </p:spPr>
      </p:pic>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34409" r="35268" b="16291"/>
          <a:stretch/>
        </p:blipFill>
        <p:spPr>
          <a:xfrm>
            <a:off x="3568061" y="1627632"/>
            <a:ext cx="1628936" cy="3515868"/>
          </a:xfrm>
          <a:prstGeom prst="rect">
            <a:avLst/>
          </a:prstGeom>
        </p:spPr>
      </p:pic>
      <p:pic>
        <p:nvPicPr>
          <p:cNvPr id="8" name="Imagen 7"/>
          <p:cNvPicPr>
            <a:picLocks noChangeAspect="1"/>
          </p:cNvPicPr>
          <p:nvPr/>
        </p:nvPicPr>
        <p:blipFill rotWithShape="1">
          <a:blip r:embed="rId5">
            <a:extLst>
              <a:ext uri="{28A0092B-C50C-407E-A947-70E740481C1C}">
                <a14:useLocalDpi xmlns:a14="http://schemas.microsoft.com/office/drawing/2010/main" val="0"/>
              </a:ext>
            </a:extLst>
          </a:blip>
          <a:srcRect l="34409" r="34946" b="22665"/>
          <a:stretch/>
        </p:blipFill>
        <p:spPr>
          <a:xfrm>
            <a:off x="5196997" y="1627632"/>
            <a:ext cx="1628936" cy="3515868"/>
          </a:xfrm>
          <a:prstGeom prst="rect">
            <a:avLst/>
          </a:prstGeom>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5933" y="1627633"/>
            <a:ext cx="2278738" cy="3515868"/>
          </a:xfrm>
          <a:prstGeom prst="rect">
            <a:avLst/>
          </a:prstGeom>
        </p:spPr>
      </p:pic>
      <p:sp>
        <p:nvSpPr>
          <p:cNvPr id="10" name="Rectángulo redondeado 9"/>
          <p:cNvSpPr/>
          <p:nvPr/>
        </p:nvSpPr>
        <p:spPr>
          <a:xfrm>
            <a:off x="1288409" y="1630087"/>
            <a:ext cx="383458" cy="188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CuadroTexto 10"/>
          <p:cNvSpPr txBox="1"/>
          <p:nvPr/>
        </p:nvSpPr>
        <p:spPr>
          <a:xfrm>
            <a:off x="1284176" y="1638409"/>
            <a:ext cx="512327" cy="188323"/>
          </a:xfrm>
          <a:prstGeom prst="rect">
            <a:avLst/>
          </a:prstGeom>
        </p:spPr>
        <p:txBody>
          <a:bodyPr vert="horz" wrap="square" lIns="91440" tIns="45720" rIns="91440" bIns="45720" rtlCol="0" anchor="ctr">
            <a:noAutofit/>
          </a:bodyPr>
          <a:lstStyle/>
          <a:p>
            <a:pPr algn="l"/>
            <a:r>
              <a:rPr lang="en-US" sz="1000" b="1" dirty="0" smtClean="0">
                <a:solidFill>
                  <a:schemeClr val="bg2"/>
                </a:solidFill>
                <a:hlinkClick r:id="rId7" action="ppaction://hlinkfile"/>
              </a:rPr>
              <a:t>VER</a:t>
            </a:r>
            <a:endParaRPr lang="es-ES" sz="1000" b="1" dirty="0" smtClean="0">
              <a:solidFill>
                <a:schemeClr val="bg2"/>
              </a:solidFill>
            </a:endParaRPr>
          </a:p>
        </p:txBody>
      </p:sp>
      <p:sp>
        <p:nvSpPr>
          <p:cNvPr id="12" name="Rectángulo redondeado 11"/>
          <p:cNvSpPr/>
          <p:nvPr/>
        </p:nvSpPr>
        <p:spPr>
          <a:xfrm>
            <a:off x="3188468" y="1627633"/>
            <a:ext cx="383458" cy="188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redondeado 12"/>
          <p:cNvSpPr/>
          <p:nvPr/>
        </p:nvSpPr>
        <p:spPr>
          <a:xfrm>
            <a:off x="4813539" y="1626483"/>
            <a:ext cx="383458" cy="188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redondeado 13"/>
          <p:cNvSpPr/>
          <p:nvPr/>
        </p:nvSpPr>
        <p:spPr>
          <a:xfrm>
            <a:off x="6442475" y="1629133"/>
            <a:ext cx="383458" cy="188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redondeado 14"/>
          <p:cNvSpPr/>
          <p:nvPr/>
        </p:nvSpPr>
        <p:spPr>
          <a:xfrm>
            <a:off x="8721213" y="1620057"/>
            <a:ext cx="383458" cy="1883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CuadroTexto 15"/>
          <p:cNvSpPr txBox="1"/>
          <p:nvPr/>
        </p:nvSpPr>
        <p:spPr>
          <a:xfrm>
            <a:off x="3177607" y="1648042"/>
            <a:ext cx="512327" cy="188323"/>
          </a:xfrm>
          <a:prstGeom prst="rect">
            <a:avLst/>
          </a:prstGeom>
        </p:spPr>
        <p:txBody>
          <a:bodyPr vert="horz" wrap="square" lIns="91440" tIns="45720" rIns="91440" bIns="45720" rtlCol="0" anchor="ctr">
            <a:noAutofit/>
          </a:bodyPr>
          <a:lstStyle/>
          <a:p>
            <a:pPr algn="l"/>
            <a:r>
              <a:rPr lang="en-US" sz="1000" b="1" dirty="0" smtClean="0">
                <a:solidFill>
                  <a:schemeClr val="bg2"/>
                </a:solidFill>
                <a:hlinkClick r:id="rId8" action="ppaction://hlinkfile"/>
              </a:rPr>
              <a:t>VER</a:t>
            </a:r>
            <a:endParaRPr lang="es-ES" sz="1000" b="1" dirty="0" smtClean="0">
              <a:solidFill>
                <a:schemeClr val="bg2"/>
              </a:solidFill>
            </a:endParaRPr>
          </a:p>
        </p:txBody>
      </p:sp>
      <p:sp>
        <p:nvSpPr>
          <p:cNvPr id="17" name="CuadroTexto 16"/>
          <p:cNvSpPr txBox="1"/>
          <p:nvPr/>
        </p:nvSpPr>
        <p:spPr>
          <a:xfrm>
            <a:off x="4814874" y="1620057"/>
            <a:ext cx="512327" cy="188323"/>
          </a:xfrm>
          <a:prstGeom prst="rect">
            <a:avLst/>
          </a:prstGeom>
        </p:spPr>
        <p:txBody>
          <a:bodyPr vert="horz" wrap="square" lIns="91440" tIns="45720" rIns="91440" bIns="45720" rtlCol="0" anchor="ctr">
            <a:noAutofit/>
          </a:bodyPr>
          <a:lstStyle/>
          <a:p>
            <a:pPr algn="l"/>
            <a:r>
              <a:rPr lang="en-US" sz="1000" b="1" dirty="0" smtClean="0">
                <a:solidFill>
                  <a:schemeClr val="bg2"/>
                </a:solidFill>
                <a:hlinkClick r:id="rId9" action="ppaction://hlinkfile"/>
              </a:rPr>
              <a:t>VER</a:t>
            </a:r>
            <a:endParaRPr lang="es-ES" sz="1000" b="1" dirty="0" smtClean="0">
              <a:solidFill>
                <a:schemeClr val="bg2"/>
              </a:solidFill>
            </a:endParaRPr>
          </a:p>
        </p:txBody>
      </p:sp>
      <p:sp>
        <p:nvSpPr>
          <p:cNvPr id="18" name="CuadroTexto 17"/>
          <p:cNvSpPr txBox="1"/>
          <p:nvPr/>
        </p:nvSpPr>
        <p:spPr>
          <a:xfrm>
            <a:off x="6442475" y="1634633"/>
            <a:ext cx="512327" cy="188323"/>
          </a:xfrm>
          <a:prstGeom prst="rect">
            <a:avLst/>
          </a:prstGeom>
        </p:spPr>
        <p:txBody>
          <a:bodyPr vert="horz" wrap="square" lIns="91440" tIns="45720" rIns="91440" bIns="45720" rtlCol="0" anchor="ctr">
            <a:noAutofit/>
          </a:bodyPr>
          <a:lstStyle/>
          <a:p>
            <a:pPr algn="l"/>
            <a:r>
              <a:rPr lang="en-US" sz="1000" b="1" dirty="0" smtClean="0">
                <a:solidFill>
                  <a:schemeClr val="bg2"/>
                </a:solidFill>
                <a:hlinkClick r:id="rId10" action="ppaction://hlinkfile"/>
              </a:rPr>
              <a:t>VER</a:t>
            </a:r>
            <a:endParaRPr lang="es-ES" sz="1000" b="1" dirty="0" smtClean="0">
              <a:solidFill>
                <a:schemeClr val="bg2"/>
              </a:solidFill>
            </a:endParaRPr>
          </a:p>
        </p:txBody>
      </p:sp>
      <p:sp>
        <p:nvSpPr>
          <p:cNvPr id="19" name="CuadroTexto 18"/>
          <p:cNvSpPr txBox="1"/>
          <p:nvPr/>
        </p:nvSpPr>
        <p:spPr>
          <a:xfrm>
            <a:off x="8721213" y="1620057"/>
            <a:ext cx="512327" cy="188323"/>
          </a:xfrm>
          <a:prstGeom prst="rect">
            <a:avLst/>
          </a:prstGeom>
        </p:spPr>
        <p:txBody>
          <a:bodyPr vert="horz" wrap="square" lIns="91440" tIns="45720" rIns="91440" bIns="45720" rtlCol="0" anchor="ctr">
            <a:noAutofit/>
          </a:bodyPr>
          <a:lstStyle/>
          <a:p>
            <a:pPr algn="l"/>
            <a:r>
              <a:rPr lang="en-US" sz="1000" b="1" dirty="0" smtClean="0">
                <a:solidFill>
                  <a:schemeClr val="bg2"/>
                </a:solidFill>
                <a:hlinkClick r:id="rId11" action="ppaction://hlinkfile"/>
              </a:rPr>
              <a:t>VER</a:t>
            </a:r>
            <a:endParaRPr lang="es-ES" sz="1000" b="1" dirty="0" smtClean="0">
              <a:solidFill>
                <a:schemeClr val="bg2"/>
              </a:solidFill>
            </a:endParaRPr>
          </a:p>
        </p:txBody>
      </p:sp>
    </p:spTree>
    <p:extLst>
      <p:ext uri="{BB962C8B-B14F-4D97-AF65-F5344CB8AC3E}">
        <p14:creationId xmlns:p14="http://schemas.microsoft.com/office/powerpoint/2010/main" val="327961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Logotipo</a:t>
            </a:r>
            <a:endParaRPr lang="es-ES" sz="2000" b="1" dirty="0">
              <a:solidFill>
                <a:srgbClr val="E8E6E8"/>
              </a:solidFill>
              <a:latin typeface="Calibri"/>
              <a:cs typeface="Calibri"/>
            </a:endParaRPr>
          </a:p>
        </p:txBody>
      </p:sp>
      <p:sp>
        <p:nvSpPr>
          <p:cNvPr id="4" name="CuadroTexto 3"/>
          <p:cNvSpPr txBox="1"/>
          <p:nvPr/>
        </p:nvSpPr>
        <p:spPr>
          <a:xfrm>
            <a:off x="990199" y="2502826"/>
            <a:ext cx="5936906" cy="738664"/>
          </a:xfrm>
          <a:prstGeom prst="rect">
            <a:avLst/>
          </a:prstGeom>
          <a:noFill/>
        </p:spPr>
        <p:txBody>
          <a:bodyPr wrap="square" rtlCol="0">
            <a:spAutoFit/>
          </a:bodyPr>
          <a:lstStyle/>
          <a:p>
            <a:r>
              <a:rPr lang="es-CO" sz="1400" dirty="0" smtClean="0">
                <a:solidFill>
                  <a:schemeClr val="tx1">
                    <a:lumMod val="65000"/>
                    <a:lumOff val="35000"/>
                  </a:schemeClr>
                </a:solidFill>
                <a:latin typeface="+mj-lt"/>
              </a:rPr>
              <a:t>Un logotipo coloquialmente también llamado logo, es un signo grafico que identifica a una empresa, un producto comercial, un proyecto, o en general a cualquier entidad publica o privada</a:t>
            </a:r>
            <a:endParaRPr lang="es-ES" sz="1400" dirty="0">
              <a:solidFill>
                <a:schemeClr val="tx1">
                  <a:lumMod val="65000"/>
                  <a:lumOff val="35000"/>
                </a:schemeClr>
              </a:solidFill>
              <a:latin typeface="+mj-lt"/>
              <a:cs typeface="Calibri"/>
            </a:endParaRPr>
          </a:p>
        </p:txBody>
      </p:sp>
    </p:spTree>
    <p:extLst>
      <p:ext uri="{BB962C8B-B14F-4D97-AF65-F5344CB8AC3E}">
        <p14:creationId xmlns:p14="http://schemas.microsoft.com/office/powerpoint/2010/main" val="3905428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Logotipo</a:t>
            </a:r>
            <a:endParaRPr lang="es-ES" sz="2000" b="1" dirty="0">
              <a:solidFill>
                <a:srgbClr val="E8E6E8"/>
              </a:solidFill>
              <a:latin typeface="Calibri"/>
              <a:cs typeface="Calibri"/>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60" y="2168013"/>
            <a:ext cx="5829300" cy="2400300"/>
          </a:xfrm>
          <a:prstGeom prst="rect">
            <a:avLst/>
          </a:prstGeom>
        </p:spPr>
      </p:pic>
    </p:spTree>
    <p:extLst>
      <p:ext uri="{BB962C8B-B14F-4D97-AF65-F5344CB8AC3E}">
        <p14:creationId xmlns:p14="http://schemas.microsoft.com/office/powerpoint/2010/main" val="1065732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6497"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Definición </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5" name="CuadroTexto 4"/>
          <p:cNvSpPr txBox="1"/>
          <p:nvPr/>
        </p:nvSpPr>
        <p:spPr>
          <a:xfrm>
            <a:off x="4355689" y="1343947"/>
            <a:ext cx="3752261" cy="2893100"/>
          </a:xfrm>
          <a:prstGeom prst="rect">
            <a:avLst/>
          </a:prstGeom>
          <a:noFill/>
        </p:spPr>
        <p:txBody>
          <a:bodyPr wrap="square" rtlCol="0">
            <a:spAutoFit/>
          </a:bodyPr>
          <a:lstStyle/>
          <a:p>
            <a:r>
              <a:rPr lang="es-CO" sz="1400" dirty="0">
                <a:solidFill>
                  <a:schemeClr val="tx1">
                    <a:lumMod val="50000"/>
                    <a:lumOff val="50000"/>
                  </a:schemeClr>
                </a:solidFill>
                <a:latin typeface="Calibri "/>
              </a:rPr>
              <a:t>En el presente documento se abordarán los principales aspectos del proyecto SISPROVA COFFEESOFT. En primer tiempo se presentará la problemática aquella nace por la no sistematización en los procesos, utilizan un sistema básico, primitivo y poco confiable como es la bitácora manual, de ahí poder nosotros ofrecer una solución. </a:t>
            </a:r>
            <a:endParaRPr lang="es-CO" sz="1400" dirty="0" smtClean="0">
              <a:solidFill>
                <a:schemeClr val="tx1">
                  <a:lumMod val="50000"/>
                  <a:lumOff val="50000"/>
                </a:schemeClr>
              </a:solidFill>
              <a:latin typeface="Calibri "/>
            </a:endParaRPr>
          </a:p>
          <a:p>
            <a:endParaRPr lang="es-CO" sz="1400" dirty="0" smtClean="0">
              <a:solidFill>
                <a:schemeClr val="tx1">
                  <a:lumMod val="50000"/>
                  <a:lumOff val="50000"/>
                </a:schemeClr>
              </a:solidFill>
              <a:latin typeface="Calibri "/>
            </a:endParaRPr>
          </a:p>
          <a:p>
            <a:r>
              <a:rPr lang="es-CO" sz="1400" dirty="0" smtClean="0">
                <a:solidFill>
                  <a:schemeClr val="tx1">
                    <a:lumMod val="50000"/>
                    <a:lumOff val="50000"/>
                  </a:schemeClr>
                </a:solidFill>
                <a:latin typeface="Calibri "/>
              </a:rPr>
              <a:t>Seguido </a:t>
            </a:r>
            <a:r>
              <a:rPr lang="es-CO" sz="1400" dirty="0">
                <a:solidFill>
                  <a:schemeClr val="tx1">
                    <a:lumMod val="50000"/>
                    <a:lumOff val="50000"/>
                  </a:schemeClr>
                </a:solidFill>
                <a:latin typeface="Calibri "/>
              </a:rPr>
              <a:t>de los marcos teóricos y legales que incluye el proyecto haciendo total seguimiento de las leyes y artículos establecidos.</a:t>
            </a:r>
            <a:endParaRPr lang="es-ES" sz="1400" dirty="0">
              <a:solidFill>
                <a:schemeClr val="tx1">
                  <a:lumMod val="50000"/>
                  <a:lumOff val="50000"/>
                </a:schemeClr>
              </a:solidFill>
              <a:latin typeface="Calibri "/>
            </a:endParaRPr>
          </a:p>
        </p:txBody>
      </p:sp>
    </p:spTree>
    <p:extLst>
      <p:ext uri="{BB962C8B-B14F-4D97-AF65-F5344CB8AC3E}">
        <p14:creationId xmlns:p14="http://schemas.microsoft.com/office/powerpoint/2010/main" val="1598112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Justificación</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5" name="CuadroTexto 4"/>
          <p:cNvSpPr txBox="1"/>
          <p:nvPr/>
        </p:nvSpPr>
        <p:spPr>
          <a:xfrm>
            <a:off x="4483510" y="832530"/>
            <a:ext cx="3811254" cy="3323987"/>
          </a:xfrm>
          <a:prstGeom prst="rect">
            <a:avLst/>
          </a:prstGeom>
          <a:noFill/>
        </p:spPr>
        <p:txBody>
          <a:bodyPr wrap="square" rtlCol="0">
            <a:spAutoFit/>
          </a:bodyPr>
          <a:lstStyle/>
          <a:p>
            <a:r>
              <a:rPr lang="es-CO" sz="1400" dirty="0">
                <a:solidFill>
                  <a:schemeClr val="tx1">
                    <a:lumMod val="50000"/>
                    <a:lumOff val="50000"/>
                  </a:schemeClr>
                </a:solidFill>
                <a:latin typeface="Calibri "/>
              </a:rPr>
              <a:t>Hoy en día el software o aplicaciones son avances tecnológicos y gran parte de la evolución de los mercados, que a su vez se convierten en una base fundamental de las empresas, proporcionando mayores automatizaciones en los procesos que faciliten su crecimiento, eficiencia, productividad y su rapidez. </a:t>
            </a:r>
            <a:endParaRPr lang="es-CO" sz="1400" dirty="0" smtClean="0">
              <a:solidFill>
                <a:schemeClr val="tx1">
                  <a:lumMod val="50000"/>
                  <a:lumOff val="50000"/>
                </a:schemeClr>
              </a:solidFill>
              <a:latin typeface="Calibri "/>
            </a:endParaRPr>
          </a:p>
          <a:p>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Profundizando en la importancia del software y las ventajas que adquirimos al hacer uso de ellos vemos la necesidad de implementar un sistema para la cafetería que actualmente su administración </a:t>
            </a:r>
            <a:r>
              <a:rPr lang="es-CO" sz="1400" dirty="0" smtClean="0">
                <a:solidFill>
                  <a:schemeClr val="tx1">
                    <a:lumMod val="50000"/>
                    <a:lumOff val="50000"/>
                  </a:schemeClr>
                </a:solidFill>
                <a:latin typeface="Calibri "/>
              </a:rPr>
              <a:t>es </a:t>
            </a:r>
            <a:r>
              <a:rPr lang="es-CO" sz="1400" dirty="0">
                <a:solidFill>
                  <a:schemeClr val="tx1">
                    <a:lumMod val="50000"/>
                    <a:lumOff val="50000"/>
                  </a:schemeClr>
                </a:solidFill>
                <a:latin typeface="Calibri "/>
              </a:rPr>
              <a:t>de forma manual y poco </a:t>
            </a:r>
            <a:r>
              <a:rPr lang="es-CO" sz="1400" dirty="0" smtClean="0">
                <a:solidFill>
                  <a:schemeClr val="tx1">
                    <a:lumMod val="50000"/>
                    <a:lumOff val="50000"/>
                  </a:schemeClr>
                </a:solidFill>
                <a:latin typeface="Calibri "/>
              </a:rPr>
              <a:t>confiable.</a:t>
            </a:r>
            <a:endParaRPr lang="es-ES" sz="1400" dirty="0">
              <a:solidFill>
                <a:schemeClr val="tx1">
                  <a:lumMod val="50000"/>
                  <a:lumOff val="50000"/>
                </a:schemeClr>
              </a:solidFill>
              <a:latin typeface="Calibri "/>
              <a:cs typeface="Calibri"/>
            </a:endParaRPr>
          </a:p>
        </p:txBody>
      </p:sp>
    </p:spTree>
    <p:extLst>
      <p:ext uri="{BB962C8B-B14F-4D97-AF65-F5344CB8AC3E}">
        <p14:creationId xmlns:p14="http://schemas.microsoft.com/office/powerpoint/2010/main" val="281590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Objetivos Generales Y Objetivos Específicos</a:t>
            </a:r>
            <a:endParaRPr lang="es-ES" sz="2000" b="1" dirty="0">
              <a:solidFill>
                <a:srgbClr val="E8E6E8"/>
              </a:solidFill>
              <a:latin typeface="Calibri"/>
              <a:cs typeface="Calibri"/>
            </a:endParaRPr>
          </a:p>
        </p:txBody>
      </p:sp>
      <p:sp>
        <p:nvSpPr>
          <p:cNvPr id="10" name="CuadroTexto 9"/>
          <p:cNvSpPr txBox="1"/>
          <p:nvPr/>
        </p:nvSpPr>
        <p:spPr>
          <a:xfrm>
            <a:off x="954675" y="1227522"/>
            <a:ext cx="2591262" cy="400110"/>
          </a:xfrm>
          <a:prstGeom prst="rect">
            <a:avLst/>
          </a:prstGeom>
          <a:noFill/>
        </p:spPr>
        <p:txBody>
          <a:bodyPr wrap="square" rtlCol="0">
            <a:spAutoFit/>
          </a:bodyPr>
          <a:lstStyle/>
          <a:p>
            <a:r>
              <a:rPr lang="es-ES" sz="2000" b="1" dirty="0" smtClean="0">
                <a:solidFill>
                  <a:srgbClr val="5E5C5D"/>
                </a:solidFill>
                <a:latin typeface="Calibri"/>
                <a:cs typeface="Calibri"/>
              </a:rPr>
              <a:t>Objetivos Generales</a:t>
            </a:r>
            <a:endParaRPr lang="es-ES" sz="2000" b="1" dirty="0">
              <a:solidFill>
                <a:srgbClr val="5E5C5D"/>
              </a:solidFill>
              <a:latin typeface="Calibri"/>
              <a:cs typeface="Calibri"/>
            </a:endParaRPr>
          </a:p>
        </p:txBody>
      </p:sp>
      <p:sp>
        <p:nvSpPr>
          <p:cNvPr id="15" name="CuadroTexto 14"/>
          <p:cNvSpPr txBox="1"/>
          <p:nvPr/>
        </p:nvSpPr>
        <p:spPr>
          <a:xfrm>
            <a:off x="990199" y="2502826"/>
            <a:ext cx="5936906" cy="738664"/>
          </a:xfrm>
          <a:prstGeom prst="rect">
            <a:avLst/>
          </a:prstGeom>
          <a:noFill/>
        </p:spPr>
        <p:txBody>
          <a:bodyPr wrap="square" rtlCol="0">
            <a:spAutoFit/>
          </a:bodyPr>
          <a:lstStyle/>
          <a:p>
            <a:r>
              <a:rPr lang="es-CO" sz="1400" dirty="0" smtClean="0">
                <a:solidFill>
                  <a:schemeClr val="tx1">
                    <a:lumMod val="65000"/>
                    <a:lumOff val="35000"/>
                  </a:schemeClr>
                </a:solidFill>
                <a:latin typeface="+mj-lt"/>
              </a:rPr>
              <a:t>Diseñar </a:t>
            </a:r>
            <a:r>
              <a:rPr lang="es-CO" sz="1400" dirty="0">
                <a:solidFill>
                  <a:schemeClr val="tx1">
                    <a:lumMod val="65000"/>
                    <a:lumOff val="35000"/>
                  </a:schemeClr>
                </a:solidFill>
                <a:latin typeface="+mj-lt"/>
              </a:rPr>
              <a:t>y realizar un sistema de información que nos permita generar todo tipo de reporte actualizado y confiables de los procesos administrativos de la cafetería de manera ágil y eficiente </a:t>
            </a:r>
            <a:r>
              <a:rPr lang="es-CO" sz="1400" dirty="0" smtClean="0">
                <a:solidFill>
                  <a:schemeClr val="tx1">
                    <a:lumMod val="65000"/>
                    <a:lumOff val="35000"/>
                  </a:schemeClr>
                </a:solidFill>
                <a:latin typeface="+mj-lt"/>
              </a:rPr>
              <a:t>.</a:t>
            </a:r>
            <a:endParaRPr lang="es-ES" sz="1400" dirty="0">
              <a:solidFill>
                <a:schemeClr val="tx1">
                  <a:lumMod val="65000"/>
                  <a:lumOff val="35000"/>
                </a:schemeClr>
              </a:solidFill>
              <a:latin typeface="+mj-lt"/>
              <a:cs typeface="Calibri"/>
            </a:endParaRPr>
          </a:p>
        </p:txBody>
      </p:sp>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p:cNvSpPr txBox="1"/>
          <p:nvPr/>
        </p:nvSpPr>
        <p:spPr>
          <a:xfrm>
            <a:off x="954675" y="1227522"/>
            <a:ext cx="2591262" cy="400110"/>
          </a:xfrm>
          <a:prstGeom prst="rect">
            <a:avLst/>
          </a:prstGeom>
          <a:noFill/>
        </p:spPr>
        <p:txBody>
          <a:bodyPr wrap="square" rtlCol="0">
            <a:spAutoFit/>
          </a:bodyPr>
          <a:lstStyle/>
          <a:p>
            <a:r>
              <a:rPr lang="es-ES" sz="2000" b="1" dirty="0" smtClean="0">
                <a:solidFill>
                  <a:srgbClr val="5E5C5D"/>
                </a:solidFill>
                <a:latin typeface="Calibri"/>
                <a:cs typeface="Calibri"/>
                <a:hlinkClick r:id="rId2" action="ppaction://hlinkfile"/>
              </a:rPr>
              <a:t>Objetivos Específicos </a:t>
            </a:r>
            <a:endParaRPr lang="es-ES" sz="2000" b="1" dirty="0">
              <a:solidFill>
                <a:srgbClr val="5E5C5D"/>
              </a:solidFill>
              <a:latin typeface="Calibri"/>
              <a:cs typeface="Calibri"/>
            </a:endParaRPr>
          </a:p>
        </p:txBody>
      </p:sp>
      <p:sp>
        <p:nvSpPr>
          <p:cNvPr id="23" name="CuadroTexto 22"/>
          <p:cNvSpPr txBox="1"/>
          <p:nvPr/>
        </p:nvSpPr>
        <p:spPr>
          <a:xfrm>
            <a:off x="990199" y="2106234"/>
            <a:ext cx="2591262" cy="338554"/>
          </a:xfrm>
          <a:prstGeom prst="rect">
            <a:avLst/>
          </a:prstGeom>
          <a:noFill/>
        </p:spPr>
        <p:txBody>
          <a:bodyPr wrap="square" rtlCol="0">
            <a:spAutoFit/>
          </a:bodyPr>
          <a:lstStyle/>
          <a:p>
            <a:r>
              <a:rPr lang="es-ES" sz="1600" b="1" dirty="0" smtClean="0">
                <a:solidFill>
                  <a:srgbClr val="5E5C5D"/>
                </a:solidFill>
                <a:latin typeface="Calibri"/>
                <a:cs typeface="Calibri"/>
              </a:rPr>
              <a:t>Destacado</a:t>
            </a:r>
            <a:endParaRPr lang="es-ES" sz="1600" b="1" dirty="0">
              <a:solidFill>
                <a:srgbClr val="5E5C5D"/>
              </a:solidFill>
              <a:latin typeface="Calibri"/>
              <a:cs typeface="Calibri"/>
            </a:endParaRPr>
          </a:p>
        </p:txBody>
      </p:sp>
      <p:sp>
        <p:nvSpPr>
          <p:cNvPr id="24" name="CuadroTexto 23"/>
          <p:cNvSpPr txBox="1"/>
          <p:nvPr/>
        </p:nvSpPr>
        <p:spPr>
          <a:xfrm>
            <a:off x="990199" y="2502826"/>
            <a:ext cx="5936906" cy="1600438"/>
          </a:xfrm>
          <a:prstGeom prst="rect">
            <a:avLst/>
          </a:prstGeom>
          <a:noFill/>
        </p:spPr>
        <p:txBody>
          <a:bodyPr wrap="square" rtlCol="0">
            <a:spAutoFit/>
          </a:bodyPr>
          <a:lstStyle/>
          <a:p>
            <a:r>
              <a:rPr lang="es-CO" sz="1400" dirty="0" smtClean="0">
                <a:solidFill>
                  <a:schemeClr val="tx1">
                    <a:lumMod val="50000"/>
                    <a:lumOff val="50000"/>
                  </a:schemeClr>
                </a:solidFill>
                <a:latin typeface="Calibri "/>
              </a:rPr>
              <a:t>* Estudiar </a:t>
            </a:r>
            <a:r>
              <a:rPr lang="es-CO" sz="1400" dirty="0">
                <a:solidFill>
                  <a:schemeClr val="tx1">
                    <a:lumMod val="50000"/>
                    <a:lumOff val="50000"/>
                  </a:schemeClr>
                </a:solidFill>
                <a:latin typeface="Calibri "/>
              </a:rPr>
              <a:t>los procesos actuales de la </a:t>
            </a:r>
            <a:r>
              <a:rPr lang="es-CO" sz="1400" dirty="0" smtClean="0">
                <a:solidFill>
                  <a:schemeClr val="tx1">
                    <a:lumMod val="50000"/>
                    <a:lumOff val="50000"/>
                  </a:schemeClr>
                </a:solidFill>
                <a:latin typeface="Calibri "/>
              </a:rPr>
              <a:t>cafetería.</a:t>
            </a:r>
          </a:p>
          <a:p>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 *Automatizar y mejorar el sistema básico, primitivo y poco confiable que lleva acabo actualmente la cafetería</a:t>
            </a:r>
            <a:r>
              <a:rPr lang="es-CO" sz="1400" b="1" dirty="0" smtClean="0">
                <a:solidFill>
                  <a:schemeClr val="tx1">
                    <a:lumMod val="50000"/>
                    <a:lumOff val="50000"/>
                  </a:schemeClr>
                </a:solidFill>
                <a:latin typeface="Calibri "/>
              </a:rPr>
              <a:t>.</a:t>
            </a:r>
          </a:p>
          <a:p>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 * Evaluar la solución diseñada además de mejorar continuamente sus procesos a través de su uso.</a:t>
            </a:r>
            <a:endParaRPr lang="es-ES" sz="1400" dirty="0">
              <a:solidFill>
                <a:schemeClr val="tx1">
                  <a:lumMod val="50000"/>
                  <a:lumOff val="50000"/>
                </a:schemeClr>
              </a:solidFill>
              <a:latin typeface="Calibri "/>
            </a:endParaRPr>
          </a:p>
        </p:txBody>
      </p:sp>
      <p:sp>
        <p:nvSpPr>
          <p:cNvPr id="10" name="CuadroTexto 8"/>
          <p:cNvSpPr txBox="1"/>
          <p:nvPr/>
        </p:nvSpPr>
        <p:spPr>
          <a:xfrm>
            <a:off x="954675" y="144887"/>
            <a:ext cx="5028114" cy="400110"/>
          </a:xfrm>
          <a:prstGeom prst="rect">
            <a:avLst/>
          </a:prstGeom>
          <a:noFill/>
        </p:spPr>
        <p:txBody>
          <a:bodyPr wrap="square" rtlCol="0">
            <a:spAutoFit/>
          </a:bodyPr>
          <a:lstStyle/>
          <a:p>
            <a:r>
              <a:rPr lang="es-ES" sz="2000" b="1" dirty="0" smtClean="0">
                <a:solidFill>
                  <a:srgbClr val="E8E6E8"/>
                </a:solidFill>
                <a:latin typeface="Calibri"/>
                <a:cs typeface="Calibri"/>
              </a:rPr>
              <a:t>Objetivos Generales Y Objetivos Específicos</a:t>
            </a:r>
            <a:endParaRPr lang="es-ES" sz="2000" b="1" dirty="0">
              <a:solidFill>
                <a:srgbClr val="E8E6E8"/>
              </a:solidFill>
              <a:latin typeface="Calibri"/>
              <a:cs typeface="Calibri"/>
            </a:endParaRPr>
          </a:p>
        </p:txBody>
      </p:sp>
    </p:spTree>
    <p:extLst>
      <p:ext uri="{BB962C8B-B14F-4D97-AF65-F5344CB8AC3E}">
        <p14:creationId xmlns:p14="http://schemas.microsoft.com/office/powerpoint/2010/main" val="3914874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Metodología </a:t>
            </a:r>
            <a:endParaRPr lang="es-ES" sz="2400" b="1" dirty="0">
              <a:solidFill>
                <a:schemeClr val="bg1"/>
              </a:solidFill>
              <a:latin typeface="Calibri"/>
              <a:cs typeface="Calibri"/>
            </a:endParaRPr>
          </a:p>
        </p:txBody>
      </p:sp>
      <p:sp>
        <p:nvSpPr>
          <p:cNvPr id="3" name="CuadroTexto 2"/>
          <p:cNvSpPr txBox="1"/>
          <p:nvPr/>
        </p:nvSpPr>
        <p:spPr>
          <a:xfrm>
            <a:off x="4296697" y="1566125"/>
            <a:ext cx="4159046" cy="1815882"/>
          </a:xfrm>
          <a:prstGeom prst="rect">
            <a:avLst/>
          </a:prstGeom>
          <a:noFill/>
        </p:spPr>
        <p:txBody>
          <a:bodyPr wrap="square" rtlCol="0">
            <a:spAutoFit/>
          </a:bodyPr>
          <a:lstStyle/>
          <a:p>
            <a:r>
              <a:rPr lang="es-CO" sz="1400" dirty="0">
                <a:solidFill>
                  <a:schemeClr val="tx1">
                    <a:lumMod val="50000"/>
                    <a:lumOff val="50000"/>
                  </a:schemeClr>
                </a:solidFill>
                <a:latin typeface="Calibri "/>
              </a:rPr>
              <a:t>Se adoptó la metodología Scrum porque es una metodología ágil y flexible para gestionar el desarrollo del software cuyo objetivo principal es maximizar el retorno de la inversión para su empresa. Se basa en construir primero la funcionalidad de mayor valor para el cliente (Cafetería) en los principios de inspección continua, adaptación, autogestión e innovación.</a:t>
            </a:r>
            <a:endParaRPr lang="es-ES" sz="1400" dirty="0">
              <a:solidFill>
                <a:schemeClr val="tx1">
                  <a:lumMod val="50000"/>
                  <a:lumOff val="50000"/>
                </a:schemeClr>
              </a:solidFill>
              <a:latin typeface="Calibri "/>
            </a:endParaRPr>
          </a:p>
        </p:txBody>
      </p:sp>
    </p:spTree>
    <p:extLst>
      <p:ext uri="{BB962C8B-B14F-4D97-AF65-F5344CB8AC3E}">
        <p14:creationId xmlns:p14="http://schemas.microsoft.com/office/powerpoint/2010/main" val="804454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Modelo De Calidad</a:t>
            </a:r>
            <a:endParaRPr lang="es-ES" sz="2400" b="1" dirty="0">
              <a:solidFill>
                <a:schemeClr val="bg1"/>
              </a:solidFill>
              <a:latin typeface="Calibri"/>
              <a:cs typeface="Calibri"/>
            </a:endParaRPr>
          </a:p>
        </p:txBody>
      </p:sp>
      <p:sp>
        <p:nvSpPr>
          <p:cNvPr id="3" name="CuadroTexto 3"/>
          <p:cNvSpPr txBox="1"/>
          <p:nvPr/>
        </p:nvSpPr>
        <p:spPr>
          <a:xfrm>
            <a:off x="533478" y="2550706"/>
            <a:ext cx="2591262" cy="369332"/>
          </a:xfrm>
          <a:prstGeom prst="rect">
            <a:avLst/>
          </a:prstGeom>
          <a:noFill/>
        </p:spPr>
        <p:txBody>
          <a:bodyPr wrap="square" rtlCol="0">
            <a:spAutoFit/>
          </a:bodyPr>
          <a:lstStyle/>
          <a:p>
            <a:r>
              <a:rPr lang="es-ES" b="1" dirty="0" smtClean="0">
                <a:solidFill>
                  <a:srgbClr val="FFFFFF"/>
                </a:solidFill>
                <a:latin typeface="Calibri"/>
                <a:cs typeface="Calibri"/>
              </a:rPr>
              <a:t> TSP - PSP</a:t>
            </a:r>
            <a:endParaRPr lang="es-ES" b="1" dirty="0">
              <a:solidFill>
                <a:srgbClr val="FFFFFF"/>
              </a:solidFill>
              <a:latin typeface="Calibri"/>
              <a:cs typeface="Calibri"/>
            </a:endParaRPr>
          </a:p>
        </p:txBody>
      </p:sp>
      <p:sp>
        <p:nvSpPr>
          <p:cNvPr id="4" name="CuadroTexto 3"/>
          <p:cNvSpPr txBox="1"/>
          <p:nvPr/>
        </p:nvSpPr>
        <p:spPr>
          <a:xfrm>
            <a:off x="4119716" y="350103"/>
            <a:ext cx="4434350" cy="4401205"/>
          </a:xfrm>
          <a:prstGeom prst="rect">
            <a:avLst/>
          </a:prstGeom>
          <a:noFill/>
        </p:spPr>
        <p:txBody>
          <a:bodyPr wrap="square" rtlCol="0">
            <a:spAutoFit/>
          </a:bodyPr>
          <a:lstStyle/>
          <a:p>
            <a:r>
              <a:rPr lang="es-CO" sz="1400" dirty="0">
                <a:solidFill>
                  <a:schemeClr val="tx1">
                    <a:lumMod val="50000"/>
                    <a:lumOff val="50000"/>
                  </a:schemeClr>
                </a:solidFill>
                <a:latin typeface="Calibri "/>
              </a:rPr>
              <a:t>Se adoptó el proceso PSP (Personal Software Process) ya que es un conjunto de prácticas para la gestión del tiempo y mejora de la productividad personal de los estudiantes, programadores o ingenieros de software en tareas de desarrollo y mantenimiento de sistemas.</a:t>
            </a:r>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Se adoptó este proceso debido a ciertos problemas que se empezaron a presentar en forma recurrente respecto al proceso de desarrollo de software, por ejemplo:</a:t>
            </a:r>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 </a:t>
            </a:r>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*Imposibilidad de cumplir con las fechas de entrega</a:t>
            </a:r>
            <a:r>
              <a:rPr lang="es-CO" sz="1400" dirty="0" smtClean="0">
                <a:solidFill>
                  <a:schemeClr val="tx1">
                    <a:lumMod val="50000"/>
                    <a:lumOff val="50000"/>
                  </a:schemeClr>
                </a:solidFill>
                <a:latin typeface="Calibri "/>
              </a:rPr>
              <a:t>.</a:t>
            </a:r>
          </a:p>
          <a:p>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*Defectos detectados en el último minuto</a:t>
            </a:r>
            <a:r>
              <a:rPr lang="es-CO" sz="1400" dirty="0" smtClean="0">
                <a:solidFill>
                  <a:schemeClr val="tx1">
                    <a:lumMod val="50000"/>
                    <a:lumOff val="50000"/>
                  </a:schemeClr>
                </a:solidFill>
                <a:latin typeface="Calibri "/>
              </a:rPr>
              <a:t>.</a:t>
            </a:r>
          </a:p>
          <a:p>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*Incapacidad de demostrar el avance del desarrollo, no se cuenta con una medición clara ni </a:t>
            </a:r>
            <a:r>
              <a:rPr lang="es-CO" sz="1400" dirty="0" smtClean="0">
                <a:solidFill>
                  <a:schemeClr val="tx1">
                    <a:lumMod val="50000"/>
                    <a:lumOff val="50000"/>
                  </a:schemeClr>
                </a:solidFill>
                <a:latin typeface="Calibri "/>
              </a:rPr>
              <a:t>exacta.</a:t>
            </a:r>
          </a:p>
          <a:p>
            <a:endParaRPr lang="es-ES" sz="1400" dirty="0">
              <a:solidFill>
                <a:schemeClr val="tx1">
                  <a:lumMod val="50000"/>
                  <a:lumOff val="50000"/>
                </a:schemeClr>
              </a:solidFill>
              <a:latin typeface="Calibri "/>
            </a:endParaRPr>
          </a:p>
          <a:p>
            <a:r>
              <a:rPr lang="es-CO" sz="1400" dirty="0">
                <a:solidFill>
                  <a:schemeClr val="tx1">
                    <a:lumMod val="50000"/>
                    <a:lumOff val="50000"/>
                  </a:schemeClr>
                </a:solidFill>
                <a:latin typeface="Calibri "/>
              </a:rPr>
              <a:t>*Esfuerzos duplicados y por ende desperdicio de </a:t>
            </a:r>
            <a:r>
              <a:rPr lang="es-CO" sz="1400" dirty="0" smtClean="0">
                <a:solidFill>
                  <a:schemeClr val="tx1">
                    <a:lumMod val="50000"/>
                    <a:lumOff val="50000"/>
                  </a:schemeClr>
                </a:solidFill>
                <a:latin typeface="Calibri "/>
              </a:rPr>
              <a:t>recursos.</a:t>
            </a:r>
            <a:endParaRPr lang="es-ES" sz="1400" dirty="0">
              <a:solidFill>
                <a:schemeClr val="tx1">
                  <a:lumMod val="50000"/>
                  <a:lumOff val="50000"/>
                </a:schemeClr>
              </a:solidFill>
              <a:latin typeface="Calibri "/>
            </a:endParaRPr>
          </a:p>
        </p:txBody>
      </p:sp>
    </p:spTree>
    <p:extLst>
      <p:ext uri="{BB962C8B-B14F-4D97-AF65-F5344CB8AC3E}">
        <p14:creationId xmlns:p14="http://schemas.microsoft.com/office/powerpoint/2010/main" val="2773133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1615</TotalTime>
  <Words>649</Words>
  <Application>Microsoft Office PowerPoint</Application>
  <PresentationFormat>Presentación en pantalla (16:9)</PresentationFormat>
  <Paragraphs>84</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ONE-DOCTOR</cp:lastModifiedBy>
  <cp:revision>80</cp:revision>
  <dcterms:created xsi:type="dcterms:W3CDTF">2015-08-06T22:24:59Z</dcterms:created>
  <dcterms:modified xsi:type="dcterms:W3CDTF">2018-03-21T23:02:17Z</dcterms:modified>
</cp:coreProperties>
</file>