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6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brr1289njFqzN3I5W5yCAVTAA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8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E184B623-3AB4-E5FD-B76D-BBE6E7628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d17223e9_0_8:notes">
            <a:extLst>
              <a:ext uri="{FF2B5EF4-FFF2-40B4-BE49-F238E27FC236}">
                <a16:creationId xmlns:a16="http://schemas.microsoft.com/office/drawing/2014/main" id="{C973E578-D485-356E-BC9E-7624F7AC7A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cd17223e9_0_8:notes">
            <a:extLst>
              <a:ext uri="{FF2B5EF4-FFF2-40B4-BE49-F238E27FC236}">
                <a16:creationId xmlns:a16="http://schemas.microsoft.com/office/drawing/2014/main" id="{24071A60-D7A2-89A2-52BA-2961E9A512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554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1607CA5-2942-8F6F-0B03-4B0935C79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d17223e9_0_8:notes">
            <a:extLst>
              <a:ext uri="{FF2B5EF4-FFF2-40B4-BE49-F238E27FC236}">
                <a16:creationId xmlns:a16="http://schemas.microsoft.com/office/drawing/2014/main" id="{3B5F4601-FF0C-D442-7731-51BFCC9B13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cd17223e9_0_8:notes">
            <a:extLst>
              <a:ext uri="{FF2B5EF4-FFF2-40B4-BE49-F238E27FC236}">
                <a16:creationId xmlns:a16="http://schemas.microsoft.com/office/drawing/2014/main" id="{AD8C679C-235D-3186-4E06-A107C74C66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6046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1A332470-E15B-D723-76F5-B4A925497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d17223e9_0_8:notes">
            <a:extLst>
              <a:ext uri="{FF2B5EF4-FFF2-40B4-BE49-F238E27FC236}">
                <a16:creationId xmlns:a16="http://schemas.microsoft.com/office/drawing/2014/main" id="{55EE48F0-8703-289B-3DE7-6D0905A68B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cd17223e9_0_8:notes">
            <a:extLst>
              <a:ext uri="{FF2B5EF4-FFF2-40B4-BE49-F238E27FC236}">
                <a16:creationId xmlns:a16="http://schemas.microsoft.com/office/drawing/2014/main" id="{1B278BE2-9F50-409E-3072-9EB1CE1752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664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C53A1974-8F19-EA4F-0AFD-E0784E471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d17223e9_0_8:notes">
            <a:extLst>
              <a:ext uri="{FF2B5EF4-FFF2-40B4-BE49-F238E27FC236}">
                <a16:creationId xmlns:a16="http://schemas.microsoft.com/office/drawing/2014/main" id="{71DB3226-1179-41FF-0143-32D5080ADF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cd17223e9_0_8:notes">
            <a:extLst>
              <a:ext uri="{FF2B5EF4-FFF2-40B4-BE49-F238E27FC236}">
                <a16:creationId xmlns:a16="http://schemas.microsoft.com/office/drawing/2014/main" id="{6FA4C5D2-BA67-CE06-F106-54F48C108F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866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BFCB9406-CAF6-24AF-70C6-A0920C0DF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d17223e9_0_8:notes">
            <a:extLst>
              <a:ext uri="{FF2B5EF4-FFF2-40B4-BE49-F238E27FC236}">
                <a16:creationId xmlns:a16="http://schemas.microsoft.com/office/drawing/2014/main" id="{02022D43-4D01-316D-3D8F-274DD1D31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cd17223e9_0_8:notes">
            <a:extLst>
              <a:ext uri="{FF2B5EF4-FFF2-40B4-BE49-F238E27FC236}">
                <a16:creationId xmlns:a16="http://schemas.microsoft.com/office/drawing/2014/main" id="{DAC88BDA-2108-AA37-8F36-D6DBE979BC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3283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7BBBB624-33FF-66F7-3298-C10638055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d17223e9_0_8:notes">
            <a:extLst>
              <a:ext uri="{FF2B5EF4-FFF2-40B4-BE49-F238E27FC236}">
                <a16:creationId xmlns:a16="http://schemas.microsoft.com/office/drawing/2014/main" id="{D4301062-BEFD-7C1E-1B40-9F0186B9AE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cd17223e9_0_8:notes">
            <a:extLst>
              <a:ext uri="{FF2B5EF4-FFF2-40B4-BE49-F238E27FC236}">
                <a16:creationId xmlns:a16="http://schemas.microsoft.com/office/drawing/2014/main" id="{6B215522-0D5F-D3EA-8D86-034824DDFD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231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CA4DB38-3534-C59D-E42B-D90ACA34E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d17223e9_0_8:notes">
            <a:extLst>
              <a:ext uri="{FF2B5EF4-FFF2-40B4-BE49-F238E27FC236}">
                <a16:creationId xmlns:a16="http://schemas.microsoft.com/office/drawing/2014/main" id="{FAD43E06-4437-43FF-C2DD-B5094006DC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cd17223e9_0_8:notes">
            <a:extLst>
              <a:ext uri="{FF2B5EF4-FFF2-40B4-BE49-F238E27FC236}">
                <a16:creationId xmlns:a16="http://schemas.microsoft.com/office/drawing/2014/main" id="{057C21F2-0D16-BC0D-F36A-55E24D4A5E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361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D8CE24FD-095B-7468-3576-A580190CC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d17223e9_0_8:notes">
            <a:extLst>
              <a:ext uri="{FF2B5EF4-FFF2-40B4-BE49-F238E27FC236}">
                <a16:creationId xmlns:a16="http://schemas.microsoft.com/office/drawing/2014/main" id="{6CEE1428-B228-A7B1-51A3-13C307B7E9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cd17223e9_0_8:notes">
            <a:extLst>
              <a:ext uri="{FF2B5EF4-FFF2-40B4-BE49-F238E27FC236}">
                <a16:creationId xmlns:a16="http://schemas.microsoft.com/office/drawing/2014/main" id="{550B7A6C-D0F4-E060-299B-79D477B624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7385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ED1F6620-134F-19B3-B972-77D9FC489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d17223e9_0_8:notes">
            <a:extLst>
              <a:ext uri="{FF2B5EF4-FFF2-40B4-BE49-F238E27FC236}">
                <a16:creationId xmlns:a16="http://schemas.microsoft.com/office/drawing/2014/main" id="{8690A9F0-F5B4-4A96-21F3-74E4617E6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cd17223e9_0_8:notes">
            <a:extLst>
              <a:ext uri="{FF2B5EF4-FFF2-40B4-BE49-F238E27FC236}">
                <a16:creationId xmlns:a16="http://schemas.microsoft.com/office/drawing/2014/main" id="{C14A6299-1439-6C66-F8E8-53BFE69D0D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065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36ED3CFE-9D74-BD1F-D533-FEB7AA66E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d17223e9_0_8:notes">
            <a:extLst>
              <a:ext uri="{FF2B5EF4-FFF2-40B4-BE49-F238E27FC236}">
                <a16:creationId xmlns:a16="http://schemas.microsoft.com/office/drawing/2014/main" id="{57126B27-722B-20A8-7B3E-B1890D3286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cd17223e9_0_8:notes">
            <a:extLst>
              <a:ext uri="{FF2B5EF4-FFF2-40B4-BE49-F238E27FC236}">
                <a16:creationId xmlns:a16="http://schemas.microsoft.com/office/drawing/2014/main" id="{B7DE7F16-F1BD-F1E7-FC30-6C552CD0A4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17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D26AB17-D932-377C-5179-E51209842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d17223e9_0_8:notes">
            <a:extLst>
              <a:ext uri="{FF2B5EF4-FFF2-40B4-BE49-F238E27FC236}">
                <a16:creationId xmlns:a16="http://schemas.microsoft.com/office/drawing/2014/main" id="{362ADFFD-9001-0218-7B01-3B0D178CE3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cd17223e9_0_8:notes">
            <a:extLst>
              <a:ext uri="{FF2B5EF4-FFF2-40B4-BE49-F238E27FC236}">
                <a16:creationId xmlns:a16="http://schemas.microsoft.com/office/drawing/2014/main" id="{EA156F11-557A-722A-A00F-5AA3F404C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7104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AED1870-B4BF-F8D2-315A-49B98F59B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d17223e9_0_8:notes">
            <a:extLst>
              <a:ext uri="{FF2B5EF4-FFF2-40B4-BE49-F238E27FC236}">
                <a16:creationId xmlns:a16="http://schemas.microsoft.com/office/drawing/2014/main" id="{7E773924-107C-6EE2-1C45-C2DDA101CA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cd17223e9_0_8:notes">
            <a:extLst>
              <a:ext uri="{FF2B5EF4-FFF2-40B4-BE49-F238E27FC236}">
                <a16:creationId xmlns:a16="http://schemas.microsoft.com/office/drawing/2014/main" id="{77BF924B-EE21-3B43-E23C-A14647D56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94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317886D-C1F2-8528-58A0-DEAA7DCA1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d17223e9_0_8:notes">
            <a:extLst>
              <a:ext uri="{FF2B5EF4-FFF2-40B4-BE49-F238E27FC236}">
                <a16:creationId xmlns:a16="http://schemas.microsoft.com/office/drawing/2014/main" id="{F09AC9E5-2576-4F37-17F9-97AB5B922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cd17223e9_0_8:notes">
            <a:extLst>
              <a:ext uri="{FF2B5EF4-FFF2-40B4-BE49-F238E27FC236}">
                <a16:creationId xmlns:a16="http://schemas.microsoft.com/office/drawing/2014/main" id="{11A07A56-2D45-CA79-70E4-995C896030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79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d17223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cd17223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cd55bfe9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dcd55bf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74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43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448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98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d17223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cd17223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21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609100" y="2681538"/>
            <a:ext cx="6582900" cy="836400"/>
          </a:xfrm>
          <a:prstGeom prst="roundRect">
            <a:avLst>
              <a:gd name="adj" fmla="val 16667"/>
            </a:avLst>
          </a:prstGeom>
          <a:solidFill>
            <a:srgbClr val="158F38"/>
          </a:solidFill>
          <a:ln w="12700" cap="flat" cmpd="sng">
            <a:solidFill>
              <a:srgbClr val="158F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5F056D7B-8CEC-B2A2-B67F-F1A822E81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d17223e9_0_8">
            <a:extLst>
              <a:ext uri="{FF2B5EF4-FFF2-40B4-BE49-F238E27FC236}">
                <a16:creationId xmlns:a16="http://schemas.microsoft.com/office/drawing/2014/main" id="{B1F43D40-B53C-6F2F-9136-7A8371576F5D}"/>
              </a:ext>
            </a:extLst>
          </p:cNvPr>
          <p:cNvSpPr/>
          <p:nvPr/>
        </p:nvSpPr>
        <p:spPr>
          <a:xfrm>
            <a:off x="1425380" y="1004975"/>
            <a:ext cx="7518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5A64A19B-E27B-D2F3-FE2D-447DA086F937}"/>
              </a:ext>
            </a:extLst>
          </p:cNvPr>
          <p:cNvSpPr/>
          <p:nvPr/>
        </p:nvSpPr>
        <p:spPr>
          <a:xfrm>
            <a:off x="541642" y="1504775"/>
            <a:ext cx="10702452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23.</a:t>
            </a:r>
            <a:r>
              <a:rPr lang="es-MX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BASE GRAVBLE DEL IMPUESTO</a:t>
            </a:r>
            <a:endParaRPr lang="es-ES" sz="2800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D0609F9A-2137-CEF8-D8CD-8ACAB36B5DEC}"/>
              </a:ext>
            </a:extLst>
          </p:cNvPr>
          <p:cNvSpPr txBox="1"/>
          <p:nvPr/>
        </p:nvSpPr>
        <p:spPr>
          <a:xfrm>
            <a:off x="541642" y="2516546"/>
            <a:ext cx="8690574" cy="24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La base gravable del IPU es el avalúo catastral del inmueble, determinado por: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Formación catastral inicial </a:t>
            </a: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(cuando un predio se incorpora al catastro).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Actualización catastral</a:t>
            </a: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(cuando se modifica el valor del inmueble por valorización).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1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Autoestimación</a:t>
            </a:r>
            <a:r>
              <a:rPr lang="es-MX" sz="18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del avalúo</a:t>
            </a: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en caso de que el propietario solicite un ajuste y sea aprobado por la Subsecretaría de Catastro.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 el inmueble es arrendado o usufructuado, se pueden aplicar criterios adicionales para definir su base gravable.</a:t>
            </a:r>
            <a:endParaRPr lang="es-ES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118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E2671F21-178D-0E36-F5FE-2785351FC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d17223e9_0_8">
            <a:extLst>
              <a:ext uri="{FF2B5EF4-FFF2-40B4-BE49-F238E27FC236}">
                <a16:creationId xmlns:a16="http://schemas.microsoft.com/office/drawing/2014/main" id="{EF1C2A0E-D8F4-715E-F0E0-4DB22F695FEA}"/>
              </a:ext>
            </a:extLst>
          </p:cNvPr>
          <p:cNvSpPr/>
          <p:nvPr/>
        </p:nvSpPr>
        <p:spPr>
          <a:xfrm>
            <a:off x="1425380" y="1004975"/>
            <a:ext cx="7518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6A85A85E-D671-7077-3C61-16DCF4B9DE86}"/>
              </a:ext>
            </a:extLst>
          </p:cNvPr>
          <p:cNvSpPr/>
          <p:nvPr/>
        </p:nvSpPr>
        <p:spPr>
          <a:xfrm>
            <a:off x="541642" y="1504775"/>
            <a:ext cx="10702452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24.</a:t>
            </a:r>
            <a:r>
              <a:rPr lang="es-MX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 EXENCIONES Y BENEFICIOS TRIBUTARIOS</a:t>
            </a:r>
            <a:endParaRPr lang="es-ES" sz="2800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A27A8C4F-19E6-0800-BCCA-7EF4AC8CFF6C}"/>
              </a:ext>
            </a:extLst>
          </p:cNvPr>
          <p:cNvSpPr txBox="1"/>
          <p:nvPr/>
        </p:nvSpPr>
        <p:spPr>
          <a:xfrm>
            <a:off x="541642" y="2516546"/>
            <a:ext cx="8690574" cy="24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s-MX" sz="18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Exención para bienes de entidades de economía mixta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 otorga exención del IPU a bienes de entidades de economía mixta que tengan más del 51% de capital público y estén destinados a terminales de transporte público.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Busca fomentar la infraestructura de movilidad sin afectar las finanzas de entidades estratégicas.</a:t>
            </a:r>
            <a:endParaRPr lang="es-ES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50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5396D08C-D48E-FC7A-752C-DF4E40EB9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d17223e9_0_8">
            <a:extLst>
              <a:ext uri="{FF2B5EF4-FFF2-40B4-BE49-F238E27FC236}">
                <a16:creationId xmlns:a16="http://schemas.microsoft.com/office/drawing/2014/main" id="{4268D39E-D02D-4D5B-EB74-90EA6BD3E5C2}"/>
              </a:ext>
            </a:extLst>
          </p:cNvPr>
          <p:cNvSpPr/>
          <p:nvPr/>
        </p:nvSpPr>
        <p:spPr>
          <a:xfrm>
            <a:off x="1425380" y="1004975"/>
            <a:ext cx="7518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83037D32-976E-4A5E-EC62-E1F0E7B0EF40}"/>
              </a:ext>
            </a:extLst>
          </p:cNvPr>
          <p:cNvSpPr/>
          <p:nvPr/>
        </p:nvSpPr>
        <p:spPr>
          <a:xfrm>
            <a:off x="541642" y="1504775"/>
            <a:ext cx="10702452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25.</a:t>
            </a:r>
            <a:r>
              <a:rPr lang="es-MX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 REAJUSTE ANUAL DEL AVALÚO CASTRATAL</a:t>
            </a:r>
            <a:endParaRPr lang="es-ES" sz="2800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3E2393DB-3F78-E46B-DC2A-EFFE5712BEFE}"/>
              </a:ext>
            </a:extLst>
          </p:cNvPr>
          <p:cNvSpPr txBox="1"/>
          <p:nvPr/>
        </p:nvSpPr>
        <p:spPr>
          <a:xfrm>
            <a:off x="541642" y="2516546"/>
            <a:ext cx="8690574" cy="24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La Subsecretaría de Catastro reajustará los avalúos anualmente conforme a: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La Ley 14 de 1983, que establece ajustes basados en la inflación.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La Ley 1607 de 2012, que permite aplicar un índice de valoración diferencial.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 un predio fue actualizado recientemente, el reajuste no aplicará hasta el siguiente periodo fiscal.</a:t>
            </a:r>
            <a:endParaRPr lang="es-ES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33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566175CC-134B-1E33-1283-6A1B64922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d17223e9_0_8">
            <a:extLst>
              <a:ext uri="{FF2B5EF4-FFF2-40B4-BE49-F238E27FC236}">
                <a16:creationId xmlns:a16="http://schemas.microsoft.com/office/drawing/2014/main" id="{EA8DC758-DD1A-EF83-7DF0-60E6A062391F}"/>
              </a:ext>
            </a:extLst>
          </p:cNvPr>
          <p:cNvSpPr/>
          <p:nvPr/>
        </p:nvSpPr>
        <p:spPr>
          <a:xfrm>
            <a:off x="1425380" y="1004975"/>
            <a:ext cx="7518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433A0E9C-5038-3603-D0DF-B918850BF6E4}"/>
              </a:ext>
            </a:extLst>
          </p:cNvPr>
          <p:cNvSpPr/>
          <p:nvPr/>
        </p:nvSpPr>
        <p:spPr>
          <a:xfrm>
            <a:off x="541642" y="1504775"/>
            <a:ext cx="11332306" cy="92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26.</a:t>
            </a:r>
            <a:r>
              <a:rPr lang="es-MX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  EXENSION POR DESASTRES NATURALES O RIESGO ESTRUCTURAL</a:t>
            </a:r>
            <a:endParaRPr lang="es-ES" sz="2800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ED290032-5CD2-FE99-9E51-FDABE6F6A868}"/>
              </a:ext>
            </a:extLst>
          </p:cNvPr>
          <p:cNvSpPr txBox="1"/>
          <p:nvPr/>
        </p:nvSpPr>
        <p:spPr>
          <a:xfrm>
            <a:off x="541642" y="2516546"/>
            <a:ext cx="8690574" cy="24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 exonera del pago del IPU a los inmuebles que hayan sido evacuados por riesgo o desastres naturales.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Aplica solo si la Administración Distrital declara oficialmente el riesgo inminente.</a:t>
            </a:r>
            <a:endParaRPr lang="es-ES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80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C7ED2240-D9EB-B02D-56E7-1E6C7680D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d17223e9_0_8">
            <a:extLst>
              <a:ext uri="{FF2B5EF4-FFF2-40B4-BE49-F238E27FC236}">
                <a16:creationId xmlns:a16="http://schemas.microsoft.com/office/drawing/2014/main" id="{2AC7FDEA-DF17-9071-2A04-4C4661599384}"/>
              </a:ext>
            </a:extLst>
          </p:cNvPr>
          <p:cNvSpPr/>
          <p:nvPr/>
        </p:nvSpPr>
        <p:spPr>
          <a:xfrm>
            <a:off x="1425380" y="1004975"/>
            <a:ext cx="7518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21CCFD2F-9787-877A-00C7-E531EBCDBB45}"/>
              </a:ext>
            </a:extLst>
          </p:cNvPr>
          <p:cNvSpPr/>
          <p:nvPr/>
        </p:nvSpPr>
        <p:spPr>
          <a:xfrm>
            <a:off x="541642" y="1504775"/>
            <a:ext cx="11332306" cy="92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27.</a:t>
            </a:r>
            <a:r>
              <a:rPr lang="es-MX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  EXENSION PARA BIENES DEL DISTRITO EN PROYECTOS ESTRATÉGICOS</a:t>
            </a:r>
            <a:endParaRPr lang="es-ES" sz="2800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13506BCD-FF7D-98F2-ED93-39F231725EF7}"/>
              </a:ext>
            </a:extLst>
          </p:cNvPr>
          <p:cNvSpPr txBox="1"/>
          <p:nvPr/>
        </p:nvSpPr>
        <p:spPr>
          <a:xfrm>
            <a:off x="541642" y="2516546"/>
            <a:ext cx="8690574" cy="24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Predios de propiedad del Distrito pueden quedar exentos si son destinados a proyectos estratégicos de desarrollo urbano.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Fomenta la inversión pública sin que el Distrito tenga que pagar tributos sobre sus propios inmuebles.</a:t>
            </a:r>
            <a:endParaRPr lang="es-ES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726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25E8F7A5-0DF8-EB03-EAC6-E369ACF2C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d17223e9_0_8">
            <a:extLst>
              <a:ext uri="{FF2B5EF4-FFF2-40B4-BE49-F238E27FC236}">
                <a16:creationId xmlns:a16="http://schemas.microsoft.com/office/drawing/2014/main" id="{98BE7B1C-FC94-89E1-2CF3-961C4C510E80}"/>
              </a:ext>
            </a:extLst>
          </p:cNvPr>
          <p:cNvSpPr/>
          <p:nvPr/>
        </p:nvSpPr>
        <p:spPr>
          <a:xfrm>
            <a:off x="1425380" y="1004975"/>
            <a:ext cx="7518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C895EEDF-1B65-6CAC-FBED-BE82160F1622}"/>
              </a:ext>
            </a:extLst>
          </p:cNvPr>
          <p:cNvSpPr/>
          <p:nvPr/>
        </p:nvSpPr>
        <p:spPr>
          <a:xfrm>
            <a:off x="541642" y="1504775"/>
            <a:ext cx="11332306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28.</a:t>
            </a:r>
            <a:r>
              <a:rPr lang="es-MX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  EXENSION PARA INMUEBLES EN SITUACIONES ESPECIALES</a:t>
            </a:r>
            <a:endParaRPr lang="es-ES" sz="2800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87261B50-BC9D-719E-3977-0ACA72B23CC4}"/>
              </a:ext>
            </a:extLst>
          </p:cNvPr>
          <p:cNvSpPr txBox="1"/>
          <p:nvPr/>
        </p:nvSpPr>
        <p:spPr>
          <a:xfrm>
            <a:off x="541642" y="2516546"/>
            <a:ext cx="8690574" cy="24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Exención para ciertos inmuebles que cumplan criterios específicos definidos en la norma.</a:t>
            </a:r>
            <a:endParaRPr lang="es-ES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920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D02B36BB-AB7A-CC0D-BF1B-5C13BB806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d17223e9_0_8">
            <a:extLst>
              <a:ext uri="{FF2B5EF4-FFF2-40B4-BE49-F238E27FC236}">
                <a16:creationId xmlns:a16="http://schemas.microsoft.com/office/drawing/2014/main" id="{5B5C2B98-EDCD-E1CC-95AC-7A32DB39ADF1}"/>
              </a:ext>
            </a:extLst>
          </p:cNvPr>
          <p:cNvSpPr/>
          <p:nvPr/>
        </p:nvSpPr>
        <p:spPr>
          <a:xfrm>
            <a:off x="1425380" y="1004975"/>
            <a:ext cx="7518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DE1C7DA4-EFB7-7EF2-4D85-579449ED56E0}"/>
              </a:ext>
            </a:extLst>
          </p:cNvPr>
          <p:cNvSpPr/>
          <p:nvPr/>
        </p:nvSpPr>
        <p:spPr>
          <a:xfrm>
            <a:off x="541642" y="1504775"/>
            <a:ext cx="11332306" cy="92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29.</a:t>
            </a:r>
            <a:r>
              <a:rPr lang="es-MX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 BENEFICIOS TRIBUTARIOS PARA PROYECTOS DE INTERÉS SOCIAL</a:t>
            </a:r>
            <a:endParaRPr lang="es-ES" sz="2800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C0462489-3BF8-BFC2-1E71-1C8A8246AD12}"/>
              </a:ext>
            </a:extLst>
          </p:cNvPr>
          <p:cNvSpPr txBox="1"/>
          <p:nvPr/>
        </p:nvSpPr>
        <p:spPr>
          <a:xfrm>
            <a:off x="541642" y="2516546"/>
            <a:ext cx="8690574" cy="24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 otorgan beneficios a proyectos de vivienda de interés social (VIS) y vivienda de interés prioritario (VIP).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Busca estimular el acceso a la vivienda para sectores de bajos ingresos.</a:t>
            </a:r>
            <a:endParaRPr lang="es-ES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63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C2BE5376-17E2-E34A-6B43-D104ADD22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d17223e9_0_8">
            <a:extLst>
              <a:ext uri="{FF2B5EF4-FFF2-40B4-BE49-F238E27FC236}">
                <a16:creationId xmlns:a16="http://schemas.microsoft.com/office/drawing/2014/main" id="{DDC6290C-5476-3A5C-6FBE-BC0AA22A1520}"/>
              </a:ext>
            </a:extLst>
          </p:cNvPr>
          <p:cNvSpPr/>
          <p:nvPr/>
        </p:nvSpPr>
        <p:spPr>
          <a:xfrm>
            <a:off x="1425380" y="1004975"/>
            <a:ext cx="7518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EED63394-5286-8B28-F50A-20ED9AC00BE6}"/>
              </a:ext>
            </a:extLst>
          </p:cNvPr>
          <p:cNvSpPr/>
          <p:nvPr/>
        </p:nvSpPr>
        <p:spPr>
          <a:xfrm>
            <a:off x="541642" y="1504775"/>
            <a:ext cx="11332306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30.</a:t>
            </a:r>
            <a:r>
              <a:rPr lang="es-MX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 EXENCIÓN PARA BIENES DE LAS FUERZAS ARMADAS</a:t>
            </a:r>
            <a:endParaRPr lang="es-ES" sz="2800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79530570-BF6A-6757-74EB-2AE6705C7EA5}"/>
              </a:ext>
            </a:extLst>
          </p:cNvPr>
          <p:cNvSpPr txBox="1"/>
          <p:nvPr/>
        </p:nvSpPr>
        <p:spPr>
          <a:xfrm>
            <a:off x="541642" y="2516546"/>
            <a:ext cx="8690574" cy="24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 Los inmuebles usados por las Fuerzas Armadas bajo convenio con el Distrito quedan exentos del IPU.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Aplica si el inmueble es usado para seguridad y defensa pública.</a:t>
            </a:r>
            <a:endParaRPr lang="es-ES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44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7A26FF93-D9D4-CE09-EE2C-82CD84A7B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d17223e9_0_8">
            <a:extLst>
              <a:ext uri="{FF2B5EF4-FFF2-40B4-BE49-F238E27FC236}">
                <a16:creationId xmlns:a16="http://schemas.microsoft.com/office/drawing/2014/main" id="{FB56A9F8-6DFD-D7EC-CC7F-7E7E6CF9A033}"/>
              </a:ext>
            </a:extLst>
          </p:cNvPr>
          <p:cNvSpPr/>
          <p:nvPr/>
        </p:nvSpPr>
        <p:spPr>
          <a:xfrm>
            <a:off x="1425380" y="1004975"/>
            <a:ext cx="7518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37F92893-80B4-9C19-C403-8629E9A75123}"/>
              </a:ext>
            </a:extLst>
          </p:cNvPr>
          <p:cNvSpPr/>
          <p:nvPr/>
        </p:nvSpPr>
        <p:spPr>
          <a:xfrm>
            <a:off x="541642" y="1504775"/>
            <a:ext cx="11332306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31. EXENCIÓN PARA INMUEBLES DE ENTIDADES PÚBLICAS</a:t>
            </a:r>
          </a:p>
        </p:txBody>
      </p:sp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D5331478-92B1-C102-3909-AA02E05C0F8A}"/>
              </a:ext>
            </a:extLst>
          </p:cNvPr>
          <p:cNvSpPr txBox="1"/>
          <p:nvPr/>
        </p:nvSpPr>
        <p:spPr>
          <a:xfrm>
            <a:off x="541642" y="2516546"/>
            <a:ext cx="8690574" cy="24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 excluyen del pago del IPU los inmuebles de entidades públicas del orden distrital, excepto cuando se destinen a actividades comerciales.</a:t>
            </a:r>
            <a:endParaRPr lang="es-ES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321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2406A432-B999-E7D8-4B32-47D53EBC0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d17223e9_0_8">
            <a:extLst>
              <a:ext uri="{FF2B5EF4-FFF2-40B4-BE49-F238E27FC236}">
                <a16:creationId xmlns:a16="http://schemas.microsoft.com/office/drawing/2014/main" id="{65AE77E5-C022-6F06-B978-D9D411CBDE42}"/>
              </a:ext>
            </a:extLst>
          </p:cNvPr>
          <p:cNvSpPr/>
          <p:nvPr/>
        </p:nvSpPr>
        <p:spPr>
          <a:xfrm>
            <a:off x="1425380" y="1004975"/>
            <a:ext cx="7518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ABF1B8B0-0CFC-FC00-EC6F-602099AFB545}"/>
              </a:ext>
            </a:extLst>
          </p:cNvPr>
          <p:cNvSpPr/>
          <p:nvPr/>
        </p:nvSpPr>
        <p:spPr>
          <a:xfrm>
            <a:off x="541642" y="1504775"/>
            <a:ext cx="11332306" cy="92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32. EXENCIÓN PARA INMUEBLES DE CULTURA, EDUCACIÓN Y SERVICIOS PÚBLICOS.</a:t>
            </a:r>
          </a:p>
        </p:txBody>
      </p:sp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61379131-7451-943A-F3B9-C62864DAFB46}"/>
              </a:ext>
            </a:extLst>
          </p:cNvPr>
          <p:cNvSpPr txBox="1"/>
          <p:nvPr/>
        </p:nvSpPr>
        <p:spPr>
          <a:xfrm>
            <a:off x="541642" y="2516546"/>
            <a:ext cx="8690574" cy="24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Aplica a centros culturales, instituciones educativas y prestadores de servicios públicos.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Busca incentivar el acceso a la educación, la cultura y la prestación de servicios esenciales.</a:t>
            </a:r>
            <a:endParaRPr lang="es-ES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70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306443" y="1317796"/>
            <a:ext cx="9246631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9. EXENCIONES Y TRATAMIENTOS PREFERENCIALES </a:t>
            </a:r>
            <a:endParaRPr sz="2800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750713" y="1938748"/>
            <a:ext cx="8690574" cy="80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La ley nacional no puede otorgar exenciones ni tratamientos tributarios especiales sobre los impuestos que son propiedad de las entidades territoriales.</a:t>
            </a:r>
            <a:endParaRPr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Google Shape;89;p2">
            <a:extLst>
              <a:ext uri="{FF2B5EF4-FFF2-40B4-BE49-F238E27FC236}">
                <a16:creationId xmlns:a16="http://schemas.microsoft.com/office/drawing/2014/main" id="{94C00D73-9B1B-45DD-8C74-6501855BEAE9}"/>
              </a:ext>
            </a:extLst>
          </p:cNvPr>
          <p:cNvSpPr/>
          <p:nvPr/>
        </p:nvSpPr>
        <p:spPr>
          <a:xfrm>
            <a:off x="306443" y="2918772"/>
            <a:ext cx="10134844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10. IDENTIFICACIÓN TRIBUTARIA</a:t>
            </a:r>
            <a:endParaRPr sz="2800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0;p2">
            <a:extLst>
              <a:ext uri="{FF2B5EF4-FFF2-40B4-BE49-F238E27FC236}">
                <a16:creationId xmlns:a16="http://schemas.microsoft.com/office/drawing/2014/main" id="{3ED57244-594E-460E-B11E-5E9E243B85CE}"/>
              </a:ext>
            </a:extLst>
          </p:cNvPr>
          <p:cNvSpPr txBox="1"/>
          <p:nvPr/>
        </p:nvSpPr>
        <p:spPr>
          <a:xfrm>
            <a:off x="1750713" y="3604572"/>
            <a:ext cx="8690574" cy="2444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CO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contribuyentes, responsables de impuestos, agentes retenedores y declarantes deben ser identificados con su Número de Identificación Tributaria (NIT), cédula de ciudadanía o cédula de extranjería.</a:t>
            </a:r>
          </a:p>
          <a:p>
            <a:pPr algn="just"/>
            <a:endParaRPr lang="es-CO"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Adicionalmente, menciona un caso especial:</a:t>
            </a:r>
          </a:p>
          <a:p>
            <a:pPr algn="just"/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	Patrimonios autónomos en contratos de fiducia mercantil:</a:t>
            </a:r>
          </a:p>
          <a:p>
            <a:pPr algn="just"/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Estos deben identificarse con el NIT seguido del código asignado por la Superintendencia Financiera de Colombia.</a:t>
            </a:r>
          </a:p>
          <a:p>
            <a:pPr algn="just"/>
            <a:endParaRPr lang="es-CO"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3D850D14-8F41-72BF-47B2-12B11874C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d17223e9_0_8">
            <a:extLst>
              <a:ext uri="{FF2B5EF4-FFF2-40B4-BE49-F238E27FC236}">
                <a16:creationId xmlns:a16="http://schemas.microsoft.com/office/drawing/2014/main" id="{F77385B6-E57F-DB8B-B50D-96704665A356}"/>
              </a:ext>
            </a:extLst>
          </p:cNvPr>
          <p:cNvSpPr/>
          <p:nvPr/>
        </p:nvSpPr>
        <p:spPr>
          <a:xfrm>
            <a:off x="1425380" y="1004975"/>
            <a:ext cx="7518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5E50A0EE-4293-C221-EB08-301F13B9B372}"/>
              </a:ext>
            </a:extLst>
          </p:cNvPr>
          <p:cNvSpPr/>
          <p:nvPr/>
        </p:nvSpPr>
        <p:spPr>
          <a:xfrm>
            <a:off x="541642" y="1504775"/>
            <a:ext cx="11332306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33. EXENCIÓN PARA PREDIOS DE VIVIENDA SOCIAL</a:t>
            </a:r>
          </a:p>
        </p:txBody>
      </p:sp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56874BF7-2F49-E240-7FA7-49EAEFBB81F5}"/>
              </a:ext>
            </a:extLst>
          </p:cNvPr>
          <p:cNvSpPr txBox="1"/>
          <p:nvPr/>
        </p:nvSpPr>
        <p:spPr>
          <a:xfrm>
            <a:off x="541642" y="2516546"/>
            <a:ext cx="8690574" cy="24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Beneficio para viviendas clasificadas como Vivienda de Interés Social (VIS) según el Plan de Ordenamiento Territorial (POT).</a:t>
            </a:r>
            <a:endParaRPr lang="es-ES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78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ABD8612E-8BA2-01A2-1D3A-3DA1E1489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d17223e9_0_8">
            <a:extLst>
              <a:ext uri="{FF2B5EF4-FFF2-40B4-BE49-F238E27FC236}">
                <a16:creationId xmlns:a16="http://schemas.microsoft.com/office/drawing/2014/main" id="{2AABCD95-74D4-4521-F085-26B7E49F4806}"/>
              </a:ext>
            </a:extLst>
          </p:cNvPr>
          <p:cNvSpPr/>
          <p:nvPr/>
        </p:nvSpPr>
        <p:spPr>
          <a:xfrm>
            <a:off x="1425380" y="1004975"/>
            <a:ext cx="7518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A3F054D8-4432-CA76-D60D-68A478E39BA1}"/>
              </a:ext>
            </a:extLst>
          </p:cNvPr>
          <p:cNvSpPr/>
          <p:nvPr/>
        </p:nvSpPr>
        <p:spPr>
          <a:xfrm>
            <a:off x="541642" y="1504775"/>
            <a:ext cx="11332306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34. EXENCIÓN PARA PREDIOS EN ZONAS DE ALTO RIESGO</a:t>
            </a:r>
          </a:p>
        </p:txBody>
      </p:sp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C3D1381-6935-9E03-BF35-50C9870ED6DF}"/>
              </a:ext>
            </a:extLst>
          </p:cNvPr>
          <p:cNvSpPr txBox="1"/>
          <p:nvPr/>
        </p:nvSpPr>
        <p:spPr>
          <a:xfrm>
            <a:off x="541642" y="2516546"/>
            <a:ext cx="8690574" cy="24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 un predio se encuentra en zona de alto riesgo y no puede ser utilizado, se exonera del IPU.</a:t>
            </a:r>
            <a:endParaRPr lang="es-ES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52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41AEB6B0-4B09-C0C1-F1F7-DDC4BF3D5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d17223e9_0_8">
            <a:extLst>
              <a:ext uri="{FF2B5EF4-FFF2-40B4-BE49-F238E27FC236}">
                <a16:creationId xmlns:a16="http://schemas.microsoft.com/office/drawing/2014/main" id="{D21ADD39-6BA2-EE72-7377-D1438CC843EF}"/>
              </a:ext>
            </a:extLst>
          </p:cNvPr>
          <p:cNvSpPr/>
          <p:nvPr/>
        </p:nvSpPr>
        <p:spPr>
          <a:xfrm>
            <a:off x="1425380" y="1004975"/>
            <a:ext cx="7518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E79A746F-DC7E-5C08-C435-F1F539F2DD7C}"/>
              </a:ext>
            </a:extLst>
          </p:cNvPr>
          <p:cNvSpPr/>
          <p:nvPr/>
        </p:nvSpPr>
        <p:spPr>
          <a:xfrm>
            <a:off x="541642" y="1504775"/>
            <a:ext cx="11332306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35. EXENCIÓN PARAINMUEBLES DE PROTECCIÓN AMBIENTAL</a:t>
            </a:r>
          </a:p>
        </p:txBody>
      </p:sp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61238BF2-C95E-847E-A590-57A4B49AD4EF}"/>
              </a:ext>
            </a:extLst>
          </p:cNvPr>
          <p:cNvSpPr txBox="1"/>
          <p:nvPr/>
        </p:nvSpPr>
        <p:spPr>
          <a:xfrm>
            <a:off x="541642" y="2516546"/>
            <a:ext cx="8690574" cy="24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Los predios destinados a la conservación ambiental quedan exentos del IPU.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 busca incentivar la preservación de ecosistemas estratégicos.</a:t>
            </a:r>
            <a:endParaRPr lang="es-ES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9093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d17223e9_0_8"/>
          <p:cNvSpPr/>
          <p:nvPr/>
        </p:nvSpPr>
        <p:spPr>
          <a:xfrm>
            <a:off x="1425380" y="1004975"/>
            <a:ext cx="7518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BDB3C593-C4E2-471F-B798-3AF65932FB25}"/>
              </a:ext>
            </a:extLst>
          </p:cNvPr>
          <p:cNvSpPr/>
          <p:nvPr/>
        </p:nvSpPr>
        <p:spPr>
          <a:xfrm>
            <a:off x="571138" y="2430370"/>
            <a:ext cx="10702452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11. PRINCIPIO DE JUSTICIA</a:t>
            </a:r>
            <a:endParaRPr sz="2800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B4C1288E-371F-4953-B434-4C116D518762}"/>
              </a:ext>
            </a:extLst>
          </p:cNvPr>
          <p:cNvSpPr txBox="1"/>
          <p:nvPr/>
        </p:nvSpPr>
        <p:spPr>
          <a:xfrm>
            <a:off x="1762745" y="3051322"/>
            <a:ext cx="8690574" cy="80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Este artículo establece que los servidores públicos encargados de la administración tributaria en Medellín deben actuar con justicia y equidad. Es decir, deben aplicar las normas de manera correcta, evitando exigir a los contribuyentes más impuestos de los que la ley establece.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cd55bfe95_0_1"/>
          <p:cNvSpPr/>
          <p:nvPr/>
        </p:nvSpPr>
        <p:spPr>
          <a:xfrm>
            <a:off x="1425380" y="1004975"/>
            <a:ext cx="7518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dcd55bfe95_0_1"/>
          <p:cNvSpPr/>
          <p:nvPr/>
        </p:nvSpPr>
        <p:spPr>
          <a:xfrm>
            <a:off x="771525" y="1831569"/>
            <a:ext cx="101670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4" name="Google Shape;89;p2">
            <a:extLst>
              <a:ext uri="{FF2B5EF4-FFF2-40B4-BE49-F238E27FC236}">
                <a16:creationId xmlns:a16="http://schemas.microsoft.com/office/drawing/2014/main" id="{3DEBAA39-B783-4E23-BC0B-0F5E7CEC3D3D}"/>
              </a:ext>
            </a:extLst>
          </p:cNvPr>
          <p:cNvSpPr/>
          <p:nvPr/>
        </p:nvSpPr>
        <p:spPr>
          <a:xfrm>
            <a:off x="744774" y="1331526"/>
            <a:ext cx="10702452" cy="1346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TÍTULO II TRIBUTOS DISTRITALES</a:t>
            </a:r>
          </a:p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CAPÍTULO I</a:t>
            </a:r>
          </a:p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IMPUESTO PREDIAL UNIFICADO</a:t>
            </a:r>
            <a:endParaRPr sz="2800" b="1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9;p2">
            <a:extLst>
              <a:ext uri="{FF2B5EF4-FFF2-40B4-BE49-F238E27FC236}">
                <a16:creationId xmlns:a16="http://schemas.microsoft.com/office/drawing/2014/main" id="{7929EC85-37F1-4F09-B328-ECA087F461EE}"/>
              </a:ext>
            </a:extLst>
          </p:cNvPr>
          <p:cNvSpPr/>
          <p:nvPr/>
        </p:nvSpPr>
        <p:spPr>
          <a:xfrm>
            <a:off x="503799" y="3177666"/>
            <a:ext cx="10702452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12. NORMA GENERAL DE REMISIÓN</a:t>
            </a:r>
            <a:endParaRPr sz="2800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0;p2">
            <a:extLst>
              <a:ext uri="{FF2B5EF4-FFF2-40B4-BE49-F238E27FC236}">
                <a16:creationId xmlns:a16="http://schemas.microsoft.com/office/drawing/2014/main" id="{0DDC4F87-1FAE-4AE9-824A-AA06A00E53E3}"/>
              </a:ext>
            </a:extLst>
          </p:cNvPr>
          <p:cNvSpPr txBox="1"/>
          <p:nvPr/>
        </p:nvSpPr>
        <p:spPr>
          <a:xfrm>
            <a:off x="1425380" y="3788337"/>
            <a:ext cx="8690574" cy="80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una situación tributaria en Medellín no esté regulada en el Acuerdo Distrital o en su norma procedimental, se deben aplicar las normas del Estatuto Tributario Nacional.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3060322" y="1167896"/>
            <a:ext cx="4892262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IMPUESTO PREDIAL UNIFICADO</a:t>
            </a:r>
            <a:endParaRPr sz="2800" b="1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161166" y="2683874"/>
            <a:ext cx="8690574" cy="80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Impuesto Predial Unificado (IPU) es un impuesto real, lo que significa que recae sobre el inmueble en sí y no sobre su propietario.</a:t>
            </a:r>
            <a:endParaRPr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Google Shape;89;p2">
            <a:extLst>
              <a:ext uri="{FF2B5EF4-FFF2-40B4-BE49-F238E27FC236}">
                <a16:creationId xmlns:a16="http://schemas.microsoft.com/office/drawing/2014/main" id="{94C00D73-9B1B-45DD-8C74-6501855BEAE9}"/>
              </a:ext>
            </a:extLst>
          </p:cNvPr>
          <p:cNvSpPr/>
          <p:nvPr/>
        </p:nvSpPr>
        <p:spPr>
          <a:xfrm>
            <a:off x="439031" y="1925885"/>
            <a:ext cx="10134844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14. CARÁCTER REAL DEL IMPUESTO PREDIAL UNIFICADO</a:t>
            </a:r>
          </a:p>
        </p:txBody>
      </p:sp>
      <p:sp>
        <p:nvSpPr>
          <p:cNvPr id="7" name="Google Shape;89;p2">
            <a:extLst>
              <a:ext uri="{FF2B5EF4-FFF2-40B4-BE49-F238E27FC236}">
                <a16:creationId xmlns:a16="http://schemas.microsoft.com/office/drawing/2014/main" id="{81A7F640-FFE0-4341-82AD-53CD7F2DBC9B}"/>
              </a:ext>
            </a:extLst>
          </p:cNvPr>
          <p:cNvSpPr/>
          <p:nvPr/>
        </p:nvSpPr>
        <p:spPr>
          <a:xfrm>
            <a:off x="439031" y="3736087"/>
            <a:ext cx="10134844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15. PROCEDIMIENTOS CATASTRALES</a:t>
            </a:r>
          </a:p>
        </p:txBody>
      </p:sp>
      <p:sp>
        <p:nvSpPr>
          <p:cNvPr id="8" name="Google Shape;90;p2">
            <a:extLst>
              <a:ext uri="{FF2B5EF4-FFF2-40B4-BE49-F238E27FC236}">
                <a16:creationId xmlns:a16="http://schemas.microsoft.com/office/drawing/2014/main" id="{62DFD268-8263-4A7B-A09F-26448FE757C5}"/>
              </a:ext>
            </a:extLst>
          </p:cNvPr>
          <p:cNvSpPr txBox="1"/>
          <p:nvPr/>
        </p:nvSpPr>
        <p:spPr>
          <a:xfrm>
            <a:off x="1161166" y="4386074"/>
            <a:ext cx="8690574" cy="80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1.	Decreto 148 de 2020.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2.	Resolución 1149 de 2021 del Instituto Geográfico Agustín Codazzi (IGAC).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3.	Normas adicionales de la Subsecretaría de Catastro de Medellín.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961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306443" y="1317796"/>
            <a:ext cx="9246631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17. SUJETO PASIVO</a:t>
            </a:r>
            <a:endParaRPr sz="2800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762745" y="1938748"/>
            <a:ext cx="8690574" cy="347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Propietarios y poseedores.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Sucesiones ilíquidas.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Entidades públicas.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Arrendatarios y usufructuarios en concesiones portuarias y aeroportuarias.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Propietarios de bienes en comunidad.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Patrimonios Autónomos (Fiducia).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Socios gestores en contratos de cuenta de participación.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Consorcios y uniones temporales.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42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306443" y="1649990"/>
            <a:ext cx="11279968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ARTÍCULO18. AGENTES DE RETENCIÓN DEL IMPUESTO PREDIAL UNIFICADO</a:t>
            </a:r>
          </a:p>
        </p:txBody>
      </p:sp>
      <p:sp>
        <p:nvSpPr>
          <p:cNvPr id="90" name="Google Shape;90;p2"/>
          <p:cNvSpPr txBox="1"/>
          <p:nvPr/>
        </p:nvSpPr>
        <p:spPr>
          <a:xfrm>
            <a:off x="1750713" y="2270942"/>
            <a:ext cx="8690574" cy="80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Este artículo establece que las sociedades fiduciarias (fiducias) son agentes de retención del Impuesto Predial Unificado cuando administran bienes a través de patrimonios autónomos.</a:t>
            </a:r>
            <a:endParaRPr lang="es-CO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Google Shape;89;p2">
            <a:extLst>
              <a:ext uri="{FF2B5EF4-FFF2-40B4-BE49-F238E27FC236}">
                <a16:creationId xmlns:a16="http://schemas.microsoft.com/office/drawing/2014/main" id="{94C00D73-9B1B-45DD-8C74-6501855BEAE9}"/>
              </a:ext>
            </a:extLst>
          </p:cNvPr>
          <p:cNvSpPr/>
          <p:nvPr/>
        </p:nvSpPr>
        <p:spPr>
          <a:xfrm>
            <a:off x="306443" y="3723224"/>
            <a:ext cx="10134844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19. RESPONSABILIDAD SOLIDARIA</a:t>
            </a:r>
          </a:p>
        </p:txBody>
      </p:sp>
      <p:sp>
        <p:nvSpPr>
          <p:cNvPr id="6" name="Google Shape;90;p2">
            <a:extLst>
              <a:ext uri="{FF2B5EF4-FFF2-40B4-BE49-F238E27FC236}">
                <a16:creationId xmlns:a16="http://schemas.microsoft.com/office/drawing/2014/main" id="{3ED57244-594E-460E-B11E-5E9E243B85CE}"/>
              </a:ext>
            </a:extLst>
          </p:cNvPr>
          <p:cNvSpPr txBox="1"/>
          <p:nvPr/>
        </p:nvSpPr>
        <p:spPr>
          <a:xfrm>
            <a:off x="1750713" y="4409024"/>
            <a:ext cx="8690574" cy="79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sociedades fiduciarias (agentes de retención) son responsables solidariamente por el impuesto que no hayan retenido.</a:t>
            </a:r>
            <a:endParaRPr lang="es-CO"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79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306443" y="1671613"/>
            <a:ext cx="9246631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20. INFORMACIÓN EXÓGENA</a:t>
            </a:r>
            <a:endParaRPr sz="2800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750713" y="2292565"/>
            <a:ext cx="8690574" cy="80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La Administración Tributaria de Medellín puede exigir reportes de información detallada sobre el Impuesto Predial Unificado.</a:t>
            </a:r>
            <a:endParaRPr lang="es-CO"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Google Shape;89;p2">
            <a:extLst>
              <a:ext uri="{FF2B5EF4-FFF2-40B4-BE49-F238E27FC236}">
                <a16:creationId xmlns:a16="http://schemas.microsoft.com/office/drawing/2014/main" id="{94C00D73-9B1B-45DD-8C74-6501855BEAE9}"/>
              </a:ext>
            </a:extLst>
          </p:cNvPr>
          <p:cNvSpPr/>
          <p:nvPr/>
        </p:nvSpPr>
        <p:spPr>
          <a:xfrm>
            <a:off x="306443" y="3701601"/>
            <a:ext cx="10134844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21. HECHO GENERADOR</a:t>
            </a:r>
            <a:endParaRPr sz="2800" dirty="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0;p2">
            <a:extLst>
              <a:ext uri="{FF2B5EF4-FFF2-40B4-BE49-F238E27FC236}">
                <a16:creationId xmlns:a16="http://schemas.microsoft.com/office/drawing/2014/main" id="{3ED57244-594E-460E-B11E-5E9E243B85CE}"/>
              </a:ext>
            </a:extLst>
          </p:cNvPr>
          <p:cNvSpPr txBox="1"/>
          <p:nvPr/>
        </p:nvSpPr>
        <p:spPr>
          <a:xfrm>
            <a:off x="1750713" y="4387401"/>
            <a:ext cx="8690574" cy="79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El hecho generador es la existencia de un predio en Medellín.</a:t>
            </a:r>
          </a:p>
          <a:p>
            <a:pPr algn="just"/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No pagan impuesto los bienes de uso público ni las obras de infraestructura.</a:t>
            </a:r>
          </a:p>
          <a:p>
            <a:pPr algn="just"/>
            <a:endParaRPr lang="es-CO"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986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d17223e9_0_8"/>
          <p:cNvSpPr/>
          <p:nvPr/>
        </p:nvSpPr>
        <p:spPr>
          <a:xfrm>
            <a:off x="1425380" y="1004975"/>
            <a:ext cx="7518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58F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BDB3C593-C4E2-471F-B798-3AF65932FB25}"/>
              </a:ext>
            </a:extLst>
          </p:cNvPr>
          <p:cNvSpPr/>
          <p:nvPr/>
        </p:nvSpPr>
        <p:spPr>
          <a:xfrm>
            <a:off x="571138" y="2430370"/>
            <a:ext cx="10702452" cy="51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158F38"/>
                </a:solidFill>
                <a:latin typeface="Calibri"/>
                <a:ea typeface="Calibri"/>
                <a:cs typeface="Calibri"/>
                <a:sym typeface="Calibri"/>
              </a:rPr>
              <a:t>ARTÍCULO 22. PERÍODO DE CAUSACIÓN</a:t>
            </a:r>
          </a:p>
        </p:txBody>
      </p:sp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B4C1288E-371F-4953-B434-4C116D518762}"/>
              </a:ext>
            </a:extLst>
          </p:cNvPr>
          <p:cNvSpPr txBox="1"/>
          <p:nvPr/>
        </p:nvSpPr>
        <p:spPr>
          <a:xfrm>
            <a:off x="1762745" y="3051322"/>
            <a:ext cx="8690574" cy="80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El impuesto predial se genera cada año el 1° de enero y su período es anual.</a:t>
            </a:r>
          </a:p>
        </p:txBody>
      </p:sp>
    </p:spTree>
    <p:extLst>
      <p:ext uri="{BB962C8B-B14F-4D97-AF65-F5344CB8AC3E}">
        <p14:creationId xmlns:p14="http://schemas.microsoft.com/office/powerpoint/2010/main" val="2623034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DB62D60277BA44B8DA5202610208545" ma:contentTypeVersion="8" ma:contentTypeDescription="Crear nuevo documento." ma:contentTypeScope="" ma:versionID="7b3d4f2dc39de5912bd8f26649e315df">
  <xsd:schema xmlns:xsd="http://www.w3.org/2001/XMLSchema" xmlns:xs="http://www.w3.org/2001/XMLSchema" xmlns:p="http://schemas.microsoft.com/office/2006/metadata/properties" xmlns:ns2="0a912e95-d953-4dce-94b6-98d0fd73cf7d" xmlns:ns3="439397ea-1781-4518-b90f-ba0e26b28ebf" targetNamespace="http://schemas.microsoft.com/office/2006/metadata/properties" ma:root="true" ma:fieldsID="7d4c9b319dc87dd8aa20acd226da3288" ns2:_="" ns3:_="">
    <xsd:import namespace="0a912e95-d953-4dce-94b6-98d0fd73cf7d"/>
    <xsd:import namespace="439397ea-1781-4518-b90f-ba0e26b28eb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12e95-d953-4dce-94b6-98d0fd73cf7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9397ea-1781-4518-b90f-ba0e26b28e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74E28F-A0AD-457E-96B3-6D0DE5FEA14C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0a912e95-d953-4dce-94b6-98d0fd73cf7d"/>
    <ds:schemaRef ds:uri="http://purl.org/dc/elements/1.1/"/>
    <ds:schemaRef ds:uri="http://purl.org/dc/terms/"/>
    <ds:schemaRef ds:uri="439397ea-1781-4518-b90f-ba0e26b28ebf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5C2234-89E3-4BF0-94BB-E25AD7ACA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8A0EE-1D2E-4B49-97A6-A04A838E7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912e95-d953-4dce-94b6-98d0fd73cf7d"/>
    <ds:schemaRef ds:uri="439397ea-1781-4518-b90f-ba0e26b28e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1036</Words>
  <Application>Microsoft Office PowerPoint</Application>
  <PresentationFormat>Panorámica</PresentationFormat>
  <Paragraphs>83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VANESSA AGUDELO PEREZ</dc:creator>
  <cp:lastModifiedBy>Jhon Leyson Olivares Graciano</cp:lastModifiedBy>
  <cp:revision>10</cp:revision>
  <dcterms:created xsi:type="dcterms:W3CDTF">2024-02-06T19:49:45Z</dcterms:created>
  <dcterms:modified xsi:type="dcterms:W3CDTF">2025-03-02T23:08:02Z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0x010100DDB62D60277BA44B8DA5202610208545</vt:lpwstr>
  </property>
</Properties>
</file>